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customXml/itemProps11.xml" ContentType="application/vnd.openxmlformats-officedocument.customXmlProperties+xml"/>
  <Override PartName="/customXml/itemProps12.xml" ContentType="application/vnd.openxmlformats-officedocument.customXmlProperties+xml"/>
  <Override PartName="/customXml/itemProps13.xml" ContentType="application/vnd.openxmlformats-officedocument.customXmlProperties+xml"/>
  <Override PartName="/customXml/itemProps14.xml" ContentType="application/vnd.openxmlformats-officedocument.customXmlProperties+xml"/>
  <Override PartName="/customXml/itemProps15.xml" ContentType="application/vnd.openxmlformats-officedocument.customXmlProperties+xml"/>
  <Override PartName="/customXml/itemProps16.xml" ContentType="application/vnd.openxmlformats-officedocument.customXmlProperties+xml"/>
  <Override PartName="/customXml/itemProps17.xml" ContentType="application/vnd.openxmlformats-officedocument.customXmlProperties+xml"/>
  <Override PartName="/customXml/itemProps18.xml" ContentType="application/vnd.openxmlformats-officedocument.customXmlProperties+xml"/>
  <Override PartName="/customXml/itemProps19.xml" ContentType="application/vnd.openxmlformats-officedocument.customXmlProperties+xml"/>
  <Override PartName="/customXml/itemProps20.xml" ContentType="application/vnd.openxmlformats-officedocument.customXmlProperties+xml"/>
  <Override PartName="/customXml/itemProps21.xml" ContentType="application/vnd.openxmlformats-officedocument.customXmlProperties+xml"/>
  <Override PartName="/customXml/itemProps22.xml" ContentType="application/vnd.openxmlformats-officedocument.customXmlProperties+xml"/>
  <Override PartName="/customXml/itemProps23.xml" ContentType="application/vnd.openxmlformats-officedocument.customXmlProperties+xml"/>
  <Override PartName="/customXml/itemProps24.xml" ContentType="application/vnd.openxmlformats-officedocument.customXmlProperties+xml"/>
  <Override PartName="/customXml/itemProps25.xml" ContentType="application/vnd.openxmlformats-officedocument.customXmlProperties+xml"/>
  <Override PartName="/customXml/itemProps26.xml" ContentType="application/vnd.openxmlformats-officedocument.customXmlProperties+xml"/>
  <Override PartName="/customXml/itemProps27.xml" ContentType="application/vnd.openxmlformats-officedocument.customXmlProperties+xml"/>
  <Override PartName="/customXml/itemProps28.xml" ContentType="application/vnd.openxmlformats-officedocument.customXmlProperties+xml"/>
  <Override PartName="/customXml/itemProps29.xml" ContentType="application/vnd.openxmlformats-officedocument.customXmlProperties+xml"/>
  <Override PartName="/customXml/itemProps30.xml" ContentType="application/vnd.openxmlformats-officedocument.customXmlProperties+xml"/>
  <Override PartName="/customXml/itemProps31.xml" ContentType="application/vnd.openxmlformats-officedocument.customXmlProperties+xml"/>
  <Override PartName="/customXml/itemProps32.xml" ContentType="application/vnd.openxmlformats-officedocument.customXmlProperties+xml"/>
  <Override PartName="/customXml/itemProps33.xml" ContentType="application/vnd.openxmlformats-officedocument.customXmlProperties+xml"/>
  <Override PartName="/customXml/itemProps34.xml" ContentType="application/vnd.openxmlformats-officedocument.customXmlProperties+xml"/>
  <Override PartName="/customXml/itemProps35.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2.xml" ContentType="application/vnd.openxmlformats-officedocument.theme+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3.xml" ContentType="application/vnd.openxmlformats-officedocument.theme+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36"/>
    <p:sldMasterId id="2147483790" r:id="rId37"/>
    <p:sldMasterId id="2147483922" r:id="rId38"/>
    <p:sldMasterId id="2147483968" r:id="rId39"/>
  </p:sldMasterIdLst>
  <p:notesMasterIdLst>
    <p:notesMasterId r:id="rId69"/>
  </p:notesMasterIdLst>
  <p:sldIdLst>
    <p:sldId id="272" r:id="rId40"/>
    <p:sldId id="283" r:id="rId41"/>
    <p:sldId id="284" r:id="rId42"/>
    <p:sldId id="285" r:id="rId43"/>
    <p:sldId id="286" r:id="rId44"/>
    <p:sldId id="287" r:id="rId45"/>
    <p:sldId id="288" r:id="rId46"/>
    <p:sldId id="289" r:id="rId47"/>
    <p:sldId id="290" r:id="rId48"/>
    <p:sldId id="271" r:id="rId49"/>
    <p:sldId id="291" r:id="rId50"/>
    <p:sldId id="292" r:id="rId51"/>
    <p:sldId id="293" r:id="rId52"/>
    <p:sldId id="294" r:id="rId53"/>
    <p:sldId id="299" r:id="rId54"/>
    <p:sldId id="296" r:id="rId55"/>
    <p:sldId id="297" r:id="rId56"/>
    <p:sldId id="298" r:id="rId57"/>
    <p:sldId id="261" r:id="rId58"/>
    <p:sldId id="274" r:id="rId59"/>
    <p:sldId id="262" r:id="rId60"/>
    <p:sldId id="263" r:id="rId61"/>
    <p:sldId id="264" r:id="rId62"/>
    <p:sldId id="265" r:id="rId63"/>
    <p:sldId id="266" r:id="rId64"/>
    <p:sldId id="267" r:id="rId65"/>
    <p:sldId id="269" r:id="rId66"/>
    <p:sldId id="270" r:id="rId67"/>
    <p:sldId id="273" r:id="rId6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9D4CCCEB-63BC-4109-A677-E496A0395F01}">
          <p14:sldIdLst>
            <p14:sldId id="272"/>
          </p14:sldIdLst>
        </p14:section>
        <p14:section name="Azure" id="{D30B3BCC-B5E2-41EA-9F6A-0658963BAE81}">
          <p14:sldIdLst>
            <p14:sldId id="283"/>
            <p14:sldId id="284"/>
            <p14:sldId id="285"/>
            <p14:sldId id="286"/>
            <p14:sldId id="287"/>
            <p14:sldId id="288"/>
            <p14:sldId id="289"/>
            <p14:sldId id="290"/>
            <p14:sldId id="271"/>
          </p14:sldIdLst>
        </p14:section>
        <p14:section name="Untitled Section" id="{AD480DA6-0A04-4C3A-9697-3AACDFF37FE1}">
          <p14:sldIdLst>
            <p14:sldId id="291"/>
            <p14:sldId id="292"/>
            <p14:sldId id="293"/>
            <p14:sldId id="294"/>
            <p14:sldId id="299"/>
            <p14:sldId id="296"/>
            <p14:sldId id="297"/>
            <p14:sldId id="298"/>
            <p14:sldId id="261"/>
            <p14:sldId id="274"/>
            <p14:sldId id="262"/>
            <p14:sldId id="263"/>
            <p14:sldId id="264"/>
            <p14:sldId id="265"/>
            <p14:sldId id="266"/>
            <p14:sldId id="267"/>
            <p14:sldId id="269"/>
            <p14:sldId id="270"/>
            <p14:sldId id="273"/>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drian Hall" initials="AH" lastIdx="5" clrIdx="0">
    <p:extLst/>
  </p:cmAuthor>
  <p:cmAuthor id="2" name="Jeremy Thake" initials="JT" lastIdx="1" clrIdx="1"/>
  <p:cmAuthor id="3" name="Jeremy Thake" initials="JT [2]" lastIdx="1" clrIdx="2"/>
  <p:cmAuthor id="4" name="Jeremy Thake" initials="JT [5]" lastIdx="1" clrIdx="3"/>
  <p:cmAuthor id="5" name="Jeremy Thake" initials="JT [3]" lastIdx="1" clrIdx="4"/>
  <p:cmAuthor id="6" name="Jeremy Thake" initials="JT [4]" lastIdx="1" clrIdx="5"/>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0F0F0"/>
    <a:srgbClr val="252525"/>
    <a:srgbClr val="5B9BD5"/>
    <a:srgbClr val="44235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0" d="100"/>
          <a:sy n="90" d="100"/>
        </p:scale>
        <p:origin x="144" y="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customXml" Target="../customXml/item13.xml"/><Relationship Id="rId18" Type="http://schemas.openxmlformats.org/officeDocument/2006/relationships/customXml" Target="../customXml/item18.xml"/><Relationship Id="rId26" Type="http://schemas.openxmlformats.org/officeDocument/2006/relationships/customXml" Target="../customXml/item26.xml"/><Relationship Id="rId39" Type="http://schemas.openxmlformats.org/officeDocument/2006/relationships/slideMaster" Target="slideMasters/slideMaster4.xml"/><Relationship Id="rId21" Type="http://schemas.openxmlformats.org/officeDocument/2006/relationships/customXml" Target="../customXml/item21.xml"/><Relationship Id="rId34" Type="http://schemas.openxmlformats.org/officeDocument/2006/relationships/customXml" Target="../customXml/item34.xml"/><Relationship Id="rId42" Type="http://schemas.openxmlformats.org/officeDocument/2006/relationships/slide" Target="slides/slide3.xml"/><Relationship Id="rId47" Type="http://schemas.openxmlformats.org/officeDocument/2006/relationships/slide" Target="slides/slide8.xml"/><Relationship Id="rId50" Type="http://schemas.openxmlformats.org/officeDocument/2006/relationships/slide" Target="slides/slide11.xml"/><Relationship Id="rId55" Type="http://schemas.openxmlformats.org/officeDocument/2006/relationships/slide" Target="slides/slide16.xml"/><Relationship Id="rId63" Type="http://schemas.openxmlformats.org/officeDocument/2006/relationships/slide" Target="slides/slide24.xml"/><Relationship Id="rId68" Type="http://schemas.openxmlformats.org/officeDocument/2006/relationships/slide" Target="slides/slide29.xml"/><Relationship Id="rId7" Type="http://schemas.openxmlformats.org/officeDocument/2006/relationships/customXml" Target="../customXml/item7.xml"/><Relationship Id="rId71"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customXml" Target="../customXml/item16.xml"/><Relationship Id="rId29" Type="http://schemas.openxmlformats.org/officeDocument/2006/relationships/customXml" Target="../customXml/item29.xml"/><Relationship Id="rId11" Type="http://schemas.openxmlformats.org/officeDocument/2006/relationships/customXml" Target="../customXml/item11.xml"/><Relationship Id="rId24" Type="http://schemas.openxmlformats.org/officeDocument/2006/relationships/customXml" Target="../customXml/item24.xml"/><Relationship Id="rId32" Type="http://schemas.openxmlformats.org/officeDocument/2006/relationships/customXml" Target="../customXml/item32.xml"/><Relationship Id="rId37" Type="http://schemas.openxmlformats.org/officeDocument/2006/relationships/slideMaster" Target="slideMasters/slideMaster2.xml"/><Relationship Id="rId40" Type="http://schemas.openxmlformats.org/officeDocument/2006/relationships/slide" Target="slides/slide1.xml"/><Relationship Id="rId45" Type="http://schemas.openxmlformats.org/officeDocument/2006/relationships/slide" Target="slides/slide6.xml"/><Relationship Id="rId53" Type="http://schemas.openxmlformats.org/officeDocument/2006/relationships/slide" Target="slides/slide14.xml"/><Relationship Id="rId58" Type="http://schemas.openxmlformats.org/officeDocument/2006/relationships/slide" Target="slides/slide19.xml"/><Relationship Id="rId66" Type="http://schemas.openxmlformats.org/officeDocument/2006/relationships/slide" Target="slides/slide27.xml"/><Relationship Id="rId74" Type="http://schemas.openxmlformats.org/officeDocument/2006/relationships/tableStyles" Target="tableStyles.xml"/><Relationship Id="rId5" Type="http://schemas.openxmlformats.org/officeDocument/2006/relationships/customXml" Target="../customXml/item5.xml"/><Relationship Id="rId15" Type="http://schemas.openxmlformats.org/officeDocument/2006/relationships/customXml" Target="../customXml/item15.xml"/><Relationship Id="rId23" Type="http://schemas.openxmlformats.org/officeDocument/2006/relationships/customXml" Target="../customXml/item23.xml"/><Relationship Id="rId28" Type="http://schemas.openxmlformats.org/officeDocument/2006/relationships/customXml" Target="../customXml/item28.xml"/><Relationship Id="rId36" Type="http://schemas.openxmlformats.org/officeDocument/2006/relationships/slideMaster" Target="slideMasters/slideMaster1.xml"/><Relationship Id="rId49" Type="http://schemas.openxmlformats.org/officeDocument/2006/relationships/slide" Target="slides/slide10.xml"/><Relationship Id="rId57" Type="http://schemas.openxmlformats.org/officeDocument/2006/relationships/slide" Target="slides/slide18.xml"/><Relationship Id="rId61" Type="http://schemas.openxmlformats.org/officeDocument/2006/relationships/slide" Target="slides/slide22.xml"/><Relationship Id="rId10" Type="http://schemas.openxmlformats.org/officeDocument/2006/relationships/customXml" Target="../customXml/item10.xml"/><Relationship Id="rId19" Type="http://schemas.openxmlformats.org/officeDocument/2006/relationships/customXml" Target="../customXml/item19.xml"/><Relationship Id="rId31" Type="http://schemas.openxmlformats.org/officeDocument/2006/relationships/customXml" Target="../customXml/item31.xml"/><Relationship Id="rId44" Type="http://schemas.openxmlformats.org/officeDocument/2006/relationships/slide" Target="slides/slide5.xml"/><Relationship Id="rId52" Type="http://schemas.openxmlformats.org/officeDocument/2006/relationships/slide" Target="slides/slide13.xml"/><Relationship Id="rId60" Type="http://schemas.openxmlformats.org/officeDocument/2006/relationships/slide" Target="slides/slide21.xml"/><Relationship Id="rId65" Type="http://schemas.openxmlformats.org/officeDocument/2006/relationships/slide" Target="slides/slide26.xml"/><Relationship Id="rId73" Type="http://schemas.openxmlformats.org/officeDocument/2006/relationships/theme" Target="theme/theme1.xml"/><Relationship Id="rId4" Type="http://schemas.openxmlformats.org/officeDocument/2006/relationships/customXml" Target="../customXml/item4.xml"/><Relationship Id="rId9" Type="http://schemas.openxmlformats.org/officeDocument/2006/relationships/customXml" Target="../customXml/item9.xml"/><Relationship Id="rId14" Type="http://schemas.openxmlformats.org/officeDocument/2006/relationships/customXml" Target="../customXml/item14.xml"/><Relationship Id="rId22" Type="http://schemas.openxmlformats.org/officeDocument/2006/relationships/customXml" Target="../customXml/item22.xml"/><Relationship Id="rId27" Type="http://schemas.openxmlformats.org/officeDocument/2006/relationships/customXml" Target="../customXml/item27.xml"/><Relationship Id="rId30" Type="http://schemas.openxmlformats.org/officeDocument/2006/relationships/customXml" Target="../customXml/item30.xml"/><Relationship Id="rId35" Type="http://schemas.openxmlformats.org/officeDocument/2006/relationships/customXml" Target="../customXml/item35.xml"/><Relationship Id="rId43" Type="http://schemas.openxmlformats.org/officeDocument/2006/relationships/slide" Target="slides/slide4.xml"/><Relationship Id="rId48" Type="http://schemas.openxmlformats.org/officeDocument/2006/relationships/slide" Target="slides/slide9.xml"/><Relationship Id="rId56" Type="http://schemas.openxmlformats.org/officeDocument/2006/relationships/slide" Target="slides/slide17.xml"/><Relationship Id="rId64" Type="http://schemas.openxmlformats.org/officeDocument/2006/relationships/slide" Target="slides/slide25.xml"/><Relationship Id="rId69" Type="http://schemas.openxmlformats.org/officeDocument/2006/relationships/notesMaster" Target="notesMasters/notesMaster1.xml"/><Relationship Id="rId8" Type="http://schemas.openxmlformats.org/officeDocument/2006/relationships/customXml" Target="../customXml/item8.xml"/><Relationship Id="rId51" Type="http://schemas.openxmlformats.org/officeDocument/2006/relationships/slide" Target="slides/slide12.xml"/><Relationship Id="rId72"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customXml" Target="../customXml/item12.xml"/><Relationship Id="rId17" Type="http://schemas.openxmlformats.org/officeDocument/2006/relationships/customXml" Target="../customXml/item17.xml"/><Relationship Id="rId25" Type="http://schemas.openxmlformats.org/officeDocument/2006/relationships/customXml" Target="../customXml/item25.xml"/><Relationship Id="rId33" Type="http://schemas.openxmlformats.org/officeDocument/2006/relationships/customXml" Target="../customXml/item33.xml"/><Relationship Id="rId38" Type="http://schemas.openxmlformats.org/officeDocument/2006/relationships/slideMaster" Target="slideMasters/slideMaster3.xml"/><Relationship Id="rId46" Type="http://schemas.openxmlformats.org/officeDocument/2006/relationships/slide" Target="slides/slide7.xml"/><Relationship Id="rId59" Type="http://schemas.openxmlformats.org/officeDocument/2006/relationships/slide" Target="slides/slide20.xml"/><Relationship Id="rId67" Type="http://schemas.openxmlformats.org/officeDocument/2006/relationships/slide" Target="slides/slide28.xml"/><Relationship Id="rId20" Type="http://schemas.openxmlformats.org/officeDocument/2006/relationships/customXml" Target="../customXml/item20.xml"/><Relationship Id="rId41" Type="http://schemas.openxmlformats.org/officeDocument/2006/relationships/slide" Target="slides/slide2.xml"/><Relationship Id="rId54" Type="http://schemas.openxmlformats.org/officeDocument/2006/relationships/slide" Target="slides/slide15.xml"/><Relationship Id="rId62" Type="http://schemas.openxmlformats.org/officeDocument/2006/relationships/slide" Target="slides/slide23.xml"/><Relationship Id="rId70"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customXml" Target="../customXml/item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92BE4B9-AB9B-4FB2-A087-C1AEB3C9E32C}" type="datetimeFigureOut">
              <a:rPr lang="en-US" smtClean="0"/>
              <a:t>11/20/2016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0A6473-BB9F-4670-822F-E65C1DB697A0}" type="slidenum">
              <a:rPr lang="en-US" smtClean="0"/>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www.gartner.com/document/3157328?ref=solrAll&amp;refval=157980081&amp;qid=652040c9fa6e59683c404efc8c935efe"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www.evansdata.com/reports/viewRelease.php?reportID=40"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2016</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11/20/2016 4:24 PM</a:t>
            </a:fld>
            <a:endParaRPr kumimoji="0" lang="en-US" sz="1800" b="0" i="0" u="none" strike="noStrike" kern="0" cap="none" spc="0" normalizeH="0" baseline="0" noProof="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5443493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400" b="1">
                <a:latin typeface="Segoe UI Light" pitchFamily="34" charset="0"/>
                <a:ea typeface="ＭＳ Ｐゴシック" charset="0"/>
                <a:cs typeface="ＭＳ Ｐゴシック" charset="0"/>
              </a:rPr>
              <a:t>Why this Slide:</a:t>
            </a:r>
          </a:p>
          <a:p>
            <a:pPr defTabSz="950141">
              <a:defRPr/>
            </a:pPr>
            <a:r>
              <a:rPr lang="en-US" sz="1400">
                <a:latin typeface="Segoe UI Light" pitchFamily="34" charset="0"/>
                <a:ea typeface="ＭＳ Ｐゴシック" charset="0"/>
                <a:cs typeface="ＭＳ Ｐゴシック" charset="0"/>
              </a:rPr>
              <a:t>It shows we have a very broad platform.  It about BOTH IaaS and PaaS, that these work together.  It shows that we continue to lead in world class IT capabilities and that there’s really nothing missing.</a:t>
            </a:r>
          </a:p>
          <a:p>
            <a:pPr lvl="0"/>
            <a:endParaRPr lang="en-US" sz="1400" b="1">
              <a:latin typeface="Segoe UI Light" pitchFamily="34" charset="0"/>
              <a:ea typeface="ＭＳ Ｐゴシック" charset="0"/>
              <a:cs typeface="ＭＳ Ｐゴシック" charset="0"/>
            </a:endParaRPr>
          </a:p>
          <a:p>
            <a:pPr lvl="0"/>
            <a:r>
              <a:rPr lang="en-US" sz="1400" b="1">
                <a:latin typeface="Segoe UI Light" pitchFamily="34" charset="0"/>
                <a:ea typeface="ＭＳ Ｐゴシック" charset="0"/>
                <a:cs typeface="ＭＳ Ｐゴシック" charset="0"/>
              </a:rPr>
              <a:t>Key Points:</a:t>
            </a:r>
          </a:p>
          <a:p>
            <a:pPr marL="174708" indent="-174708">
              <a:buFont typeface="Arial" panose="020B0604020202020204" pitchFamily="34" charset="0"/>
              <a:buChar char="•"/>
            </a:pPr>
            <a:r>
              <a:rPr lang="en-US" sz="1400">
                <a:latin typeface="Segoe UI Light" pitchFamily="34" charset="0"/>
                <a:ea typeface="ＭＳ Ｐゴシック" charset="0"/>
                <a:cs typeface="ＭＳ Ｐゴシック" charset="0"/>
              </a:rPr>
              <a:t>We have already seen how the Azure Platform is IaaS + Pass – but I want you to understand that this is a huge number of capabilities – IT building blocks if you will.</a:t>
            </a:r>
          </a:p>
          <a:p>
            <a:pPr marL="174708" indent="-174708">
              <a:buFont typeface="Arial" panose="020B0604020202020204" pitchFamily="34" charset="0"/>
              <a:buChar char="•"/>
            </a:pPr>
            <a:r>
              <a:rPr lang="en-US" sz="1400">
                <a:latin typeface="Segoe UI Light" pitchFamily="34" charset="0"/>
                <a:ea typeface="ＭＳ Ｐゴシック" charset="0"/>
                <a:cs typeface="ＭＳ Ｐゴシック" charset="0"/>
              </a:rPr>
              <a:t>Every one of these blocks you provision anytime, self-service anywhere in the world 24x7.  You pay for what you use, you can get more or less anytime and you can fully automate everything…</a:t>
            </a:r>
          </a:p>
          <a:p>
            <a:pPr marL="174708" indent="-174708">
              <a:buFont typeface="Arial" panose="020B0604020202020204" pitchFamily="34" charset="0"/>
              <a:buChar char="•"/>
            </a:pPr>
            <a:r>
              <a:rPr lang="en-US" sz="1400">
                <a:latin typeface="Segoe UI Light" pitchFamily="34" charset="0"/>
                <a:ea typeface="ＭＳ Ｐゴシック" charset="0"/>
                <a:cs typeface="ＭＳ Ｐゴシック" charset="0"/>
              </a:rPr>
              <a:t>DON’T spent too much time on this slide – you are going to DEMO (aren’t you!!!)…  DON’T go through each block…</a:t>
            </a:r>
          </a:p>
          <a:p>
            <a:pPr>
              <a:lnSpc>
                <a:spcPct val="107000"/>
              </a:lnSpc>
              <a:spcAft>
                <a:spcPts val="815"/>
              </a:spcAft>
            </a:pPr>
            <a:endParaRPr lang="en-US" sz="1400"/>
          </a:p>
          <a:p>
            <a:pPr>
              <a:lnSpc>
                <a:spcPct val="107000"/>
              </a:lnSpc>
              <a:spcAft>
                <a:spcPts val="815"/>
              </a:spcAft>
            </a:pPr>
            <a:r>
              <a:rPr lang="en-US" sz="1400" b="1"/>
              <a:t>Transition to NEXT Slide:</a:t>
            </a:r>
            <a:r>
              <a:rPr lang="en-US" sz="1400"/>
              <a:t>  Make the build go backwards to show JUST IaaS and then you will go to the demo to show it.</a:t>
            </a:r>
            <a:endParaRPr lang="en-US"/>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1EFE40D-E08A-464F-96D6-CEB0B2DD69BC}"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476920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Other</a:t>
            </a:r>
            <a:r>
              <a:rPr lang="en-US" baseline="0"/>
              <a:t> Numbers to include:</a:t>
            </a:r>
          </a:p>
          <a:p>
            <a:r>
              <a:rPr lang="en-US" baseline="0"/>
              <a:t>-1.5x yearly customer growth</a:t>
            </a:r>
          </a:p>
          <a:p>
            <a:r>
              <a:rPr lang="en-US" baseline="0"/>
              <a:t>-3x yearly traffic growth</a:t>
            </a:r>
          </a:p>
          <a:p>
            <a:r>
              <a:rPr lang="en-US" baseline="0"/>
              <a:t>-3x yearly revenue growth</a:t>
            </a:r>
            <a:endParaRPr lang="en-US"/>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rPr>
              <a:t>Build 2015</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11/20/2016 4:24 PM</a:t>
            </a:fld>
            <a:endParaRPr kumimoji="0" lang="en-US" sz="1800" b="0" i="0" u="none" strike="noStrike" kern="0" cap="none" spc="0" normalizeH="0" baseline="0" noProof="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5496810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t>And customers</a:t>
            </a:r>
            <a:r>
              <a:rPr lang="en-US" baseline="0"/>
              <a:t> are using some of these features</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a:t>This is a partial feature list and we are not going to cover each and every feature. </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a:t>However, I do want to point that we have relapsed </a:t>
            </a:r>
            <a:r>
              <a:rPr lang="en-US"/>
              <a:t>21</a:t>
            </a:r>
            <a:r>
              <a:rPr lang="en-US" baseline="0"/>
              <a:t>new public facing features in the past 12 months. at a rate more than 2 features per month…. </a:t>
            </a:r>
          </a:p>
          <a:p>
            <a:r>
              <a:rPr lang="en-US" baseline="0"/>
              <a:t>We plan to continue this pace and even accelerate it to provide more value and innovation to our customers </a:t>
            </a:r>
          </a:p>
          <a:p>
            <a:endParaRPr lang="en-US" baseline="0"/>
          </a:p>
          <a:p>
            <a:endParaRPr lang="en-US" baseline="0"/>
          </a:p>
          <a:p>
            <a:pPr>
              <a:spcAft>
                <a:spcPts val="306"/>
              </a:spcAft>
              <a:defRPr/>
            </a:pPr>
            <a:r>
              <a:rPr lang="en-US" sz="900">
                <a:solidFill>
                  <a:srgbClr val="FFFFFF"/>
                </a:solidFill>
                <a:latin typeface="Segoe UI Light" charset="0"/>
                <a:ea typeface="Calibri" panose="020F0502020204030204" pitchFamily="34" charset="0"/>
                <a:cs typeface="Calibri" panose="020F0502020204030204" pitchFamily="34" charset="0"/>
              </a:rPr>
              <a:t>Hybrid Connections / VPN Support</a:t>
            </a:r>
          </a:p>
          <a:p>
            <a:pPr>
              <a:spcAft>
                <a:spcPts val="306"/>
              </a:spcAft>
              <a:defRPr/>
            </a:pPr>
            <a:r>
              <a:rPr lang="en-US" sz="900">
                <a:solidFill>
                  <a:srgbClr val="FFFFFF"/>
                </a:solidFill>
                <a:latin typeface="Segoe UI Light" charset="0"/>
                <a:ea typeface="Calibri" panose="020F0502020204030204" pitchFamily="34" charset="0"/>
                <a:cs typeface="Calibri" panose="020F0502020204030204" pitchFamily="34" charset="0"/>
              </a:rPr>
              <a:t>Scheduled Backup</a:t>
            </a:r>
          </a:p>
          <a:p>
            <a:pPr>
              <a:spcAft>
                <a:spcPts val="306"/>
              </a:spcAft>
              <a:defRPr/>
            </a:pPr>
            <a:r>
              <a:rPr lang="en-US" sz="900">
                <a:solidFill>
                  <a:srgbClr val="FFFFFF"/>
                </a:solidFill>
                <a:latin typeface="Segoe UI Light" charset="0"/>
                <a:ea typeface="Calibri" panose="020F0502020204030204" pitchFamily="34" charset="0"/>
                <a:cs typeface="Calibri" panose="020F0502020204030204" pitchFamily="34" charset="0"/>
              </a:rPr>
              <a:t>Azure Active Directory Integration </a:t>
            </a:r>
          </a:p>
          <a:p>
            <a:pPr>
              <a:spcAft>
                <a:spcPts val="306"/>
              </a:spcAft>
              <a:defRPr/>
            </a:pPr>
            <a:r>
              <a:rPr lang="en-US" sz="900">
                <a:solidFill>
                  <a:srgbClr val="FFFFFF"/>
                </a:solidFill>
                <a:latin typeface="Segoe UI Light" charset="0"/>
                <a:ea typeface="Calibri" panose="020F0502020204030204" pitchFamily="34" charset="0"/>
                <a:cs typeface="Calibri" panose="020F0502020204030204" pitchFamily="34" charset="0"/>
              </a:rPr>
              <a:t>Site Resiliency, HA, and DR</a:t>
            </a:r>
          </a:p>
          <a:p>
            <a:pPr>
              <a:spcAft>
                <a:spcPts val="306"/>
              </a:spcAft>
              <a:defRPr/>
            </a:pPr>
            <a:r>
              <a:rPr lang="en-US" sz="900">
                <a:solidFill>
                  <a:srgbClr val="FFFFFF"/>
                </a:solidFill>
                <a:latin typeface="Segoe UI Light" charset="0"/>
                <a:ea typeface="Calibri" panose="020F0502020204030204" pitchFamily="34" charset="0"/>
                <a:cs typeface="Calibri" panose="020F0502020204030204" pitchFamily="34" charset="0"/>
              </a:rPr>
              <a:t>Web Jobs</a:t>
            </a:r>
          </a:p>
          <a:p>
            <a:pPr>
              <a:spcAft>
                <a:spcPts val="306"/>
              </a:spcAft>
              <a:defRPr/>
            </a:pPr>
            <a:r>
              <a:rPr lang="en-US" sz="900">
                <a:solidFill>
                  <a:srgbClr val="FFFFFF"/>
                </a:solidFill>
                <a:latin typeface="Segoe UI Light" charset="0"/>
                <a:ea typeface="Calibri" panose="020F0502020204030204" pitchFamily="34" charset="0"/>
                <a:cs typeface="Calibri" panose="020F0502020204030204" pitchFamily="34" charset="0"/>
              </a:rPr>
              <a:t>Role Base Access Control </a:t>
            </a:r>
          </a:p>
          <a:p>
            <a:pPr>
              <a:spcAft>
                <a:spcPts val="306"/>
              </a:spcAft>
              <a:defRPr/>
            </a:pPr>
            <a:r>
              <a:rPr lang="en-US" sz="900">
                <a:solidFill>
                  <a:srgbClr val="FFFFFF"/>
                </a:solidFill>
                <a:latin typeface="Segoe UI Light" charset="0"/>
                <a:ea typeface="Calibri" panose="020F0502020204030204" pitchFamily="34" charset="0"/>
                <a:cs typeface="Calibri" panose="020F0502020204030204" pitchFamily="34" charset="0"/>
              </a:rPr>
              <a:t>Audit / Compliance </a:t>
            </a:r>
          </a:p>
          <a:p>
            <a:pPr>
              <a:spcAft>
                <a:spcPts val="306"/>
              </a:spcAft>
              <a:defRPr/>
            </a:pPr>
            <a:r>
              <a:rPr lang="en-US" sz="900">
                <a:solidFill>
                  <a:srgbClr val="FFFFFF"/>
                </a:solidFill>
                <a:latin typeface="Segoe UI Light" charset="0"/>
                <a:ea typeface="Calibri" panose="020F0502020204030204" pitchFamily="34" charset="0"/>
                <a:cs typeface="Calibri" panose="020F0502020204030204" pitchFamily="34" charset="0"/>
              </a:rPr>
              <a:t>Enterprise Migration</a:t>
            </a:r>
          </a:p>
          <a:p>
            <a:pPr>
              <a:spcAft>
                <a:spcPts val="306"/>
              </a:spcAft>
              <a:defRPr/>
            </a:pPr>
            <a:r>
              <a:rPr lang="en-US" sz="900">
                <a:solidFill>
                  <a:srgbClr val="FFFFFF"/>
                </a:solidFill>
                <a:latin typeface="Segoe UI Light" charset="0"/>
                <a:ea typeface="Calibri" panose="020F0502020204030204" pitchFamily="34" charset="0"/>
                <a:cs typeface="Calibri" panose="020F0502020204030204" pitchFamily="34" charset="0"/>
              </a:rPr>
              <a:t>Client Certs </a:t>
            </a:r>
          </a:p>
          <a:p>
            <a:pPr>
              <a:spcAft>
                <a:spcPts val="306"/>
              </a:spcAft>
              <a:defRPr/>
            </a:pPr>
            <a:r>
              <a:rPr lang="en-US" sz="900">
                <a:solidFill>
                  <a:srgbClr val="FFFFFF"/>
                </a:solidFill>
                <a:latin typeface="Segoe UI Light" charset="0"/>
                <a:ea typeface="Calibri" panose="020F0502020204030204" pitchFamily="34" charset="0"/>
                <a:cs typeface="Calibri" panose="020F0502020204030204" pitchFamily="34" charset="0"/>
              </a:rPr>
              <a:t>Cache</a:t>
            </a:r>
          </a:p>
          <a:p>
            <a:pPr>
              <a:spcAft>
                <a:spcPts val="306"/>
              </a:spcAft>
              <a:defRPr/>
            </a:pPr>
            <a:r>
              <a:rPr lang="en-US" sz="900">
                <a:solidFill>
                  <a:srgbClr val="FFFFFF"/>
                </a:solidFill>
                <a:latin typeface="Segoe UI Light" charset="0"/>
                <a:ea typeface="Calibri" panose="020F0502020204030204" pitchFamily="34" charset="0"/>
                <a:cs typeface="Calibri" panose="020F0502020204030204" pitchFamily="34" charset="0"/>
              </a:rPr>
              <a:t>IP Restrictions/ SSL</a:t>
            </a:r>
          </a:p>
          <a:p>
            <a:pPr>
              <a:spcAft>
                <a:spcPts val="306"/>
              </a:spcAft>
              <a:defRPr/>
            </a:pPr>
            <a:r>
              <a:rPr lang="en-US" sz="900">
                <a:solidFill>
                  <a:srgbClr val="FFFFFF"/>
                </a:solidFill>
                <a:latin typeface="Segoe UI Light" charset="0"/>
                <a:ea typeface="Calibri" panose="020F0502020204030204" pitchFamily="34" charset="0"/>
                <a:cs typeface="Calibri" panose="020F0502020204030204" pitchFamily="34" charset="0"/>
              </a:rPr>
              <a:t>Web Sockets</a:t>
            </a:r>
          </a:p>
          <a:p>
            <a:pPr>
              <a:spcAft>
                <a:spcPts val="306"/>
              </a:spcAft>
              <a:defRPr/>
            </a:pPr>
            <a:r>
              <a:rPr lang="en-US" sz="900">
                <a:solidFill>
                  <a:srgbClr val="FFFFFF"/>
                </a:solidFill>
                <a:latin typeface="Segoe UI Light" charset="0"/>
                <a:ea typeface="Calibri" panose="020F0502020204030204" pitchFamily="34" charset="0"/>
                <a:cs typeface="Calibri" panose="020F0502020204030204" pitchFamily="34" charset="0"/>
              </a:rPr>
              <a:t>SQL, MySQL, </a:t>
            </a:r>
            <a:r>
              <a:rPr lang="en-US" sz="900" err="1">
                <a:solidFill>
                  <a:srgbClr val="FFFFFF"/>
                </a:solidFill>
                <a:latin typeface="Segoe UI Light" charset="0"/>
                <a:ea typeface="Calibri" panose="020F0502020204030204" pitchFamily="34" charset="0"/>
                <a:cs typeface="Calibri" panose="020F0502020204030204" pitchFamily="34" charset="0"/>
              </a:rPr>
              <a:t>DocDB</a:t>
            </a:r>
            <a:r>
              <a:rPr lang="en-US" sz="900">
                <a:solidFill>
                  <a:srgbClr val="FFFFFF"/>
                </a:solidFill>
                <a:latin typeface="Segoe UI Light" charset="0"/>
                <a:ea typeface="Calibri" panose="020F0502020204030204" pitchFamily="34" charset="0"/>
                <a:cs typeface="Calibri" panose="020F0502020204030204" pitchFamily="34" charset="0"/>
              </a:rPr>
              <a:t>, &amp; Mongo</a:t>
            </a:r>
          </a:p>
          <a:p>
            <a:pPr>
              <a:spcAft>
                <a:spcPts val="306"/>
              </a:spcAft>
              <a:defRPr/>
            </a:pPr>
            <a:r>
              <a:rPr lang="en-US" sz="900">
                <a:solidFill>
                  <a:srgbClr val="FFFFFF"/>
                </a:solidFill>
                <a:latin typeface="Segoe UI Light" charset="0"/>
                <a:ea typeface="Calibri" panose="020F0502020204030204" pitchFamily="34" charset="0"/>
                <a:cs typeface="Calibri" panose="020F0502020204030204" pitchFamily="34" charset="0"/>
              </a:rPr>
              <a:t>Sticky Sessions </a:t>
            </a:r>
          </a:p>
          <a:p>
            <a:pPr>
              <a:spcAft>
                <a:spcPts val="306"/>
              </a:spcAft>
              <a:defRPr/>
            </a:pPr>
            <a:r>
              <a:rPr lang="en-US" sz="900">
                <a:solidFill>
                  <a:srgbClr val="FFFFFF"/>
                </a:solidFill>
                <a:latin typeface="Segoe UI Light" charset="0"/>
                <a:ea typeface="Calibri" panose="020F0502020204030204" pitchFamily="34" charset="0"/>
                <a:cs typeface="Calibri" panose="020F0502020204030204" pitchFamily="34" charset="0"/>
              </a:rPr>
              <a:t>Authorization/ Authentication</a:t>
            </a:r>
          </a:p>
          <a:p>
            <a:endParaRPr lang="en-US" baseline="0"/>
          </a:p>
          <a:p>
            <a:endParaRPr lang="en-US" baseline="0"/>
          </a:p>
          <a:p>
            <a:pPr>
              <a:spcAft>
                <a:spcPts val="306"/>
              </a:spcAft>
              <a:defRPr/>
            </a:pPr>
            <a:r>
              <a:rPr lang="en-US" sz="900">
                <a:solidFill>
                  <a:srgbClr val="FFFFFF"/>
                </a:solidFill>
                <a:latin typeface="Segoe UI Light" charset="0"/>
                <a:ea typeface="Calibri" panose="020F0502020204030204" pitchFamily="34" charset="0"/>
                <a:cs typeface="Calibri" panose="020F0502020204030204" pitchFamily="34" charset="0"/>
              </a:rPr>
              <a:t>Automated Deployment</a:t>
            </a:r>
            <a:br>
              <a:rPr lang="en-US" sz="900">
                <a:solidFill>
                  <a:srgbClr val="FFFFFF"/>
                </a:solidFill>
                <a:latin typeface="Segoe UI Light" charset="0"/>
                <a:ea typeface="Calibri" panose="020F0502020204030204" pitchFamily="34" charset="0"/>
                <a:cs typeface="Calibri" panose="020F0502020204030204" pitchFamily="34" charset="0"/>
              </a:rPr>
            </a:br>
            <a:r>
              <a:rPr lang="en-US" sz="900" err="1">
                <a:solidFill>
                  <a:srgbClr val="FFFFFF"/>
                </a:solidFill>
                <a:latin typeface="Segoe UI Light" charset="0"/>
                <a:ea typeface="Calibri" panose="020F0502020204030204" pitchFamily="34" charset="0"/>
                <a:cs typeface="Calibri" panose="020F0502020204030204" pitchFamily="34" charset="0"/>
              </a:rPr>
              <a:t>AutoScale</a:t>
            </a:r>
            <a:endParaRPr lang="en-US" sz="900">
              <a:solidFill>
                <a:srgbClr val="FFFFFF"/>
              </a:solidFill>
              <a:latin typeface="Segoe UI Light" charset="0"/>
              <a:ea typeface="Calibri" panose="020F0502020204030204" pitchFamily="34" charset="0"/>
              <a:cs typeface="Calibri" panose="020F0502020204030204" pitchFamily="34" charset="0"/>
            </a:endParaRPr>
          </a:p>
          <a:p>
            <a:pPr>
              <a:spcAft>
                <a:spcPts val="306"/>
              </a:spcAft>
              <a:defRPr/>
            </a:pPr>
            <a:r>
              <a:rPr lang="en-US" sz="900">
                <a:solidFill>
                  <a:srgbClr val="FFFFFF"/>
                </a:solidFill>
                <a:latin typeface="Segoe UI Light" charset="0"/>
                <a:ea typeface="Calibri" panose="020F0502020204030204" pitchFamily="34" charset="0"/>
                <a:cs typeface="Calibri" panose="020F0502020204030204" pitchFamily="34" charset="0"/>
              </a:rPr>
              <a:t>Built-in Load Balancing</a:t>
            </a:r>
          </a:p>
          <a:p>
            <a:pPr>
              <a:spcAft>
                <a:spcPts val="306"/>
              </a:spcAft>
              <a:defRPr/>
            </a:pPr>
            <a:r>
              <a:rPr lang="en-US" sz="900">
                <a:solidFill>
                  <a:srgbClr val="FFFFFF"/>
                </a:solidFill>
                <a:latin typeface="Segoe UI Light" charset="0"/>
                <a:ea typeface="Calibri" panose="020F0502020204030204" pitchFamily="34" charset="0"/>
                <a:cs typeface="Calibri" panose="020F0502020204030204" pitchFamily="34" charset="0"/>
              </a:rPr>
              <a:t>WW Datacenter Coverage</a:t>
            </a:r>
          </a:p>
          <a:p>
            <a:pPr>
              <a:spcAft>
                <a:spcPts val="306"/>
              </a:spcAft>
              <a:defRPr/>
            </a:pPr>
            <a:r>
              <a:rPr lang="en-US" sz="900">
                <a:solidFill>
                  <a:srgbClr val="FFFFFF"/>
                </a:solidFill>
                <a:latin typeface="Segoe UI Light" charset="0"/>
                <a:ea typeface="Calibri" panose="020F0502020204030204" pitchFamily="34" charset="0"/>
                <a:cs typeface="Calibri" panose="020F0502020204030204" pitchFamily="34" charset="0"/>
              </a:rPr>
              <a:t>End Point Monitoring &amp; Alerts</a:t>
            </a:r>
          </a:p>
          <a:p>
            <a:pPr>
              <a:spcAft>
                <a:spcPts val="306"/>
              </a:spcAft>
              <a:defRPr/>
            </a:pPr>
            <a:r>
              <a:rPr lang="en-US" sz="900">
                <a:solidFill>
                  <a:srgbClr val="FFFFFF"/>
                </a:solidFill>
                <a:latin typeface="Segoe UI Light" charset="0"/>
                <a:ea typeface="Calibri" panose="020F0502020204030204" pitchFamily="34" charset="0"/>
                <a:cs typeface="Calibri" panose="020F0502020204030204" pitchFamily="34" charset="0"/>
              </a:rPr>
              <a:t>App Gallery</a:t>
            </a:r>
          </a:p>
          <a:p>
            <a:pPr>
              <a:spcAft>
                <a:spcPts val="306"/>
              </a:spcAft>
              <a:defRPr/>
            </a:pPr>
            <a:r>
              <a:rPr lang="en-US" sz="900">
                <a:solidFill>
                  <a:srgbClr val="FFFFFF"/>
                </a:solidFill>
                <a:latin typeface="Segoe UI Light" charset="0"/>
                <a:ea typeface="Calibri" panose="020F0502020204030204" pitchFamily="34" charset="0"/>
                <a:cs typeface="Calibri" panose="020F0502020204030204" pitchFamily="34" charset="0"/>
              </a:rPr>
              <a:t>DR Site Support</a:t>
            </a:r>
          </a:p>
          <a:p>
            <a:pPr>
              <a:spcAft>
                <a:spcPts val="306"/>
              </a:spcAft>
              <a:defRPr/>
            </a:pPr>
            <a:r>
              <a:rPr lang="en-US" sz="900" err="1">
                <a:solidFill>
                  <a:srgbClr val="FFFFFF"/>
                </a:solidFill>
                <a:latin typeface="Segoe UI Light" charset="0"/>
                <a:ea typeface="Calibri" panose="020F0502020204030204" pitchFamily="34" charset="0"/>
                <a:cs typeface="Calibri" panose="020F0502020204030204" pitchFamily="34" charset="0"/>
              </a:rPr>
              <a:t>WildCard</a:t>
            </a:r>
            <a:r>
              <a:rPr lang="en-US" sz="900">
                <a:solidFill>
                  <a:srgbClr val="FFFFFF"/>
                </a:solidFill>
                <a:latin typeface="Segoe UI Light" charset="0"/>
                <a:ea typeface="Calibri" panose="020F0502020204030204" pitchFamily="34" charset="0"/>
                <a:cs typeface="Calibri" panose="020F0502020204030204" pitchFamily="34" charset="0"/>
              </a:rPr>
              <a:t> Support</a:t>
            </a:r>
          </a:p>
          <a:p>
            <a:pPr>
              <a:spcAft>
                <a:spcPts val="306"/>
              </a:spcAft>
              <a:defRPr/>
            </a:pPr>
            <a:r>
              <a:rPr lang="en-US" sz="900">
                <a:solidFill>
                  <a:srgbClr val="FFFFFF"/>
                </a:solidFill>
                <a:latin typeface="Segoe UI Light" charset="0"/>
                <a:ea typeface="Calibri" panose="020F0502020204030204" pitchFamily="34" charset="0"/>
                <a:cs typeface="Calibri" panose="020F0502020204030204" pitchFamily="34" charset="0"/>
              </a:rPr>
              <a:t>Dedicated IP address</a:t>
            </a:r>
          </a:p>
          <a:p>
            <a:pPr>
              <a:spcAft>
                <a:spcPts val="306"/>
              </a:spcAft>
              <a:defRPr/>
            </a:pPr>
            <a:r>
              <a:rPr lang="en-US" sz="900">
                <a:solidFill>
                  <a:srgbClr val="FFFFFF"/>
                </a:solidFill>
                <a:latin typeface="Segoe UI Light" charset="0"/>
                <a:ea typeface="Calibri" panose="020F0502020204030204" pitchFamily="34" charset="0"/>
                <a:cs typeface="Calibri" panose="020F0502020204030204" pitchFamily="34" charset="0"/>
              </a:rPr>
              <a:t>HTTP Compression </a:t>
            </a:r>
          </a:p>
          <a:p>
            <a:pPr>
              <a:spcAft>
                <a:spcPts val="306"/>
              </a:spcAft>
              <a:defRPr/>
            </a:pPr>
            <a:r>
              <a:rPr lang="en-US" sz="900">
                <a:solidFill>
                  <a:srgbClr val="FFFFFF"/>
                </a:solidFill>
                <a:latin typeface="Segoe UI Light" charset="0"/>
                <a:ea typeface="Calibri" panose="020F0502020204030204" pitchFamily="34" charset="0"/>
                <a:cs typeface="Calibri" panose="020F0502020204030204" pitchFamily="34" charset="0"/>
              </a:rPr>
              <a:t>CDN Support for Websites</a:t>
            </a:r>
          </a:p>
          <a:p>
            <a:pPr>
              <a:spcAft>
                <a:spcPts val="306"/>
              </a:spcAft>
              <a:defRPr/>
            </a:pPr>
            <a:r>
              <a:rPr lang="en-US" sz="900">
                <a:solidFill>
                  <a:srgbClr val="FFFFFF"/>
                </a:solidFill>
                <a:latin typeface="Segoe UI Light" charset="0"/>
                <a:ea typeface="Calibri" panose="020F0502020204030204" pitchFamily="34" charset="0"/>
                <a:cs typeface="Calibri" panose="020F0502020204030204" pitchFamily="34" charset="0"/>
              </a:rPr>
              <a:t>Premium WordPress</a:t>
            </a:r>
          </a:p>
          <a:p>
            <a:pPr>
              <a:spcAft>
                <a:spcPts val="306"/>
              </a:spcAft>
              <a:defRPr/>
            </a:pPr>
            <a:r>
              <a:rPr lang="en-US" sz="900">
                <a:solidFill>
                  <a:srgbClr val="FFFFFF"/>
                </a:solidFill>
                <a:latin typeface="Segoe UI Light" charset="0"/>
                <a:ea typeface="Calibri" panose="020F0502020204030204" pitchFamily="34" charset="0"/>
                <a:cs typeface="Calibri" panose="020F0502020204030204" pitchFamily="34" charset="0"/>
              </a:rPr>
              <a:t>App Services Environments </a:t>
            </a:r>
          </a:p>
          <a:p>
            <a:pPr>
              <a:spcAft>
                <a:spcPts val="306"/>
              </a:spcAft>
              <a:defRPr/>
            </a:pPr>
            <a:endParaRPr lang="en-US" sz="900" baseline="0">
              <a:solidFill>
                <a:srgbClr val="FFFFFF"/>
              </a:solidFill>
              <a:latin typeface="Segoe UI Light" charset="0"/>
            </a:endParaRPr>
          </a:p>
          <a:p>
            <a:pPr>
              <a:spcAft>
                <a:spcPts val="306"/>
              </a:spcAft>
              <a:defRPr/>
            </a:pPr>
            <a:r>
              <a:rPr lang="en-US" sz="900">
                <a:solidFill>
                  <a:srgbClr val="FFFFFF"/>
                </a:solidFill>
                <a:latin typeface="Segoe UI Light" charset="0"/>
                <a:ea typeface="Calibri" panose="020F0502020204030204" pitchFamily="34" charset="0"/>
                <a:cs typeface="Calibri" panose="020F0502020204030204" pitchFamily="34" charset="0"/>
              </a:rPr>
              <a:t>Remote Debugging with Visual Studio </a:t>
            </a:r>
          </a:p>
          <a:p>
            <a:pPr>
              <a:spcAft>
                <a:spcPts val="306"/>
              </a:spcAft>
              <a:defRPr/>
            </a:pPr>
            <a:r>
              <a:rPr lang="en-US" sz="900">
                <a:solidFill>
                  <a:srgbClr val="FFFFFF"/>
                </a:solidFill>
                <a:latin typeface="Segoe UI Light" charset="0"/>
                <a:ea typeface="Calibri" panose="020F0502020204030204" pitchFamily="34" charset="0"/>
                <a:cs typeface="Calibri" panose="020F0502020204030204" pitchFamily="34" charset="0"/>
              </a:rPr>
              <a:t>Site Staging Slots</a:t>
            </a:r>
          </a:p>
          <a:p>
            <a:pPr>
              <a:spcAft>
                <a:spcPts val="306"/>
              </a:spcAft>
              <a:defRPr/>
            </a:pPr>
            <a:r>
              <a:rPr lang="en-US" sz="900">
                <a:solidFill>
                  <a:srgbClr val="FFFFFF"/>
                </a:solidFill>
                <a:latin typeface="Segoe UI Light" charset="0"/>
                <a:ea typeface="Calibri" panose="020F0502020204030204" pitchFamily="34" charset="0"/>
                <a:cs typeface="Calibri" panose="020F0502020204030204" pitchFamily="34" charset="0"/>
              </a:rPr>
              <a:t>Testing in Production</a:t>
            </a:r>
          </a:p>
          <a:p>
            <a:pPr>
              <a:spcAft>
                <a:spcPts val="306"/>
              </a:spcAft>
              <a:defRPr/>
            </a:pPr>
            <a:r>
              <a:rPr lang="en-US" sz="900">
                <a:solidFill>
                  <a:srgbClr val="FFFFFF"/>
                </a:solidFill>
                <a:latin typeface="Segoe UI Light" charset="0"/>
                <a:ea typeface="Calibri" panose="020F0502020204030204" pitchFamily="34" charset="0"/>
                <a:cs typeface="Calibri" panose="020F0502020204030204" pitchFamily="34" charset="0"/>
              </a:rPr>
              <a:t>Continuous Integration/Deployment </a:t>
            </a:r>
          </a:p>
          <a:p>
            <a:pPr>
              <a:spcAft>
                <a:spcPts val="306"/>
              </a:spcAft>
              <a:defRPr/>
            </a:pPr>
            <a:r>
              <a:rPr lang="en-US" sz="900" err="1">
                <a:solidFill>
                  <a:srgbClr val="FFFFFF"/>
                </a:solidFill>
                <a:latin typeface="Segoe UI Light" charset="0"/>
                <a:ea typeface="Calibri" panose="020F0502020204030204" pitchFamily="34" charset="0"/>
                <a:cs typeface="Calibri" panose="020F0502020204030204" pitchFamily="34" charset="0"/>
              </a:rPr>
              <a:t>Git</a:t>
            </a:r>
            <a:r>
              <a:rPr lang="en-US" sz="900">
                <a:solidFill>
                  <a:srgbClr val="FFFFFF"/>
                </a:solidFill>
                <a:latin typeface="Segoe UI Light" charset="0"/>
                <a:ea typeface="Calibri" panose="020F0502020204030204" pitchFamily="34" charset="0"/>
                <a:cs typeface="Calibri" panose="020F0502020204030204" pitchFamily="34" charset="0"/>
              </a:rPr>
              <a:t>, Visual Studio Online and GitHub</a:t>
            </a:r>
          </a:p>
          <a:p>
            <a:pPr>
              <a:spcAft>
                <a:spcPts val="306"/>
              </a:spcAft>
              <a:defRPr/>
            </a:pPr>
            <a:r>
              <a:rPr lang="en-US" sz="900">
                <a:solidFill>
                  <a:srgbClr val="FFFFFF"/>
                </a:solidFill>
                <a:latin typeface="Segoe UI Light" charset="0"/>
                <a:ea typeface="Calibri" panose="020F0502020204030204" pitchFamily="34" charset="0"/>
                <a:cs typeface="Calibri" panose="020F0502020204030204" pitchFamily="34" charset="0"/>
              </a:rPr>
              <a:t>App &amp; Site Diagnostics</a:t>
            </a:r>
          </a:p>
          <a:p>
            <a:pPr>
              <a:spcAft>
                <a:spcPts val="306"/>
              </a:spcAft>
              <a:defRPr/>
            </a:pPr>
            <a:r>
              <a:rPr lang="en-US" sz="900">
                <a:solidFill>
                  <a:srgbClr val="FFFFFF"/>
                </a:solidFill>
                <a:latin typeface="Segoe UI Light" charset="0"/>
                <a:ea typeface="Calibri" panose="020F0502020204030204" pitchFamily="34" charset="0"/>
                <a:cs typeface="Calibri" panose="020F0502020204030204" pitchFamily="34" charset="0"/>
              </a:rPr>
              <a:t>OS &amp; Framework Patching  </a:t>
            </a:r>
          </a:p>
          <a:p>
            <a:pPr>
              <a:spcAft>
                <a:spcPts val="306"/>
              </a:spcAft>
              <a:defRPr/>
            </a:pPr>
            <a:r>
              <a:rPr lang="en-US" sz="900">
                <a:solidFill>
                  <a:srgbClr val="FFFFFF"/>
                </a:solidFill>
                <a:latin typeface="Segoe UI Light" charset="0"/>
                <a:ea typeface="Calibri" panose="020F0502020204030204" pitchFamily="34" charset="0"/>
                <a:cs typeface="Calibri" panose="020F0502020204030204" pitchFamily="34" charset="0"/>
              </a:rPr>
              <a:t>Site Extensions Gallery </a:t>
            </a:r>
          </a:p>
          <a:p>
            <a:pPr>
              <a:spcAft>
                <a:spcPts val="306"/>
              </a:spcAft>
              <a:defRPr/>
            </a:pPr>
            <a:r>
              <a:rPr lang="en-US" sz="900">
                <a:solidFill>
                  <a:srgbClr val="FFFFFF"/>
                </a:solidFill>
                <a:latin typeface="Segoe UI Light" charset="0"/>
                <a:ea typeface="Calibri" panose="020F0502020204030204" pitchFamily="34" charset="0"/>
                <a:cs typeface="Calibri" panose="020F0502020204030204" pitchFamily="34" charset="0"/>
              </a:rPr>
              <a:t>NET, PHP, Python, Node, Java</a:t>
            </a:r>
          </a:p>
          <a:p>
            <a:pPr>
              <a:spcAft>
                <a:spcPts val="306"/>
              </a:spcAft>
              <a:defRPr/>
            </a:pPr>
            <a:r>
              <a:rPr lang="en-US" sz="900">
                <a:solidFill>
                  <a:srgbClr val="FFFFFF"/>
                </a:solidFill>
                <a:latin typeface="Segoe UI Light" charset="0"/>
                <a:ea typeface="Calibri" panose="020F0502020204030204" pitchFamily="34" charset="0"/>
                <a:cs typeface="Calibri" panose="020F0502020204030204" pitchFamily="34" charset="0"/>
              </a:rPr>
              <a:t>Framework Installer</a:t>
            </a:r>
          </a:p>
          <a:p>
            <a:pPr>
              <a:spcAft>
                <a:spcPts val="306"/>
              </a:spcAft>
              <a:defRPr/>
            </a:pPr>
            <a:r>
              <a:rPr lang="en-US" sz="900">
                <a:solidFill>
                  <a:srgbClr val="FFFFFF"/>
                </a:solidFill>
                <a:latin typeface="Segoe UI Light" charset="0"/>
                <a:ea typeface="Calibri" panose="020F0502020204030204" pitchFamily="34" charset="0"/>
                <a:cs typeface="Calibri" panose="020F0502020204030204" pitchFamily="34" charset="0"/>
              </a:rPr>
              <a:t>Browser-based editing</a:t>
            </a:r>
          </a:p>
          <a:p>
            <a:pPr>
              <a:spcAft>
                <a:spcPts val="306"/>
              </a:spcAft>
              <a:defRPr/>
            </a:pPr>
            <a:r>
              <a:rPr lang="en-US" sz="900">
                <a:solidFill>
                  <a:srgbClr val="FFFFFF"/>
                </a:solidFill>
                <a:latin typeface="Segoe UI Light" charset="0"/>
                <a:ea typeface="Calibri" panose="020F0502020204030204" pitchFamily="34" charset="0"/>
                <a:cs typeface="Calibri" panose="020F0502020204030204" pitchFamily="34" charset="0"/>
              </a:rPr>
              <a:t>Auto-Healing</a:t>
            </a:r>
          </a:p>
          <a:p>
            <a:pPr>
              <a:spcAft>
                <a:spcPts val="306"/>
              </a:spcAft>
              <a:defRPr/>
            </a:pPr>
            <a:r>
              <a:rPr lang="en-US" sz="900">
                <a:solidFill>
                  <a:srgbClr val="FFFFFF"/>
                </a:solidFill>
                <a:latin typeface="Segoe UI Light" charset="0"/>
                <a:ea typeface="Calibri" panose="020F0502020204030204" pitchFamily="34" charset="0"/>
                <a:cs typeface="Calibri" panose="020F0502020204030204" pitchFamily="34" charset="0"/>
              </a:rPr>
              <a:t>Logging and Auditing </a:t>
            </a:r>
          </a:p>
          <a:p>
            <a:pPr>
              <a:spcAft>
                <a:spcPts val="306"/>
              </a:spcAft>
              <a:defRPr/>
            </a:pPr>
            <a:r>
              <a:rPr lang="en-US" sz="900">
                <a:solidFill>
                  <a:srgbClr val="FFFFFF"/>
                </a:solidFill>
                <a:latin typeface="Segoe UI Light" charset="0"/>
                <a:ea typeface="Calibri" panose="020F0502020204030204" pitchFamily="34" charset="0"/>
                <a:cs typeface="Calibri" panose="020F0502020204030204" pitchFamily="34" charset="0"/>
              </a:rPr>
              <a:t>Admin-Site</a:t>
            </a:r>
          </a:p>
          <a:p>
            <a:pPr>
              <a:spcAft>
                <a:spcPts val="306"/>
              </a:spcAft>
              <a:defRPr/>
            </a:pPr>
            <a:r>
              <a:rPr lang="en-US" sz="900">
                <a:solidFill>
                  <a:srgbClr val="FFFFFF"/>
                </a:solidFill>
                <a:latin typeface="Segoe UI Light" charset="0"/>
                <a:ea typeface="Calibri" panose="020F0502020204030204" pitchFamily="34" charset="0"/>
                <a:cs typeface="Calibri" panose="020F0502020204030204" pitchFamily="34" charset="0"/>
              </a:rPr>
              <a:t>Support Site Extension </a:t>
            </a:r>
          </a:p>
          <a:p>
            <a:pPr>
              <a:spcAft>
                <a:spcPts val="306"/>
              </a:spcAft>
              <a:defRPr/>
            </a:pPr>
            <a:endParaRPr lang="en-US" baseline="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581EC0-6C77-47EF-A5F1-48F7DF3073C0}"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940658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Objective:</a:t>
            </a:r>
          </a:p>
          <a:p>
            <a:r>
              <a:rPr lang="en-US"/>
              <a:t>Azure provides everything you need to create customer facing websites</a:t>
            </a:r>
          </a:p>
          <a:p>
            <a:endParaRPr lang="en-US"/>
          </a:p>
          <a:p>
            <a:r>
              <a:rPr lang="en-US" b="1"/>
              <a:t>Key talking points:</a:t>
            </a:r>
          </a:p>
          <a:p>
            <a:r>
              <a:rPr lang="en-US"/>
              <a:t>76% of all app development is web and mobile focused (from Forrester study). Customers want to deploy digital</a:t>
            </a:r>
            <a:r>
              <a:rPr lang="en-US" baseline="0"/>
              <a:t> marketing websites and apps quickly and focus on the content rather than the delivery infrastructure.</a:t>
            </a:r>
          </a:p>
          <a:p>
            <a:endParaRPr lang="en-US" baseline="0"/>
          </a:p>
          <a:p>
            <a:r>
              <a:rPr lang="en-US" baseline="0"/>
              <a:t>Some example quotes that convey the agility Azure can provide:</a:t>
            </a:r>
          </a:p>
          <a:p>
            <a:pPr marL="0" marR="0" lvl="0" indent="0" algn="l" defTabSz="932688" rtl="0" eaLnBrk="1" fontAlgn="auto" latinLnBrk="0" hangingPunct="1">
              <a:lnSpc>
                <a:spcPct val="100000"/>
              </a:lnSpc>
              <a:spcBef>
                <a:spcPts val="0"/>
              </a:spcBef>
              <a:spcAft>
                <a:spcPts val="0"/>
              </a:spcAft>
              <a:buClrTx/>
              <a:buSzTx/>
              <a:buFontTx/>
              <a:buNone/>
              <a:tabLst/>
              <a:defRPr/>
            </a:pPr>
            <a:r>
              <a:rPr lang="en-US" sz="1400"/>
              <a:t>“Our company culture is to move fast, Yet, our web app development used to take 6 to 8 months. With Azure App Service we have </a:t>
            </a:r>
            <a:r>
              <a:rPr lang="en-US" sz="1400" b="1">
                <a:latin typeface="Segoe UI Semibold" panose="020B0702040204020203" pitchFamily="34" charset="0"/>
                <a:cs typeface="Segoe UI Semibold" panose="020B0702040204020203" pitchFamily="34" charset="0"/>
              </a:rPr>
              <a:t>improved it to 3 months</a:t>
            </a:r>
            <a:r>
              <a:rPr lang="en-US" sz="1400"/>
              <a:t>” </a:t>
            </a:r>
          </a:p>
          <a:p>
            <a:pPr marL="0" marR="0" lvl="0" indent="0" algn="l" defTabSz="932688" rtl="0" eaLnBrk="1" fontAlgn="auto" latinLnBrk="0" hangingPunct="1">
              <a:lnSpc>
                <a:spcPct val="100000"/>
              </a:lnSpc>
              <a:spcBef>
                <a:spcPts val="0"/>
              </a:spcBef>
              <a:spcAft>
                <a:spcPts val="0"/>
              </a:spcAft>
              <a:buClrTx/>
              <a:buSzTx/>
              <a:buFontTx/>
              <a:buNone/>
              <a:tabLst/>
              <a:defRPr/>
            </a:pPr>
            <a:r>
              <a:rPr lang="en-US" sz="1400"/>
              <a:t>Deployment using Azure App Service is a breeze. It is on average </a:t>
            </a:r>
            <a:r>
              <a:rPr lang="en-US" sz="1400" b="1">
                <a:latin typeface="Segoe UI Semibold" panose="020B0702040204020203" pitchFamily="34" charset="0"/>
                <a:cs typeface="Segoe UI Semibold" panose="020B0702040204020203" pitchFamily="34" charset="0"/>
              </a:rPr>
              <a:t>81% less time </a:t>
            </a:r>
            <a:r>
              <a:rPr lang="en-US" sz="1400"/>
              <a:t>consuming than traditional web app development”</a:t>
            </a:r>
          </a:p>
          <a:p>
            <a:pPr marL="0" marR="0" lvl="0" indent="0" algn="l" defTabSz="932688" rtl="0" eaLnBrk="1" fontAlgn="auto" latinLnBrk="0" hangingPunct="1">
              <a:lnSpc>
                <a:spcPct val="100000"/>
              </a:lnSpc>
              <a:spcBef>
                <a:spcPts val="0"/>
              </a:spcBef>
              <a:spcAft>
                <a:spcPts val="0"/>
              </a:spcAft>
              <a:buClrTx/>
              <a:buSzTx/>
              <a:buFontTx/>
              <a:buNone/>
              <a:tabLst/>
              <a:defRPr/>
            </a:pPr>
            <a:r>
              <a:rPr lang="en-US" sz="1400"/>
              <a:t>“With Azure App Service we were able to put mobile app demo in front of the customer </a:t>
            </a:r>
            <a:r>
              <a:rPr lang="en-US" sz="1400" b="1">
                <a:latin typeface="Segoe UI Semibold" panose="020B0702040204020203" pitchFamily="34" charset="0"/>
                <a:cs typeface="Segoe UI Semibold" panose="020B0702040204020203" pitchFamily="34" charset="0"/>
              </a:rPr>
              <a:t>within a month</a:t>
            </a:r>
            <a:r>
              <a:rPr lang="en-US" sz="1400"/>
              <a:t>!” </a:t>
            </a:r>
          </a:p>
          <a:p>
            <a:pPr marL="0" marR="0" lvl="0" indent="0" algn="l" defTabSz="932688" rtl="0" eaLnBrk="1" fontAlgn="auto" latinLnBrk="0" hangingPunct="1">
              <a:lnSpc>
                <a:spcPct val="100000"/>
              </a:lnSpc>
              <a:spcBef>
                <a:spcPts val="0"/>
              </a:spcBef>
              <a:spcAft>
                <a:spcPts val="0"/>
              </a:spcAft>
              <a:buClrTx/>
              <a:buSzTx/>
              <a:buFontTx/>
              <a:buNone/>
              <a:tabLst/>
              <a:defRPr/>
            </a:pPr>
            <a:r>
              <a:rPr lang="en-US" sz="1400"/>
              <a:t>“In Azure, creating a staging environment is not only </a:t>
            </a:r>
            <a:r>
              <a:rPr lang="en-US" sz="1400" b="1">
                <a:latin typeface="Segoe UI Semibold" panose="020B0702040204020203" pitchFamily="34" charset="0"/>
                <a:cs typeface="Segoe UI Semibold" panose="020B0702040204020203" pitchFamily="34" charset="0"/>
              </a:rPr>
              <a:t>effortless</a:t>
            </a:r>
            <a:r>
              <a:rPr lang="en-US" sz="1400"/>
              <a:t>, but also </a:t>
            </a:r>
            <a:r>
              <a:rPr lang="en-US" sz="1400" b="1">
                <a:latin typeface="Segoe UI Semibold" panose="020B0702040204020203" pitchFamily="34" charset="0"/>
                <a:cs typeface="Segoe UI Semibold" panose="020B0702040204020203" pitchFamily="34" charset="0"/>
              </a:rPr>
              <a:t>reliable</a:t>
            </a:r>
            <a:r>
              <a:rPr lang="en-US" sz="1400"/>
              <a:t> in terms of service similarities. There virtually no need to repeat the testing for staging and production environment.” </a:t>
            </a:r>
          </a:p>
          <a:p>
            <a:pPr marL="0" marR="0" lvl="0" indent="0" algn="l" defTabSz="932688" rtl="0" eaLnBrk="1" fontAlgn="auto" latinLnBrk="0" hangingPunct="1">
              <a:lnSpc>
                <a:spcPct val="100000"/>
              </a:lnSpc>
              <a:spcBef>
                <a:spcPts val="0"/>
              </a:spcBef>
              <a:spcAft>
                <a:spcPts val="0"/>
              </a:spcAft>
              <a:buClrTx/>
              <a:buSzTx/>
              <a:buFontTx/>
              <a:buNone/>
              <a:tabLst/>
              <a:defRPr/>
            </a:pPr>
            <a:r>
              <a:rPr lang="en-US" sz="1400" i="0" kern="1200">
                <a:solidFill>
                  <a:schemeClr val="tx1"/>
                </a:solidFill>
                <a:latin typeface="+mn-lt"/>
                <a:ea typeface="+mn-ea"/>
                <a:cs typeface="+mn-cs"/>
              </a:rPr>
              <a:t>“Developing our app without Azure PaaS? Well, we wouldn’t have done it. Frankly, the extra time and resources required would have wiped out any profit that we have generated.”</a:t>
            </a:r>
          </a:p>
          <a:p>
            <a:pPr marL="0" marR="0" lvl="0" indent="0" algn="l" defTabSz="932688" rtl="0" eaLnBrk="1" fontAlgn="auto" latinLnBrk="0" hangingPunct="1">
              <a:lnSpc>
                <a:spcPct val="100000"/>
              </a:lnSpc>
              <a:spcBef>
                <a:spcPts val="0"/>
              </a:spcBef>
              <a:spcAft>
                <a:spcPts val="0"/>
              </a:spcAft>
              <a:buClrTx/>
              <a:buSzTx/>
              <a:buFontTx/>
              <a:buNone/>
              <a:tabLst/>
              <a:defRPr/>
            </a:pPr>
            <a:endParaRPr lang="en-US" sz="1400" i="0" kern="1200">
              <a:solidFill>
                <a:schemeClr val="tx1"/>
              </a:solidFill>
              <a:latin typeface="+mn-lt"/>
              <a:ea typeface="+mn-ea"/>
              <a:cs typeface="+mn-cs"/>
            </a:endParaRPr>
          </a:p>
          <a:p>
            <a:pPr marL="0" marR="0" lvl="0" indent="0" algn="l" defTabSz="932688" rtl="0" eaLnBrk="1" fontAlgn="auto" latinLnBrk="0" hangingPunct="1">
              <a:lnSpc>
                <a:spcPct val="100000"/>
              </a:lnSpc>
              <a:spcBef>
                <a:spcPts val="0"/>
              </a:spcBef>
              <a:spcAft>
                <a:spcPts val="0"/>
              </a:spcAft>
              <a:buClrTx/>
              <a:buSzTx/>
              <a:buFontTx/>
              <a:buNone/>
              <a:tabLst/>
              <a:defRPr/>
            </a:pPr>
            <a:endParaRPr lang="en-US" sz="1400" i="0" kern="1200">
              <a:solidFill>
                <a:schemeClr val="tx1"/>
              </a:solidFill>
              <a:latin typeface="+mn-lt"/>
              <a:ea typeface="+mn-ea"/>
              <a:cs typeface="+mn-cs"/>
            </a:endParaRPr>
          </a:p>
          <a:p>
            <a:pPr marL="0" marR="0" lvl="0" indent="0" algn="l" defTabSz="932688" rtl="0" eaLnBrk="1" fontAlgn="auto" latinLnBrk="0" hangingPunct="1">
              <a:lnSpc>
                <a:spcPct val="100000"/>
              </a:lnSpc>
              <a:spcBef>
                <a:spcPts val="0"/>
              </a:spcBef>
              <a:spcAft>
                <a:spcPts val="0"/>
              </a:spcAft>
              <a:buClrTx/>
              <a:buSzTx/>
              <a:buFontTx/>
              <a:buNone/>
              <a:tabLst/>
              <a:defRPr/>
            </a:pPr>
            <a:endParaRPr lang="en-US" sz="1400"/>
          </a:p>
          <a:p>
            <a:pPr marL="0" marR="0" lvl="0" indent="0" algn="l" defTabSz="932688" rtl="0" eaLnBrk="1" fontAlgn="auto" latinLnBrk="0" hangingPunct="1">
              <a:lnSpc>
                <a:spcPct val="100000"/>
              </a:lnSpc>
              <a:spcBef>
                <a:spcPts val="0"/>
              </a:spcBef>
              <a:spcAft>
                <a:spcPts val="0"/>
              </a:spcAft>
              <a:buClrTx/>
              <a:buSzTx/>
              <a:buFontTx/>
              <a:buNone/>
              <a:tabLst/>
              <a:defRPr/>
            </a:pPr>
            <a:endParaRPr lang="en-US" sz="1400"/>
          </a:p>
          <a:p>
            <a:pPr marL="0" marR="0" lvl="0" indent="0" algn="l" defTabSz="932688" rtl="0" eaLnBrk="1" fontAlgn="auto" latinLnBrk="0" hangingPunct="1">
              <a:lnSpc>
                <a:spcPct val="100000"/>
              </a:lnSpc>
              <a:spcBef>
                <a:spcPts val="0"/>
              </a:spcBef>
              <a:spcAft>
                <a:spcPts val="0"/>
              </a:spcAft>
              <a:buClrTx/>
              <a:buSzTx/>
              <a:buFontTx/>
              <a:buNone/>
              <a:tabLst/>
              <a:defRPr/>
            </a:pPr>
            <a:endParaRPr lang="en-US" sz="1400"/>
          </a:p>
          <a:p>
            <a:pPr marL="0" marR="0" lvl="0" indent="0" algn="l" defTabSz="932688" rtl="0" eaLnBrk="1" fontAlgn="auto" latinLnBrk="0" hangingPunct="1">
              <a:lnSpc>
                <a:spcPct val="100000"/>
              </a:lnSpc>
              <a:spcBef>
                <a:spcPts val="0"/>
              </a:spcBef>
              <a:spcAft>
                <a:spcPts val="0"/>
              </a:spcAft>
              <a:buClrTx/>
              <a:buSzTx/>
              <a:buFontTx/>
              <a:buNone/>
              <a:tabLst/>
              <a:defRPr/>
            </a:pPr>
            <a:endParaRPr lang="en-US" sz="1400"/>
          </a:p>
          <a:p>
            <a:pPr marL="0" marR="0" lvl="0" indent="0" algn="l" defTabSz="932688" rtl="0" eaLnBrk="1" fontAlgn="auto" latinLnBrk="0" hangingPunct="1">
              <a:lnSpc>
                <a:spcPct val="100000"/>
              </a:lnSpc>
              <a:spcBef>
                <a:spcPts val="0"/>
              </a:spcBef>
              <a:spcAft>
                <a:spcPts val="0"/>
              </a:spcAft>
              <a:buClrTx/>
              <a:buSzTx/>
              <a:buFontTx/>
              <a:buNone/>
              <a:tabLst/>
              <a:defRPr/>
            </a:pPr>
            <a:endParaRPr lang="en-US" sz="1400"/>
          </a:p>
          <a:p>
            <a:endParaRPr lang="en-US" baseline="0"/>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9095CD6-0A44-4E02-9A31-9477FA89C6CC}"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4992968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Objective:</a:t>
            </a:r>
          </a:p>
          <a:p>
            <a:r>
              <a:rPr lang="en-US"/>
              <a:t>Show</a:t>
            </a:r>
            <a:r>
              <a:rPr lang="en-US" baseline="0"/>
              <a:t> a real life, global example of a customer who has improved customer engagement with Azure (note: the partner was MS Services)</a:t>
            </a:r>
          </a:p>
          <a:p>
            <a:endParaRPr lang="en-US" baseline="0"/>
          </a:p>
          <a:p>
            <a:r>
              <a:rPr lang="en-US" b="1" baseline="0"/>
              <a:t>Key talking points:</a:t>
            </a:r>
          </a:p>
          <a:p>
            <a:r>
              <a:rPr lang="en-US"/>
              <a:t>Headline: </a:t>
            </a:r>
            <a:r>
              <a:rPr lang="en-US" sz="1224" b="0" i="0" u="none" strike="noStrike" kern="1200" baseline="0">
                <a:solidFill>
                  <a:schemeClr val="tx1"/>
                </a:solidFill>
                <a:latin typeface="+mn-lt"/>
                <a:ea typeface="+mn-ea"/>
                <a:cs typeface="+mn-cs"/>
              </a:rPr>
              <a:t>Real Madrid brings the stadium closer to 450 million fans around the globe, with the Microsoft Cloud</a:t>
            </a:r>
          </a:p>
          <a:p>
            <a:endParaRPr lang="en-US" sz="1224" b="0" i="0" u="none" strike="noStrike" kern="1200" baseline="0">
              <a:solidFill>
                <a:schemeClr val="tx1"/>
              </a:solidFill>
              <a:latin typeface="+mn-lt"/>
              <a:ea typeface="+mn-ea"/>
              <a:cs typeface="+mn-cs"/>
            </a:endParaRPr>
          </a:p>
          <a:p>
            <a:r>
              <a:rPr lang="en-US" sz="1224" b="0" i="0" u="none" strike="noStrike" kern="1200" baseline="0">
                <a:solidFill>
                  <a:schemeClr val="tx1"/>
                </a:solidFill>
                <a:latin typeface="+mn-lt"/>
                <a:ea typeface="+mn-ea"/>
                <a:cs typeface="+mn-cs"/>
              </a:rPr>
              <a:t>Real Madrid didn’t have a way to directly engage with its 450 million global supporters. They implemented a comprehensive technology solution based on the Microsoft Cloud platform.</a:t>
            </a:r>
          </a:p>
          <a:p>
            <a:endParaRPr lang="en-US" sz="1224" b="0" i="0" u="none" strike="noStrike" kern="1200" baseline="0">
              <a:solidFill>
                <a:schemeClr val="tx1"/>
              </a:solidFill>
              <a:latin typeface="+mn-lt"/>
              <a:ea typeface="+mn-ea"/>
              <a:cs typeface="+mn-cs"/>
            </a:endParaRPr>
          </a:p>
          <a:p>
            <a:r>
              <a:rPr lang="en-US" sz="1224" b="0" i="0" u="none" strike="noStrike" kern="1200" baseline="0">
                <a:solidFill>
                  <a:schemeClr val="tx1"/>
                </a:solidFill>
                <a:latin typeface="+mn-lt"/>
                <a:ea typeface="+mn-ea"/>
                <a:cs typeface="+mn-cs"/>
              </a:rPr>
              <a:t>The solution includes:</a:t>
            </a:r>
          </a:p>
          <a:p>
            <a:r>
              <a:rPr lang="en-US" sz="1224" b="0" i="0" u="none" strike="noStrike" kern="1200" baseline="0">
                <a:solidFill>
                  <a:schemeClr val="tx1"/>
                </a:solidFill>
                <a:latin typeface="+mn-lt"/>
                <a:ea typeface="+mn-ea"/>
                <a:cs typeface="+mn-cs"/>
              </a:rPr>
              <a:t>Fan engagement platform: The marketing back-office engine of the solution platform captures and stores every interaction with a fan, including mobile check-ins at the club’s stadium, online fan profile updates on the club’s official website, and online merchandise purchases. Uses O365, D365 and Power BI.</a:t>
            </a:r>
          </a:p>
          <a:p>
            <a:endParaRPr lang="en-US" sz="1224" b="0" i="0" u="none" strike="noStrike" kern="1200" baseline="0">
              <a:solidFill>
                <a:schemeClr val="tx1"/>
              </a:solidFill>
              <a:latin typeface="+mn-lt"/>
              <a:ea typeface="+mn-ea"/>
              <a:cs typeface="+mn-cs"/>
            </a:endParaRPr>
          </a:p>
          <a:p>
            <a:r>
              <a:rPr lang="en-US" sz="1224" b="0" i="0" u="none" strike="noStrike" kern="1200" baseline="0">
                <a:solidFill>
                  <a:schemeClr val="tx1"/>
                </a:solidFill>
                <a:latin typeface="+mn-lt"/>
                <a:ea typeface="+mn-ea"/>
                <a:cs typeface="+mn-cs"/>
              </a:rPr>
              <a:t>Extended Video Platform:</a:t>
            </a:r>
            <a:r>
              <a:rPr lang="en-US" sz="1224" b="0" i="1" u="none" strike="noStrike" kern="1200" baseline="0">
                <a:solidFill>
                  <a:schemeClr val="tx1"/>
                </a:solidFill>
                <a:latin typeface="+mn-lt"/>
                <a:ea typeface="+mn-ea"/>
                <a:cs typeface="+mn-cs"/>
              </a:rPr>
              <a:t> </a:t>
            </a:r>
            <a:r>
              <a:rPr lang="en-US" sz="1224" b="0" i="0" u="none" strike="noStrike" kern="1200" baseline="0">
                <a:solidFill>
                  <a:schemeClr val="tx1"/>
                </a:solidFill>
                <a:latin typeface="+mn-lt"/>
                <a:ea typeface="+mn-ea"/>
                <a:cs typeface="+mn-cs"/>
              </a:rPr>
              <a:t>Hosted on Azure Media Services, it contains both new and historical video content, including previous Real Madrid matches. The platform uses Azure App Service to integrate the apps to Azure Media Services.</a:t>
            </a:r>
          </a:p>
          <a:p>
            <a:endParaRPr lang="en-US" sz="1224" b="0" i="0" u="none" strike="noStrike" kern="1200" baseline="0">
              <a:solidFill>
                <a:schemeClr val="tx1"/>
              </a:solidFill>
              <a:latin typeface="+mn-lt"/>
              <a:ea typeface="+mn-ea"/>
              <a:cs typeface="+mn-cs"/>
            </a:endParaRPr>
          </a:p>
          <a:p>
            <a:r>
              <a:rPr lang="en-US" sz="1224" b="0" i="0" u="none" strike="noStrike" kern="1200" baseline="0">
                <a:solidFill>
                  <a:schemeClr val="tx1"/>
                </a:solidFill>
                <a:latin typeface="+mn-lt"/>
                <a:ea typeface="+mn-ea"/>
                <a:cs typeface="+mn-cs"/>
              </a:rPr>
              <a:t>Consumer App</a:t>
            </a:r>
            <a:r>
              <a:rPr lang="en-US" sz="1224" b="0" i="1" u="none" strike="noStrike" kern="1200" baseline="0">
                <a:solidFill>
                  <a:schemeClr val="tx1"/>
                </a:solidFill>
                <a:latin typeface="+mn-lt"/>
                <a:ea typeface="+mn-ea"/>
                <a:cs typeface="+mn-cs"/>
              </a:rPr>
              <a:t>: </a:t>
            </a:r>
            <a:r>
              <a:rPr lang="en-US" sz="1224" b="0" i="0" u="none" strike="noStrike" kern="1200" baseline="0">
                <a:solidFill>
                  <a:schemeClr val="tx1"/>
                </a:solidFill>
                <a:latin typeface="+mn-lt"/>
                <a:ea typeface="+mn-ea"/>
                <a:cs typeface="+mn-cs"/>
              </a:rPr>
              <a:t>interactive mobile app for iOS, Android, and Windows platforms. Fans access the app on their mobile phones, tablets, or wearable devices to have the Real Madrid brand as part of their experience wherever they are.</a:t>
            </a:r>
          </a:p>
          <a:p>
            <a:endParaRPr lang="en-US" sz="1224" b="0" i="0" u="none" strike="noStrike" kern="1200" baseline="0">
              <a:solidFill>
                <a:schemeClr val="tx1"/>
              </a:solidFill>
              <a:latin typeface="+mn-lt"/>
              <a:ea typeface="+mn-ea"/>
              <a:cs typeface="+mn-cs"/>
            </a:endParaRPr>
          </a:p>
          <a:p>
            <a:r>
              <a:rPr lang="en-US" sz="1224" b="0" i="0" u="none" strike="noStrike" kern="1200" baseline="0">
                <a:solidFill>
                  <a:schemeClr val="tx1"/>
                </a:solidFill>
                <a:latin typeface="+mn-lt"/>
                <a:ea typeface="+mn-ea"/>
                <a:cs typeface="+mn-cs"/>
              </a:rPr>
              <a:t>Telemetry and Data Analysis: </a:t>
            </a:r>
            <a:r>
              <a:rPr lang="en-US" sz="1224" b="0" i="1" u="none" strike="noStrike" kern="1200" baseline="0">
                <a:solidFill>
                  <a:schemeClr val="tx1"/>
                </a:solidFill>
                <a:latin typeface="+mn-lt"/>
                <a:ea typeface="+mn-ea"/>
                <a:cs typeface="+mn-cs"/>
              </a:rPr>
              <a:t> </a:t>
            </a:r>
            <a:r>
              <a:rPr lang="en-US" sz="1224" b="0" i="0" u="none" strike="noStrike" kern="1200" baseline="0">
                <a:solidFill>
                  <a:schemeClr val="tx1"/>
                </a:solidFill>
                <a:latin typeface="+mn-lt"/>
                <a:ea typeface="+mn-ea"/>
                <a:cs typeface="+mn-cs"/>
              </a:rPr>
              <a:t>All aspects of the solution, including the cross-platform mobile applications and supporting web services, take advantage of Visual Studio Application Insights to provide rich telemetry on application usage by fans along with in- depth technical and operational insight across the entire infrastructure spanning mobile devices and Microsoft Azure.</a:t>
            </a:r>
          </a:p>
          <a:p>
            <a:endParaRPr lang="en-US" sz="1224" b="0" i="0" u="none" strike="noStrike" kern="1200" baseline="0">
              <a:solidFill>
                <a:schemeClr val="tx1"/>
              </a:solidFill>
              <a:latin typeface="+mn-lt"/>
              <a:ea typeface="+mn-ea"/>
              <a:cs typeface="+mn-cs"/>
            </a:endParaRPr>
          </a:p>
          <a:p>
            <a:endParaRPr lang="en-US" sz="1224" b="0" i="0" u="none" strike="noStrike" kern="1200" baseline="0">
              <a:solidFill>
                <a:schemeClr val="tx1"/>
              </a:solidFill>
              <a:latin typeface="+mn-lt"/>
              <a:ea typeface="+mn-ea"/>
              <a:cs typeface="+mn-cs"/>
            </a:endParaRP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9095CD6-0A44-4E02-9A31-9477FA89C6CC}"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10675430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Objective:</a:t>
            </a:r>
          </a:p>
          <a:p>
            <a:pPr marL="0" marR="0" lvl="0" indent="0" algn="l" defTabSz="932688" rtl="0" eaLnBrk="1" fontAlgn="auto" latinLnBrk="0" hangingPunct="1">
              <a:lnSpc>
                <a:spcPct val="100000"/>
              </a:lnSpc>
              <a:spcBef>
                <a:spcPts val="0"/>
              </a:spcBef>
              <a:spcAft>
                <a:spcPts val="0"/>
              </a:spcAft>
              <a:buClrTx/>
              <a:buSzTx/>
              <a:buFontTx/>
              <a:buNone/>
              <a:tabLst/>
              <a:defRPr/>
            </a:pPr>
            <a:r>
              <a:rPr lang="en-US"/>
              <a:t>Azure provides everything you need to create powerful mobile apps</a:t>
            </a:r>
          </a:p>
          <a:p>
            <a:endParaRPr lang="en-US"/>
          </a:p>
          <a:p>
            <a:r>
              <a:rPr lang="en-US" b="1"/>
              <a:t>Key talking points:</a:t>
            </a:r>
          </a:p>
          <a:p>
            <a:r>
              <a:rPr lang="en-US" b="0"/>
              <a:t>Focus on the three areas that the</a:t>
            </a:r>
            <a:r>
              <a:rPr lang="en-US" b="0" baseline="0"/>
              <a:t> Microsoft app platform can help deliver mobile apps, fast:</a:t>
            </a:r>
          </a:p>
          <a:p>
            <a:endParaRPr lang="en-US" b="0" baseline="0"/>
          </a:p>
          <a:p>
            <a:r>
              <a:rPr lang="en-US" b="0" baseline="0"/>
              <a:t>Mobile Back Ends: don’t build it yourself, take advantage of features like offline data sync, push notifications and user authentication to quickly make apps fully featured. Azure Mobile Apps supports client apps written in any language and running on any operating system.</a:t>
            </a:r>
          </a:p>
          <a:p>
            <a:endParaRPr lang="en-US" b="0" baseline="0"/>
          </a:p>
          <a:p>
            <a:r>
              <a:rPr lang="en-US" b="0" baseline="0"/>
              <a:t>Cross Platform client apps: </a:t>
            </a:r>
            <a:r>
              <a:rPr lang="en-US" b="0" baseline="0" err="1"/>
              <a:t>Xamarin</a:t>
            </a:r>
            <a:r>
              <a:rPr lang="en-US" b="0" baseline="0"/>
              <a:t> allows developers to leverage their existing .NET skills to multiple operating systems and mobile platforms.</a:t>
            </a:r>
          </a:p>
          <a:p>
            <a:endParaRPr lang="en-US" b="0" baseline="0"/>
          </a:p>
          <a:p>
            <a:r>
              <a:rPr lang="en-US" b="0" baseline="0"/>
              <a:t>DevOps: Visual Studio and VS Team Services help developers build and manage apps</a:t>
            </a:r>
          </a:p>
          <a:p>
            <a:endParaRPr lang="en-US" b="0" baseline="0"/>
          </a:p>
          <a:p>
            <a:r>
              <a:rPr lang="en-US">
                <a:effectLst/>
              </a:rPr>
              <a:t>Gartner predicts, “through 2017, the market demand for mobile app development services will grow at least five times faster than internal IT organization capacity to deliver them.</a:t>
            </a:r>
          </a:p>
          <a:p>
            <a:endParaRPr lang="en-US">
              <a:effectLst/>
            </a:endParaRPr>
          </a:p>
          <a:p>
            <a:pPr marL="0" marR="0" lvl="0" indent="0" algn="l" defTabSz="932688" rtl="0" eaLnBrk="1" fontAlgn="auto" latinLnBrk="0" hangingPunct="1">
              <a:lnSpc>
                <a:spcPct val="100000"/>
              </a:lnSpc>
              <a:spcBef>
                <a:spcPts val="0"/>
              </a:spcBef>
              <a:spcAft>
                <a:spcPts val="0"/>
              </a:spcAft>
              <a:buClrTx/>
              <a:buSzTx/>
              <a:buFontTx/>
              <a:buNone/>
              <a:tabLst/>
              <a:defRPr/>
            </a:pPr>
            <a:r>
              <a:rPr lang="en-US" sz="1224" kern="1200">
                <a:solidFill>
                  <a:schemeClr val="tx1"/>
                </a:solidFill>
                <a:effectLst/>
                <a:latin typeface="+mn-lt"/>
                <a:ea typeface="+mn-ea"/>
                <a:cs typeface="+mn-cs"/>
              </a:rPr>
              <a:t>By 2020, 70% of enterprise mobile apps used in enterprises will be developed or adopted without IT involvement.</a:t>
            </a:r>
          </a:p>
          <a:p>
            <a:pPr marL="0" marR="0" lvl="0" indent="0" algn="l" defTabSz="932688" rtl="0" eaLnBrk="1" fontAlgn="auto" latinLnBrk="0" hangingPunct="1">
              <a:lnSpc>
                <a:spcPct val="100000"/>
              </a:lnSpc>
              <a:spcBef>
                <a:spcPts val="0"/>
              </a:spcBef>
              <a:spcAft>
                <a:spcPts val="0"/>
              </a:spcAft>
              <a:buClrTx/>
              <a:buSzTx/>
              <a:buFontTx/>
              <a:buNone/>
              <a:tabLst/>
              <a:defRPr/>
            </a:pPr>
            <a:r>
              <a:rPr lang="en-US" sz="1224" kern="1200">
                <a:solidFill>
                  <a:schemeClr val="tx1"/>
                </a:solidFill>
                <a:effectLst/>
                <a:latin typeface="+mn-lt"/>
                <a:ea typeface="+mn-ea"/>
                <a:cs typeface="+mn-cs"/>
              </a:rPr>
              <a:t>Gartner report (</a:t>
            </a:r>
            <a:r>
              <a:rPr lang="en-US" sz="1224" u="sng" kern="1200">
                <a:solidFill>
                  <a:schemeClr val="tx1"/>
                </a:solidFill>
                <a:effectLst/>
                <a:latin typeface="+mn-lt"/>
                <a:ea typeface="+mn-ea"/>
                <a:cs typeface="+mn-cs"/>
                <a:hlinkClick r:id="rId3"/>
              </a:rPr>
              <a:t>Predicts 2016: Mobile Apps and Development</a:t>
            </a:r>
            <a:r>
              <a:rPr lang="en-US" sz="1224" kern="1200">
                <a:solidFill>
                  <a:schemeClr val="tx1"/>
                </a:solidFill>
                <a:effectLst/>
                <a:latin typeface="+mn-lt"/>
                <a:ea typeface="+mn-ea"/>
                <a:cs typeface="+mn-cs"/>
              </a:rPr>
              <a:t>). </a:t>
            </a:r>
          </a:p>
          <a:p>
            <a:pPr marL="0" marR="0" lvl="0" indent="0" algn="l" defTabSz="932688" rtl="0" eaLnBrk="1" fontAlgn="auto" latinLnBrk="0" hangingPunct="1">
              <a:lnSpc>
                <a:spcPct val="100000"/>
              </a:lnSpc>
              <a:spcBef>
                <a:spcPts val="0"/>
              </a:spcBef>
              <a:spcAft>
                <a:spcPts val="0"/>
              </a:spcAft>
              <a:buClrTx/>
              <a:buSzTx/>
              <a:buFontTx/>
              <a:buNone/>
              <a:tabLst/>
              <a:defRPr/>
            </a:pPr>
            <a:endParaRPr lang="en-US" sz="1224" kern="1200">
              <a:solidFill>
                <a:schemeClr val="tx1"/>
              </a:solidFill>
              <a:effectLst/>
              <a:latin typeface="+mn-lt"/>
              <a:ea typeface="+mn-ea"/>
              <a:cs typeface="+mn-cs"/>
            </a:endParaRPr>
          </a:p>
          <a:p>
            <a:pPr marL="0" marR="0" lvl="0" indent="0" algn="l" defTabSz="932688" rtl="0" eaLnBrk="1" fontAlgn="auto" latinLnBrk="0" hangingPunct="1">
              <a:lnSpc>
                <a:spcPct val="100000"/>
              </a:lnSpc>
              <a:spcBef>
                <a:spcPts val="0"/>
              </a:spcBef>
              <a:spcAft>
                <a:spcPts val="0"/>
              </a:spcAft>
              <a:buClrTx/>
              <a:buSzTx/>
              <a:buFontTx/>
              <a:buNone/>
              <a:tabLst/>
              <a:defRPr/>
            </a:pPr>
            <a:r>
              <a:rPr lang="en-US" sz="1400">
                <a:gradFill>
                  <a:gsLst>
                    <a:gs pos="2917">
                      <a:schemeClr val="tx1"/>
                    </a:gs>
                    <a:gs pos="30000">
                      <a:schemeClr val="tx1"/>
                    </a:gs>
                  </a:gsLst>
                  <a:lin ang="5400000" scaled="0"/>
                </a:gradFill>
              </a:rPr>
              <a:t>90% of enterprises will have two or more mobile platforms to support</a:t>
            </a:r>
          </a:p>
          <a:p>
            <a:endParaRPr lang="en-US" b="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9095CD6-0A44-4E02-9A31-9477FA89C6CC}"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30648173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Objective:</a:t>
            </a:r>
          </a:p>
          <a:p>
            <a:r>
              <a:rPr lang="en-US"/>
              <a:t>Show</a:t>
            </a:r>
            <a:r>
              <a:rPr lang="en-US" baseline="0"/>
              <a:t> a real life, global example of a customer who has increased sales team efficiency through quick, iterative mobile development</a:t>
            </a:r>
          </a:p>
          <a:p>
            <a:endParaRPr lang="en-US" baseline="0"/>
          </a:p>
          <a:p>
            <a:r>
              <a:rPr lang="en-US" b="1" baseline="0"/>
              <a:t>Key talking points:</a:t>
            </a:r>
          </a:p>
          <a:p>
            <a:r>
              <a:rPr lang="en-US"/>
              <a:t>3M wanted a better way to track assets in one of its business divisions.</a:t>
            </a:r>
          </a:p>
          <a:p>
            <a:endParaRPr lang="en-US" b="0" baseline="0"/>
          </a:p>
          <a:p>
            <a:r>
              <a:rPr lang="en-US"/>
              <a:t>Challenged to deliver a solution in a weekend, it used Azure Mobile Apps with Microsoft Visual Studio and the </a:t>
            </a:r>
            <a:r>
              <a:rPr lang="en-US" err="1"/>
              <a:t>Xamarin</a:t>
            </a:r>
            <a:r>
              <a:rPr lang="en-US"/>
              <a:t> development platform to rapidly create a tracking app that syncs with the cloud and runs on multiple mobile devices. </a:t>
            </a:r>
          </a:p>
          <a:p>
            <a:endParaRPr lang="en-US"/>
          </a:p>
          <a:p>
            <a:r>
              <a:rPr lang="en-US">
                <a:effectLst/>
              </a:rPr>
              <a:t>Creating apps that would run natively on mobile devices instead of a website had several advantages. Salespeople, who frequently lost connectivity while traveling, would be able to work offline. And after gathering new information, they would be able to synchronize seamlessly with the cloud.</a:t>
            </a:r>
          </a:p>
          <a:p>
            <a:endParaRPr lang="en-US">
              <a:effectLst/>
            </a:endParaRPr>
          </a:p>
          <a:p>
            <a:r>
              <a:rPr lang="en-US">
                <a:effectLst/>
              </a:rPr>
              <a:t>In two days, 3M created a tracking solution that connects multiple types of mobile devices, potentially thousands of machines and data sources, and a cloud platform. The 3M team credits its success to a streamlined development environment. </a:t>
            </a:r>
            <a:endParaRPr lang="en-US"/>
          </a:p>
          <a:p>
            <a:endParaRPr lang="en-US" b="0" baseline="0"/>
          </a:p>
          <a:p>
            <a:r>
              <a:rPr lang="en-US" b="0" baseline="0"/>
              <a:t>Example quotes:</a:t>
            </a:r>
          </a:p>
          <a:p>
            <a:r>
              <a:rPr lang="en-US">
                <a:effectLst/>
              </a:rPr>
              <a:t>“We have the in-house talent to build a back end from scratch ourselves, but there was no way I would be able to create a mobile app with all the back-end services in a reasonable amount of time without Azure Mobile Services.”</a:t>
            </a:r>
            <a:endParaRPr lang="en-US" b="0" baseline="0"/>
          </a:p>
          <a:p>
            <a:r>
              <a:rPr lang="en-US"/>
              <a:t>“Integration with </a:t>
            </a:r>
            <a:r>
              <a:rPr lang="en-US" err="1"/>
              <a:t>Xamarin</a:t>
            </a:r>
            <a:r>
              <a:rPr lang="en-US"/>
              <a:t> Studio and Visual Studio, along with built-in functionality, made Azure Mobile Apps the best choice for a mobile-services back end”</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9095CD6-0A44-4E02-9A31-9477FA89C6CC}"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10570429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Objective:</a:t>
            </a:r>
          </a:p>
          <a:p>
            <a:pPr marL="0" marR="0" lvl="0" indent="0" algn="l" defTabSz="932688" rtl="0" eaLnBrk="1" fontAlgn="auto" latinLnBrk="0" hangingPunct="1">
              <a:lnSpc>
                <a:spcPct val="100000"/>
              </a:lnSpc>
              <a:spcBef>
                <a:spcPts val="0"/>
              </a:spcBef>
              <a:spcAft>
                <a:spcPts val="0"/>
              </a:spcAft>
              <a:buClrTx/>
              <a:buSzTx/>
              <a:buFontTx/>
              <a:buNone/>
              <a:tabLst/>
              <a:defRPr/>
            </a:pPr>
            <a:r>
              <a:rPr lang="en-US"/>
              <a:t>Line of business apps are the core of any business</a:t>
            </a:r>
            <a:r>
              <a:rPr lang="en-US" baseline="0"/>
              <a:t> – use Azure to modernize and make your existing apps and services available to more employees. </a:t>
            </a:r>
            <a:endParaRPr lang="en-US"/>
          </a:p>
          <a:p>
            <a:endParaRPr lang="en-US"/>
          </a:p>
          <a:p>
            <a:r>
              <a:rPr lang="en-US" b="1"/>
              <a:t>Key talking points:</a:t>
            </a:r>
          </a:p>
          <a:p>
            <a:pPr marL="0" marR="0" lvl="0" indent="0" algn="l" defTabSz="932688" rtl="0" eaLnBrk="1" fontAlgn="auto" latinLnBrk="0" hangingPunct="1">
              <a:lnSpc>
                <a:spcPct val="100000"/>
              </a:lnSpc>
              <a:spcBef>
                <a:spcPts val="0"/>
              </a:spcBef>
              <a:spcAft>
                <a:spcPts val="0"/>
              </a:spcAft>
              <a:buClrTx/>
              <a:buSzTx/>
              <a:buFontTx/>
              <a:buNone/>
              <a:tabLst/>
              <a:defRPr/>
            </a:pPr>
            <a:r>
              <a:rPr lang="en-NZ" sz="1400"/>
              <a:t>You don’t need to fully re-architect the entire application. Bring your existing, on premises data and business processes to the web and mobile devices. Re-host your existing on-premises application in Azure. </a:t>
            </a:r>
          </a:p>
          <a:p>
            <a:pPr marL="0" marR="0" lvl="0" indent="0" algn="l" defTabSz="932688" rtl="0" eaLnBrk="1" fontAlgn="auto" latinLnBrk="0" hangingPunct="1">
              <a:lnSpc>
                <a:spcPct val="100000"/>
              </a:lnSpc>
              <a:spcBef>
                <a:spcPts val="0"/>
              </a:spcBef>
              <a:spcAft>
                <a:spcPts val="0"/>
              </a:spcAft>
              <a:buClrTx/>
              <a:buSzTx/>
              <a:buFontTx/>
              <a:buNone/>
              <a:tabLst/>
              <a:defRPr/>
            </a:pPr>
            <a:endParaRPr lang="en-NZ" sz="1400"/>
          </a:p>
          <a:p>
            <a:r>
              <a:rPr lang="en-NZ" sz="1400"/>
              <a:t>Modernize your user interfaces and bring them to the browser or mobile device. Update functionality and business process to match how people want to work. Take an existing application, like expense reporting, and add a mobile app to log receipts taken on camera. </a:t>
            </a:r>
          </a:p>
          <a:p>
            <a:pPr marL="0" marR="0" lvl="0" indent="0" algn="l" defTabSz="932688" rtl="0" eaLnBrk="1" fontAlgn="auto" latinLnBrk="0" hangingPunct="1">
              <a:lnSpc>
                <a:spcPct val="100000"/>
              </a:lnSpc>
              <a:spcBef>
                <a:spcPts val="0"/>
              </a:spcBef>
              <a:spcAft>
                <a:spcPts val="0"/>
              </a:spcAft>
              <a:buClrTx/>
              <a:buSzTx/>
              <a:buFontTx/>
              <a:buNone/>
              <a:tabLst/>
              <a:defRPr/>
            </a:pPr>
            <a:endParaRPr lang="en-NZ" sz="1400"/>
          </a:p>
          <a:p>
            <a:pPr marL="0" marR="0" lvl="0" indent="0" algn="l" defTabSz="932688" rtl="0" eaLnBrk="1" fontAlgn="auto" latinLnBrk="0" hangingPunct="1">
              <a:lnSpc>
                <a:spcPct val="100000"/>
              </a:lnSpc>
              <a:spcBef>
                <a:spcPts val="0"/>
              </a:spcBef>
              <a:spcAft>
                <a:spcPts val="0"/>
              </a:spcAft>
              <a:buClrTx/>
              <a:buSzTx/>
              <a:buFontTx/>
              <a:buNone/>
              <a:tabLst/>
              <a:defRPr/>
            </a:pPr>
            <a:r>
              <a:rPr lang="en-NZ" sz="1400"/>
              <a:t>Free your organization of ageing technology and complex code. Centralize disparate data and systems into Azure. Innovate quickly and reduce code development tax. </a:t>
            </a:r>
          </a:p>
          <a:p>
            <a:pPr marL="0" marR="0" lvl="0" indent="0" algn="l" defTabSz="932688" rtl="0" eaLnBrk="1" fontAlgn="auto" latinLnBrk="0" hangingPunct="1">
              <a:lnSpc>
                <a:spcPct val="100000"/>
              </a:lnSpc>
              <a:spcBef>
                <a:spcPts val="0"/>
              </a:spcBef>
              <a:spcAft>
                <a:spcPts val="0"/>
              </a:spcAft>
              <a:buClrTx/>
              <a:buSzTx/>
              <a:buFontTx/>
              <a:buNone/>
              <a:tabLst/>
              <a:defRPr/>
            </a:pPr>
            <a:endParaRPr lang="en-NZ" sz="1400"/>
          </a:p>
          <a:p>
            <a:pPr marL="0" marR="0" lvl="0" indent="0" algn="l" defTabSz="932688" rtl="0" eaLnBrk="1" fontAlgn="auto" latinLnBrk="0" hangingPunct="1">
              <a:lnSpc>
                <a:spcPct val="100000"/>
              </a:lnSpc>
              <a:spcBef>
                <a:spcPts val="0"/>
              </a:spcBef>
              <a:spcAft>
                <a:spcPts val="0"/>
              </a:spcAft>
              <a:buClrTx/>
              <a:buSzTx/>
              <a:buFontTx/>
              <a:buNone/>
              <a:tabLst/>
              <a:defRPr/>
            </a:pPr>
            <a:r>
              <a:rPr lang="en-NZ" sz="1400"/>
              <a:t>Reduce your costs of supporting old on-premises hardware. Throw out the code written in languages that retired when the skilled developers retired a decade ago.</a:t>
            </a:r>
          </a:p>
          <a:p>
            <a:pPr marL="0" marR="0" lvl="0" indent="0" algn="l" defTabSz="932688" rtl="0" eaLnBrk="1" fontAlgn="auto" latinLnBrk="0" hangingPunct="1">
              <a:lnSpc>
                <a:spcPct val="100000"/>
              </a:lnSpc>
              <a:spcBef>
                <a:spcPts val="0"/>
              </a:spcBef>
              <a:spcAft>
                <a:spcPts val="0"/>
              </a:spcAft>
              <a:buClrTx/>
              <a:buSzTx/>
              <a:buFontTx/>
              <a:buNone/>
              <a:tabLst/>
              <a:defRPr/>
            </a:pPr>
            <a:endParaRPr lang="en-NZ" sz="1400"/>
          </a:p>
          <a:p>
            <a:pPr marL="0" marR="0" lvl="0" indent="0" algn="l" defTabSz="932688" rtl="0" eaLnBrk="1" fontAlgn="auto" latinLnBrk="0" hangingPunct="1">
              <a:lnSpc>
                <a:spcPct val="100000"/>
              </a:lnSpc>
              <a:spcBef>
                <a:spcPts val="0"/>
              </a:spcBef>
              <a:spcAft>
                <a:spcPts val="0"/>
              </a:spcAft>
              <a:buClrTx/>
              <a:buSzTx/>
              <a:buFontTx/>
              <a:buNone/>
              <a:tabLst/>
              <a:defRPr/>
            </a:pPr>
            <a:r>
              <a:rPr lang="en-US" sz="1400"/>
              <a:t>Line of business apps are the core of any business </a:t>
            </a:r>
          </a:p>
          <a:p>
            <a:pPr marL="0" marR="0" lvl="0" indent="0" algn="l" defTabSz="932688" rtl="0" eaLnBrk="1" fontAlgn="auto" latinLnBrk="0" hangingPunct="1">
              <a:lnSpc>
                <a:spcPct val="100000"/>
              </a:lnSpc>
              <a:spcBef>
                <a:spcPts val="0"/>
              </a:spcBef>
              <a:spcAft>
                <a:spcPts val="0"/>
              </a:spcAft>
              <a:buClrTx/>
              <a:buSzTx/>
              <a:buFontTx/>
              <a:buNone/>
              <a:tabLst/>
              <a:defRPr/>
            </a:pPr>
            <a:endParaRPr lang="en-US" sz="1400">
              <a:gradFill>
                <a:gsLst>
                  <a:gs pos="2917">
                    <a:schemeClr val="tx1"/>
                  </a:gs>
                  <a:gs pos="30000">
                    <a:schemeClr val="tx1"/>
                  </a:gs>
                </a:gsLst>
                <a:lin ang="5400000" scaled="0"/>
              </a:gradFill>
            </a:endParaRPr>
          </a:p>
          <a:p>
            <a:r>
              <a:rPr lang="en-US" sz="1400" b="1"/>
              <a:t>Modernization of Core Enterprise Applications</a:t>
            </a:r>
            <a:endParaRPr lang="en-US" sz="1400"/>
          </a:p>
          <a:p>
            <a:r>
              <a:rPr lang="en-US" sz="1400"/>
              <a:t>In a recent Gartner survey, 45 percent of respondents with knowledge of their organization's software strategy indicated that one of the current top five IT project priorities is "application modernization of installed on-premises core enterprise applications" and a further 41 percent indicated that "extending capabilities of core enterprise applications" is a top five priority</a:t>
            </a:r>
          </a:p>
          <a:p>
            <a:pPr marL="0" marR="0" lvl="0" indent="0" algn="l" defTabSz="932688" rtl="0" eaLnBrk="1" fontAlgn="auto" latinLnBrk="0" hangingPunct="1">
              <a:lnSpc>
                <a:spcPct val="100000"/>
              </a:lnSpc>
              <a:spcBef>
                <a:spcPts val="0"/>
              </a:spcBef>
              <a:spcAft>
                <a:spcPts val="0"/>
              </a:spcAft>
              <a:buClrTx/>
              <a:buSzTx/>
              <a:buFontTx/>
              <a:buNone/>
              <a:tabLst/>
              <a:defRPr/>
            </a:pPr>
            <a:r>
              <a:rPr lang="en-US" sz="1400">
                <a:gradFill>
                  <a:gsLst>
                    <a:gs pos="2917">
                      <a:schemeClr val="tx1"/>
                    </a:gs>
                    <a:gs pos="30000">
                      <a:schemeClr val="tx1"/>
                    </a:gs>
                  </a:gsLst>
                  <a:lin ang="5400000" scaled="0"/>
                </a:gradFill>
              </a:rPr>
              <a:t>http://www.gartner.com/newsroom/id/3119717</a:t>
            </a:r>
          </a:p>
          <a:p>
            <a:pPr marL="0" marR="0" lvl="0" indent="0" algn="l" defTabSz="932688" rtl="0" eaLnBrk="1" fontAlgn="auto" latinLnBrk="0" hangingPunct="1">
              <a:lnSpc>
                <a:spcPct val="100000"/>
              </a:lnSpc>
              <a:spcBef>
                <a:spcPts val="0"/>
              </a:spcBef>
              <a:spcAft>
                <a:spcPts val="0"/>
              </a:spcAft>
              <a:buClrTx/>
              <a:buSzTx/>
              <a:buFontTx/>
              <a:buNone/>
              <a:tabLst/>
              <a:defRPr/>
            </a:pPr>
            <a:endParaRPr lang="en-US" sz="1400">
              <a:gradFill>
                <a:gsLst>
                  <a:gs pos="2917">
                    <a:schemeClr val="tx1"/>
                  </a:gs>
                  <a:gs pos="30000">
                    <a:schemeClr val="tx1"/>
                  </a:gs>
                </a:gsLst>
                <a:lin ang="5400000" scaled="0"/>
              </a:gradFill>
            </a:endParaRPr>
          </a:p>
          <a:p>
            <a:pPr marL="0" marR="0" lvl="0" indent="0" algn="l" defTabSz="932688" rtl="0" eaLnBrk="1" fontAlgn="auto" latinLnBrk="0" hangingPunct="1">
              <a:lnSpc>
                <a:spcPct val="100000"/>
              </a:lnSpc>
              <a:spcBef>
                <a:spcPts val="0"/>
              </a:spcBef>
              <a:spcAft>
                <a:spcPts val="0"/>
              </a:spcAft>
              <a:buClrTx/>
              <a:buSzTx/>
              <a:buFontTx/>
              <a:buNone/>
              <a:tabLst/>
              <a:defRPr/>
            </a:pPr>
            <a:endParaRPr lang="en-NZ" sz="1400"/>
          </a:p>
          <a:p>
            <a:pPr marL="0" marR="0" lvl="0" indent="0" algn="l" defTabSz="932688" rtl="0" eaLnBrk="1" fontAlgn="auto" latinLnBrk="0" hangingPunct="1">
              <a:lnSpc>
                <a:spcPct val="100000"/>
              </a:lnSpc>
              <a:spcBef>
                <a:spcPts val="0"/>
              </a:spcBef>
              <a:spcAft>
                <a:spcPts val="0"/>
              </a:spcAft>
              <a:buClrTx/>
              <a:buSzTx/>
              <a:buFontTx/>
              <a:buNone/>
              <a:tabLst/>
              <a:defRPr/>
            </a:pPr>
            <a:r>
              <a:rPr lang="en-NZ" sz="1400"/>
              <a:t> </a:t>
            </a:r>
          </a:p>
          <a:p>
            <a:pPr marL="0" marR="0" lvl="0" indent="0" algn="l" defTabSz="932688" rtl="0" eaLnBrk="1" fontAlgn="auto" latinLnBrk="0" hangingPunct="1">
              <a:lnSpc>
                <a:spcPct val="100000"/>
              </a:lnSpc>
              <a:spcBef>
                <a:spcPts val="0"/>
              </a:spcBef>
              <a:spcAft>
                <a:spcPts val="0"/>
              </a:spcAft>
              <a:buClrTx/>
              <a:buSzTx/>
              <a:buFontTx/>
              <a:buNone/>
              <a:tabLst/>
              <a:defRPr/>
            </a:pPr>
            <a:endParaRPr lang="en-NZ" sz="1400"/>
          </a:p>
          <a:p>
            <a:pPr marL="0" marR="0" lvl="0" indent="0" algn="l" defTabSz="932688" rtl="0" eaLnBrk="1" fontAlgn="auto" latinLnBrk="0" hangingPunct="1">
              <a:lnSpc>
                <a:spcPct val="100000"/>
              </a:lnSpc>
              <a:spcBef>
                <a:spcPts val="0"/>
              </a:spcBef>
              <a:spcAft>
                <a:spcPts val="0"/>
              </a:spcAft>
              <a:buClrTx/>
              <a:buSzTx/>
              <a:buFontTx/>
              <a:buNone/>
              <a:tabLst/>
              <a:defRPr/>
            </a:pPr>
            <a:endParaRPr lang="en-US" sz="1400" i="0" kern="1200">
              <a:solidFill>
                <a:schemeClr val="tx1"/>
              </a:solidFill>
              <a:latin typeface="+mn-lt"/>
              <a:ea typeface="+mn-ea"/>
              <a:cs typeface="+mn-cs"/>
            </a:endParaRPr>
          </a:p>
          <a:p>
            <a:pPr marL="0" marR="0" lvl="0" indent="0" algn="l" defTabSz="932688" rtl="0" eaLnBrk="1" fontAlgn="auto" latinLnBrk="0" hangingPunct="1">
              <a:lnSpc>
                <a:spcPct val="100000"/>
              </a:lnSpc>
              <a:spcBef>
                <a:spcPts val="0"/>
              </a:spcBef>
              <a:spcAft>
                <a:spcPts val="0"/>
              </a:spcAft>
              <a:buClrTx/>
              <a:buSzTx/>
              <a:buFontTx/>
              <a:buNone/>
              <a:tabLst/>
              <a:defRPr/>
            </a:pPr>
            <a:endParaRPr lang="en-US" sz="1400" i="0" kern="1200">
              <a:solidFill>
                <a:schemeClr val="tx1"/>
              </a:solidFill>
              <a:latin typeface="+mn-lt"/>
              <a:ea typeface="+mn-ea"/>
              <a:cs typeface="+mn-cs"/>
            </a:endParaRPr>
          </a:p>
          <a:p>
            <a:pPr marL="0" marR="0" lvl="0" indent="0" algn="l" defTabSz="932688" rtl="0" eaLnBrk="1" fontAlgn="auto" latinLnBrk="0" hangingPunct="1">
              <a:lnSpc>
                <a:spcPct val="100000"/>
              </a:lnSpc>
              <a:spcBef>
                <a:spcPts val="0"/>
              </a:spcBef>
              <a:spcAft>
                <a:spcPts val="0"/>
              </a:spcAft>
              <a:buClrTx/>
              <a:buSzTx/>
              <a:buFontTx/>
              <a:buNone/>
              <a:tabLst/>
              <a:defRPr/>
            </a:pPr>
            <a:endParaRPr lang="en-US" sz="1400"/>
          </a:p>
          <a:p>
            <a:pPr marL="0" marR="0" lvl="0" indent="0" algn="l" defTabSz="932688" rtl="0" eaLnBrk="1" fontAlgn="auto" latinLnBrk="0" hangingPunct="1">
              <a:lnSpc>
                <a:spcPct val="100000"/>
              </a:lnSpc>
              <a:spcBef>
                <a:spcPts val="0"/>
              </a:spcBef>
              <a:spcAft>
                <a:spcPts val="0"/>
              </a:spcAft>
              <a:buClrTx/>
              <a:buSzTx/>
              <a:buFontTx/>
              <a:buNone/>
              <a:tabLst/>
              <a:defRPr/>
            </a:pPr>
            <a:endParaRPr lang="en-US" sz="1400"/>
          </a:p>
          <a:p>
            <a:pPr marL="0" marR="0" lvl="0" indent="0" algn="l" defTabSz="932688" rtl="0" eaLnBrk="1" fontAlgn="auto" latinLnBrk="0" hangingPunct="1">
              <a:lnSpc>
                <a:spcPct val="100000"/>
              </a:lnSpc>
              <a:spcBef>
                <a:spcPts val="0"/>
              </a:spcBef>
              <a:spcAft>
                <a:spcPts val="0"/>
              </a:spcAft>
              <a:buClrTx/>
              <a:buSzTx/>
              <a:buFontTx/>
              <a:buNone/>
              <a:tabLst/>
              <a:defRPr/>
            </a:pPr>
            <a:endParaRPr lang="en-US" sz="1400"/>
          </a:p>
          <a:p>
            <a:pPr marL="0" marR="0" lvl="0" indent="0" algn="l" defTabSz="932688" rtl="0" eaLnBrk="1" fontAlgn="auto" latinLnBrk="0" hangingPunct="1">
              <a:lnSpc>
                <a:spcPct val="100000"/>
              </a:lnSpc>
              <a:spcBef>
                <a:spcPts val="0"/>
              </a:spcBef>
              <a:spcAft>
                <a:spcPts val="0"/>
              </a:spcAft>
              <a:buClrTx/>
              <a:buSzTx/>
              <a:buFontTx/>
              <a:buNone/>
              <a:tabLst/>
              <a:defRPr/>
            </a:pPr>
            <a:endParaRPr lang="en-US" sz="1400"/>
          </a:p>
          <a:p>
            <a:pPr marL="0" marR="0" lvl="0" indent="0" algn="l" defTabSz="932688" rtl="0" eaLnBrk="1" fontAlgn="auto" latinLnBrk="0" hangingPunct="1">
              <a:lnSpc>
                <a:spcPct val="100000"/>
              </a:lnSpc>
              <a:spcBef>
                <a:spcPts val="0"/>
              </a:spcBef>
              <a:spcAft>
                <a:spcPts val="0"/>
              </a:spcAft>
              <a:buClrTx/>
              <a:buSzTx/>
              <a:buFontTx/>
              <a:buNone/>
              <a:tabLst/>
              <a:defRPr/>
            </a:pPr>
            <a:endParaRPr lang="en-US" sz="1400"/>
          </a:p>
          <a:p>
            <a:endParaRPr lang="en-US" baseline="0"/>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9095CD6-0A44-4E02-9A31-9477FA89C6CC}"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7830231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Objective:</a:t>
            </a:r>
          </a:p>
          <a:p>
            <a:r>
              <a:rPr lang="en-US"/>
              <a:t>Show</a:t>
            </a:r>
            <a:r>
              <a:rPr lang="en-US" baseline="0"/>
              <a:t> a real life example of a customer who has improved employee engagement and effectiveness by modernizing apps with Azure</a:t>
            </a:r>
          </a:p>
          <a:p>
            <a:endParaRPr lang="en-US" baseline="0"/>
          </a:p>
          <a:p>
            <a:r>
              <a:rPr lang="en-US" b="1" baseline="0"/>
              <a:t>Key talking points:</a:t>
            </a:r>
          </a:p>
          <a:p>
            <a:pPr marL="0" marR="0" lvl="0" indent="0" algn="l" defTabSz="932688" rtl="0" eaLnBrk="1" fontAlgn="auto" latinLnBrk="0" hangingPunct="1">
              <a:lnSpc>
                <a:spcPct val="100000"/>
              </a:lnSpc>
              <a:spcBef>
                <a:spcPts val="0"/>
              </a:spcBef>
              <a:spcAft>
                <a:spcPts val="0"/>
              </a:spcAft>
              <a:buClrTx/>
              <a:buSzTx/>
              <a:buFontTx/>
              <a:buNone/>
              <a:tabLst/>
              <a:defRPr/>
            </a:pPr>
            <a:r>
              <a:rPr lang="en-US" sz="1400">
                <a:latin typeface="Segoe UI Light" panose="020B0502040204020203" pitchFamily="34" charset="0"/>
                <a:ea typeface="Calibri" panose="020F0502020204030204" pitchFamily="34" charset="0"/>
                <a:cs typeface="Segoe UI Light" panose="020B0502040204020203" pitchFamily="34" charset="0"/>
              </a:rPr>
              <a:t>Alaska Airlines needed to make an internal web app to book standby travel available to mobile employees outside of the corporate firewall. Developers took the existing logic and moved the application to Azure App Service, created a mobile front end with Xamarin, and made the app available to employees in record time.</a:t>
            </a:r>
          </a:p>
          <a:p>
            <a:pPr marL="0" marR="0" lvl="0" indent="0" algn="l" defTabSz="932688" rtl="0" eaLnBrk="1" fontAlgn="auto" latinLnBrk="0" hangingPunct="1">
              <a:lnSpc>
                <a:spcPct val="100000"/>
              </a:lnSpc>
              <a:spcBef>
                <a:spcPts val="0"/>
              </a:spcBef>
              <a:spcAft>
                <a:spcPts val="0"/>
              </a:spcAft>
              <a:buClrTx/>
              <a:buSzTx/>
              <a:buFontTx/>
              <a:buNone/>
              <a:tabLst/>
              <a:defRPr/>
            </a:pPr>
            <a:endParaRPr lang="en-US" sz="1400">
              <a:latin typeface="Segoe UI Light" panose="020B0502040204020203" pitchFamily="34" charset="0"/>
              <a:cs typeface="Segoe UI Light" panose="020B0502040204020203" pitchFamily="34" charset="0"/>
            </a:endParaRPr>
          </a:p>
          <a:p>
            <a:pPr marL="0" marR="0" lvl="0" indent="0" algn="l" defTabSz="932688" rtl="0" eaLnBrk="1" fontAlgn="auto" latinLnBrk="0" hangingPunct="1">
              <a:lnSpc>
                <a:spcPct val="100000"/>
              </a:lnSpc>
              <a:spcBef>
                <a:spcPts val="0"/>
              </a:spcBef>
              <a:spcAft>
                <a:spcPts val="0"/>
              </a:spcAft>
              <a:buClrTx/>
              <a:buSzTx/>
              <a:buFontTx/>
              <a:buNone/>
              <a:tabLst/>
              <a:defRPr/>
            </a:pPr>
            <a:r>
              <a:rPr lang="en-US" sz="1400">
                <a:latin typeface="Segoe UI Light" panose="020B0502040204020203" pitchFamily="34" charset="0"/>
                <a:cs typeface="Segoe UI Light" panose="020B0502040204020203" pitchFamily="34" charset="0"/>
              </a:rPr>
              <a:t>Five</a:t>
            </a:r>
            <a:r>
              <a:rPr lang="en-US" sz="1400" baseline="0">
                <a:latin typeface="Segoe UI Light" panose="020B0502040204020203" pitchFamily="34" charset="0"/>
                <a:cs typeface="Segoe UI Light" panose="020B0502040204020203" pitchFamily="34" charset="0"/>
              </a:rPr>
              <a:t> apps completed very quickly.</a:t>
            </a:r>
          </a:p>
          <a:p>
            <a:pPr marL="0" marR="0" lvl="0" indent="0" algn="l" defTabSz="932688" rtl="0" eaLnBrk="1" fontAlgn="auto" latinLnBrk="0" hangingPunct="1">
              <a:lnSpc>
                <a:spcPct val="100000"/>
              </a:lnSpc>
              <a:spcBef>
                <a:spcPts val="0"/>
              </a:spcBef>
              <a:spcAft>
                <a:spcPts val="0"/>
              </a:spcAft>
              <a:buClrTx/>
              <a:buSzTx/>
              <a:buFontTx/>
              <a:buNone/>
              <a:tabLst/>
              <a:defRPr/>
            </a:pPr>
            <a:endParaRPr lang="en-US" sz="1400" baseline="0">
              <a:latin typeface="Segoe UI Light" panose="020B0502040204020203" pitchFamily="34" charset="0"/>
              <a:cs typeface="Segoe UI Light" panose="020B0502040204020203" pitchFamily="34" charset="0"/>
            </a:endParaRPr>
          </a:p>
          <a:p>
            <a:pPr marL="0" marR="0" lvl="0" indent="0" algn="l" defTabSz="932688" rtl="0" eaLnBrk="1" fontAlgn="auto" latinLnBrk="0" hangingPunct="1">
              <a:lnSpc>
                <a:spcPct val="100000"/>
              </a:lnSpc>
              <a:spcBef>
                <a:spcPts val="0"/>
              </a:spcBef>
              <a:spcAft>
                <a:spcPts val="0"/>
              </a:spcAft>
              <a:buClrTx/>
              <a:buSzTx/>
              <a:buFontTx/>
              <a:buNone/>
              <a:tabLst/>
              <a:defRPr/>
            </a:pPr>
            <a:r>
              <a:rPr lang="en-US" sz="1400" baseline="0">
                <a:latin typeface="Segoe UI Light" panose="020B0502040204020203" pitchFamily="34" charset="0"/>
                <a:cs typeface="Segoe UI Light" panose="020B0502040204020203" pitchFamily="34" charset="0"/>
              </a:rPr>
              <a:t>Leverages existing web application and on-premises services – they didn’t need to start from scratch.</a:t>
            </a:r>
          </a:p>
          <a:p>
            <a:pPr marL="0" marR="0" lvl="0" indent="0" algn="l" defTabSz="932688" rtl="0" eaLnBrk="1" fontAlgn="auto" latinLnBrk="0" hangingPunct="1">
              <a:lnSpc>
                <a:spcPct val="100000"/>
              </a:lnSpc>
              <a:spcBef>
                <a:spcPts val="0"/>
              </a:spcBef>
              <a:spcAft>
                <a:spcPts val="0"/>
              </a:spcAft>
              <a:buClrTx/>
              <a:buSzTx/>
              <a:buFontTx/>
              <a:buNone/>
              <a:tabLst/>
              <a:defRPr/>
            </a:pPr>
            <a:endParaRPr lang="en-US" sz="1400" baseline="0">
              <a:latin typeface="Segoe UI Light" panose="020B0502040204020203" pitchFamily="34" charset="0"/>
              <a:cs typeface="Segoe UI Light" panose="020B0502040204020203" pitchFamily="34" charset="0"/>
            </a:endParaRPr>
          </a:p>
          <a:p>
            <a:pPr marL="0" marR="0" lvl="0" indent="0" algn="l" defTabSz="932688" rtl="0" eaLnBrk="1" fontAlgn="auto" latinLnBrk="0" hangingPunct="1">
              <a:lnSpc>
                <a:spcPct val="100000"/>
              </a:lnSpc>
              <a:spcBef>
                <a:spcPts val="0"/>
              </a:spcBef>
              <a:spcAft>
                <a:spcPts val="0"/>
              </a:spcAft>
              <a:buClrTx/>
              <a:buSzTx/>
              <a:buFontTx/>
              <a:buNone/>
              <a:tabLst/>
              <a:defRPr/>
            </a:pPr>
            <a:endParaRPr lang="en-US" sz="1400">
              <a:latin typeface="Segoe UI Light" panose="020B0502040204020203" pitchFamily="34" charset="0"/>
              <a:cs typeface="Segoe UI Light" panose="020B0502040204020203" pitchFamily="34" charset="0"/>
            </a:endParaRPr>
          </a:p>
          <a:p>
            <a:endParaRPr lang="en-US" sz="1224" b="0" i="0" u="none" strike="noStrike" kern="1200" baseline="0">
              <a:solidFill>
                <a:schemeClr val="tx1"/>
              </a:solidFill>
              <a:latin typeface="+mn-lt"/>
              <a:ea typeface="+mn-ea"/>
              <a:cs typeface="+mn-cs"/>
            </a:endParaRPr>
          </a:p>
          <a:p>
            <a:endParaRPr lang="en-US" sz="1224" b="0" i="0" u="none" strike="noStrike" kern="1200" baseline="0">
              <a:solidFill>
                <a:schemeClr val="tx1"/>
              </a:solidFill>
              <a:latin typeface="+mn-lt"/>
              <a:ea typeface="+mn-ea"/>
              <a:cs typeface="+mn-cs"/>
            </a:endParaRP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9095CD6-0A44-4E02-9A31-9477FA89C6CC}"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14441414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90A6473-BB9F-4670-822F-E65C1DB697A0}" type="slidenum">
              <a:rPr lang="en-US" smtClean="0"/>
              <a:t>27</a:t>
            </a:fld>
            <a:endParaRPr lang="en-US"/>
          </a:p>
        </p:txBody>
      </p:sp>
    </p:spTree>
    <p:extLst>
      <p:ext uri="{BB962C8B-B14F-4D97-AF65-F5344CB8AC3E}">
        <p14:creationId xmlns:p14="http://schemas.microsoft.com/office/powerpoint/2010/main" val="41675780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1" kern="1200">
                <a:solidFill>
                  <a:schemeClr val="tx1"/>
                </a:solidFill>
                <a:effectLst/>
                <a:latin typeface="+mn-lt"/>
                <a:ea typeface="+mn-ea"/>
                <a:cs typeface="+mn-cs"/>
              </a:rPr>
              <a:t>Objective:</a:t>
            </a:r>
          </a:p>
          <a:p>
            <a:pPr marL="0" marR="0" indent="0" algn="l" defTabSz="914400" rtl="0" eaLnBrk="1" fontAlgn="auto" latinLnBrk="0" hangingPunct="1">
              <a:lnSpc>
                <a:spcPct val="100000"/>
              </a:lnSpc>
              <a:spcBef>
                <a:spcPts val="0"/>
              </a:spcBef>
              <a:spcAft>
                <a:spcPts val="0"/>
              </a:spcAft>
              <a:buClrTx/>
              <a:buSzTx/>
              <a:buFontTx/>
              <a:buNone/>
              <a:tabLst/>
              <a:defRPr/>
            </a:pPr>
            <a:r>
              <a:rPr lang="en-US" sz="1400" kern="1200">
                <a:solidFill>
                  <a:schemeClr val="tx1"/>
                </a:solidFill>
                <a:effectLst/>
                <a:latin typeface="+mn-lt"/>
                <a:ea typeface="+mn-ea"/>
                <a:cs typeface="+mn-cs"/>
              </a:rPr>
              <a:t>Every company is a software company, relying on technology</a:t>
            </a:r>
            <a:r>
              <a:rPr lang="en-US" sz="1400" kern="1200" baseline="0">
                <a:solidFill>
                  <a:schemeClr val="tx1"/>
                </a:solidFill>
                <a:effectLst/>
                <a:latin typeface="+mn-lt"/>
                <a:ea typeface="+mn-ea"/>
                <a:cs typeface="+mn-cs"/>
              </a:rPr>
              <a:t> to differentiate, compete and thrive.</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400" kern="1200" baseline="0">
              <a:solidFill>
                <a:schemeClr val="tx1"/>
              </a:solidFill>
              <a:effectLst/>
              <a:latin typeface="+mn-lt"/>
              <a:ea typeface="+mn-ea"/>
              <a:cs typeface="+mn-cs"/>
            </a:endParaRPr>
          </a:p>
          <a:p>
            <a:pPr marL="0" marR="0" indent="0" algn="l" defTabSz="932742" rtl="0" eaLnBrk="1" fontAlgn="auto" latinLnBrk="0" hangingPunct="1">
              <a:lnSpc>
                <a:spcPct val="90000"/>
              </a:lnSpc>
              <a:spcBef>
                <a:spcPts val="0"/>
              </a:spcBef>
              <a:spcAft>
                <a:spcPts val="340"/>
              </a:spcAft>
              <a:buClrTx/>
              <a:buSzTx/>
              <a:buFontTx/>
              <a:buNone/>
              <a:tabLst/>
              <a:defRPr/>
            </a:pPr>
            <a:r>
              <a:rPr lang="en-US" sz="1400" b="1" kern="1200">
                <a:solidFill>
                  <a:schemeClr val="tx1"/>
                </a:solidFill>
                <a:effectLst/>
                <a:latin typeface="Segoe UI Light" pitchFamily="34" charset="0"/>
                <a:ea typeface="+mn-ea"/>
                <a:cs typeface="+mn-cs"/>
              </a:rPr>
              <a:t>Key talking points:</a:t>
            </a:r>
          </a:p>
          <a:p>
            <a:pPr marL="0" marR="0" indent="0" algn="l" defTabSz="914400" rtl="0" eaLnBrk="1" fontAlgn="auto" latinLnBrk="0" hangingPunct="1">
              <a:lnSpc>
                <a:spcPct val="100000"/>
              </a:lnSpc>
              <a:spcBef>
                <a:spcPts val="0"/>
              </a:spcBef>
              <a:spcAft>
                <a:spcPts val="0"/>
              </a:spcAft>
              <a:buClrTx/>
              <a:buSzTx/>
              <a:buFontTx/>
              <a:buNone/>
              <a:tabLst/>
              <a:defRPr/>
            </a:pPr>
            <a:r>
              <a:rPr lang="en-US" sz="1400" kern="1200">
                <a:solidFill>
                  <a:schemeClr val="tx1"/>
                </a:solidFill>
                <a:effectLst/>
                <a:latin typeface="+mn-lt"/>
                <a:ea typeface="+mn-ea"/>
                <a:cs typeface="+mn-cs"/>
              </a:rPr>
              <a:t>Companies you already know, such as Uber, Netflix, Facebook, were either born in the cloud, or have adopted the cloud to drive business growth. These companies move faster, deliver more value, and meet our ever-changing needs more effectively than those constrained by rigid policies and processes.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400" kern="120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400" kern="1200">
                <a:solidFill>
                  <a:schemeClr val="tx1"/>
                </a:solidFill>
                <a:effectLst/>
                <a:latin typeface="+mn-lt"/>
                <a:ea typeface="+mn-ea"/>
                <a:cs typeface="+mn-cs"/>
              </a:rPr>
              <a:t>They found new ways to use the flexibility of the cloud to their advantage. They designed ways to scale out nearly infinitely and gain deeper insights into their customers that other companies could only dream about. </a:t>
            </a:r>
          </a:p>
          <a:p>
            <a:endParaRPr lang="en-US" sz="1400"/>
          </a:p>
          <a:p>
            <a:pPr marL="0" marR="0" lvl="0" indent="0" algn="l" defTabSz="932688" rtl="0" eaLnBrk="1" fontAlgn="auto" latinLnBrk="0" hangingPunct="1">
              <a:lnSpc>
                <a:spcPct val="100000"/>
              </a:lnSpc>
              <a:spcBef>
                <a:spcPts val="0"/>
              </a:spcBef>
              <a:spcAft>
                <a:spcPts val="0"/>
              </a:spcAft>
              <a:buClrTx/>
              <a:buSzTx/>
              <a:buFontTx/>
              <a:buNone/>
              <a:tabLst/>
              <a:defRPr/>
            </a:pPr>
            <a:r>
              <a:rPr lang="en-US" sz="1400" i="1"/>
              <a:t>[Speaker Guidance:  Be aware that for many audience members these are likely to be far removed</a:t>
            </a:r>
            <a:r>
              <a:rPr lang="en-US" sz="1400" i="1" baseline="0"/>
              <a:t> from their experience to not be even ‘aspirational’. Use this slide as a setup for the next, rather than as a goal for the current attendees to seek right away.  They’re just too far advanced in the DevOps arena.  Plus, they are so focused on software – their entire business is software – that they have the resources to build their own ‘PaaS-like’ infrastructures internally on IaaS style equipment.  Attendees shouldn’t seek to mimic these companies yet.</a:t>
            </a:r>
          </a:p>
          <a:p>
            <a:pPr marL="0" marR="0" lvl="0" indent="0" algn="l" defTabSz="932688" rtl="0" eaLnBrk="1" fontAlgn="auto" latinLnBrk="0" hangingPunct="1">
              <a:lnSpc>
                <a:spcPct val="100000"/>
              </a:lnSpc>
              <a:spcBef>
                <a:spcPts val="0"/>
              </a:spcBef>
              <a:spcAft>
                <a:spcPts val="0"/>
              </a:spcAft>
              <a:buClrTx/>
              <a:buSzTx/>
              <a:buFontTx/>
              <a:buNone/>
              <a:tabLst/>
              <a:defRPr/>
            </a:pPr>
            <a:endParaRPr lang="en-US" sz="1400" i="1" baseline="0"/>
          </a:p>
          <a:p>
            <a:pPr marL="0" marR="0" lvl="0" indent="0" algn="l" defTabSz="932688" rtl="0" eaLnBrk="1" fontAlgn="auto" latinLnBrk="0" hangingPunct="1">
              <a:lnSpc>
                <a:spcPct val="100000"/>
              </a:lnSpc>
              <a:spcBef>
                <a:spcPts val="0"/>
              </a:spcBef>
              <a:spcAft>
                <a:spcPts val="0"/>
              </a:spcAft>
              <a:buClrTx/>
              <a:buSzTx/>
              <a:buFontTx/>
              <a:buNone/>
              <a:tabLst/>
              <a:defRPr/>
            </a:pPr>
            <a:r>
              <a:rPr lang="en-US" sz="1400" i="1" baseline="0"/>
              <a:t>Use this slide to talk the benefits in the talking points, but don’t go overboard, the true motivators are on the next slide.]</a:t>
            </a:r>
          </a:p>
          <a:p>
            <a:pPr marL="0" marR="0" lvl="0" indent="0" algn="l" defTabSz="932688" rtl="0" eaLnBrk="1" fontAlgn="auto" latinLnBrk="0" hangingPunct="1">
              <a:lnSpc>
                <a:spcPct val="100000"/>
              </a:lnSpc>
              <a:spcBef>
                <a:spcPts val="0"/>
              </a:spcBef>
              <a:spcAft>
                <a:spcPts val="0"/>
              </a:spcAft>
              <a:buClrTx/>
              <a:buSzTx/>
              <a:buFontTx/>
              <a:buNone/>
              <a:tabLst/>
              <a:defRPr/>
            </a:pPr>
            <a:endParaRPr lang="en-US" sz="1400" i="1" baseline="0"/>
          </a:p>
          <a:p>
            <a:pPr marL="0" marR="0" lvl="0" indent="0" algn="l" defTabSz="932688" rtl="0" eaLnBrk="1" fontAlgn="auto" latinLnBrk="0" hangingPunct="1">
              <a:lnSpc>
                <a:spcPct val="100000"/>
              </a:lnSpc>
              <a:spcBef>
                <a:spcPts val="0"/>
              </a:spcBef>
              <a:spcAft>
                <a:spcPts val="0"/>
              </a:spcAft>
              <a:buClrTx/>
              <a:buSzTx/>
              <a:buFontTx/>
              <a:buNone/>
              <a:tabLst/>
              <a:defRPr/>
            </a:pPr>
            <a:r>
              <a:rPr lang="en-US" sz="1400" i="1" baseline="0"/>
              <a:t>------</a:t>
            </a:r>
          </a:p>
          <a:p>
            <a:pPr marL="0" marR="0" lvl="0" indent="0" algn="l" defTabSz="932688" rtl="0" eaLnBrk="1" fontAlgn="auto" latinLnBrk="0" hangingPunct="1">
              <a:lnSpc>
                <a:spcPct val="100000"/>
              </a:lnSpc>
              <a:spcBef>
                <a:spcPts val="0"/>
              </a:spcBef>
              <a:spcAft>
                <a:spcPts val="0"/>
              </a:spcAft>
              <a:buClrTx/>
              <a:buSzTx/>
              <a:buFontTx/>
              <a:buNone/>
              <a:tabLst/>
              <a:defRPr/>
            </a:pPr>
            <a:endParaRPr lang="en-US" sz="1400" i="1" baseline="0"/>
          </a:p>
          <a:p>
            <a:pPr marL="0" marR="0" lvl="0" indent="0" algn="l" defTabSz="932688" rtl="0" eaLnBrk="1" fontAlgn="auto" latinLnBrk="0" hangingPunct="1">
              <a:lnSpc>
                <a:spcPct val="100000"/>
              </a:lnSpc>
              <a:spcBef>
                <a:spcPts val="0"/>
              </a:spcBef>
              <a:spcAft>
                <a:spcPts val="0"/>
              </a:spcAft>
              <a:buClrTx/>
              <a:buSzTx/>
              <a:buFontTx/>
              <a:buNone/>
              <a:tabLst/>
              <a:defRPr/>
            </a:pPr>
            <a:r>
              <a:rPr lang="en-US" sz="1400" b="1" i="0" baseline="0"/>
              <a:t>What do these images have in common? They are all existing BIG industries that were disrupted by born in the cloud companies.</a:t>
            </a:r>
          </a:p>
          <a:p>
            <a:pPr marL="0" marR="0" lvl="0" indent="0" algn="l" defTabSz="932688" rtl="0" eaLnBrk="1" fontAlgn="auto" latinLnBrk="0" hangingPunct="1">
              <a:lnSpc>
                <a:spcPct val="100000"/>
              </a:lnSpc>
              <a:spcBef>
                <a:spcPts val="0"/>
              </a:spcBef>
              <a:spcAft>
                <a:spcPts val="0"/>
              </a:spcAft>
              <a:buClrTx/>
              <a:buSzTx/>
              <a:buFontTx/>
              <a:buNone/>
              <a:tabLst/>
              <a:defRPr/>
            </a:pPr>
            <a:r>
              <a:rPr lang="en-US" sz="1400" b="1" i="0" baseline="0"/>
              <a:t>These companies - </a:t>
            </a:r>
            <a:r>
              <a:rPr lang="en-US" sz="1400" b="1" kern="1200">
                <a:solidFill>
                  <a:schemeClr val="tx1"/>
                </a:solidFill>
                <a:effectLst/>
                <a:latin typeface="+mn-lt"/>
                <a:ea typeface="+mn-ea"/>
                <a:cs typeface="+mn-cs"/>
              </a:rPr>
              <a:t>Uber, Netflix, Skype, Amazon – took advantage of the cloud – scale, flexibility</a:t>
            </a:r>
            <a:r>
              <a:rPr lang="en-US" sz="1400" b="1" kern="1200" baseline="0">
                <a:solidFill>
                  <a:schemeClr val="tx1"/>
                </a:solidFill>
                <a:effectLst/>
                <a:latin typeface="+mn-lt"/>
                <a:ea typeface="+mn-ea"/>
                <a:cs typeface="+mn-cs"/>
              </a:rPr>
              <a:t>, economics / new business models to completely change these industries.</a:t>
            </a:r>
            <a:endParaRPr lang="en-US" sz="1400" b="1" i="0" baseline="0"/>
          </a:p>
          <a:p>
            <a:endParaRPr lang="en-US" sz="140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D87653DB-B31F-428D-9506-C3E312885146}"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222165939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11/20/2016 4:24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762002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a:xfrm>
            <a:off x="0" y="0"/>
            <a:ext cx="2971800" cy="457200"/>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 name="Date Placeholder 4"/>
          <p:cNvSpPr>
            <a:spLocks noGrp="1"/>
          </p:cNvSpPr>
          <p:nvPr>
            <p:ph type="dt"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A17D118-1690-458F-B4D2-F9DA5D6F5033}"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11/20/2016 4:24 PM</a:t>
            </a:fld>
            <a:endParaRPr kumimoji="0" lang="en-US" sz="1800" b="0" i="0" u="none" strike="noStrike" kern="0" cap="none" spc="0" normalizeH="0" baseline="0" noProof="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EC87E0CF-87F6-4B58-B8B8-DCAB2DAAF3CA}"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29</a:t>
            </a:fld>
            <a:endParaRPr kumimoji="0" lang="en-US" sz="1800" b="0" i="0" u="none" strike="noStrike" kern="0" cap="none" spc="0" normalizeH="0" baseline="0" noProof="0">
              <a:ln>
                <a:noFill/>
              </a:ln>
              <a:solidFill>
                <a:prstClr val="black"/>
              </a:solidFill>
              <a:effectLst/>
              <a:uLnTx/>
              <a:uFillTx/>
            </a:endParaRPr>
          </a:p>
        </p:txBody>
      </p:sp>
      <p:sp>
        <p:nvSpPr>
          <p:cNvPr id="6" name="Footer Placeholder 5"/>
          <p:cNvSpPr>
            <a:spLocks noGrp="1"/>
          </p:cNvSpPr>
          <p:nvPr>
            <p:ph type="ftr" sz="quarter" idx="14"/>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4052534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i="1"/>
              <a:t>[Speaker Guidance:  Most of your audience will likely</a:t>
            </a:r>
            <a:r>
              <a:rPr lang="en-US" sz="1200" i="1" baseline="0"/>
              <a:t> resonate more with this slide. These are solid, traditional companies that haven’t been historically ‘software first’.  Unlike the companies on the prior slide, these are more likely relatable to your audience’s software dev experiences.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kern="120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kern="120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a:solidFill>
                  <a:schemeClr val="tx1"/>
                </a:solidFill>
                <a:effectLst/>
                <a:latin typeface="+mn-lt"/>
                <a:ea typeface="+mn-ea"/>
                <a:cs typeface="+mn-cs"/>
              </a:rPr>
              <a:t>Objective:</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mn-lt"/>
                <a:ea typeface="+mn-ea"/>
                <a:cs typeface="+mn-cs"/>
              </a:rPr>
              <a:t>Even companies you might not usually associate with IT are increasingly software companies</a:t>
            </a:r>
            <a:endParaRPr lang="en-US" sz="1200" kern="1200" baseline="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baseline="0">
              <a:solidFill>
                <a:schemeClr val="tx1"/>
              </a:solidFill>
              <a:effectLst/>
              <a:latin typeface="+mn-lt"/>
              <a:ea typeface="+mn-ea"/>
              <a:cs typeface="+mn-cs"/>
            </a:endParaRPr>
          </a:p>
          <a:p>
            <a:pPr marL="0" marR="0" indent="0" algn="l" defTabSz="932742" rtl="0" eaLnBrk="1" fontAlgn="auto" latinLnBrk="0" hangingPunct="1">
              <a:lnSpc>
                <a:spcPct val="90000"/>
              </a:lnSpc>
              <a:spcBef>
                <a:spcPts val="0"/>
              </a:spcBef>
              <a:spcAft>
                <a:spcPts val="340"/>
              </a:spcAft>
              <a:buClrTx/>
              <a:buSzTx/>
              <a:buFontTx/>
              <a:buNone/>
              <a:tabLst/>
              <a:defRPr/>
            </a:pPr>
            <a:r>
              <a:rPr lang="en-US" sz="1200" b="1" kern="1200">
                <a:solidFill>
                  <a:schemeClr val="tx1"/>
                </a:solidFill>
                <a:effectLst/>
                <a:latin typeface="Segoe UI Light" pitchFamily="34" charset="0"/>
                <a:ea typeface="+mn-ea"/>
                <a:cs typeface="+mn-cs"/>
              </a:rPr>
              <a:t>Key talking points:</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mn-lt"/>
                <a:ea typeface="+mn-ea"/>
                <a:cs typeface="+mn-cs"/>
              </a:rPr>
              <a:t>But traditional companies are also following the same pattern, using technology to disrupt</a:t>
            </a:r>
            <a:r>
              <a:rPr lang="en-US" sz="1200" kern="1200" baseline="0">
                <a:solidFill>
                  <a:schemeClr val="tx1"/>
                </a:solidFill>
                <a:effectLst/>
                <a:latin typeface="+mn-lt"/>
                <a:ea typeface="+mn-ea"/>
                <a:cs typeface="+mn-cs"/>
              </a:rPr>
              <a:t> and differentiate their products and business from competitors.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baseline="0">
              <a:solidFill>
                <a:schemeClr val="tx1"/>
              </a:solidFill>
              <a:effectLst/>
              <a:latin typeface="+mn-lt"/>
              <a:ea typeface="+mn-ea"/>
              <a:cs typeface="+mn-cs"/>
            </a:endParaRPr>
          </a:p>
          <a:p>
            <a:pPr marL="0" marR="0" lvl="1"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mn-lt"/>
                <a:ea typeface="+mn-ea"/>
                <a:cs typeface="+mn-cs"/>
              </a:rPr>
              <a:t>The cloud is changing the importance of apps. New possibilities and apps never possible before are now possible with the cloud with</a:t>
            </a:r>
            <a:r>
              <a:rPr lang="en-US" sz="1200" kern="1200" baseline="0">
                <a:solidFill>
                  <a:schemeClr val="tx1"/>
                </a:solidFill>
                <a:effectLst/>
                <a:latin typeface="+mn-lt"/>
                <a:ea typeface="+mn-ea"/>
                <a:cs typeface="+mn-cs"/>
              </a:rPr>
              <a:t> </a:t>
            </a:r>
            <a:r>
              <a:rPr lang="en-US" sz="1200" kern="1200">
                <a:solidFill>
                  <a:schemeClr val="tx1"/>
                </a:solidFill>
                <a:effectLst/>
                <a:latin typeface="+mn-lt"/>
                <a:ea typeface="+mn-ea"/>
                <a:cs typeface="+mn-cs"/>
              </a:rPr>
              <a:t>“born in the cloud” apps. This is also means new app development models. How we used to build apps on premises doesn’t make sense (e.g. 3 tier monolithic apps). They don’t scale, they aren’t always on, etc. </a:t>
            </a:r>
          </a:p>
          <a:p>
            <a:pPr marL="0" marR="0" lvl="1" indent="0" algn="l" defTabSz="914400" rtl="0" eaLnBrk="1" fontAlgn="auto" latinLnBrk="0" hangingPunct="1">
              <a:lnSpc>
                <a:spcPct val="100000"/>
              </a:lnSpc>
              <a:spcBef>
                <a:spcPts val="0"/>
              </a:spcBef>
              <a:spcAft>
                <a:spcPts val="0"/>
              </a:spcAft>
              <a:buClrTx/>
              <a:buSzTx/>
              <a:buFontTx/>
              <a:buNone/>
              <a:tabLst/>
              <a:defRPr/>
            </a:pPr>
            <a:endParaRPr lang="en-US" sz="1200" kern="1200">
              <a:solidFill>
                <a:schemeClr val="tx1"/>
              </a:solidFill>
              <a:effectLst/>
              <a:latin typeface="+mn-lt"/>
              <a:ea typeface="+mn-ea"/>
              <a:cs typeface="+mn-cs"/>
            </a:endParaRPr>
          </a:p>
          <a:p>
            <a:pPr marL="0" marR="0" lvl="1"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mn-lt"/>
                <a:ea typeface="+mn-ea"/>
                <a:cs typeface="+mn-cs"/>
              </a:rPr>
              <a:t>Developer productivity and time to market / speed to innovation are key. This is leading to companies turning to PaaS as the next phase of cloud adoption.</a:t>
            </a:r>
          </a:p>
          <a:p>
            <a:pPr marL="0" marR="0" lvl="1" indent="0" algn="l" defTabSz="914400" rtl="0" eaLnBrk="1" fontAlgn="auto" latinLnBrk="0" hangingPunct="1">
              <a:lnSpc>
                <a:spcPct val="100000"/>
              </a:lnSpc>
              <a:spcBef>
                <a:spcPts val="0"/>
              </a:spcBef>
              <a:spcAft>
                <a:spcPts val="0"/>
              </a:spcAft>
              <a:buClrTx/>
              <a:buSzTx/>
              <a:buFontTx/>
              <a:buNone/>
              <a:tabLst/>
              <a:defRPr/>
            </a:pPr>
            <a:endParaRPr lang="en-US" sz="1200" kern="1200">
              <a:solidFill>
                <a:schemeClr val="tx1"/>
              </a:solidFill>
              <a:effectLst/>
              <a:latin typeface="+mn-lt"/>
              <a:ea typeface="+mn-ea"/>
              <a:cs typeface="+mn-cs"/>
            </a:endParaRPr>
          </a:p>
          <a:p>
            <a:pPr marL="0" marR="0" lvl="1"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mn-lt"/>
                <a:ea typeface="+mn-ea"/>
                <a:cs typeface="+mn-cs"/>
              </a:rPr>
              <a:t>-----</a:t>
            </a:r>
          </a:p>
          <a:p>
            <a:pPr marL="0" marR="0" lvl="1" indent="0" algn="l" defTabSz="914400" rtl="0" eaLnBrk="1" fontAlgn="auto" latinLnBrk="0" hangingPunct="1">
              <a:lnSpc>
                <a:spcPct val="100000"/>
              </a:lnSpc>
              <a:spcBef>
                <a:spcPts val="0"/>
              </a:spcBef>
              <a:spcAft>
                <a:spcPts val="0"/>
              </a:spcAft>
              <a:buClrTx/>
              <a:buSzTx/>
              <a:buFontTx/>
              <a:buNone/>
              <a:tabLst/>
              <a:defRPr/>
            </a:pPr>
            <a:endParaRPr lang="en-US" sz="1200" kern="1200">
              <a:solidFill>
                <a:schemeClr val="tx1"/>
              </a:solidFill>
              <a:effectLst/>
              <a:latin typeface="+mn-lt"/>
              <a:ea typeface="+mn-ea"/>
              <a:cs typeface="+mn-cs"/>
            </a:endParaRPr>
          </a:p>
          <a:p>
            <a:pPr marL="0" marR="0" lvl="1" indent="0" algn="l" defTabSz="914400" rtl="0" eaLnBrk="1" fontAlgn="auto" latinLnBrk="0" hangingPunct="1">
              <a:lnSpc>
                <a:spcPct val="100000"/>
              </a:lnSpc>
              <a:spcBef>
                <a:spcPts val="0"/>
              </a:spcBef>
              <a:spcAft>
                <a:spcPts val="0"/>
              </a:spcAft>
              <a:buClrTx/>
              <a:buSzTx/>
              <a:buFontTx/>
              <a:buNone/>
              <a:tabLst/>
              <a:defRPr/>
            </a:pPr>
            <a:r>
              <a:rPr lang="en-US" sz="1224" kern="1200">
                <a:solidFill>
                  <a:schemeClr val="tx1"/>
                </a:solidFill>
                <a:effectLst/>
                <a:latin typeface="+mn-lt"/>
                <a:ea typeface="+mn-ea"/>
                <a:cs typeface="+mn-cs"/>
              </a:rPr>
              <a:t>According to a </a:t>
            </a:r>
            <a:r>
              <a:rPr lang="en-US" sz="1224" b="1" kern="1200" err="1">
                <a:solidFill>
                  <a:schemeClr val="tx1"/>
                </a:solidFill>
                <a:effectLst/>
                <a:latin typeface="+mn-lt"/>
                <a:ea typeface="+mn-ea"/>
                <a:cs typeface="+mn-cs"/>
              </a:rPr>
              <a:t>HyTrust</a:t>
            </a:r>
            <a:r>
              <a:rPr lang="en-US" sz="1224" b="1" kern="1200">
                <a:solidFill>
                  <a:schemeClr val="tx1"/>
                </a:solidFill>
                <a:effectLst/>
                <a:latin typeface="+mn-lt"/>
                <a:ea typeface="+mn-ea"/>
                <a:cs typeface="+mn-cs"/>
              </a:rPr>
              <a:t> survey</a:t>
            </a:r>
            <a:r>
              <a:rPr lang="en-US" sz="1224" kern="1200">
                <a:solidFill>
                  <a:schemeClr val="tx1"/>
                </a:solidFill>
                <a:effectLst/>
                <a:latin typeface="+mn-lt"/>
                <a:ea typeface="+mn-ea"/>
                <a:cs typeface="+mn-cs"/>
              </a:rPr>
              <a:t>, 74% of organizations plan on moving even more systems to the public cloud this year.</a:t>
            </a:r>
            <a:endParaRPr lang="en-US" sz="1200"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D87653DB-B31F-428D-9506-C3E312885146}"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12388270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r>
              <a:rPr lang="en-US" sz="900" i="1"/>
              <a:t>[Speaker Guidance:  People get</a:t>
            </a:r>
            <a:r>
              <a:rPr lang="en-US" sz="900" i="1" baseline="0"/>
              <a:t> this intuitively, and this is an exciting slide to developers, at it dramatically shows how THEY benefit the company. The benefits of innovation are best achieved at a fast delivery cadence and align nicely with DevOps (which is almost built into the PaaS model – or at least more simply achieved. ]</a:t>
            </a:r>
          </a:p>
          <a:p>
            <a:endParaRPr lang="en-US" sz="900" b="1" kern="1200">
              <a:solidFill>
                <a:schemeClr val="tx1"/>
              </a:solidFill>
              <a:effectLst/>
              <a:latin typeface="Segoe UI Light" pitchFamily="34" charset="0"/>
              <a:ea typeface="+mn-ea"/>
              <a:cs typeface="+mn-cs"/>
            </a:endParaRPr>
          </a:p>
          <a:p>
            <a:r>
              <a:rPr lang="en-US" sz="900" b="1" kern="1200">
                <a:solidFill>
                  <a:schemeClr val="tx1"/>
                </a:solidFill>
                <a:effectLst/>
                <a:latin typeface="Segoe UI Light" pitchFamily="34" charset="0"/>
                <a:ea typeface="+mn-ea"/>
                <a:cs typeface="+mn-cs"/>
              </a:rPr>
              <a:t>Objective:</a:t>
            </a:r>
          </a:p>
          <a:p>
            <a:r>
              <a:rPr lang="en-US" sz="900" b="0" kern="1200">
                <a:solidFill>
                  <a:schemeClr val="tx1"/>
                </a:solidFill>
                <a:effectLst/>
                <a:latin typeface="Segoe UI Light" pitchFamily="34" charset="0"/>
                <a:ea typeface="+mn-ea"/>
                <a:cs typeface="Segoe UI Light" panose="020B0502040204020203" pitchFamily="34" charset="0"/>
              </a:rPr>
              <a:t>Establish</a:t>
            </a:r>
            <a:r>
              <a:rPr lang="en-US" sz="900" b="0" kern="1200" baseline="0">
                <a:solidFill>
                  <a:schemeClr val="tx1"/>
                </a:solidFill>
                <a:effectLst/>
                <a:latin typeface="Segoe UI Light" pitchFamily="34" charset="0"/>
                <a:ea typeface="+mn-ea"/>
                <a:cs typeface="Segoe UI Light" panose="020B0502040204020203" pitchFamily="34" charset="0"/>
              </a:rPr>
              <a:t> that the cost reduction benefits that have come from virtualization are coming to an end and IT organizations need look to new innovations associated with operating services in a cloud model in order to realize the next wave of business value.</a:t>
            </a:r>
            <a:endParaRPr lang="en-US" sz="900" b="1" kern="1200">
              <a:solidFill>
                <a:schemeClr val="tx1"/>
              </a:solidFill>
              <a:effectLst/>
              <a:latin typeface="Segoe UI Light" pitchFamily="34" charset="0"/>
              <a:ea typeface="+mn-ea"/>
              <a:cs typeface="+mn-cs"/>
            </a:endParaRPr>
          </a:p>
          <a:p>
            <a:endParaRPr lang="en-US" sz="900" b="1" kern="1200">
              <a:solidFill>
                <a:schemeClr val="tx1"/>
              </a:solidFill>
              <a:effectLst/>
              <a:latin typeface="Segoe UI Light" pitchFamily="34" charset="0"/>
              <a:ea typeface="+mn-ea"/>
              <a:cs typeface="+mn-cs"/>
            </a:endParaRPr>
          </a:p>
          <a:p>
            <a:pPr marL="0" marR="0" indent="0" algn="l" defTabSz="932742" rtl="0" eaLnBrk="1" fontAlgn="auto" latinLnBrk="0" hangingPunct="1">
              <a:lnSpc>
                <a:spcPct val="90000"/>
              </a:lnSpc>
              <a:spcBef>
                <a:spcPts val="0"/>
              </a:spcBef>
              <a:spcAft>
                <a:spcPts val="340"/>
              </a:spcAft>
              <a:buClrTx/>
              <a:buSzTx/>
              <a:buFontTx/>
              <a:buNone/>
              <a:tabLst/>
              <a:defRPr/>
            </a:pPr>
            <a:r>
              <a:rPr lang="en-US" sz="900" b="1" kern="1200">
                <a:solidFill>
                  <a:schemeClr val="tx1"/>
                </a:solidFill>
                <a:effectLst/>
                <a:latin typeface="Segoe UI Light" pitchFamily="34" charset="0"/>
                <a:ea typeface="+mn-ea"/>
                <a:cs typeface="+mn-cs"/>
              </a:rPr>
              <a:t>Key talking points:</a:t>
            </a:r>
          </a:p>
          <a:p>
            <a:r>
              <a:rPr lang="en-US" sz="900">
                <a:latin typeface="Segoe UI Light" panose="020B0502040204020203" pitchFamily="34" charset="0"/>
                <a:cs typeface="Segoe UI Light" panose="020B0502040204020203" pitchFamily="34" charset="0"/>
              </a:rPr>
              <a:t>Virtualization has been</a:t>
            </a:r>
            <a:r>
              <a:rPr lang="en-US" sz="900" baseline="0">
                <a:latin typeface="Segoe UI Light" panose="020B0502040204020203" pitchFamily="34" charset="0"/>
                <a:cs typeface="Segoe UI Light" panose="020B0502040204020203" pitchFamily="34" charset="0"/>
              </a:rPr>
              <a:t> amazing technology for the datacenter, enabling efficiencies and cost savings through increased density and decoupling workloads from physical server hardware. But 10 years later we’re starting to run out of workloads to virtualize leaving businesses wondering where IT should look for the next wave of business value.</a:t>
            </a:r>
          </a:p>
          <a:p>
            <a:endParaRPr lang="en-US" sz="900" baseline="0">
              <a:latin typeface="Segoe UI Light" panose="020B0502040204020203" pitchFamily="34" charset="0"/>
              <a:cs typeface="Segoe UI Light" panose="020B0502040204020203" pitchFamily="34" charset="0"/>
            </a:endParaRPr>
          </a:p>
          <a:p>
            <a:r>
              <a:rPr lang="en-US" sz="900" baseline="0">
                <a:latin typeface="Segoe UI Light" panose="020B0502040204020203" pitchFamily="34" charset="0"/>
                <a:cs typeface="Segoe UI Light" panose="020B0502040204020203" pitchFamily="34" charset="0"/>
              </a:rPr>
              <a:t>For the answer, IT needs to look to where the business is investing. Research shows more business departments spending on so-called “shadow IT”; public clouds offering </a:t>
            </a:r>
            <a:r>
              <a:rPr lang="en-US" sz="900" baseline="0" err="1">
                <a:latin typeface="Segoe UI Light" panose="020B0502040204020203" pitchFamily="34" charset="0"/>
                <a:cs typeface="Segoe UI Light" panose="020B0502040204020203" pitchFamily="34" charset="0"/>
              </a:rPr>
              <a:t>IaaS</a:t>
            </a:r>
            <a:r>
              <a:rPr lang="en-US" sz="900" baseline="0">
                <a:latin typeface="Segoe UI Light" panose="020B0502040204020203" pitchFamily="34" charset="0"/>
                <a:cs typeface="Segoe UI Light" panose="020B0502040204020203" pitchFamily="34" charset="0"/>
              </a:rPr>
              <a:t> and higher level services through a consumer-style self service provisioning portal that delivers IT resources more rapidly and easily than using the internal IT department. Some organizations already recognize this threat and have chosen to create a new, more agile IT alternative within the organization. Looking higher up the stack, businesses are growing their investment in applications at a much faster rate compared with infrastructure investment.</a:t>
            </a:r>
          </a:p>
          <a:p>
            <a:endParaRPr lang="en-US" sz="900" baseline="0">
              <a:latin typeface="Segoe UI Light" panose="020B0502040204020203" pitchFamily="34" charset="0"/>
              <a:cs typeface="Segoe UI Light" panose="020B0502040204020203" pitchFamily="34" charset="0"/>
            </a:endParaRPr>
          </a:p>
          <a:p>
            <a:r>
              <a:rPr lang="en-US" sz="900" baseline="0">
                <a:latin typeface="Segoe UI Light" panose="020B0502040204020203" pitchFamily="34" charset="0"/>
                <a:cs typeface="Segoe UI Light" panose="020B0502040204020203" pitchFamily="34" charset="0"/>
              </a:rPr>
              <a:t>IT organizations need to get back into the game by looking to new innovations that support applications and services that drive the business forward. The good news is that Microsoft has been delivering applications and services in this model in Microsoft Azure for several years and has developed a series of innovations from that experience.</a:t>
            </a:r>
          </a:p>
          <a:p>
            <a:endParaRPr lang="en-US" sz="900" baseline="0">
              <a:latin typeface="Segoe UI Light" panose="020B0502040204020203" pitchFamily="34" charset="0"/>
              <a:cs typeface="Segoe UI Light" panose="020B0502040204020203" pitchFamily="34" charset="0"/>
            </a:endParaRPr>
          </a:p>
          <a:p>
            <a:r>
              <a:rPr lang="en-US" sz="900" baseline="0">
                <a:latin typeface="Segoe UI Light" panose="020B0502040204020203" pitchFamily="34" charset="0"/>
                <a:cs typeface="Segoe UI Light" panose="020B0502040204020203" pitchFamily="34" charset="0"/>
              </a:rPr>
              <a:t>Let’s examine the benefits of this approach.</a:t>
            </a:r>
            <a:endParaRPr lang="en-US" sz="900">
              <a:latin typeface="Segoe UI Light" panose="020B0502040204020203" pitchFamily="34" charset="0"/>
              <a:cs typeface="Segoe UI Light" panose="020B0502040204020203" pitchFamily="34" charset="0"/>
            </a:endParaRPr>
          </a:p>
          <a:p>
            <a:endParaRPr lang="en-US" sz="900" kern="1200">
              <a:solidFill>
                <a:schemeClr val="tx1"/>
              </a:solidFill>
              <a:effectLst/>
              <a:latin typeface="Segoe UI Light" pitchFamily="34" charset="0"/>
              <a:ea typeface="+mn-ea"/>
              <a:cs typeface="Segoe UI Light" panose="020B0502040204020203" pitchFamily="34" charset="0"/>
            </a:endParaRPr>
          </a:p>
          <a:p>
            <a:pPr marL="171450" indent="-171450">
              <a:buFont typeface="Arial" panose="020B0604020202020204" pitchFamily="34" charset="0"/>
              <a:buChar char="•"/>
            </a:pPr>
            <a:r>
              <a:rPr lang="en-US" sz="900">
                <a:latin typeface="Segoe UI Light" panose="020B0502040204020203" pitchFamily="34" charset="0"/>
                <a:cs typeface="Segoe UI Light" panose="020B0502040204020203" pitchFamily="34" charset="0"/>
              </a:rPr>
              <a:t>Before virtualization IT was considered a cost center and TCO was the most important attribute for Businesses</a:t>
            </a:r>
          </a:p>
          <a:p>
            <a:pPr marL="171450" indent="-171450">
              <a:buFont typeface="Arial" panose="020B0604020202020204" pitchFamily="34" charset="0"/>
              <a:buChar char="•"/>
            </a:pPr>
            <a:r>
              <a:rPr lang="en-US" sz="900">
                <a:latin typeface="Segoe UI Light" panose="020B0502040204020203" pitchFamily="34" charset="0"/>
                <a:cs typeface="Segoe UI Light" panose="020B0502040204020203" pitchFamily="34" charset="0"/>
              </a:rPr>
              <a:t>Virtualization helped IT reduce TCO by consolidation and better utilization of Infrastructure thereby adding value to the business</a:t>
            </a:r>
          </a:p>
          <a:p>
            <a:pPr marL="171450" indent="-171450">
              <a:buFont typeface="Arial" panose="020B0604020202020204" pitchFamily="34" charset="0"/>
              <a:buChar char="•"/>
            </a:pPr>
            <a:r>
              <a:rPr lang="en-US" sz="900">
                <a:latin typeface="Segoe UI Light" panose="020B0502040204020203" pitchFamily="34" charset="0"/>
                <a:cs typeface="Segoe UI Light" panose="020B0502040204020203" pitchFamily="34" charset="0"/>
              </a:rPr>
              <a:t>Most enterprises have optimized their infrastructure using Virtualization - 70% of all x86 architecture workloads are virtualized *. There is not a lot of scope left for IT to add value through virtualization alone </a:t>
            </a:r>
          </a:p>
          <a:p>
            <a:pPr marL="171450" indent="-171450">
              <a:buFont typeface="Arial" panose="020B0604020202020204" pitchFamily="34" charset="0"/>
              <a:buChar char="•"/>
            </a:pPr>
            <a:r>
              <a:rPr lang="en-US" sz="900">
                <a:latin typeface="Segoe UI Light" panose="020B0502040204020203" pitchFamily="34" charset="0"/>
                <a:cs typeface="Segoe UI Light" panose="020B0502040204020203" pitchFamily="34" charset="0"/>
              </a:rPr>
              <a:t>Businesses now want to use this virtualized Infrastructure to power their innovation agenda and TCO, although still important, is second to innovation for Businesses. This has opened a door for IT to provide enormous value to the Business and become part of this innovation agenda</a:t>
            </a:r>
          </a:p>
          <a:p>
            <a:pPr marL="171450" indent="-171450">
              <a:buFont typeface="Arial" panose="020B0604020202020204" pitchFamily="34" charset="0"/>
              <a:buChar char="•"/>
            </a:pPr>
            <a:r>
              <a:rPr lang="en-US" sz="900">
                <a:latin typeface="Segoe UI Light" panose="020B0502040204020203" pitchFamily="34" charset="0"/>
                <a:cs typeface="Segoe UI Light" panose="020B0502040204020203" pitchFamily="34" charset="0"/>
              </a:rPr>
              <a:t>This innovation is happen</a:t>
            </a:r>
            <a:r>
              <a:rPr lang="en-US" sz="900" b="1">
                <a:latin typeface="Segoe UI Light" panose="020B0502040204020203" pitchFamily="34" charset="0"/>
                <a:cs typeface="Segoe UI Light" panose="020B0502040204020203" pitchFamily="34" charset="0"/>
              </a:rPr>
              <a:t>i</a:t>
            </a:r>
            <a:r>
              <a:rPr lang="en-US" sz="900">
                <a:latin typeface="Segoe UI Light" panose="020B0502040204020203" pitchFamily="34" charset="0"/>
                <a:cs typeface="Segoe UI Light" panose="020B0502040204020203" pitchFamily="34" charset="0"/>
              </a:rPr>
              <a:t>ng through applications and infrastructure optimization alone is insufficient to power this innovation</a:t>
            </a: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900">
                <a:latin typeface="Segoe UI Light" panose="020B0502040204020203" pitchFamily="34" charset="0"/>
                <a:cs typeface="Segoe UI Light" panose="020B0502040204020203" pitchFamily="34" charset="0"/>
              </a:rPr>
              <a:t>Businesses</a:t>
            </a:r>
            <a:r>
              <a:rPr lang="en-US" sz="900" baseline="0">
                <a:latin typeface="Segoe UI Light" panose="020B0502040204020203" pitchFamily="34" charset="0"/>
                <a:cs typeface="Segoe UI Light" panose="020B0502040204020203" pitchFamily="34" charset="0"/>
              </a:rPr>
              <a:t> are starting to recognize this. </a:t>
            </a:r>
            <a:r>
              <a:rPr lang="en-US" sz="900">
                <a:latin typeface="Segoe UI Light" panose="020B0502040204020203" pitchFamily="34" charset="0"/>
                <a:cs typeface="Segoe UI Light" panose="020B0502040204020203" pitchFamily="34" charset="0"/>
              </a:rPr>
              <a:t>Spending on Enterprise software and applications is projected to increase by 7.2% CAGR in next 4 years as compared to 4.4% in overall IT spending -- that</a:t>
            </a:r>
            <a:r>
              <a:rPr lang="en-US" sz="900" baseline="0">
                <a:latin typeface="Segoe UI Light" panose="020B0502040204020203" pitchFamily="34" charset="0"/>
                <a:cs typeface="Segoe UI Light" panose="020B0502040204020203" pitchFamily="34" charset="0"/>
              </a:rPr>
              <a:t> means </a:t>
            </a:r>
            <a:r>
              <a:rPr lang="en-US" sz="900" kern="1200" baseline="0">
                <a:solidFill>
                  <a:schemeClr val="tx1"/>
                </a:solidFill>
                <a:effectLst/>
                <a:latin typeface="Segoe UI Light" pitchFamily="34" charset="0"/>
                <a:ea typeface="+mn-ea"/>
                <a:cs typeface="+mn-cs"/>
              </a:rPr>
              <a:t>software and application spending is </a:t>
            </a:r>
            <a:r>
              <a:rPr lang="en-US" sz="900" kern="1200">
                <a:solidFill>
                  <a:schemeClr val="tx1"/>
                </a:solidFill>
                <a:effectLst/>
                <a:latin typeface="Segoe UI Light" pitchFamily="34" charset="0"/>
                <a:ea typeface="+mn-ea"/>
                <a:cs typeface="+mn-cs"/>
              </a:rPr>
              <a:t>projected to grow nearly twice as fast as overall IT spending</a:t>
            </a:r>
            <a:endParaRPr lang="en-US" sz="900">
              <a:latin typeface="Segoe UI Light" panose="020B0502040204020203" pitchFamily="34" charset="0"/>
              <a:cs typeface="Segoe UI Light" panose="020B0502040204020203" pitchFamily="34" charset="0"/>
            </a:endParaRPr>
          </a:p>
          <a:p>
            <a:pPr marL="171450" indent="-171450">
              <a:buFont typeface="Arial" panose="020B0604020202020204" pitchFamily="34" charset="0"/>
              <a:buChar char="•"/>
            </a:pPr>
            <a:endParaRPr lang="en-US" sz="900">
              <a:latin typeface="Segoe UI Light" panose="020B0502040204020203" pitchFamily="34" charset="0"/>
              <a:cs typeface="Segoe UI Light" panose="020B0502040204020203" pitchFamily="34" charset="0"/>
            </a:endParaRPr>
          </a:p>
          <a:p>
            <a:pPr marL="171450" indent="-171450">
              <a:buFont typeface="Arial" panose="020B0604020202020204" pitchFamily="34" charset="0"/>
              <a:buChar char="•"/>
            </a:pPr>
            <a:endParaRPr lang="en-US" sz="900">
              <a:latin typeface="Segoe UI Light" panose="020B0502040204020203" pitchFamily="34" charset="0"/>
              <a:cs typeface="Segoe UI Light" panose="020B0502040204020203" pitchFamily="34" charset="0"/>
            </a:endParaRPr>
          </a:p>
          <a:p>
            <a:pPr marL="0" indent="0">
              <a:buFont typeface="Arial" panose="020B0604020202020204" pitchFamily="34" charset="0"/>
              <a:buNone/>
            </a:pPr>
            <a:r>
              <a:rPr lang="en-US" sz="900">
                <a:latin typeface="Segoe UI Light" panose="020B0502040204020203" pitchFamily="34" charset="0"/>
                <a:cs typeface="Segoe UI Light" panose="020B0502040204020203" pitchFamily="34" charset="0"/>
              </a:rPr>
              <a:t>38% of IT spending is happening outside IT ***. This is projected to grow beyond 50% by 2017 ***</a:t>
            </a:r>
          </a:p>
          <a:p>
            <a:pPr marL="0" indent="0">
              <a:buFont typeface="Arial" panose="020B0604020202020204" pitchFamily="34" charset="0"/>
              <a:buNone/>
            </a:pPr>
            <a:r>
              <a:rPr lang="en-US" sz="1800" kern="1200" baseline="0">
                <a:solidFill>
                  <a:schemeClr val="tx1"/>
                </a:solidFill>
                <a:effectLst/>
                <a:latin typeface="Segoe UI Light" pitchFamily="34" charset="0"/>
                <a:ea typeface="+mn-ea"/>
                <a:cs typeface="+mn-cs"/>
              </a:rPr>
              <a:t>“</a:t>
            </a:r>
            <a:r>
              <a:rPr lang="en-US" sz="900" kern="1200" baseline="0">
                <a:solidFill>
                  <a:schemeClr val="tx1"/>
                </a:solidFill>
                <a:effectLst/>
                <a:latin typeface="Segoe UI Light" pitchFamily="34" charset="0"/>
                <a:ea typeface="+mn-ea"/>
                <a:cs typeface="+mn-cs"/>
              </a:rPr>
              <a:t>45% of CIOs have a second, fast, mode of service delivery that complements their rock solid operations”….from Gartner Symposium, Oct 2014</a:t>
            </a:r>
          </a:p>
          <a:p>
            <a:pPr marL="0" indent="0">
              <a:buFont typeface="Arial" panose="020B0604020202020204" pitchFamily="34" charset="0"/>
              <a:buNone/>
            </a:pPr>
            <a:r>
              <a:rPr lang="en-US" sz="900" kern="1200">
                <a:solidFill>
                  <a:schemeClr val="tx1"/>
                </a:solidFill>
                <a:effectLst/>
                <a:latin typeface="Segoe UI Light" pitchFamily="34" charset="0"/>
                <a:ea typeface="+mn-ea"/>
                <a:cs typeface="+mn-cs"/>
              </a:rPr>
              <a:t>“38% of IT spend is outside IT and growing. Salespeople are going directly to the business - whether you like it or not”….from Gartner Symposium, Oct 2014</a:t>
            </a:r>
          </a:p>
          <a:p>
            <a:pPr marL="0" indent="0">
              <a:buFont typeface="Arial" panose="020B0604020202020204" pitchFamily="34" charset="0"/>
              <a:buNone/>
            </a:pPr>
            <a:endParaRPr lang="en-US" sz="900" kern="1200">
              <a:solidFill>
                <a:schemeClr val="tx1"/>
              </a:solidFill>
              <a:effectLst/>
              <a:latin typeface="Segoe UI Light" pitchFamily="34" charset="0"/>
              <a:ea typeface="+mn-ea"/>
              <a:cs typeface="+mn-cs"/>
            </a:endParaRPr>
          </a:p>
          <a:p>
            <a:pPr marL="0" indent="0">
              <a:buFont typeface="Arial" panose="020B0604020202020204" pitchFamily="34" charset="0"/>
              <a:buNone/>
            </a:pPr>
            <a:r>
              <a:rPr lang="en-US" sz="900" kern="1200">
                <a:solidFill>
                  <a:schemeClr val="tx1"/>
                </a:solidFill>
                <a:effectLst/>
                <a:latin typeface="Segoe UI Light" pitchFamily="34" charset="0"/>
                <a:ea typeface="+mn-ea"/>
                <a:cs typeface="+mn-cs"/>
              </a:rPr>
              <a:t>-------</a:t>
            </a:r>
          </a:p>
          <a:p>
            <a:pPr marL="0" indent="0">
              <a:buFont typeface="Arial" panose="020B0604020202020204" pitchFamily="34" charset="0"/>
              <a:buNone/>
            </a:pPr>
            <a:endParaRPr lang="en-US" sz="900" kern="1200">
              <a:solidFill>
                <a:schemeClr val="tx1"/>
              </a:solidFill>
              <a:effectLst/>
              <a:latin typeface="Segoe UI Light" pitchFamily="34" charset="0"/>
              <a:ea typeface="+mn-ea"/>
              <a:cs typeface="+mn-cs"/>
            </a:endParaRPr>
          </a:p>
          <a:p>
            <a:pPr marL="0" indent="0">
              <a:buFont typeface="Arial" panose="020B0604020202020204" pitchFamily="34" charset="0"/>
              <a:buNone/>
            </a:pPr>
            <a:endParaRPr lang="en-US" b="1">
              <a:solidFill>
                <a:srgbClr val="FF0000"/>
              </a:solidFill>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66175"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defTabSz="966175"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0DD6517-1363-477A-A525-1F927625F38F}" type="datetime1">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11/20/2016</a:t>
            </a:fld>
            <a:endParaRPr kumimoji="0" lang="en-US" sz="1800" b="0" i="0" u="none" strike="noStrike" kern="0" cap="none" spc="0" normalizeH="0" baseline="0" noProof="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41174476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i="1"/>
              <a:t>[Speaker Guidance:  This section is a history lesson.  Don’t spend much time here.</a:t>
            </a:r>
            <a:r>
              <a:rPr lang="en-US" i="1" baseline="0"/>
              <a:t> Key message is that PaaS moves beyond cloud-hosted VMs, because the underlying OS doesn’t need to be managed, nor does scalability, most security, and other key attributes.]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i="1" baseline="0"/>
          </a:p>
          <a:p>
            <a:r>
              <a:rPr lang="en-US" b="1" i="0" baseline="0"/>
              <a:t>Objective:</a:t>
            </a:r>
          </a:p>
          <a:p>
            <a:r>
              <a:rPr lang="en-US" b="0" i="0" baseline="0"/>
              <a:t>Illustrate the computing “eras” that have led to the cloud overlaid with some of the common app design paradigms that developers have employed to constantly strive for greater speed, efficiency and productivity.</a:t>
            </a:r>
          </a:p>
          <a:p>
            <a:endParaRPr lang="en-US" sz="1200" kern="1200">
              <a:solidFill>
                <a:schemeClr val="tx1"/>
              </a:solidFill>
              <a:effectLst/>
              <a:latin typeface="+mn-lt"/>
              <a:ea typeface="+mn-ea"/>
              <a:cs typeface="+mn-cs"/>
            </a:endParaRPr>
          </a:p>
          <a:p>
            <a:pPr marL="0" marR="0" lvl="0" indent="0" algn="l" defTabSz="932688" rtl="0" eaLnBrk="1" fontAlgn="auto" latinLnBrk="0" hangingPunct="1">
              <a:lnSpc>
                <a:spcPct val="100000"/>
              </a:lnSpc>
              <a:spcBef>
                <a:spcPts val="0"/>
              </a:spcBef>
              <a:spcAft>
                <a:spcPts val="0"/>
              </a:spcAft>
              <a:buClrTx/>
              <a:buSzTx/>
              <a:buFontTx/>
              <a:buNone/>
              <a:tabLst/>
              <a:defRPr/>
            </a:pPr>
            <a:r>
              <a:rPr lang="en-US" sz="1200" b="1" kern="1200">
                <a:solidFill>
                  <a:schemeClr val="tx1"/>
                </a:solidFill>
                <a:effectLst/>
                <a:latin typeface="Segoe UI Light" pitchFamily="34" charset="0"/>
                <a:ea typeface="+mn-ea"/>
                <a:cs typeface="+mn-cs"/>
              </a:rPr>
              <a:t>Key talking points:</a:t>
            </a:r>
          </a:p>
          <a:p>
            <a:r>
              <a:rPr lang="en-US" sz="1200" kern="1200">
                <a:solidFill>
                  <a:schemeClr val="tx1"/>
                </a:solidFill>
                <a:effectLst/>
                <a:latin typeface="+mn-lt"/>
                <a:ea typeface="+mn-ea"/>
                <a:cs typeface="+mn-cs"/>
              </a:rPr>
              <a:t>In the beginning, there were physical machines. They were expensive and developers loaded them up with multiple applications to save costs. This caused no end of conflicts and unexpected bugs, yet effective machine utilization was still low. Developers struggled to make sure changes to one application didn’t break an unrelated application.</a:t>
            </a:r>
          </a:p>
          <a:p>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Next up: virtual machines. Since multiple VMs could be run on a single physical box, developers installed their applications in contained VMs, which reduced conflicts and improved utilization, but welcome to shared memory and unpredictable performance. And since provisioning had to be made for the largest loads, “scaling in” wouldn’t really save money. </a:t>
            </a:r>
          </a:p>
          <a:p>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Enter the cloud. Companies could rent the virtual machines they needed, when they needed them. They could scale applications up and down on demand. You still needed to install and configure OS level patches and updates, and you still had to contend with low-level networking. </a:t>
            </a:r>
          </a:p>
          <a:p>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But most of the benefits of this model accrued to operations and infrastructure, not app development. </a:t>
            </a:r>
          </a:p>
          <a:p>
            <a:endParaRPr lang="en-US" sz="1200" kern="1200">
              <a:solidFill>
                <a:schemeClr val="tx1"/>
              </a:solidFill>
              <a:effectLst/>
              <a:latin typeface="+mn-lt"/>
              <a:ea typeface="+mn-ea"/>
              <a:cs typeface="+mn-cs"/>
            </a:endParaRPr>
          </a:p>
          <a:p>
            <a:r>
              <a:rPr lang="en-US" sz="1224" kern="1200">
                <a:solidFill>
                  <a:schemeClr val="tx1"/>
                </a:solidFill>
                <a:effectLst/>
                <a:latin typeface="+mn-lt"/>
                <a:ea typeface="+mn-ea"/>
                <a:cs typeface="+mn-cs"/>
              </a:rPr>
              <a:t>In a new </a:t>
            </a:r>
            <a:r>
              <a:rPr lang="en-US" sz="1224" b="1" u="sng" kern="1200">
                <a:solidFill>
                  <a:schemeClr val="tx1"/>
                </a:solidFill>
                <a:effectLst/>
                <a:latin typeface="+mn-lt"/>
                <a:ea typeface="+mn-ea"/>
                <a:cs typeface="+mn-cs"/>
                <a:hlinkClick r:id="rId3"/>
              </a:rPr>
              <a:t>Evans Data survey</a:t>
            </a:r>
            <a:r>
              <a:rPr lang="en-US" sz="1224" kern="1200">
                <a:solidFill>
                  <a:schemeClr val="tx1"/>
                </a:solidFill>
                <a:effectLst/>
                <a:latin typeface="+mn-lt"/>
                <a:ea typeface="+mn-ea"/>
                <a:cs typeface="+mn-cs"/>
              </a:rPr>
              <a:t> of 1,441 developers, 81.3% of respondents said they plan to build applications in the cloud within the next 24 months.</a:t>
            </a:r>
            <a:endParaRPr lang="en-US"/>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C9095CD6-0A44-4E02-9A31-9477FA89C6C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5184680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r>
              <a:rPr lang="en-US" i="1"/>
              <a:t>[Speaker Guidance:  Most of your audience will own a car</a:t>
            </a:r>
            <a:r>
              <a:rPr lang="en-US" i="1" baseline="0"/>
              <a:t>, and likely be happy with that ownership. This is an analogy to help understand the differences, but don’t try to push the analogy too far. ]</a:t>
            </a:r>
          </a:p>
          <a:p>
            <a:endParaRPr lang="en-US" b="1"/>
          </a:p>
          <a:p>
            <a:r>
              <a:rPr lang="en-US" b="1"/>
              <a:t>Objective:</a:t>
            </a:r>
          </a:p>
          <a:p>
            <a:r>
              <a:rPr lang="en-US"/>
              <a:t>Illustrate</a:t>
            </a:r>
            <a:r>
              <a:rPr lang="en-US" baseline="0"/>
              <a:t> the differences between IaaS, PaaS and </a:t>
            </a:r>
            <a:r>
              <a:rPr lang="en-US" baseline="0" err="1"/>
              <a:t>Saas</a:t>
            </a:r>
            <a:r>
              <a:rPr lang="en-US" baseline="0"/>
              <a:t> in a simplistic, easy to understand way.</a:t>
            </a:r>
          </a:p>
          <a:p>
            <a:endParaRPr lang="en-US"/>
          </a:p>
          <a:p>
            <a:pPr marL="0" marR="0" lvl="0" indent="0" algn="l" defTabSz="932688" rtl="0" eaLnBrk="1" fontAlgn="auto" latinLnBrk="0" hangingPunct="1">
              <a:lnSpc>
                <a:spcPct val="100000"/>
              </a:lnSpc>
              <a:spcBef>
                <a:spcPts val="0"/>
              </a:spcBef>
              <a:spcAft>
                <a:spcPts val="0"/>
              </a:spcAft>
              <a:buClrTx/>
              <a:buSzTx/>
              <a:buFontTx/>
              <a:buNone/>
              <a:tabLst/>
              <a:defRPr/>
            </a:pPr>
            <a:r>
              <a:rPr lang="en-US" sz="1400" b="1" kern="1200">
                <a:solidFill>
                  <a:schemeClr val="tx1"/>
                </a:solidFill>
                <a:effectLst/>
                <a:latin typeface="Segoe UI Light" pitchFamily="34" charset="0"/>
                <a:ea typeface="+mn-ea"/>
                <a:cs typeface="+mn-cs"/>
              </a:rPr>
              <a:t>Key talking points:</a:t>
            </a:r>
          </a:p>
          <a:p>
            <a:r>
              <a:rPr lang="en-US" sz="1224" kern="1200">
                <a:solidFill>
                  <a:schemeClr val="tx1"/>
                </a:solidFill>
                <a:effectLst/>
                <a:latin typeface="+mn-lt"/>
                <a:ea typeface="+mn-ea"/>
                <a:cs typeface="+mn-cs"/>
              </a:rPr>
              <a:t>So what differentiates a developer platform from an infrastructure platform?</a:t>
            </a:r>
          </a:p>
          <a:p>
            <a:endParaRPr lang="en-US" sz="1224" kern="1200">
              <a:solidFill>
                <a:schemeClr val="tx1"/>
              </a:solidFill>
              <a:effectLst/>
              <a:latin typeface="+mn-lt"/>
              <a:ea typeface="+mn-ea"/>
              <a:cs typeface="+mn-cs"/>
            </a:endParaRPr>
          </a:p>
          <a:p>
            <a:r>
              <a:rPr lang="en-US" sz="1224" kern="1200">
                <a:solidFill>
                  <a:schemeClr val="tx1"/>
                </a:solidFill>
                <a:effectLst/>
                <a:latin typeface="+mn-lt"/>
                <a:ea typeface="+mn-ea"/>
                <a:cs typeface="+mn-cs"/>
              </a:rPr>
              <a:t>It’s pretty simple, there are tiers of responsibility with benefits and tradeoffs between them. For example, to use a car analogy, if you own a car you have to go through the purchase process, buy insurance, maintain and service it over a long period of time, provide parking or garaging (you get the idea).</a:t>
            </a:r>
          </a:p>
          <a:p>
            <a:endParaRPr lang="en-US" sz="1224" kern="1200">
              <a:solidFill>
                <a:schemeClr val="tx1"/>
              </a:solidFill>
              <a:effectLst/>
              <a:latin typeface="+mn-lt"/>
              <a:ea typeface="+mn-ea"/>
              <a:cs typeface="+mn-cs"/>
            </a:endParaRPr>
          </a:p>
          <a:p>
            <a:r>
              <a:rPr lang="en-US" sz="1224" kern="1200">
                <a:solidFill>
                  <a:schemeClr val="tx1"/>
                </a:solidFill>
                <a:effectLst/>
                <a:latin typeface="+mn-lt"/>
                <a:ea typeface="+mn-ea"/>
                <a:cs typeface="+mn-cs"/>
              </a:rPr>
              <a:t>If you’re renting a car, you get the benefit of a car at your disposal for a fixed time period without any of the overhead of ownership – like maintenance</a:t>
            </a:r>
            <a:r>
              <a:rPr lang="en-US" sz="1224" kern="1200" baseline="0">
                <a:solidFill>
                  <a:schemeClr val="tx1"/>
                </a:solidFill>
                <a:effectLst/>
                <a:latin typeface="+mn-lt"/>
                <a:ea typeface="+mn-ea"/>
                <a:cs typeface="+mn-cs"/>
              </a:rPr>
              <a:t> and insurance.</a:t>
            </a:r>
          </a:p>
          <a:p>
            <a:endParaRPr lang="en-US" sz="1224" kern="1200" baseline="0">
              <a:solidFill>
                <a:schemeClr val="tx1"/>
              </a:solidFill>
              <a:effectLst/>
              <a:latin typeface="+mn-lt"/>
              <a:ea typeface="+mn-ea"/>
              <a:cs typeface="+mn-cs"/>
            </a:endParaRPr>
          </a:p>
          <a:p>
            <a:r>
              <a:rPr lang="en-US" sz="1224" kern="1200">
                <a:solidFill>
                  <a:schemeClr val="tx1"/>
                </a:solidFill>
                <a:effectLst/>
                <a:latin typeface="+mn-lt"/>
                <a:ea typeface="+mn-ea"/>
                <a:cs typeface="+mn-cs"/>
              </a:rPr>
              <a:t>An Uber or a taxi is likely to be the most affordable option, but can have limits on flexibility—you might have to wait five minutes, or maybe stand out in the rain waiting for a ride. </a:t>
            </a:r>
          </a:p>
          <a:p>
            <a:endParaRPr lang="en-US" sz="1224" kern="1200">
              <a:solidFill>
                <a:schemeClr val="tx1"/>
              </a:solidFill>
              <a:effectLst/>
              <a:latin typeface="+mn-lt"/>
              <a:ea typeface="+mn-ea"/>
              <a:cs typeface="+mn-cs"/>
            </a:endParaRPr>
          </a:p>
          <a:p>
            <a:pPr marL="0" marR="0" lvl="0" indent="0" algn="l" defTabSz="932688" rtl="0" eaLnBrk="1" fontAlgn="auto" latinLnBrk="0" hangingPunct="1">
              <a:lnSpc>
                <a:spcPct val="100000"/>
              </a:lnSpc>
              <a:spcBef>
                <a:spcPts val="0"/>
              </a:spcBef>
              <a:spcAft>
                <a:spcPts val="0"/>
              </a:spcAft>
              <a:buClrTx/>
              <a:buSzTx/>
              <a:buFontTx/>
              <a:buNone/>
              <a:tabLst/>
              <a:defRPr/>
            </a:pPr>
            <a:r>
              <a:rPr lang="en-US" sz="1224" kern="1200">
                <a:solidFill>
                  <a:schemeClr val="tx1"/>
                </a:solidFill>
                <a:effectLst/>
                <a:latin typeface="+mn-lt"/>
                <a:ea typeface="+mn-ea"/>
                <a:cs typeface="+mn-cs"/>
              </a:rPr>
              <a:t>Likewise, building apps on IaaS is a perfectly valid approach. It gives you maximum control and flexibility to run whatever you want—but with added responsibilities.</a:t>
            </a:r>
          </a:p>
          <a:p>
            <a:pPr marL="0" marR="0" lvl="0" indent="0" algn="l" defTabSz="932688" rtl="0" eaLnBrk="1" fontAlgn="auto" latinLnBrk="0" hangingPunct="1">
              <a:lnSpc>
                <a:spcPct val="100000"/>
              </a:lnSpc>
              <a:spcBef>
                <a:spcPts val="0"/>
              </a:spcBef>
              <a:spcAft>
                <a:spcPts val="0"/>
              </a:spcAft>
              <a:buClrTx/>
              <a:buSzTx/>
              <a:buFontTx/>
              <a:buNone/>
              <a:tabLst/>
              <a:defRPr/>
            </a:pPr>
            <a:endParaRPr lang="en-US" sz="1224" kern="1200">
              <a:solidFill>
                <a:schemeClr val="tx1"/>
              </a:solidFill>
              <a:effectLst/>
              <a:latin typeface="+mn-lt"/>
              <a:ea typeface="+mn-ea"/>
              <a:cs typeface="+mn-cs"/>
            </a:endParaRPr>
          </a:p>
          <a:p>
            <a:pPr marL="0" marR="0" lvl="0" indent="0" algn="l" defTabSz="932688" rtl="0" eaLnBrk="1" fontAlgn="auto" latinLnBrk="0" hangingPunct="1">
              <a:lnSpc>
                <a:spcPct val="100000"/>
              </a:lnSpc>
              <a:spcBef>
                <a:spcPts val="0"/>
              </a:spcBef>
              <a:spcAft>
                <a:spcPts val="0"/>
              </a:spcAft>
              <a:buClrTx/>
              <a:buSzTx/>
              <a:buFontTx/>
              <a:buNone/>
              <a:tabLst/>
              <a:defRPr/>
            </a:pPr>
            <a:r>
              <a:rPr lang="en-US" sz="1224" b="1" kern="1200">
                <a:solidFill>
                  <a:schemeClr val="tx1"/>
                </a:solidFill>
                <a:effectLst/>
                <a:latin typeface="+mn-lt"/>
                <a:ea typeface="+mn-ea"/>
                <a:cs typeface="+mn-cs"/>
              </a:rPr>
              <a:t>Conclusion:</a:t>
            </a:r>
          </a:p>
          <a:p>
            <a:pPr marL="0" marR="0" lvl="0" indent="0" algn="l" defTabSz="932688" rtl="0" eaLnBrk="1" fontAlgn="auto" latinLnBrk="0" hangingPunct="1">
              <a:lnSpc>
                <a:spcPct val="100000"/>
              </a:lnSpc>
              <a:spcBef>
                <a:spcPts val="0"/>
              </a:spcBef>
              <a:spcAft>
                <a:spcPts val="0"/>
              </a:spcAft>
              <a:buClrTx/>
              <a:buSzTx/>
              <a:buFontTx/>
              <a:buNone/>
              <a:tabLst/>
              <a:defRPr/>
            </a:pPr>
            <a:r>
              <a:rPr lang="en-US" sz="1224" kern="1200">
                <a:solidFill>
                  <a:schemeClr val="tx1"/>
                </a:solidFill>
                <a:effectLst/>
                <a:latin typeface="+mn-lt"/>
                <a:ea typeface="+mn-ea"/>
                <a:cs typeface="+mn-cs"/>
              </a:rPr>
              <a:t>If your primary business function isn’t running compute infrastructure, you can get more from your scarce developer time by using an application platform that removes complexity and maintenance responsibility. There might be some trade-off considerations around flexibility, but overall, you can get more done faster and with lower total cost of ownership building on platform as a service (PaaS). </a:t>
            </a:r>
          </a:p>
          <a:p>
            <a:pPr marL="0" marR="0" lvl="0" indent="0" algn="l" defTabSz="932688" rtl="0" eaLnBrk="1" fontAlgn="auto" latinLnBrk="0" hangingPunct="1">
              <a:lnSpc>
                <a:spcPct val="100000"/>
              </a:lnSpc>
              <a:spcBef>
                <a:spcPts val="0"/>
              </a:spcBef>
              <a:spcAft>
                <a:spcPts val="0"/>
              </a:spcAft>
              <a:buClrTx/>
              <a:buSzTx/>
              <a:buFontTx/>
              <a:buNone/>
              <a:tabLst/>
              <a:defRPr/>
            </a:pPr>
            <a:endParaRPr lang="en-US" sz="1224" kern="1200">
              <a:solidFill>
                <a:schemeClr val="tx1"/>
              </a:solidFill>
              <a:effectLst/>
              <a:latin typeface="+mn-lt"/>
              <a:ea typeface="+mn-ea"/>
              <a:cs typeface="+mn-cs"/>
            </a:endParaRPr>
          </a:p>
          <a:p>
            <a:endParaRPr lang="en-US" sz="1224"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4B9D59A9-FD33-4E4E-A24D-7E7507A87A4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4233749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a:t>Objective:</a:t>
            </a:r>
          </a:p>
          <a:p>
            <a:r>
              <a:rPr lang="en-US" sz="1200"/>
              <a:t>Illustrate</a:t>
            </a:r>
            <a:r>
              <a:rPr lang="en-US" sz="1200" baseline="0"/>
              <a:t> the differences between IaaS, PaaS and SaaS in a more technical way</a:t>
            </a:r>
          </a:p>
          <a:p>
            <a:endParaRPr lang="en-US" sz="1200" baseline="0"/>
          </a:p>
          <a:p>
            <a:r>
              <a:rPr lang="en-US" sz="1200" b="1" baseline="0"/>
              <a:t>Key talking points:</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a:solidFill>
                  <a:schemeClr val="tx1"/>
                </a:solidFill>
                <a:latin typeface="+mn-lt"/>
                <a:ea typeface="+mn-ea"/>
                <a:cs typeface="+mn-cs"/>
              </a:rPr>
              <a:t>The balance of control and responsibility for managing solutions depends on the category of the service.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a:solidFill>
                  <a:schemeClr val="tx1"/>
                </a:solidFill>
                <a:latin typeface="+mn-lt"/>
                <a:ea typeface="+mn-ea"/>
                <a:cs typeface="+mn-cs"/>
              </a:rPr>
              <a:t>The chart summarizes the balance of responsibility for both Microsoft and the customer. </a:t>
            </a:r>
            <a:endParaRPr lang="en-US"/>
          </a:p>
          <a:p>
            <a:endParaRPr lang="en-US"/>
          </a:p>
          <a:p>
            <a:pPr marL="0" marR="0" lvl="0" indent="0" algn="l" defTabSz="932688" rtl="0" eaLnBrk="1" fontAlgn="auto" latinLnBrk="0" hangingPunct="1">
              <a:lnSpc>
                <a:spcPct val="100000"/>
              </a:lnSpc>
              <a:spcBef>
                <a:spcPts val="0"/>
              </a:spcBef>
              <a:spcAft>
                <a:spcPts val="0"/>
              </a:spcAft>
              <a:buClrTx/>
              <a:buSzTx/>
              <a:buFontTx/>
              <a:buNone/>
              <a:tabLst/>
              <a:defRPr/>
            </a:pPr>
            <a:r>
              <a:rPr lang="en-US" sz="1224" b="1" kern="1200">
                <a:solidFill>
                  <a:schemeClr val="tx1"/>
                </a:solidFill>
                <a:effectLst/>
                <a:latin typeface="+mn-lt"/>
                <a:ea typeface="+mn-ea"/>
                <a:cs typeface="+mn-cs"/>
              </a:rPr>
              <a:t>Conclusion:</a:t>
            </a:r>
          </a:p>
          <a:p>
            <a:pPr marL="0" marR="0" lvl="0" indent="0" algn="l" defTabSz="932688" rtl="0" eaLnBrk="1" fontAlgn="auto" latinLnBrk="0" hangingPunct="1">
              <a:lnSpc>
                <a:spcPct val="100000"/>
              </a:lnSpc>
              <a:spcBef>
                <a:spcPts val="0"/>
              </a:spcBef>
              <a:spcAft>
                <a:spcPts val="0"/>
              </a:spcAft>
              <a:buClrTx/>
              <a:buSzTx/>
              <a:buFontTx/>
              <a:buNone/>
              <a:tabLst/>
              <a:defRPr/>
            </a:pPr>
            <a:r>
              <a:rPr lang="en-US" sz="1224" kern="1200">
                <a:solidFill>
                  <a:schemeClr val="tx1"/>
                </a:solidFill>
                <a:effectLst/>
                <a:latin typeface="+mn-lt"/>
                <a:ea typeface="+mn-ea"/>
                <a:cs typeface="+mn-cs"/>
              </a:rPr>
              <a:t>If your primary business function isn’t running compute infrastructure, you can get more from your scarce developer time by using an application platform that removes complexity and maintenance responsibility. There might be some trade-off considerations around flexibility, but overall, you can get more done faster and with lower total cost of ownership building on platform as a service (PaaS). </a:t>
            </a:r>
          </a:p>
          <a:p>
            <a:endParaRPr lang="en-US"/>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CFDAFBEB-CD6F-47F6-A4B0-C6110FC4185E}"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906961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i="0" u="none" strike="noStrike" kern="1200" baseline="0">
                <a:solidFill>
                  <a:schemeClr val="tx1"/>
                </a:solidFill>
                <a:latin typeface="Segoe UI Light" pitchFamily="34" charset="0"/>
                <a:ea typeface="+mn-ea"/>
                <a:cs typeface="+mn-cs"/>
              </a:rPr>
              <a:t>Objective:</a:t>
            </a:r>
          </a:p>
          <a:p>
            <a:r>
              <a:rPr lang="en-US" sz="900" b="0" i="0" u="none" strike="noStrike" kern="1200" baseline="0">
                <a:solidFill>
                  <a:schemeClr val="tx1"/>
                </a:solidFill>
                <a:latin typeface="Segoe UI Light" pitchFamily="34" charset="0"/>
                <a:ea typeface="+mn-ea"/>
                <a:cs typeface="+mn-cs"/>
              </a:rPr>
              <a:t>It’s just not our point of view, Forrester has conducted an in-depth study that show significant economic advantages to building on PaaS</a:t>
            </a:r>
          </a:p>
          <a:p>
            <a:endParaRPr lang="en-US" sz="900" b="0" i="0" u="none" strike="noStrike" kern="1200" baseline="0">
              <a:solidFill>
                <a:schemeClr val="tx1"/>
              </a:solidFill>
              <a:latin typeface="Segoe UI Light" pitchFamily="34" charset="0"/>
              <a:ea typeface="+mn-ea"/>
              <a:cs typeface="+mn-cs"/>
            </a:endParaRPr>
          </a:p>
          <a:p>
            <a:r>
              <a:rPr lang="en-US" sz="900" b="1" i="0" u="none" strike="noStrike" kern="1200" baseline="0">
                <a:solidFill>
                  <a:schemeClr val="tx1"/>
                </a:solidFill>
                <a:latin typeface="Segoe UI Light" pitchFamily="34" charset="0"/>
                <a:ea typeface="+mn-ea"/>
                <a:cs typeface="+mn-cs"/>
              </a:rPr>
              <a:t>Key talking points:</a:t>
            </a:r>
          </a:p>
          <a:p>
            <a:r>
              <a:rPr lang="en-US" sz="900" b="0" i="0" u="none" strike="noStrike" kern="1200" baseline="0">
                <a:solidFill>
                  <a:schemeClr val="tx1"/>
                </a:solidFill>
                <a:latin typeface="Segoe UI Light" pitchFamily="34" charset="0"/>
                <a:ea typeface="+mn-ea"/>
                <a:cs typeface="+mn-cs"/>
              </a:rPr>
              <a:t>Return on investment (ROI): A measure of a project’s expected return in percentage terms. ROI is calculated by dividing net benefits (benefits minus costs) by costs.</a:t>
            </a:r>
          </a:p>
          <a:p>
            <a:endParaRPr lang="en-US" sz="900" b="0" i="0" u="none" strike="noStrike" kern="1200" baseline="0">
              <a:solidFill>
                <a:schemeClr val="tx1"/>
              </a:solidFill>
              <a:latin typeface="Segoe UI Light" pitchFamily="34" charset="0"/>
              <a:ea typeface="+mn-ea"/>
              <a:cs typeface="+mn-cs"/>
            </a:endParaRPr>
          </a:p>
          <a:p>
            <a:r>
              <a:rPr lang="en-US" sz="900" b="0" i="0" u="none" strike="noStrike" kern="1200" baseline="0">
                <a:solidFill>
                  <a:schemeClr val="tx1"/>
                </a:solidFill>
                <a:latin typeface="Segoe UI Light" pitchFamily="34" charset="0"/>
                <a:ea typeface="+mn-ea"/>
                <a:cs typeface="+mn-cs"/>
              </a:rPr>
              <a:t>Net present value (NPV): The present or current value of (discounted) future net cash flows given an interest rate (the discount rate). A positive project NPV normally indicates that the investment should be made, unless other projects have higher NPVs.</a:t>
            </a:r>
          </a:p>
          <a:p>
            <a:endParaRPr lang="en-US" sz="900" b="0" i="0" u="none" strike="noStrike" kern="1200" baseline="0">
              <a:solidFill>
                <a:schemeClr val="tx1"/>
              </a:solidFill>
              <a:latin typeface="Segoe UI Light" pitchFamily="34" charset="0"/>
              <a:ea typeface="+mn-ea"/>
              <a:cs typeface="+mn-cs"/>
            </a:endParaRPr>
          </a:p>
          <a:p>
            <a:r>
              <a:rPr lang="en-US" sz="900" b="0" i="0" u="none" strike="noStrike" kern="1200" baseline="0">
                <a:solidFill>
                  <a:schemeClr val="tx1"/>
                </a:solidFill>
                <a:latin typeface="Segoe UI Light" pitchFamily="34" charset="0"/>
                <a:ea typeface="+mn-ea"/>
                <a:cs typeface="+mn-cs"/>
              </a:rPr>
              <a:t>IT Time Saved: Requiring 80% less IT time required for administration of applications on PaaS, adding up to $132,240 saved in the first year. This allows the organization to focus on application innovation, not administrative tasks.</a:t>
            </a:r>
          </a:p>
          <a:p>
            <a:endParaRPr lang="en-US" sz="900" b="0" i="0" u="none" strike="noStrike" kern="1200" baseline="0">
              <a:solidFill>
                <a:schemeClr val="tx1"/>
              </a:solidFill>
              <a:latin typeface="Segoe UI Light" pitchFamily="34" charset="0"/>
              <a:ea typeface="+mn-ea"/>
              <a:cs typeface="+mn-cs"/>
            </a:endParaRPr>
          </a:p>
          <a:p>
            <a:r>
              <a:rPr lang="en-US" sz="900" b="0" i="0" u="none" strike="noStrike" kern="1200" baseline="0">
                <a:solidFill>
                  <a:schemeClr val="tx1"/>
                </a:solidFill>
                <a:latin typeface="Segoe UI Light" pitchFamily="34" charset="0"/>
                <a:ea typeface="+mn-ea"/>
                <a:cs typeface="+mn-cs"/>
              </a:rPr>
              <a:t>Faster Time to Market: Improving application delivery time-to-market by 50% with Azure PaaS, leading to $376,441 in increased profit in the first year. The organization could deliver applications running on Azure in half the time, meaning revenue could be earned more quickly.</a:t>
            </a:r>
          </a:p>
          <a:p>
            <a:endParaRPr lang="en-US" sz="900" b="0" i="0" u="none" strike="noStrike" kern="1200" baseline="0">
              <a:solidFill>
                <a:schemeClr val="tx1"/>
              </a:solidFill>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Envision 2016</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11/20/2016 4:24 PM</a:t>
            </a:fld>
            <a:endParaRPr kumimoji="0" lang="en-US" sz="1800" b="0" i="0" u="none" strike="noStrike" kern="0" cap="none" spc="0" normalizeH="0" baseline="0" noProof="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0220162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a:solidFill>
                  <a:schemeClr val="tx1"/>
                </a:solidFill>
                <a:effectLst/>
                <a:latin typeface="Segoe UI Light" pitchFamily="34" charset="0"/>
                <a:ea typeface="ＭＳ Ｐゴシック" charset="0"/>
                <a:cs typeface="ＭＳ Ｐゴシック" charset="0"/>
              </a:rPr>
              <a:t>[The 1,000ft</a:t>
            </a:r>
            <a:r>
              <a:rPr lang="en-US" sz="1200" b="0" kern="1200" baseline="0">
                <a:solidFill>
                  <a:schemeClr val="tx1"/>
                </a:solidFill>
                <a:effectLst/>
                <a:latin typeface="Segoe UI Light" pitchFamily="34" charset="0"/>
                <a:ea typeface="ＭＳ Ｐゴシック" charset="0"/>
                <a:cs typeface="ＭＳ Ｐゴシック" charset="0"/>
              </a:rPr>
              <a:t> View - </a:t>
            </a:r>
            <a:r>
              <a:rPr lang="en-US" sz="1200" kern="1200">
                <a:solidFill>
                  <a:schemeClr val="tx1"/>
                </a:solidFill>
                <a:effectLst/>
                <a:latin typeface="+mn-lt"/>
                <a:ea typeface="+mn-ea"/>
                <a:cs typeface="+mn-cs"/>
              </a:rPr>
              <a:t>PaaS s</a:t>
            </a:r>
            <a:r>
              <a:rPr lang="en-US" sz="1100" kern="1200">
                <a:solidFill>
                  <a:schemeClr val="tx1"/>
                </a:solidFill>
                <a:effectLst/>
                <a:latin typeface="+mn-lt"/>
                <a:ea typeface="+mn-ea"/>
                <a:cs typeface="+mn-cs"/>
              </a:rPr>
              <a:t>ervices </a:t>
            </a:r>
            <a:r>
              <a:rPr lang="en-US" sz="1200" kern="1200">
                <a:solidFill>
                  <a:schemeClr val="tx1"/>
                </a:solidFill>
                <a:effectLst/>
                <a:latin typeface="+mn-lt"/>
                <a:ea typeface="+mn-ea"/>
                <a:cs typeface="+mn-cs"/>
              </a:rPr>
              <a:t>drill down]</a:t>
            </a:r>
          </a:p>
          <a:p>
            <a:pPr marL="0" indent="0">
              <a:buFont typeface="Arial" panose="020B0604020202020204" pitchFamily="34" charset="0"/>
              <a:buNone/>
            </a:pPr>
            <a:r>
              <a:rPr lang="en-US" sz="1200" b="1" kern="1200">
                <a:solidFill>
                  <a:schemeClr val="tx1"/>
                </a:solidFill>
                <a:effectLst/>
                <a:latin typeface="+mn-lt"/>
                <a:ea typeface="+mn-ea"/>
                <a:cs typeface="+mn-cs"/>
              </a:rPr>
              <a:t>Objective:</a:t>
            </a:r>
          </a:p>
          <a:p>
            <a:pPr marL="0" indent="0">
              <a:buFont typeface="Arial" panose="020B0604020202020204" pitchFamily="34" charset="0"/>
              <a:buNone/>
            </a:pPr>
            <a:r>
              <a:rPr lang="en-US" sz="1200" kern="1200">
                <a:solidFill>
                  <a:schemeClr val="tx1"/>
                </a:solidFill>
                <a:effectLst/>
                <a:latin typeface="+mn-lt"/>
                <a:ea typeface="+mn-ea"/>
                <a:cs typeface="+mn-cs"/>
              </a:rPr>
              <a:t>Define  what constitutes the Azure application platform. What are the main services developers need to think about.</a:t>
            </a:r>
          </a:p>
          <a:p>
            <a:pPr marL="0" indent="0">
              <a:buFont typeface="Arial" panose="020B0604020202020204" pitchFamily="34" charset="0"/>
              <a:buNone/>
            </a:pPr>
            <a:endParaRPr lang="en-US" sz="1200" kern="1200">
              <a:solidFill>
                <a:schemeClr val="tx1"/>
              </a:solidFill>
              <a:effectLst/>
              <a:latin typeface="+mn-lt"/>
              <a:ea typeface="+mn-ea"/>
              <a:cs typeface="+mn-cs"/>
            </a:endParaRPr>
          </a:p>
          <a:p>
            <a:pPr marL="0" indent="0">
              <a:buFont typeface="Arial" panose="020B0604020202020204" pitchFamily="34" charset="0"/>
              <a:buNone/>
            </a:pPr>
            <a:r>
              <a:rPr lang="en-US" sz="1200" b="1" kern="1200">
                <a:solidFill>
                  <a:schemeClr val="tx1"/>
                </a:solidFill>
                <a:effectLst/>
                <a:latin typeface="+mn-lt"/>
                <a:ea typeface="+mn-ea"/>
                <a:cs typeface="+mn-cs"/>
              </a:rPr>
              <a:t>Key talking points:</a:t>
            </a:r>
          </a:p>
          <a:p>
            <a:pPr marL="0" indent="0">
              <a:buFont typeface="Arial" panose="020B0604020202020204" pitchFamily="34" charset="0"/>
              <a:buNone/>
            </a:pPr>
            <a:r>
              <a:rPr lang="en-US" sz="1200" b="0" kern="1200">
                <a:solidFill>
                  <a:schemeClr val="tx1"/>
                </a:solidFill>
                <a:effectLst/>
                <a:latin typeface="+mn-lt"/>
                <a:ea typeface="+mn-ea"/>
                <a:cs typeface="+mn-cs"/>
              </a:rPr>
              <a:t>Build on the OS:  Virtual Machines are the “base unit” for moving workloads to the cloud. Th</a:t>
            </a:r>
            <a:r>
              <a:rPr lang="en-US" sz="1200" baseline="0"/>
              <a:t>e Azure Container Service provides a really fast way to get containers into production with a choice of popular open source container orchestration solutions: DC/OS or Docker Swarm</a:t>
            </a:r>
          </a:p>
          <a:p>
            <a:pPr marL="0" indent="0">
              <a:buFont typeface="Arial" panose="020B0604020202020204" pitchFamily="34" charset="0"/>
              <a:buNone/>
            </a:pPr>
            <a:endParaRPr lang="en-US" sz="1200" b="1" kern="1200">
              <a:solidFill>
                <a:schemeClr val="tx1"/>
              </a:solidFill>
              <a:effectLst/>
              <a:latin typeface="+mn-lt"/>
              <a:ea typeface="+mn-ea"/>
              <a:cs typeface="+mn-cs"/>
            </a:endParaRPr>
          </a:p>
          <a:p>
            <a:pPr marL="0" indent="0">
              <a:buFont typeface="Arial" panose="020B0604020202020204" pitchFamily="34" charset="0"/>
              <a:buNone/>
            </a:pPr>
            <a:r>
              <a:rPr lang="en-US" sz="1224" kern="1200">
                <a:solidFill>
                  <a:schemeClr val="tx1"/>
                </a:solidFill>
                <a:effectLst/>
                <a:latin typeface="+mn-lt"/>
                <a:ea typeface="+mn-ea"/>
                <a:cs typeface="+mn-cs"/>
              </a:rPr>
              <a:t>App Service: is a set of services that has everything you need to build apps that target both web and mobile clients from a single app back end. Supporting a range of language options—.NET, Node.js, Java, PHP, and Python—it consists of Web Apps, Mobile Apps, Logic Apps, and API Apps. </a:t>
            </a:r>
          </a:p>
          <a:p>
            <a:pPr marL="0" indent="0">
              <a:buFont typeface="Arial" panose="020B0604020202020204" pitchFamily="34" charset="0"/>
              <a:buNone/>
            </a:pPr>
            <a:endParaRPr lang="en-US" sz="1224" kern="1200">
              <a:solidFill>
                <a:schemeClr val="tx1"/>
              </a:solidFill>
              <a:effectLst/>
              <a:latin typeface="+mn-lt"/>
              <a:ea typeface="+mn-ea"/>
              <a:cs typeface="+mn-cs"/>
            </a:endParaRPr>
          </a:p>
          <a:p>
            <a:pPr marL="0" indent="0">
              <a:buFont typeface="Arial" panose="020B0604020202020204" pitchFamily="34" charset="0"/>
              <a:buNone/>
            </a:pPr>
            <a:r>
              <a:rPr lang="en-US" sz="1224" kern="1200">
                <a:solidFill>
                  <a:schemeClr val="tx1"/>
                </a:solidFill>
                <a:effectLst/>
                <a:latin typeface="+mn-lt"/>
                <a:ea typeface="+mn-ea"/>
                <a:cs typeface="+mn-cs"/>
              </a:rPr>
              <a:t>Service Fabric: is a platform that developers and ISVs can use to build and manage custom microservice-based applications at cloud scale and with 24x7 availability. Microservices are an architectural approach based on fine-grained, loosely coupled services that can enable advanced developer agility</a:t>
            </a:r>
          </a:p>
          <a:p>
            <a:pPr marL="0" indent="0">
              <a:buFont typeface="Arial" panose="020B0604020202020204" pitchFamily="34" charset="0"/>
              <a:buNone/>
            </a:pPr>
            <a:endParaRPr lang="en-US" sz="1224" kern="1200">
              <a:solidFill>
                <a:schemeClr val="tx1"/>
              </a:solidFill>
              <a:effectLst/>
              <a:latin typeface="+mn-lt"/>
              <a:ea typeface="+mn-ea"/>
              <a:cs typeface="+mn-cs"/>
            </a:endParaRPr>
          </a:p>
          <a:p>
            <a:pPr marL="0" indent="0">
              <a:buFont typeface="Arial" panose="020B0604020202020204" pitchFamily="34" charset="0"/>
              <a:buNone/>
            </a:pPr>
            <a:r>
              <a:rPr lang="en-US" sz="1224" kern="1200">
                <a:solidFill>
                  <a:schemeClr val="tx1"/>
                </a:solidFill>
                <a:effectLst/>
                <a:latin typeface="+mn-lt"/>
                <a:ea typeface="+mn-ea"/>
                <a:cs typeface="+mn-cs"/>
              </a:rPr>
              <a:t>Functions: provides </a:t>
            </a:r>
            <a:r>
              <a:rPr lang="en-US" sz="1224" kern="1200" err="1">
                <a:solidFill>
                  <a:schemeClr val="tx1"/>
                </a:solidFill>
                <a:effectLst/>
                <a:latin typeface="+mn-lt"/>
                <a:ea typeface="+mn-ea"/>
                <a:cs typeface="+mn-cs"/>
              </a:rPr>
              <a:t>serverless</a:t>
            </a:r>
            <a:r>
              <a:rPr lang="en-US" sz="1224" kern="1200">
                <a:solidFill>
                  <a:schemeClr val="tx1"/>
                </a:solidFill>
                <a:effectLst/>
                <a:latin typeface="+mn-lt"/>
                <a:ea typeface="+mn-ea"/>
                <a:cs typeface="+mn-cs"/>
              </a:rPr>
              <a:t>, compute for event-driven solutions that extends the existing Azure application platform with capabilities to implement code triggered by events occurring in other Azure services, SaaS products (like Office365 and Salesforce.com), and on-premises systems. </a:t>
            </a:r>
          </a:p>
          <a:p>
            <a:pPr marL="0" indent="0">
              <a:buFont typeface="Arial" panose="020B0604020202020204" pitchFamily="34" charset="0"/>
              <a:buNone/>
            </a:pPr>
            <a:endParaRPr lang="en-US" sz="1224" kern="1200">
              <a:solidFill>
                <a:schemeClr val="tx1"/>
              </a:solidFill>
              <a:effectLst/>
              <a:latin typeface="+mn-lt"/>
              <a:ea typeface="+mn-ea"/>
              <a:cs typeface="+mn-cs"/>
            </a:endParaRPr>
          </a:p>
          <a:p>
            <a:pPr marL="0" marR="0" lvl="0" indent="0" algn="l" defTabSz="932688"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24" kern="1200">
                <a:solidFill>
                  <a:schemeClr val="tx1"/>
                </a:solidFill>
                <a:effectLst/>
                <a:latin typeface="+mn-lt"/>
                <a:ea typeface="+mn-ea"/>
                <a:cs typeface="+mn-cs"/>
              </a:rPr>
              <a:t>Cloud Services: was the original Microsoft platform as a service (PaaS) service launched in 2010. Inspired by the needs of developers, Cloud Services enabled them to easily deploy .NET applications, taking advantage of cloud infrastructure like Virtual Machines and Virtual Networks without having to manage the low-level details and configuration of Windows Server and the underlying infrastructure.</a:t>
            </a:r>
          </a:p>
          <a:p>
            <a:pPr marL="0" marR="0" lvl="0" indent="0" algn="l" defTabSz="932688"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24" kern="1200">
              <a:solidFill>
                <a:schemeClr val="tx1"/>
              </a:solidFill>
              <a:effectLst/>
              <a:latin typeface="+mn-lt"/>
              <a:ea typeface="+mn-ea"/>
              <a:cs typeface="+mn-cs"/>
            </a:endParaRPr>
          </a:p>
          <a:p>
            <a:pPr marL="0" marR="0" lvl="0" indent="0" algn="l" defTabSz="932688"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24" kern="1200">
                <a:solidFill>
                  <a:schemeClr val="tx1"/>
                </a:solidFill>
                <a:effectLst/>
                <a:latin typeface="+mn-lt"/>
                <a:ea typeface="+mn-ea"/>
                <a:cs typeface="+mn-cs"/>
              </a:rPr>
              <a:t>Other PaaS: all PaaS runs great on Azure! Azure supports the leading third-party</a:t>
            </a:r>
            <a:r>
              <a:rPr lang="en-US" sz="1224" kern="1200" baseline="0">
                <a:solidFill>
                  <a:schemeClr val="tx1"/>
                </a:solidFill>
                <a:effectLst/>
                <a:latin typeface="+mn-lt"/>
                <a:ea typeface="+mn-ea"/>
                <a:cs typeface="+mn-cs"/>
              </a:rPr>
              <a:t> </a:t>
            </a:r>
            <a:r>
              <a:rPr lang="en-US" sz="1224" kern="1200">
                <a:solidFill>
                  <a:schemeClr val="tx1"/>
                </a:solidFill>
                <a:effectLst/>
                <a:latin typeface="+mn-lt"/>
                <a:ea typeface="+mn-ea"/>
                <a:cs typeface="+mn-cs"/>
              </a:rPr>
              <a:t>PaaS framework providers</a:t>
            </a:r>
            <a:r>
              <a:rPr lang="en-US" sz="1224" kern="1200" baseline="0">
                <a:solidFill>
                  <a:schemeClr val="tx1"/>
                </a:solidFill>
                <a:effectLst/>
                <a:latin typeface="+mn-lt"/>
                <a:ea typeface="+mn-ea"/>
                <a:cs typeface="+mn-cs"/>
              </a:rPr>
              <a:t> like Cloud Foundry and </a:t>
            </a:r>
            <a:r>
              <a:rPr lang="en-US" sz="1224" kern="1200" baseline="0" err="1">
                <a:solidFill>
                  <a:schemeClr val="tx1"/>
                </a:solidFill>
                <a:effectLst/>
                <a:latin typeface="+mn-lt"/>
                <a:ea typeface="+mn-ea"/>
                <a:cs typeface="+mn-cs"/>
              </a:rPr>
              <a:t>OpenShift</a:t>
            </a:r>
            <a:r>
              <a:rPr lang="en-US" sz="1224" kern="1200" baseline="0">
                <a:solidFill>
                  <a:schemeClr val="tx1"/>
                </a:solidFill>
                <a:effectLst/>
                <a:latin typeface="+mn-lt"/>
                <a:ea typeface="+mn-ea"/>
                <a:cs typeface="+mn-cs"/>
              </a:rPr>
              <a:t>.</a:t>
            </a:r>
            <a:endParaRPr lang="en-US" sz="1224" kern="1200">
              <a:solidFill>
                <a:schemeClr val="tx1"/>
              </a:solidFill>
              <a:effectLst/>
              <a:latin typeface="+mn-lt"/>
              <a:ea typeface="+mn-ea"/>
              <a:cs typeface="+mn-cs"/>
            </a:endParaRPr>
          </a:p>
          <a:p>
            <a:pPr marL="0" indent="0">
              <a:buFont typeface="Arial" panose="020B0604020202020204" pitchFamily="34" charset="0"/>
              <a:buNone/>
            </a:pPr>
            <a:endParaRPr lang="en-US" sz="1200" kern="120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87653DB-B31F-428D-9506-C3E312885146}"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08889409"/>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5.emf"/><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3" Type="http://schemas.openxmlformats.org/officeDocument/2006/relationships/customXml" Target="../../customXml/item1.xml"/><Relationship Id="rId7" Type="http://schemas.openxmlformats.org/officeDocument/2006/relationships/image" Target="../media/image17.png"/><Relationship Id="rId2" Type="http://schemas.openxmlformats.org/officeDocument/2006/relationships/customXml" Target="../../customXml/item9.xml"/><Relationship Id="rId1" Type="http://schemas.openxmlformats.org/officeDocument/2006/relationships/customXml" Target="../../customXml/item20.xml"/><Relationship Id="rId6" Type="http://schemas.openxmlformats.org/officeDocument/2006/relationships/slideMaster" Target="../slideMasters/slideMaster2.xml"/><Relationship Id="rId5" Type="http://schemas.openxmlformats.org/officeDocument/2006/relationships/customXml" Target="../../customXml/item5.xml"/><Relationship Id="rId4" Type="http://schemas.openxmlformats.org/officeDocument/2006/relationships/customXml" Target="../../customXml/item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14" y="4309989"/>
            <a:ext cx="12188887" cy="2551127"/>
          </a:xfrm>
          <a:prstGeom prst="rect">
            <a:avLst/>
          </a:prstGeom>
          <a:solidFill>
            <a:srgbClr val="4DA0E2"/>
          </a:solidFill>
          <a:ln>
            <a:noFill/>
          </a:ln>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 name="Rectangle 7"/>
          <p:cNvSpPr>
            <a:spLocks noChangeArrowheads="1"/>
          </p:cNvSpPr>
          <p:nvPr userDrawn="1"/>
        </p:nvSpPr>
        <p:spPr bwMode="auto">
          <a:xfrm>
            <a:off x="2" y="5729528"/>
            <a:ext cx="12188888" cy="1131586"/>
          </a:xfrm>
          <a:prstGeom prst="rect">
            <a:avLst/>
          </a:prstGeom>
          <a:solidFill>
            <a:srgbClr val="00188F"/>
          </a:solidFill>
          <a:ln>
            <a:noFill/>
          </a:ln>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 name="Rectangle 8"/>
          <p:cNvSpPr>
            <a:spLocks noChangeArrowheads="1"/>
          </p:cNvSpPr>
          <p:nvPr userDrawn="1"/>
        </p:nvSpPr>
        <p:spPr bwMode="auto">
          <a:xfrm>
            <a:off x="3114" y="3343393"/>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 name="Rectangle 12"/>
          <p:cNvSpPr/>
          <p:nvPr userDrawn="1"/>
        </p:nvSpPr>
        <p:spPr bwMode="white">
          <a:xfrm>
            <a:off x="0" y="-312"/>
            <a:ext cx="12191377" cy="685862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104" y="3877272"/>
            <a:ext cx="6273418" cy="1794661"/>
          </a:xfrm>
          <a:noFill/>
        </p:spPr>
        <p:txBody>
          <a:bodyPr lIns="146304" tIns="109728" rIns="146304" bIns="109728">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1" spc="-98" baseline="0">
                <a:gradFill>
                  <a:gsLst>
                    <a:gs pos="3333">
                      <a:schemeClr val="tx1"/>
                    </a:gs>
                    <a:gs pos="39000">
                      <a:schemeClr val="tx1"/>
                    </a:gs>
                  </a:gsLst>
                  <a:lin ang="5400000" scaled="0"/>
                </a:gradFill>
              </a:defRPr>
            </a:lvl1pPr>
          </a:lstStyle>
          <a:p>
            <a:r>
              <a:rPr lang="en-US"/>
              <a:t>Presentation title</a:t>
            </a:r>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322" y="6061767"/>
            <a:ext cx="1522404" cy="326167"/>
          </a:xfrm>
          <a:prstGeom prst="rect">
            <a:avLst/>
          </a:prstGeom>
        </p:spPr>
      </p:pic>
      <p:sp>
        <p:nvSpPr>
          <p:cNvPr id="8" name="Rectangle 6"/>
          <p:cNvSpPr>
            <a:spLocks noChangeArrowheads="1"/>
          </p:cNvSpPr>
          <p:nvPr userDrawn="1"/>
        </p:nvSpPr>
        <p:spPr bwMode="auto">
          <a:xfrm>
            <a:off x="3114" y="4309989"/>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243624139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Lst>
  </p:timing>
  <p:extLst mod="1">
    <p:ext uri="{DCECCB84-F9BA-43D5-87BE-67443E8EF086}">
      <p15:sldGuideLst xmlns:p15="http://schemas.microsoft.com/office/powerpoint/2012/main">
        <p15:guide id="1" orient="horz" pos="449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50"/>
            <a:ext cx="9860672" cy="899665"/>
          </a:xfrm>
        </p:spPr>
        <p:txBody>
          <a:bodyPr/>
          <a:lstStyle>
            <a:lvl1pPr marL="228722" indent="-228722">
              <a:defRPr sz="5881" baseline="0"/>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6" baseline="0">
                <a:latin typeface="+mj-lt"/>
              </a:defRPr>
            </a:lvl1pPr>
          </a:lstStyle>
          <a:p>
            <a:pPr lvl="0"/>
            <a:r>
              <a:rPr lang="en-US"/>
              <a:t>Author Name</a:t>
            </a:r>
          </a:p>
          <a:p>
            <a:pPr lvl="0"/>
            <a:r>
              <a:rPr lang="en-US"/>
              <a:t>Title</a:t>
            </a:r>
          </a:p>
        </p:txBody>
      </p:sp>
    </p:spTree>
    <p:extLst>
      <p:ext uri="{BB962C8B-B14F-4D97-AF65-F5344CB8AC3E}">
        <p14:creationId xmlns:p14="http://schemas.microsoft.com/office/powerpoint/2010/main" val="3164682360"/>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4"/>
            <a:ext cx="9860672" cy="899665"/>
          </a:xfrm>
        </p:spPr>
        <p:txBody>
          <a:bodyPr/>
          <a:lstStyle>
            <a:lvl1pPr marL="276954" indent="-276954">
              <a:tabLst>
                <a:tab pos="276954" algn="l"/>
              </a:tabLst>
              <a:defRPr sz="5881" baseline="0"/>
            </a:lvl1pPr>
          </a:lstStyle>
          <a:p>
            <a:r>
              <a:rPr lang="en-US"/>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36" baseline="0">
                <a:latin typeface="+mj-lt"/>
              </a:defRPr>
            </a:lvl1pPr>
          </a:lstStyle>
          <a:p>
            <a:pPr lvl="0"/>
            <a:r>
              <a:rPr lang="en-US"/>
              <a:t>Author’s Name</a:t>
            </a:r>
          </a:p>
          <a:p>
            <a:pPr lvl="0"/>
            <a:r>
              <a:rPr lang="en-US"/>
              <a:t>Title</a:t>
            </a:r>
          </a:p>
        </p:txBody>
      </p:sp>
    </p:spTree>
    <p:extLst>
      <p:ext uri="{BB962C8B-B14F-4D97-AF65-F5344CB8AC3E}">
        <p14:creationId xmlns:p14="http://schemas.microsoft.com/office/powerpoint/2010/main" val="3385215011"/>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2" y="2383024"/>
            <a:ext cx="11653523" cy="914360"/>
          </a:xfrm>
        </p:spPr>
        <p:txBody>
          <a:bodyPr/>
          <a:lstStyle>
            <a:lvl1pPr marL="0" indent="0">
              <a:buNone/>
              <a:defRPr sz="5293">
                <a:gradFill>
                  <a:gsLst>
                    <a:gs pos="3333">
                      <a:schemeClr val="tx1"/>
                    </a:gs>
                    <a:gs pos="3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p:txBody>
      </p:sp>
      <p:sp>
        <p:nvSpPr>
          <p:cNvPr id="4" name="Title 1"/>
          <p:cNvSpPr>
            <a:spLocks noGrp="1"/>
          </p:cNvSpPr>
          <p:nvPr>
            <p:ph type="title"/>
          </p:nvPr>
        </p:nvSpPr>
        <p:spPr>
          <a:xfrm>
            <a:off x="277021" y="1187622"/>
            <a:ext cx="11655840" cy="899665"/>
          </a:xfrm>
        </p:spPr>
        <p:txBody>
          <a:bodyPr/>
          <a:lstStyle>
            <a:lvl1pPr>
              <a:defRPr sz="7056" baseline="0">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901705293"/>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17195"/>
            <a:ext cx="5378548" cy="1763530"/>
          </a:xfrm>
        </p:spPr>
        <p:txBody>
          <a:bodyPr/>
          <a:lstStyle>
            <a:lvl1pPr>
              <a:defRPr sz="6469"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358664735"/>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544214" y="1217196"/>
            <a:ext cx="5378548" cy="899665"/>
          </a:xfrm>
        </p:spPr>
        <p:txBody>
          <a:bodyPr/>
          <a:lstStyle>
            <a:lvl1pPr>
              <a:defRPr sz="6469" baseline="0">
                <a:gradFill>
                  <a:gsLst>
                    <a:gs pos="1250">
                      <a:schemeClr val="tx1"/>
                    </a:gs>
                    <a:gs pos="100000">
                      <a:schemeClr val="tx1"/>
                    </a:gs>
                  </a:gsLst>
                  <a:lin ang="5400000" scaled="0"/>
                </a:gradFill>
              </a:defRPr>
            </a:lvl1pPr>
          </a:lstStyle>
          <a:p>
            <a:r>
              <a:rPr lang="en-US"/>
              <a:t>Click to edit Master title style</a:t>
            </a:r>
          </a:p>
        </p:txBody>
      </p:sp>
      <p:sp>
        <p:nvSpPr>
          <p:cNvPr id="4" name="Picture Placeholder 4"/>
          <p:cNvSpPr>
            <a:spLocks noGrp="1"/>
          </p:cNvSpPr>
          <p:nvPr>
            <p:ph type="pic" sz="quarter" idx="10"/>
          </p:nvPr>
        </p:nvSpPr>
        <p:spPr bwMode="ltGray">
          <a:xfrm>
            <a:off x="0" y="0"/>
            <a:ext cx="6094444" cy="6852151"/>
          </a:xfrm>
          <a:blipFill>
            <a:blip r:embed="rId2"/>
            <a:stretch>
              <a:fillRect/>
            </a:stretch>
          </a:blipFill>
        </p:spPr>
        <p:txBody>
          <a:bodyPr tIns="548640" anchor="ctr" anchorCtr="0">
            <a:noAutofit/>
          </a:bodyPr>
          <a:lstStyle>
            <a:lvl1pPr marL="0" indent="0" algn="ctr">
              <a:buNone/>
              <a:defRPr sz="1371" b="1">
                <a:gradFill>
                  <a:gsLst>
                    <a:gs pos="13139">
                      <a:srgbClr val="FFFFFF"/>
                    </a:gs>
                    <a:gs pos="38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1822062284"/>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92644193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5837878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 2016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bwMode="invGray">
          <a:xfrm>
            <a:off x="450205" y="3083652"/>
            <a:ext cx="3227129" cy="692059"/>
          </a:xfrm>
          <a:prstGeom prst="rect">
            <a:avLst/>
          </a:prstGeom>
        </p:spPr>
      </p:pic>
      <p:pic>
        <p:nvPicPr>
          <p:cNvPr id="3" name="Picture 2"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36209" y="2394244"/>
            <a:ext cx="4605934" cy="2064706"/>
          </a:xfrm>
          <a:prstGeom prst="rect">
            <a:avLst/>
          </a:prstGeom>
        </p:spPr>
      </p:pic>
    </p:spTree>
    <p:extLst>
      <p:ext uri="{BB962C8B-B14F-4D97-AF65-F5344CB8AC3E}">
        <p14:creationId xmlns:p14="http://schemas.microsoft.com/office/powerpoint/2010/main" val="130362549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Walkin No tile">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l="78" t="14165" r="9710" b="9710"/>
          <a:stretch/>
        </p:blipFill>
        <p:spPr>
          <a:xfrm>
            <a:off x="0" y="0"/>
            <a:ext cx="12192000" cy="6858000"/>
          </a:xfrm>
          <a:prstGeom prst="rect">
            <a:avLst/>
          </a:prstGeom>
        </p:spPr>
      </p:pic>
      <p:sp>
        <p:nvSpPr>
          <p:cNvPr id="4" name="Rectangle 3"/>
          <p:cNvSpPr/>
          <p:nvPr userDrawn="1"/>
        </p:nvSpPr>
        <p:spPr bwMode="auto">
          <a:xfrm>
            <a:off x="269239" y="1187621"/>
            <a:ext cx="6274974" cy="2689656"/>
          </a:xfrm>
          <a:prstGeom prst="rect">
            <a:avLst/>
          </a:prstGeom>
          <a:solidFill>
            <a:schemeClr val="bg2">
              <a:alpha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 name="Picture 4"/>
          <p:cNvPicPr>
            <a:picLocks noChangeAspect="1"/>
          </p:cNvPicPr>
          <p:nvPr userDrawn="1"/>
        </p:nvPicPr>
        <p:blipFill rotWithShape="1">
          <a:blip r:embed="rId3" cstate="print">
            <a:extLst>
              <a:ext uri="{28A0092B-C50C-407E-A947-70E740481C1C}">
                <a14:useLocalDpi xmlns:a14="http://schemas.microsoft.com/office/drawing/2010/main" val="0"/>
              </a:ext>
            </a:extLst>
          </a:blip>
          <a:srcRect t="10283" b="5353"/>
          <a:stretch/>
        </p:blipFill>
        <p:spPr>
          <a:xfrm>
            <a:off x="0" y="0"/>
            <a:ext cx="12192000" cy="6858000"/>
          </a:xfrm>
          <a:prstGeom prst="rect">
            <a:avLst/>
          </a:prstGeom>
        </p:spPr>
      </p:pic>
      <p:sp>
        <p:nvSpPr>
          <p:cNvPr id="9" name="Title 1"/>
          <p:cNvSpPr>
            <a:spLocks noGrp="1"/>
          </p:cNvSpPr>
          <p:nvPr>
            <p:ph type="title" hasCustomPrompt="1"/>
          </p:nvPr>
        </p:nvSpPr>
        <p:spPr bwMode="auto">
          <a:xfrm>
            <a:off x="269239" y="1208198"/>
            <a:ext cx="8368705" cy="1167217"/>
          </a:xfrm>
          <a:noFill/>
        </p:spPr>
        <p:txBody>
          <a:bodyPr lIns="146304" tIns="91440" rIns="146304" bIns="91440" anchor="t" anchorCtr="0"/>
          <a:lstStyle>
            <a:lvl1pPr>
              <a:defRPr sz="5294" spc="-98" baseline="0">
                <a:gradFill>
                  <a:gsLst>
                    <a:gs pos="84066">
                      <a:schemeClr val="tx1"/>
                    </a:gs>
                    <a:gs pos="0">
                      <a:schemeClr val="tx1"/>
                    </a:gs>
                  </a:gsLst>
                  <a:lin ang="5400000" scaled="0"/>
                </a:gradFill>
              </a:defRPr>
            </a:lvl1pPr>
          </a:lstStyle>
          <a:p>
            <a:r>
              <a:rPr lang="en-US"/>
              <a:t>Event name here</a:t>
            </a:r>
          </a:p>
        </p:txBody>
      </p:sp>
      <p:sp>
        <p:nvSpPr>
          <p:cNvPr id="3" name="Text Placeholder 2"/>
          <p:cNvSpPr>
            <a:spLocks noGrp="1"/>
          </p:cNvSpPr>
          <p:nvPr>
            <p:ph type="body" sz="quarter" idx="14" hasCustomPrompt="1"/>
          </p:nvPr>
        </p:nvSpPr>
        <p:spPr bwMode="auto">
          <a:xfrm>
            <a:off x="269239" y="2110562"/>
            <a:ext cx="8368707" cy="2236058"/>
          </a:xfrm>
        </p:spPr>
        <p:txBody>
          <a:bodyPr tIns="109728" bIns="109728">
            <a:noAutofit/>
          </a:bodyPr>
          <a:lstStyle>
            <a:lvl1pPr marL="0" indent="0">
              <a:spcBef>
                <a:spcPts val="0"/>
              </a:spcBef>
              <a:buNone/>
              <a:defRPr sz="2353" baseline="0">
                <a:gradFill>
                  <a:gsLst>
                    <a:gs pos="84066">
                      <a:schemeClr val="tx1"/>
                    </a:gs>
                    <a:gs pos="0">
                      <a:schemeClr val="tx1"/>
                    </a:gs>
                  </a:gsLst>
                  <a:lin ang="5400000" scaled="0"/>
                </a:gradFill>
                <a:latin typeface="+mn-lt"/>
              </a:defRPr>
            </a:lvl1pPr>
          </a:lstStyle>
          <a:p>
            <a:pPr lvl="0"/>
            <a:r>
              <a:rPr lang="en-US"/>
              <a:t>Speaker name</a:t>
            </a:r>
          </a:p>
        </p:txBody>
      </p:sp>
      <p:pic>
        <p:nvPicPr>
          <p:cNvPr id="10" name="Picture 9"/>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bwMode="invGray">
          <a:xfrm>
            <a:off x="448585" y="6133828"/>
            <a:ext cx="1254995" cy="269134"/>
          </a:xfrm>
          <a:prstGeom prst="rect">
            <a:avLst/>
          </a:prstGeom>
        </p:spPr>
      </p:pic>
    </p:spTree>
    <p:extLst>
      <p:ext uri="{BB962C8B-B14F-4D97-AF65-F5344CB8AC3E}">
        <p14:creationId xmlns:p14="http://schemas.microsoft.com/office/powerpoint/2010/main" val="3923208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Section Title Accent Color 3">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89108217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796217"/>
          </a:xfrm>
          <a:noFill/>
        </p:spPr>
        <p:txBody>
          <a:bodyPr tIns="91440" bIns="91440" anchor="t" anchorCtr="0"/>
          <a:lstStyle>
            <a:lvl1pPr algn="l" defTabSz="914192" rtl="0" eaLnBrk="1" latinLnBrk="0" hangingPunct="1">
              <a:lnSpc>
                <a:spcPct val="90000"/>
              </a:lnSpc>
              <a:spcBef>
                <a:spcPct val="0"/>
              </a:spcBef>
              <a:buNone/>
              <a:defRPr lang="en-US" sz="8626" b="0" kern="1200" cap="none" spc="-98"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79909469"/>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Speaker notes">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bg1"/>
                </a:solidFill>
              </a:defRPr>
            </a:lvl1pPr>
          </a:lstStyle>
          <a:p>
            <a:r>
              <a:rPr lang="en-US"/>
              <a:t>Click to add title</a:t>
            </a:r>
          </a:p>
        </p:txBody>
      </p:sp>
      <p:sp>
        <p:nvSpPr>
          <p:cNvPr id="5" name="Text Placeholder 15"/>
          <p:cNvSpPr>
            <a:spLocks noGrp="1"/>
          </p:cNvSpPr>
          <p:nvPr>
            <p:ph type="body" sz="quarter" idx="14" hasCustomPrompt="1"/>
          </p:nvPr>
        </p:nvSpPr>
        <p:spPr>
          <a:xfrm>
            <a:off x="227072" y="1600201"/>
            <a:ext cx="11356757" cy="2187843"/>
          </a:xfrm>
        </p:spPr>
        <p:txBody>
          <a:bodyPr/>
          <a:lstStyle>
            <a:lvl1pPr>
              <a:buClr>
                <a:schemeClr val="bg1"/>
              </a:buCl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add speaker notes</a:t>
            </a:r>
          </a:p>
          <a:p>
            <a:pPr lvl="1"/>
            <a:r>
              <a:rPr lang="en-US"/>
              <a:t>Second level</a:t>
            </a:r>
          </a:p>
          <a:p>
            <a:pPr lvl="2"/>
            <a:r>
              <a:rPr lang="en-US"/>
              <a:t>Third level</a:t>
            </a:r>
          </a:p>
          <a:p>
            <a:pPr lvl="3"/>
            <a:r>
              <a:rPr lang="en-US"/>
              <a:t>Fourth level</a:t>
            </a:r>
          </a:p>
          <a:p>
            <a:pPr lvl="4"/>
            <a:r>
              <a:rPr lang="en-US"/>
              <a:t>Fifth level</a:t>
            </a:r>
          </a:p>
        </p:txBody>
      </p:sp>
      <p:sp>
        <p:nvSpPr>
          <p:cNvPr id="6" name="Text Placeholder 6"/>
          <p:cNvSpPr>
            <a:spLocks noGrp="1"/>
          </p:cNvSpPr>
          <p:nvPr>
            <p:ph type="body" sz="quarter" idx="11" hasCustomPrompt="1"/>
          </p:nvPr>
        </p:nvSpPr>
        <p:spPr>
          <a:xfrm>
            <a:off x="2" y="6238877"/>
            <a:ext cx="12192001"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700" spc="-60" baseline="0">
                <a:gradFill>
                  <a:gsLst>
                    <a:gs pos="0">
                      <a:srgbClr val="000000"/>
                    </a:gs>
                    <a:gs pos="100000">
                      <a:srgbClr val="000000"/>
                    </a:gs>
                  </a:gsLst>
                  <a:lin ang="5400000" scaled="0"/>
                </a:gradFill>
                <a:effectLst/>
                <a:latin typeface="Segoe UI Light" pitchFamily="34" charset="0"/>
                <a:ea typeface="Segoe UI" pitchFamily="34" charset="0"/>
                <a:cs typeface="Segoe UI" pitchFamily="34" charset="0"/>
              </a:defRPr>
            </a:lvl1pPr>
          </a:lstStyle>
          <a:p>
            <a:pPr lvl="0"/>
            <a:r>
              <a:rPr lang="en-US"/>
              <a:t>Next slide topic</a:t>
            </a:r>
          </a:p>
        </p:txBody>
      </p:sp>
    </p:spTree>
    <p:extLst>
      <p:ext uri="{BB962C8B-B14F-4D97-AF65-F5344CB8AC3E}">
        <p14:creationId xmlns:p14="http://schemas.microsoft.com/office/powerpoint/2010/main" val="2403809075"/>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82"/>
            <a:ext cx="11653523" cy="2187843"/>
          </a:xfrm>
        </p:spPr>
        <p:txBody>
          <a:bodyPr>
            <a:spAutoFit/>
          </a:bodyPr>
          <a:lstStyle>
            <a:lvl1pPr>
              <a:defRPr>
                <a:solidFill>
                  <a:schemeClr val="accent2"/>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36687997"/>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2121478"/>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1864413"/>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875486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_Blank Accent Color 1">
    <p:bg>
      <p:bgPr>
        <a:gradFill flip="none" rotWithShape="1">
          <a:gsLst>
            <a:gs pos="65000">
              <a:srgbClr val="011C42"/>
            </a:gs>
            <a:gs pos="65000">
              <a:srgbClr val="021939"/>
            </a:gs>
          </a:gsLst>
          <a:lin ang="10800000" scaled="1"/>
          <a:tileRect/>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4"/>
            <a:ext cx="3781899" cy="6280621"/>
          </a:xfrm>
        </p:spPr>
        <p:txBody>
          <a:bodyPr anchor="ctr"/>
          <a:lstStyle>
            <a:lvl1pPr>
              <a:defRPr sz="5398" spc="-150"/>
            </a:lvl1pPr>
          </a:lstStyle>
          <a:p>
            <a:r>
              <a:rPr lang="en-US"/>
              <a:t>Click to edit Master title style</a:t>
            </a:r>
          </a:p>
        </p:txBody>
      </p:sp>
    </p:spTree>
    <p:extLst>
      <p:ext uri="{BB962C8B-B14F-4D97-AF65-F5344CB8AC3E}">
        <p14:creationId xmlns:p14="http://schemas.microsoft.com/office/powerpoint/2010/main" val="1479592563"/>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1" y="228600"/>
            <a:ext cx="11582401" cy="863600"/>
          </a:xfrm>
        </p:spPr>
        <p:txBody>
          <a:bodyPr anchor="t" anchorCtr="0">
            <a:noAutofit/>
          </a:bodyPr>
          <a:lstStyle>
            <a:lvl1pPr>
              <a:defRPr sz="5330" cap="none" spc="-133" baseline="0">
                <a:solidFill>
                  <a:schemeClr val="accent1"/>
                </a:solidFill>
                <a:latin typeface="Segoe UI Light" pitchFamily="34" charset="0"/>
              </a:defRPr>
            </a:lvl1pPr>
          </a:lstStyle>
          <a:p>
            <a:r>
              <a:rPr lang="en-US"/>
              <a:t>Click To Edit Master Title Style</a:t>
            </a:r>
          </a:p>
        </p:txBody>
      </p:sp>
    </p:spTree>
    <p:extLst>
      <p:ext uri="{BB962C8B-B14F-4D97-AF65-F5344CB8AC3E}">
        <p14:creationId xmlns:p14="http://schemas.microsoft.com/office/powerpoint/2010/main" val="2722381144"/>
      </p:ext>
    </p:extLst>
  </p:cSld>
  <p:clrMapOvr>
    <a:masterClrMapping/>
  </p:clrMapOvr>
  <p:transition spd="slow">
    <p:push/>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tart screen">
    <p:bg>
      <p:bgPr>
        <a:solidFill>
          <a:srgbClr val="0078D7"/>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18551" y="649719"/>
            <a:ext cx="10255939" cy="5104275"/>
          </a:xfrm>
          <a:prstGeom prst="rect">
            <a:avLst/>
          </a:prstGeom>
        </p:spPr>
      </p:pic>
      <p:pic>
        <p:nvPicPr>
          <p:cNvPr id="5" name="Picture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186197" y="5628601"/>
            <a:ext cx="1819605" cy="669333"/>
          </a:xfrm>
          <a:prstGeom prst="rect">
            <a:avLst/>
          </a:prstGeom>
        </p:spPr>
      </p:pic>
    </p:spTree>
    <p:extLst>
      <p:ext uri="{BB962C8B-B14F-4D97-AF65-F5344CB8AC3E}">
        <p14:creationId xmlns:p14="http://schemas.microsoft.com/office/powerpoint/2010/main" val="131407890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angalore title">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725570"/>
            <a:ext cx="5826698" cy="197240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2" y="3608308"/>
            <a:ext cx="4751001" cy="990031"/>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005697" y="1366953"/>
            <a:ext cx="7231699" cy="3599141"/>
          </a:xfrm>
          <a:prstGeom prst="rect">
            <a:avLst/>
          </a:prstGeom>
        </p:spPr>
      </p:pic>
      <p:pic>
        <p:nvPicPr>
          <p:cNvPr id="2" name="Picture 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42528" y="5897564"/>
            <a:ext cx="1819605" cy="669333"/>
          </a:xfrm>
          <a:prstGeom prst="rect">
            <a:avLst/>
          </a:prstGeom>
        </p:spPr>
      </p:pic>
    </p:spTree>
    <p:extLst>
      <p:ext uri="{BB962C8B-B14F-4D97-AF65-F5344CB8AC3E}">
        <p14:creationId xmlns:p14="http://schemas.microsoft.com/office/powerpoint/2010/main" val="190330160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Title Slide 2_Option 1 - Preferred">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725569"/>
            <a:ext cx="7888452" cy="1793090"/>
          </a:xfrm>
          <a:noFill/>
        </p:spPr>
        <p:txBody>
          <a:bodyPr lIns="146304" tIns="91440" rIns="146304" bIns="91440" anchor="t" anchorCtr="0"/>
          <a:lstStyle>
            <a:lvl1pPr>
              <a:defRPr sz="5294" spc="-98" baseline="0">
                <a:solidFill>
                  <a:schemeClr val="tx1"/>
                </a:solidFill>
              </a:defRPr>
            </a:lvl1pPr>
          </a:lstStyle>
          <a:p>
            <a:r>
              <a:rPr lang="en-US"/>
              <a:t>Lorem ipsum</a:t>
            </a: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068113" y="918682"/>
            <a:ext cx="4015940" cy="5020636"/>
          </a:xfrm>
          <a:prstGeom prst="rect">
            <a:avLst/>
          </a:prstGeom>
        </p:spPr>
      </p:pic>
      <p:pic>
        <p:nvPicPr>
          <p:cNvPr id="5" name="Picture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42528" y="5897564"/>
            <a:ext cx="1819605" cy="669333"/>
          </a:xfrm>
          <a:prstGeom prst="rect">
            <a:avLst/>
          </a:prstGeom>
        </p:spPr>
      </p:pic>
    </p:spTree>
    <p:extLst>
      <p:ext uri="{BB962C8B-B14F-4D97-AF65-F5344CB8AC3E}">
        <p14:creationId xmlns:p14="http://schemas.microsoft.com/office/powerpoint/2010/main" val="384505004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_Title Slide 2_Option 1 - Preferred">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725569"/>
            <a:ext cx="7888452" cy="1793090"/>
          </a:xfrm>
          <a:noFill/>
        </p:spPr>
        <p:txBody>
          <a:bodyPr lIns="146304" tIns="91440" rIns="146304" bIns="91440" anchor="t" anchorCtr="0"/>
          <a:lstStyle>
            <a:lvl1pPr>
              <a:defRPr sz="5294" spc="-98" baseline="0">
                <a:solidFill>
                  <a:schemeClr val="tx1"/>
                </a:solidFill>
              </a:defRPr>
            </a:lvl1pPr>
          </a:lstStyle>
          <a:p>
            <a:r>
              <a:rPr lang="en-US"/>
              <a:t>Lorem ipsum</a:t>
            </a: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13132" y="1058430"/>
            <a:ext cx="5602655" cy="5799571"/>
          </a:xfrm>
          <a:prstGeom prst="rect">
            <a:avLst/>
          </a:prstGeom>
        </p:spPr>
      </p:pic>
      <p:pic>
        <p:nvPicPr>
          <p:cNvPr id="5" name="Picture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42528" y="5897564"/>
            <a:ext cx="1819605" cy="669333"/>
          </a:xfrm>
          <a:prstGeom prst="rect">
            <a:avLst/>
          </a:prstGeom>
        </p:spPr>
      </p:pic>
    </p:spTree>
    <p:extLst>
      <p:ext uri="{BB962C8B-B14F-4D97-AF65-F5344CB8AC3E}">
        <p14:creationId xmlns:p14="http://schemas.microsoft.com/office/powerpoint/2010/main" val="253313951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1"/>
          </p:nvPr>
        </p:nvSpPr>
        <p:spPr>
          <a:xfrm>
            <a:off x="269240" y="1189177"/>
            <a:ext cx="11655840" cy="2018835"/>
          </a:xfrm>
        </p:spPr>
        <p:txBody>
          <a:bodyPr/>
          <a:lstStyle>
            <a:lvl1pPr marL="0" indent="0">
              <a:buNone/>
              <a:defRPr/>
            </a:lvl1pPr>
            <a:lvl2pPr marL="28006" indent="0">
              <a:buNone/>
              <a:defRPr sz="1961"/>
            </a:lvl2pPr>
            <a:lvl3pPr marL="219386" indent="0">
              <a:buNone/>
              <a:defRPr sz="1961"/>
            </a:lvl3pPr>
            <a:lvl4pPr marL="466779" indent="0">
              <a:buNone/>
              <a:defRPr sz="1765"/>
            </a:lvl4pPr>
            <a:lvl5pPr marL="725061" indent="0">
              <a:buNone/>
              <a:defRPr sz="1765"/>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99830264"/>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lide 2_Option 3 - Org ID tile">
    <p:bg>
      <p:bgPr>
        <a:solidFill>
          <a:srgbClr val="0078D7"/>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606579" y="1591061"/>
            <a:ext cx="3131824" cy="4213816"/>
          </a:xfrm>
          <a:prstGeom prst="rect">
            <a:avLst/>
          </a:prstGeom>
        </p:spPr>
      </p:pic>
      <p:sp>
        <p:nvSpPr>
          <p:cNvPr id="8" name="Title 1"/>
          <p:cNvSpPr>
            <a:spLocks noGrp="1"/>
          </p:cNvSpPr>
          <p:nvPr>
            <p:ph type="title" hasCustomPrompt="1"/>
          </p:nvPr>
        </p:nvSpPr>
        <p:spPr>
          <a:xfrm>
            <a:off x="269302" y="1725569"/>
            <a:ext cx="7888452" cy="1793090"/>
          </a:xfrm>
          <a:noFill/>
        </p:spPr>
        <p:txBody>
          <a:bodyPr lIns="146304" tIns="91440" rIns="146304" bIns="91440" anchor="t" anchorCtr="0"/>
          <a:lstStyle>
            <a:lvl1pPr>
              <a:defRPr sz="5294" spc="-98" baseline="0">
                <a:solidFill>
                  <a:schemeClr val="tx1"/>
                </a:solidFill>
              </a:defRPr>
            </a:lvl1pPr>
          </a:lstStyle>
          <a:p>
            <a:r>
              <a:rPr lang="en-US"/>
              <a:t>Lorem ipsum</a:t>
            </a:r>
          </a:p>
        </p:txBody>
      </p:sp>
      <p:pic>
        <p:nvPicPr>
          <p:cNvPr id="5" name="Picture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42528" y="5897564"/>
            <a:ext cx="1819605" cy="669333"/>
          </a:xfrm>
          <a:prstGeom prst="rect">
            <a:avLst/>
          </a:prstGeom>
        </p:spPr>
      </p:pic>
    </p:spTree>
    <p:extLst>
      <p:ext uri="{BB962C8B-B14F-4D97-AF65-F5344CB8AC3E}">
        <p14:creationId xmlns:p14="http://schemas.microsoft.com/office/powerpoint/2010/main" val="236119677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58372603"/>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0078D7"/>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66073853"/>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58100980"/>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78266860"/>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78D7"/>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69302" y="1725569"/>
            <a:ext cx="7888452" cy="1793090"/>
          </a:xfrm>
          <a:noFill/>
        </p:spPr>
        <p:txBody>
          <a:bodyPr lIns="146304" tIns="91440" rIns="146304" bIns="91440" anchor="t" anchorCtr="0"/>
          <a:lstStyle>
            <a:lvl1pPr>
              <a:defRPr sz="5294" spc="-98" baseline="0">
                <a:solidFill>
                  <a:schemeClr val="tx1"/>
                </a:solidFill>
              </a:defRPr>
            </a:lvl1pPr>
          </a:lstStyle>
          <a:p>
            <a:r>
              <a:rPr lang="en-US"/>
              <a:t>Lorem ipsum</a:t>
            </a:r>
          </a:p>
        </p:txBody>
      </p:sp>
    </p:spTree>
    <p:extLst>
      <p:ext uri="{BB962C8B-B14F-4D97-AF65-F5344CB8AC3E}">
        <p14:creationId xmlns:p14="http://schemas.microsoft.com/office/powerpoint/2010/main" val="3783196843"/>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nk">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5962355"/>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7682641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Title &amp;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642676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889137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184808"/>
          </a:xfrm>
        </p:spPr>
        <p:txBody>
          <a:bodyPr>
            <a:spAutoFit/>
          </a:bodyPr>
          <a:lstStyle>
            <a:lvl3pPr>
              <a:defRPr sz="2353"/>
            </a:lvl3pPr>
            <a:lvl4pPr>
              <a:defRPr sz="1961"/>
            </a:lvl4pPr>
            <a:lvl5pPr>
              <a:defRPr sz="1961"/>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45262519"/>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_Title and Content">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4996384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6117582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_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6489953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0402997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_Two Column Bullet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6826406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_Title Only">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7345032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eveloper Code Layou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7644"/>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30107129"/>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002050"/>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 2014 Microsoft Corporation. All rights reserved. </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765564184"/>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cSld name="2_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8"/>
            <a:ext cx="12192000" cy="6852165"/>
          </a:xfrm>
          <a:prstGeom prst="rect">
            <a:avLst/>
          </a:prstGeom>
        </p:spPr>
      </p:pic>
      <p:sp>
        <p:nvSpPr>
          <p:cNvPr id="3" name="Rectangle 2"/>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Light" charset="0"/>
              <a:ea typeface="+mn-ea"/>
              <a:cs typeface="+mn-cs"/>
            </a:endParaRPr>
          </a:p>
        </p:txBody>
      </p:sp>
    </p:spTree>
    <p:extLst>
      <p:ext uri="{BB962C8B-B14F-4D97-AF65-F5344CB8AC3E}">
        <p14:creationId xmlns:p14="http://schemas.microsoft.com/office/powerpoint/2010/main" val="26189772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Slide Number Placeholder 4"/>
          <p:cNvSpPr>
            <a:spLocks noGrp="1"/>
          </p:cNvSpPr>
          <p:nvPr>
            <p:ph type="sldNum" sz="quarter" idx="12"/>
          </p:nvPr>
        </p:nvSpPr>
        <p:spPr>
          <a:xfrm>
            <a:off x="8897421" y="6256216"/>
            <a:ext cx="2743200" cy="365125"/>
          </a:xfrm>
          <a:prstGeom prst="rect">
            <a:avLst/>
          </a:prstGeom>
        </p:spPr>
        <p:txBody>
          <a:bodyPr/>
          <a:lstStyle/>
          <a:p>
            <a:pPr defTabSz="914367"/>
            <a:fld id="{0A164282-434E-41D4-9582-783D542A7B68}" type="slidenum">
              <a:rPr lang="en-US" sz="1765" smtClean="0">
                <a:solidFill>
                  <a:srgbClr val="FFFFFF"/>
                </a:solidFill>
              </a:rPr>
              <a:pPr defTabSz="914367"/>
              <a:t>‹#›</a:t>
            </a:fld>
            <a:endParaRPr lang="en-US" sz="1765">
              <a:solidFill>
                <a:srgbClr val="FFFFFF"/>
              </a:solidFill>
            </a:endParaRPr>
          </a:p>
        </p:txBody>
      </p:sp>
    </p:spTree>
    <p:extLst>
      <p:ext uri="{BB962C8B-B14F-4D97-AF65-F5344CB8AC3E}">
        <p14:creationId xmlns:p14="http://schemas.microsoft.com/office/powerpoint/2010/main" val="7674269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7"/>
            <a:ext cx="5378548" cy="2000997"/>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7"/>
            <a:ext cx="5378548" cy="2000997"/>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20711943"/>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079784" y="2906012"/>
            <a:ext cx="10034748" cy="89966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770864408"/>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Title and subhead">
    <p:spTree>
      <p:nvGrpSpPr>
        <p:cNvPr id="1" name=""/>
        <p:cNvGrpSpPr/>
        <p:nvPr/>
      </p:nvGrpSpPr>
      <p:grpSpPr>
        <a:xfrm>
          <a:off x="0" y="0"/>
          <a:ext cx="0" cy="0"/>
          <a:chOff x="0" y="0"/>
          <a:chExt cx="0" cy="0"/>
        </a:xfrm>
      </p:grpSpPr>
      <p:sp>
        <p:nvSpPr>
          <p:cNvPr id="2" name="Title 1"/>
          <p:cNvSpPr>
            <a:spLocks noGrp="1"/>
          </p:cNvSpPr>
          <p:nvPr>
            <p:ph type="title"/>
          </p:nvPr>
        </p:nvSpPr>
        <p:spPr>
          <a:xfrm>
            <a:off x="358570" y="358621"/>
            <a:ext cx="11474238" cy="806897"/>
          </a:xfrm>
        </p:spPr>
        <p:txBody>
          <a:bodyPr/>
          <a:lstStyle/>
          <a:p>
            <a:r>
              <a:rPr lang="en-US"/>
              <a:t>Click to edit Master title style</a:t>
            </a:r>
          </a:p>
        </p:txBody>
      </p:sp>
      <p:sp>
        <p:nvSpPr>
          <p:cNvPr id="4" name="Text Placeholder 3"/>
          <p:cNvSpPr>
            <a:spLocks noGrp="1"/>
          </p:cNvSpPr>
          <p:nvPr>
            <p:ph type="body" sz="quarter" idx="10" hasCustomPrompt="1"/>
          </p:nvPr>
        </p:nvSpPr>
        <p:spPr>
          <a:xfrm>
            <a:off x="358570" y="1165517"/>
            <a:ext cx="11474238" cy="564835"/>
          </a:xfrm>
        </p:spPr>
        <p:txBody>
          <a:bodyPr/>
          <a:lstStyle>
            <a:lvl1pPr marL="0" indent="0">
              <a:buNone/>
              <a:defRPr sz="2745" spc="-29" baseline="0">
                <a:solidFill>
                  <a:schemeClr val="tx1"/>
                </a:solidFill>
                <a:latin typeface="+mj-lt"/>
              </a:defRPr>
            </a:lvl1pPr>
          </a:lstStyle>
          <a:p>
            <a:pPr lvl="0"/>
            <a:r>
              <a:rPr lang="en-US"/>
              <a:t>Click to edit Master subhead style</a:t>
            </a:r>
          </a:p>
        </p:txBody>
      </p:sp>
    </p:spTree>
    <p:extLst>
      <p:ext uri="{BB962C8B-B14F-4D97-AF65-F5344CB8AC3E}">
        <p14:creationId xmlns:p14="http://schemas.microsoft.com/office/powerpoint/2010/main" val="2962622644"/>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Text and illustration A">
    <p:spTree>
      <p:nvGrpSpPr>
        <p:cNvPr id="1" name=""/>
        <p:cNvGrpSpPr/>
        <p:nvPr/>
      </p:nvGrpSpPr>
      <p:grpSpPr>
        <a:xfrm>
          <a:off x="0" y="0"/>
          <a:ext cx="0" cy="0"/>
          <a:chOff x="0" y="0"/>
          <a:chExt cx="0" cy="0"/>
        </a:xfrm>
      </p:grpSpPr>
      <p:pic>
        <p:nvPicPr>
          <p:cNvPr id="4" name="Picture 3"/>
          <p:cNvPicPr>
            <a:picLocks/>
          </p:cNvPicPr>
          <p:nvPr userDrawn="1"/>
        </p:nvPicPr>
        <p:blipFill>
          <a:blip r:embed="rId2"/>
          <a:stretch>
            <a:fillRect/>
          </a:stretch>
        </p:blipFill>
        <p:spPr>
          <a:xfrm>
            <a:off x="0" y="0"/>
            <a:ext cx="12191377" cy="6858623"/>
          </a:xfrm>
          <a:prstGeom prst="rect">
            <a:avLst/>
          </a:prstGeom>
        </p:spPr>
      </p:pic>
      <p:sp>
        <p:nvSpPr>
          <p:cNvPr id="2" name="Title 1"/>
          <p:cNvSpPr>
            <a:spLocks noGrp="1"/>
          </p:cNvSpPr>
          <p:nvPr>
            <p:ph type="title"/>
          </p:nvPr>
        </p:nvSpPr>
        <p:spPr>
          <a:xfrm>
            <a:off x="358570" y="717242"/>
            <a:ext cx="7619611" cy="603538"/>
          </a:xfrm>
        </p:spPr>
        <p:txBody>
          <a:bodyPr>
            <a:spAutoFit/>
          </a:bodyPr>
          <a:lstStyle>
            <a:lvl1pPr>
              <a:lnSpc>
                <a:spcPct val="100000"/>
              </a:lnSpc>
              <a:defRPr sz="2745" spc="-29" baseline="0">
                <a:solidFill>
                  <a:schemeClr val="tx1">
                    <a:lumMod val="50000"/>
                  </a:schemeClr>
                </a:solidFill>
                <a:latin typeface="+mj-lt"/>
              </a:defRPr>
            </a:lvl1pPr>
          </a:lstStyle>
          <a:p>
            <a:r>
              <a:rPr lang="en-US"/>
              <a:t>Click to edit Master title style</a:t>
            </a:r>
          </a:p>
        </p:txBody>
      </p:sp>
      <p:pic>
        <p:nvPicPr>
          <p:cNvPr id="3" name="Picture 2"/>
          <p:cNvPicPr>
            <a:picLocks noChangeAspect="1"/>
          </p:cNvPicPr>
          <p:nvPr userDrawn="1"/>
        </p:nvPicPr>
        <p:blipFill>
          <a:blip r:embed="rId3"/>
          <a:stretch>
            <a:fillRect/>
          </a:stretch>
        </p:blipFill>
        <p:spPr>
          <a:xfrm>
            <a:off x="4404745" y="3429311"/>
            <a:ext cx="7201599" cy="3436783"/>
          </a:xfrm>
          <a:prstGeom prst="rect">
            <a:avLst/>
          </a:prstGeom>
        </p:spPr>
      </p:pic>
    </p:spTree>
    <p:extLst>
      <p:ext uri="{BB962C8B-B14F-4D97-AF65-F5344CB8AC3E}">
        <p14:creationId xmlns:p14="http://schemas.microsoft.com/office/powerpoint/2010/main" val="3077623109"/>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Demo slide">
    <p:bg>
      <p:bgPr>
        <a:solidFill>
          <a:srgbClr val="00205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sz="7058" spc="-98" baseline="0">
                <a:solidFill>
                  <a:schemeClr val="bg1"/>
                </a:solidFill>
              </a:defRPr>
            </a:lvl1pPr>
          </a:lstStyle>
          <a:p>
            <a:r>
              <a:rPr lang="en-US"/>
              <a:t>Demo title</a:t>
            </a:r>
          </a:p>
        </p:txBody>
      </p:sp>
      <p:sp>
        <p:nvSpPr>
          <p:cNvPr id="5" name="Text Placeholder 4"/>
          <p:cNvSpPr>
            <a:spLocks noGrp="1"/>
          </p:cNvSpPr>
          <p:nvPr>
            <p:ph type="body" sz="quarter" idx="12" hasCustomPrompt="1"/>
          </p:nvPr>
        </p:nvSpPr>
        <p:spPr>
          <a:xfrm>
            <a:off x="269240" y="3877276"/>
            <a:ext cx="9860674" cy="778565"/>
          </a:xfrm>
          <a:noFill/>
        </p:spPr>
        <p:txBody>
          <a:bodyPr lIns="182880" tIns="146304" rIns="182880" bIns="146304">
            <a:spAutoFit/>
          </a:bodyPr>
          <a:lstStyle>
            <a:lvl1pPr marL="0" indent="0">
              <a:spcBef>
                <a:spcPts val="0"/>
              </a:spcBef>
              <a:buNone/>
              <a:defRPr sz="3529" spc="0" baseline="0">
                <a:solidFill>
                  <a:schemeClr val="bg1"/>
                </a:solidFill>
                <a:latin typeface="+mj-lt"/>
              </a:defRPr>
            </a:lvl1pPr>
          </a:lstStyle>
          <a:p>
            <a:pPr lvl="0"/>
            <a:r>
              <a:rPr lang="en-US"/>
              <a:t>Speaker Name</a:t>
            </a:r>
          </a:p>
        </p:txBody>
      </p:sp>
    </p:spTree>
    <p:extLst>
      <p:ext uri="{BB962C8B-B14F-4D97-AF65-F5344CB8AC3E}">
        <p14:creationId xmlns:p14="http://schemas.microsoft.com/office/powerpoint/2010/main" val="177216934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rgbClr val="0072C6"/>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189903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Title and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0078D7"/>
                </a:solidFill>
              </a:defRPr>
            </a:lvl1pPr>
          </a:lstStyle>
          <a:p>
            <a:r>
              <a:rPr lang="en-US"/>
              <a:t>Click to edit Master title style</a:t>
            </a:r>
          </a:p>
        </p:txBody>
      </p:sp>
      <p:sp>
        <p:nvSpPr>
          <p:cNvPr id="6" name="Text Placeholder 5"/>
          <p:cNvSpPr>
            <a:spLocks noGrp="1"/>
          </p:cNvSpPr>
          <p:nvPr>
            <p:ph type="body" sz="quarter" idx="10"/>
          </p:nvPr>
        </p:nvSpPr>
        <p:spPr>
          <a:xfrm>
            <a:off x="358570" y="1344828"/>
            <a:ext cx="11474238" cy="1904560"/>
          </a:xfrm>
        </p:spPr>
        <p:txBody>
          <a:bodyPr>
            <a:spAutoFit/>
          </a:bodyPr>
          <a:lstStyle>
            <a:lvl1pPr marL="0" indent="0">
              <a:spcBef>
                <a:spcPts val="588"/>
              </a:spcBef>
              <a:buNone/>
              <a:defRPr sz="2745" spc="-29" baseline="0">
                <a:solidFill>
                  <a:srgbClr val="0072C6"/>
                </a:solidFill>
                <a:latin typeface="+mj-lt"/>
              </a:defRPr>
            </a:lvl1pPr>
            <a:lvl2pPr marL="0" indent="0">
              <a:spcBef>
                <a:spcPts val="588"/>
              </a:spcBef>
              <a:buFontTx/>
              <a:buNone/>
              <a:defRPr sz="1961"/>
            </a:lvl2pPr>
            <a:lvl3pPr marL="224097" indent="0">
              <a:spcBef>
                <a:spcPts val="588"/>
              </a:spcBef>
              <a:buNone/>
              <a:defRPr/>
            </a:lvl3pPr>
            <a:lvl4pPr marL="448193" indent="0">
              <a:spcBef>
                <a:spcPts val="588"/>
              </a:spcBef>
              <a:buNone/>
              <a:defRPr/>
            </a:lvl4pPr>
            <a:lvl5pPr marL="672290" indent="0">
              <a:spcBef>
                <a:spcPts val="588"/>
              </a:spcBef>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6192309"/>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4_Title Slide">
    <p:spTree>
      <p:nvGrpSpPr>
        <p:cNvPr id="1" name=""/>
        <p:cNvGrpSpPr/>
        <p:nvPr/>
      </p:nvGrpSpPr>
      <p:grpSpPr>
        <a:xfrm>
          <a:off x="0" y="0"/>
          <a:ext cx="0" cy="0"/>
          <a:chOff x="0" y="0"/>
          <a:chExt cx="0" cy="0"/>
        </a:xfrm>
      </p:grpSpPr>
      <p:sp>
        <p:nvSpPr>
          <p:cNvPr id="2" name="Rectangle 1"/>
          <p:cNvSpPr/>
          <p:nvPr userDrawn="1"/>
        </p:nvSpPr>
        <p:spPr bwMode="auto">
          <a:xfrm>
            <a:off x="8635870" y="0"/>
            <a:ext cx="3556129" cy="6858000"/>
          </a:xfrm>
          <a:prstGeom prst="rect">
            <a:avLst/>
          </a:prstGeom>
          <a:solidFill>
            <a:srgbClr val="EEEEE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69239" y="2720520"/>
            <a:ext cx="8270507" cy="896552"/>
          </a:xfrm>
          <a:noFill/>
        </p:spPr>
        <p:txBody>
          <a:bodyPr lIns="91440" tIns="91440" rIns="91440" bIns="91440">
            <a:noAutofit/>
          </a:bodyPr>
          <a:lstStyle>
            <a:lvl1pPr marL="0" indent="0">
              <a:spcBef>
                <a:spcPts val="0"/>
              </a:spcBef>
              <a:buNone/>
              <a:defRPr sz="2745"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238" y="1644658"/>
            <a:ext cx="8270507" cy="1075862"/>
          </a:xfrm>
          <a:noFill/>
        </p:spPr>
        <p:txBody>
          <a:bodyPr lIns="91440" tIns="91440" rIns="91440" bIns="91440" anchor="t" anchorCtr="0"/>
          <a:lstStyle>
            <a:lvl1pPr>
              <a:defRPr sz="5882" spc="-78" baseline="0">
                <a:solidFill>
                  <a:srgbClr val="0072C6"/>
                </a:solidFill>
              </a:defRPr>
            </a:lvl1pPr>
          </a:lstStyle>
          <a:p>
            <a:r>
              <a:rPr lang="en-US"/>
              <a:t>Presentation title</a:t>
            </a:r>
          </a:p>
        </p:txBody>
      </p:sp>
      <p:pic>
        <p:nvPicPr>
          <p:cNvPr id="7" name="Picture 6"/>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bwMode="invGray">
          <a:xfrm>
            <a:off x="343940" y="6043943"/>
            <a:ext cx="1613565" cy="345696"/>
          </a:xfrm>
          <a:prstGeom prst="rect">
            <a:avLst/>
          </a:prstGeom>
        </p:spPr>
      </p:pic>
      <p:grpSp>
        <p:nvGrpSpPr>
          <p:cNvPr id="49" name="Group 48"/>
          <p:cNvGrpSpPr/>
          <p:nvPr userDrawn="1"/>
        </p:nvGrpSpPr>
        <p:grpSpPr>
          <a:xfrm>
            <a:off x="9076073" y="1662045"/>
            <a:ext cx="2750426" cy="3533909"/>
            <a:chOff x="4173933" y="1990739"/>
            <a:chExt cx="2457160" cy="3156656"/>
          </a:xfrm>
        </p:grpSpPr>
        <p:sp>
          <p:nvSpPr>
            <p:cNvPr id="50" name="Freeform 8"/>
            <p:cNvSpPr>
              <a:spLocks noEditPoints="1"/>
            </p:cNvSpPr>
            <p:nvPr/>
          </p:nvSpPr>
          <p:spPr bwMode="auto">
            <a:xfrm>
              <a:off x="4825097" y="2367213"/>
              <a:ext cx="1197063" cy="1195470"/>
            </a:xfrm>
            <a:custGeom>
              <a:avLst/>
              <a:gdLst>
                <a:gd name="T0" fmla="*/ 670 w 1598"/>
                <a:gd name="T1" fmla="*/ 1577 h 1597"/>
                <a:gd name="T2" fmla="*/ 760 w 1598"/>
                <a:gd name="T3" fmla="*/ 1597 h 1597"/>
                <a:gd name="T4" fmla="*/ 917 w 1598"/>
                <a:gd name="T5" fmla="*/ 1569 h 1597"/>
                <a:gd name="T6" fmla="*/ 839 w 1598"/>
                <a:gd name="T7" fmla="*/ 1597 h 1597"/>
                <a:gd name="T8" fmla="*/ 516 w 1598"/>
                <a:gd name="T9" fmla="*/ 1535 h 1597"/>
                <a:gd name="T10" fmla="*/ 602 w 1598"/>
                <a:gd name="T11" fmla="*/ 1573 h 1597"/>
                <a:gd name="T12" fmla="*/ 1070 w 1598"/>
                <a:gd name="T13" fmla="*/ 1529 h 1597"/>
                <a:gd name="T14" fmla="*/ 997 w 1598"/>
                <a:gd name="T15" fmla="*/ 1573 h 1597"/>
                <a:gd name="T16" fmla="*/ 374 w 1598"/>
                <a:gd name="T17" fmla="*/ 1463 h 1597"/>
                <a:gd name="T18" fmla="*/ 452 w 1598"/>
                <a:gd name="T19" fmla="*/ 1517 h 1597"/>
                <a:gd name="T20" fmla="*/ 1211 w 1598"/>
                <a:gd name="T21" fmla="*/ 1460 h 1597"/>
                <a:gd name="T22" fmla="*/ 1147 w 1598"/>
                <a:gd name="T23" fmla="*/ 1517 h 1597"/>
                <a:gd name="T24" fmla="*/ 249 w 1598"/>
                <a:gd name="T25" fmla="*/ 1364 h 1597"/>
                <a:gd name="T26" fmla="*/ 317 w 1598"/>
                <a:gd name="T27" fmla="*/ 1433 h 1597"/>
                <a:gd name="T28" fmla="*/ 1336 w 1598"/>
                <a:gd name="T29" fmla="*/ 1363 h 1597"/>
                <a:gd name="T30" fmla="*/ 1282 w 1598"/>
                <a:gd name="T31" fmla="*/ 1432 h 1597"/>
                <a:gd name="T32" fmla="*/ 146 w 1598"/>
                <a:gd name="T33" fmla="*/ 1242 h 1597"/>
                <a:gd name="T34" fmla="*/ 201 w 1598"/>
                <a:gd name="T35" fmla="*/ 1323 h 1597"/>
                <a:gd name="T36" fmla="*/ 1438 w 1598"/>
                <a:gd name="T37" fmla="*/ 1244 h 1597"/>
                <a:gd name="T38" fmla="*/ 1398 w 1598"/>
                <a:gd name="T39" fmla="*/ 1323 h 1597"/>
                <a:gd name="T40" fmla="*/ 71 w 1598"/>
                <a:gd name="T41" fmla="*/ 1102 h 1597"/>
                <a:gd name="T42" fmla="*/ 110 w 1598"/>
                <a:gd name="T43" fmla="*/ 1192 h 1597"/>
                <a:gd name="T44" fmla="*/ 1515 w 1598"/>
                <a:gd name="T45" fmla="*/ 1106 h 1597"/>
                <a:gd name="T46" fmla="*/ 1489 w 1598"/>
                <a:gd name="T47" fmla="*/ 1192 h 1597"/>
                <a:gd name="T48" fmla="*/ 25 w 1598"/>
                <a:gd name="T49" fmla="*/ 949 h 1597"/>
                <a:gd name="T50" fmla="*/ 47 w 1598"/>
                <a:gd name="T51" fmla="*/ 1046 h 1597"/>
                <a:gd name="T52" fmla="*/ 1562 w 1598"/>
                <a:gd name="T53" fmla="*/ 956 h 1597"/>
                <a:gd name="T54" fmla="*/ 1552 w 1598"/>
                <a:gd name="T55" fmla="*/ 1045 h 1597"/>
                <a:gd name="T56" fmla="*/ 10 w 1598"/>
                <a:gd name="T57" fmla="*/ 790 h 1597"/>
                <a:gd name="T58" fmla="*/ 16 w 1598"/>
                <a:gd name="T59" fmla="*/ 890 h 1597"/>
                <a:gd name="T60" fmla="*/ 1574 w 1598"/>
                <a:gd name="T61" fmla="*/ 878 h 1597"/>
                <a:gd name="T62" fmla="*/ 1598 w 1598"/>
                <a:gd name="T63" fmla="*/ 797 h 1597"/>
                <a:gd name="T64" fmla="*/ 14 w 1598"/>
                <a:gd name="T65" fmla="*/ 730 h 1597"/>
                <a:gd name="T66" fmla="*/ 28 w 1598"/>
                <a:gd name="T67" fmla="*/ 631 h 1597"/>
                <a:gd name="T68" fmla="*/ 1584 w 1598"/>
                <a:gd name="T69" fmla="*/ 727 h 1597"/>
                <a:gd name="T70" fmla="*/ 1581 w 1598"/>
                <a:gd name="T71" fmla="*/ 637 h 1597"/>
                <a:gd name="T72" fmla="*/ 46 w 1598"/>
                <a:gd name="T73" fmla="*/ 574 h 1597"/>
                <a:gd name="T74" fmla="*/ 78 w 1598"/>
                <a:gd name="T75" fmla="*/ 480 h 1597"/>
                <a:gd name="T76" fmla="*/ 1551 w 1598"/>
                <a:gd name="T77" fmla="*/ 571 h 1597"/>
                <a:gd name="T78" fmla="*/ 1533 w 1598"/>
                <a:gd name="T79" fmla="*/ 482 h 1597"/>
                <a:gd name="T80" fmla="*/ 109 w 1598"/>
                <a:gd name="T81" fmla="*/ 427 h 1597"/>
                <a:gd name="T82" fmla="*/ 157 w 1598"/>
                <a:gd name="T83" fmla="*/ 341 h 1597"/>
                <a:gd name="T84" fmla="*/ 1488 w 1598"/>
                <a:gd name="T85" fmla="*/ 425 h 1597"/>
                <a:gd name="T86" fmla="*/ 1454 w 1598"/>
                <a:gd name="T87" fmla="*/ 341 h 1597"/>
                <a:gd name="T88" fmla="*/ 200 w 1598"/>
                <a:gd name="T89" fmla="*/ 296 h 1597"/>
                <a:gd name="T90" fmla="*/ 262 w 1598"/>
                <a:gd name="T91" fmla="*/ 221 h 1597"/>
                <a:gd name="T92" fmla="*/ 1396 w 1598"/>
                <a:gd name="T93" fmla="*/ 294 h 1597"/>
                <a:gd name="T94" fmla="*/ 1348 w 1598"/>
                <a:gd name="T95" fmla="*/ 219 h 1597"/>
                <a:gd name="T96" fmla="*/ 315 w 1598"/>
                <a:gd name="T97" fmla="*/ 186 h 1597"/>
                <a:gd name="T98" fmla="*/ 389 w 1598"/>
                <a:gd name="T99" fmla="*/ 125 h 1597"/>
                <a:gd name="T100" fmla="*/ 1281 w 1598"/>
                <a:gd name="T101" fmla="*/ 184 h 1597"/>
                <a:gd name="T102" fmla="*/ 1220 w 1598"/>
                <a:gd name="T103" fmla="*/ 120 h 1597"/>
                <a:gd name="T104" fmla="*/ 451 w 1598"/>
                <a:gd name="T105" fmla="*/ 101 h 1597"/>
                <a:gd name="T106" fmla="*/ 533 w 1598"/>
                <a:gd name="T107" fmla="*/ 56 h 1597"/>
                <a:gd name="T108" fmla="*/ 1145 w 1598"/>
                <a:gd name="T109" fmla="*/ 100 h 1597"/>
                <a:gd name="T110" fmla="*/ 1075 w 1598"/>
                <a:gd name="T111" fmla="*/ 49 h 1597"/>
                <a:gd name="T112" fmla="*/ 600 w 1598"/>
                <a:gd name="T113" fmla="*/ 46 h 1597"/>
                <a:gd name="T114" fmla="*/ 688 w 1598"/>
                <a:gd name="T115" fmla="*/ 18 h 1597"/>
                <a:gd name="T116" fmla="*/ 995 w 1598"/>
                <a:gd name="T117" fmla="*/ 45 h 1597"/>
                <a:gd name="T118" fmla="*/ 919 w 1598"/>
                <a:gd name="T119" fmla="*/ 9 h 1597"/>
                <a:gd name="T120" fmla="*/ 758 w 1598"/>
                <a:gd name="T121" fmla="*/ 21 h 1597"/>
                <a:gd name="T122" fmla="*/ 848 w 1598"/>
                <a:gd name="T123" fmla="*/ 12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98" h="1597">
                  <a:moveTo>
                    <a:pt x="760" y="1597"/>
                  </a:moveTo>
                  <a:cubicBezTo>
                    <a:pt x="759" y="1597"/>
                    <a:pt x="759" y="1597"/>
                    <a:pt x="759" y="1597"/>
                  </a:cubicBezTo>
                  <a:cubicBezTo>
                    <a:pt x="732" y="1595"/>
                    <a:pt x="705" y="1593"/>
                    <a:pt x="679" y="1589"/>
                  </a:cubicBezTo>
                  <a:cubicBezTo>
                    <a:pt x="673" y="1588"/>
                    <a:pt x="669" y="1583"/>
                    <a:pt x="670" y="1577"/>
                  </a:cubicBezTo>
                  <a:cubicBezTo>
                    <a:pt x="671" y="1572"/>
                    <a:pt x="676" y="1568"/>
                    <a:pt x="682" y="1569"/>
                  </a:cubicBezTo>
                  <a:cubicBezTo>
                    <a:pt x="707" y="1573"/>
                    <a:pt x="734" y="1575"/>
                    <a:pt x="760" y="1577"/>
                  </a:cubicBezTo>
                  <a:cubicBezTo>
                    <a:pt x="766" y="1577"/>
                    <a:pt x="770" y="1582"/>
                    <a:pt x="770" y="1587"/>
                  </a:cubicBezTo>
                  <a:cubicBezTo>
                    <a:pt x="769" y="1592"/>
                    <a:pt x="765" y="1597"/>
                    <a:pt x="760" y="1597"/>
                  </a:cubicBezTo>
                  <a:close/>
                  <a:moveTo>
                    <a:pt x="839" y="1597"/>
                  </a:moveTo>
                  <a:cubicBezTo>
                    <a:pt x="834" y="1597"/>
                    <a:pt x="830" y="1592"/>
                    <a:pt x="829" y="1587"/>
                  </a:cubicBezTo>
                  <a:cubicBezTo>
                    <a:pt x="829" y="1582"/>
                    <a:pt x="833" y="1577"/>
                    <a:pt x="839" y="1577"/>
                  </a:cubicBezTo>
                  <a:cubicBezTo>
                    <a:pt x="865" y="1575"/>
                    <a:pt x="892" y="1573"/>
                    <a:pt x="917" y="1569"/>
                  </a:cubicBezTo>
                  <a:cubicBezTo>
                    <a:pt x="923" y="1568"/>
                    <a:pt x="928" y="1572"/>
                    <a:pt x="929" y="1577"/>
                  </a:cubicBezTo>
                  <a:cubicBezTo>
                    <a:pt x="930" y="1583"/>
                    <a:pt x="926" y="1588"/>
                    <a:pt x="920" y="1588"/>
                  </a:cubicBezTo>
                  <a:cubicBezTo>
                    <a:pt x="894" y="1592"/>
                    <a:pt x="867" y="1595"/>
                    <a:pt x="840" y="1597"/>
                  </a:cubicBezTo>
                  <a:lnTo>
                    <a:pt x="839" y="1597"/>
                  </a:lnTo>
                  <a:close/>
                  <a:moveTo>
                    <a:pt x="602" y="1573"/>
                  </a:moveTo>
                  <a:cubicBezTo>
                    <a:pt x="601" y="1573"/>
                    <a:pt x="600" y="1573"/>
                    <a:pt x="599" y="1572"/>
                  </a:cubicBezTo>
                  <a:cubicBezTo>
                    <a:pt x="573" y="1566"/>
                    <a:pt x="547" y="1558"/>
                    <a:pt x="522" y="1548"/>
                  </a:cubicBezTo>
                  <a:cubicBezTo>
                    <a:pt x="517" y="1546"/>
                    <a:pt x="514" y="1541"/>
                    <a:pt x="516" y="1535"/>
                  </a:cubicBezTo>
                  <a:cubicBezTo>
                    <a:pt x="518" y="1530"/>
                    <a:pt x="524" y="1528"/>
                    <a:pt x="529" y="1530"/>
                  </a:cubicBezTo>
                  <a:cubicBezTo>
                    <a:pt x="554" y="1539"/>
                    <a:pt x="579" y="1547"/>
                    <a:pt x="604" y="1553"/>
                  </a:cubicBezTo>
                  <a:cubicBezTo>
                    <a:pt x="610" y="1554"/>
                    <a:pt x="613" y="1560"/>
                    <a:pt x="612" y="1565"/>
                  </a:cubicBezTo>
                  <a:cubicBezTo>
                    <a:pt x="610" y="1570"/>
                    <a:pt x="606" y="1573"/>
                    <a:pt x="602" y="1573"/>
                  </a:cubicBezTo>
                  <a:close/>
                  <a:moveTo>
                    <a:pt x="997" y="1573"/>
                  </a:moveTo>
                  <a:cubicBezTo>
                    <a:pt x="993" y="1573"/>
                    <a:pt x="989" y="1570"/>
                    <a:pt x="987" y="1565"/>
                  </a:cubicBezTo>
                  <a:cubicBezTo>
                    <a:pt x="986" y="1560"/>
                    <a:pt x="989" y="1554"/>
                    <a:pt x="995" y="1553"/>
                  </a:cubicBezTo>
                  <a:cubicBezTo>
                    <a:pt x="1020" y="1546"/>
                    <a:pt x="1045" y="1538"/>
                    <a:pt x="1070" y="1529"/>
                  </a:cubicBezTo>
                  <a:cubicBezTo>
                    <a:pt x="1075" y="1527"/>
                    <a:pt x="1081" y="1530"/>
                    <a:pt x="1083" y="1535"/>
                  </a:cubicBezTo>
                  <a:cubicBezTo>
                    <a:pt x="1085" y="1540"/>
                    <a:pt x="1082" y="1546"/>
                    <a:pt x="1077" y="1548"/>
                  </a:cubicBezTo>
                  <a:cubicBezTo>
                    <a:pt x="1052" y="1557"/>
                    <a:pt x="1026" y="1565"/>
                    <a:pt x="1000" y="1572"/>
                  </a:cubicBezTo>
                  <a:cubicBezTo>
                    <a:pt x="999" y="1572"/>
                    <a:pt x="998" y="1573"/>
                    <a:pt x="997" y="1573"/>
                  </a:cubicBezTo>
                  <a:close/>
                  <a:moveTo>
                    <a:pt x="452" y="1517"/>
                  </a:moveTo>
                  <a:cubicBezTo>
                    <a:pt x="451" y="1517"/>
                    <a:pt x="449" y="1517"/>
                    <a:pt x="448" y="1516"/>
                  </a:cubicBezTo>
                  <a:cubicBezTo>
                    <a:pt x="424" y="1505"/>
                    <a:pt x="400" y="1491"/>
                    <a:pt x="377" y="1477"/>
                  </a:cubicBezTo>
                  <a:cubicBezTo>
                    <a:pt x="372" y="1474"/>
                    <a:pt x="371" y="1468"/>
                    <a:pt x="374" y="1463"/>
                  </a:cubicBezTo>
                  <a:cubicBezTo>
                    <a:pt x="377" y="1459"/>
                    <a:pt x="383" y="1457"/>
                    <a:pt x="388" y="1460"/>
                  </a:cubicBezTo>
                  <a:cubicBezTo>
                    <a:pt x="410" y="1474"/>
                    <a:pt x="433" y="1487"/>
                    <a:pt x="457" y="1498"/>
                  </a:cubicBezTo>
                  <a:cubicBezTo>
                    <a:pt x="462" y="1501"/>
                    <a:pt x="464" y="1507"/>
                    <a:pt x="461" y="1512"/>
                  </a:cubicBezTo>
                  <a:cubicBezTo>
                    <a:pt x="459" y="1515"/>
                    <a:pt x="456" y="1517"/>
                    <a:pt x="452" y="1517"/>
                  </a:cubicBezTo>
                  <a:close/>
                  <a:moveTo>
                    <a:pt x="1147" y="1517"/>
                  </a:moveTo>
                  <a:cubicBezTo>
                    <a:pt x="1143" y="1517"/>
                    <a:pt x="1139" y="1515"/>
                    <a:pt x="1138" y="1511"/>
                  </a:cubicBezTo>
                  <a:cubicBezTo>
                    <a:pt x="1135" y="1506"/>
                    <a:pt x="1137" y="1501"/>
                    <a:pt x="1142" y="1498"/>
                  </a:cubicBezTo>
                  <a:cubicBezTo>
                    <a:pt x="1166" y="1487"/>
                    <a:pt x="1189" y="1474"/>
                    <a:pt x="1211" y="1460"/>
                  </a:cubicBezTo>
                  <a:cubicBezTo>
                    <a:pt x="1216" y="1457"/>
                    <a:pt x="1222" y="1458"/>
                    <a:pt x="1225" y="1463"/>
                  </a:cubicBezTo>
                  <a:cubicBezTo>
                    <a:pt x="1228" y="1468"/>
                    <a:pt x="1226" y="1474"/>
                    <a:pt x="1222" y="1477"/>
                  </a:cubicBezTo>
                  <a:cubicBezTo>
                    <a:pt x="1199" y="1491"/>
                    <a:pt x="1175" y="1504"/>
                    <a:pt x="1151" y="1516"/>
                  </a:cubicBezTo>
                  <a:cubicBezTo>
                    <a:pt x="1150" y="1517"/>
                    <a:pt x="1148" y="1517"/>
                    <a:pt x="1147" y="1517"/>
                  </a:cubicBezTo>
                  <a:close/>
                  <a:moveTo>
                    <a:pt x="317" y="1433"/>
                  </a:moveTo>
                  <a:cubicBezTo>
                    <a:pt x="315" y="1433"/>
                    <a:pt x="313" y="1432"/>
                    <a:pt x="311" y="1431"/>
                  </a:cubicBezTo>
                  <a:cubicBezTo>
                    <a:pt x="289" y="1414"/>
                    <a:pt x="269" y="1397"/>
                    <a:pt x="249" y="1378"/>
                  </a:cubicBezTo>
                  <a:cubicBezTo>
                    <a:pt x="245" y="1374"/>
                    <a:pt x="245" y="1368"/>
                    <a:pt x="249" y="1364"/>
                  </a:cubicBezTo>
                  <a:cubicBezTo>
                    <a:pt x="253" y="1360"/>
                    <a:pt x="259" y="1360"/>
                    <a:pt x="263" y="1364"/>
                  </a:cubicBezTo>
                  <a:cubicBezTo>
                    <a:pt x="282" y="1382"/>
                    <a:pt x="302" y="1399"/>
                    <a:pt x="323" y="1415"/>
                  </a:cubicBezTo>
                  <a:cubicBezTo>
                    <a:pt x="327" y="1418"/>
                    <a:pt x="328" y="1425"/>
                    <a:pt x="325" y="1429"/>
                  </a:cubicBezTo>
                  <a:cubicBezTo>
                    <a:pt x="323" y="1432"/>
                    <a:pt x="320" y="1433"/>
                    <a:pt x="317" y="1433"/>
                  </a:cubicBezTo>
                  <a:close/>
                  <a:moveTo>
                    <a:pt x="1282" y="1432"/>
                  </a:moveTo>
                  <a:cubicBezTo>
                    <a:pt x="1279" y="1432"/>
                    <a:pt x="1276" y="1431"/>
                    <a:pt x="1274" y="1429"/>
                  </a:cubicBezTo>
                  <a:cubicBezTo>
                    <a:pt x="1271" y="1424"/>
                    <a:pt x="1271" y="1418"/>
                    <a:pt x="1276" y="1415"/>
                  </a:cubicBezTo>
                  <a:cubicBezTo>
                    <a:pt x="1297" y="1399"/>
                    <a:pt x="1317" y="1381"/>
                    <a:pt x="1336" y="1363"/>
                  </a:cubicBezTo>
                  <a:cubicBezTo>
                    <a:pt x="1340" y="1359"/>
                    <a:pt x="1346" y="1360"/>
                    <a:pt x="1350" y="1364"/>
                  </a:cubicBezTo>
                  <a:cubicBezTo>
                    <a:pt x="1354" y="1368"/>
                    <a:pt x="1353" y="1374"/>
                    <a:pt x="1349" y="1378"/>
                  </a:cubicBezTo>
                  <a:cubicBezTo>
                    <a:pt x="1330" y="1396"/>
                    <a:pt x="1309" y="1414"/>
                    <a:pt x="1288" y="1430"/>
                  </a:cubicBezTo>
                  <a:cubicBezTo>
                    <a:pt x="1286" y="1432"/>
                    <a:pt x="1284" y="1432"/>
                    <a:pt x="1282" y="1432"/>
                  </a:cubicBezTo>
                  <a:close/>
                  <a:moveTo>
                    <a:pt x="201" y="1323"/>
                  </a:moveTo>
                  <a:cubicBezTo>
                    <a:pt x="198" y="1323"/>
                    <a:pt x="196" y="1322"/>
                    <a:pt x="194" y="1320"/>
                  </a:cubicBezTo>
                  <a:cubicBezTo>
                    <a:pt x="176" y="1299"/>
                    <a:pt x="159" y="1278"/>
                    <a:pt x="144" y="1256"/>
                  </a:cubicBezTo>
                  <a:cubicBezTo>
                    <a:pt x="141" y="1251"/>
                    <a:pt x="142" y="1245"/>
                    <a:pt x="146" y="1242"/>
                  </a:cubicBezTo>
                  <a:cubicBezTo>
                    <a:pt x="151" y="1239"/>
                    <a:pt x="157" y="1240"/>
                    <a:pt x="160" y="1244"/>
                  </a:cubicBezTo>
                  <a:cubicBezTo>
                    <a:pt x="175" y="1266"/>
                    <a:pt x="192" y="1287"/>
                    <a:pt x="209" y="1307"/>
                  </a:cubicBezTo>
                  <a:cubicBezTo>
                    <a:pt x="212" y="1311"/>
                    <a:pt x="212" y="1317"/>
                    <a:pt x="208" y="1321"/>
                  </a:cubicBezTo>
                  <a:cubicBezTo>
                    <a:pt x="206" y="1322"/>
                    <a:pt x="203" y="1323"/>
                    <a:pt x="201" y="1323"/>
                  </a:cubicBezTo>
                  <a:close/>
                  <a:moveTo>
                    <a:pt x="1398" y="1323"/>
                  </a:moveTo>
                  <a:cubicBezTo>
                    <a:pt x="1395" y="1323"/>
                    <a:pt x="1393" y="1322"/>
                    <a:pt x="1391" y="1320"/>
                  </a:cubicBezTo>
                  <a:cubicBezTo>
                    <a:pt x="1387" y="1317"/>
                    <a:pt x="1386" y="1310"/>
                    <a:pt x="1390" y="1306"/>
                  </a:cubicBezTo>
                  <a:cubicBezTo>
                    <a:pt x="1407" y="1286"/>
                    <a:pt x="1423" y="1265"/>
                    <a:pt x="1438" y="1244"/>
                  </a:cubicBezTo>
                  <a:cubicBezTo>
                    <a:pt x="1441" y="1239"/>
                    <a:pt x="1448" y="1238"/>
                    <a:pt x="1452" y="1241"/>
                  </a:cubicBezTo>
                  <a:cubicBezTo>
                    <a:pt x="1457" y="1244"/>
                    <a:pt x="1458" y="1251"/>
                    <a:pt x="1455" y="1255"/>
                  </a:cubicBezTo>
                  <a:cubicBezTo>
                    <a:pt x="1439" y="1277"/>
                    <a:pt x="1423" y="1299"/>
                    <a:pt x="1405" y="1319"/>
                  </a:cubicBezTo>
                  <a:cubicBezTo>
                    <a:pt x="1403" y="1321"/>
                    <a:pt x="1400" y="1323"/>
                    <a:pt x="1398" y="1323"/>
                  </a:cubicBezTo>
                  <a:close/>
                  <a:moveTo>
                    <a:pt x="110" y="1192"/>
                  </a:moveTo>
                  <a:cubicBezTo>
                    <a:pt x="106" y="1192"/>
                    <a:pt x="103" y="1191"/>
                    <a:pt x="101" y="1187"/>
                  </a:cubicBezTo>
                  <a:cubicBezTo>
                    <a:pt x="88" y="1164"/>
                    <a:pt x="76" y="1139"/>
                    <a:pt x="65" y="1115"/>
                  </a:cubicBezTo>
                  <a:cubicBezTo>
                    <a:pt x="63" y="1110"/>
                    <a:pt x="65" y="1104"/>
                    <a:pt x="71" y="1102"/>
                  </a:cubicBezTo>
                  <a:cubicBezTo>
                    <a:pt x="76" y="1099"/>
                    <a:pt x="81" y="1102"/>
                    <a:pt x="84" y="1107"/>
                  </a:cubicBezTo>
                  <a:cubicBezTo>
                    <a:pt x="94" y="1131"/>
                    <a:pt x="106" y="1155"/>
                    <a:pt x="119" y="1177"/>
                  </a:cubicBezTo>
                  <a:cubicBezTo>
                    <a:pt x="121" y="1182"/>
                    <a:pt x="119" y="1188"/>
                    <a:pt x="115" y="1191"/>
                  </a:cubicBezTo>
                  <a:cubicBezTo>
                    <a:pt x="113" y="1192"/>
                    <a:pt x="111" y="1192"/>
                    <a:pt x="110" y="1192"/>
                  </a:cubicBezTo>
                  <a:close/>
                  <a:moveTo>
                    <a:pt x="1489" y="1192"/>
                  </a:moveTo>
                  <a:cubicBezTo>
                    <a:pt x="1487" y="1192"/>
                    <a:pt x="1485" y="1191"/>
                    <a:pt x="1484" y="1190"/>
                  </a:cubicBezTo>
                  <a:cubicBezTo>
                    <a:pt x="1479" y="1188"/>
                    <a:pt x="1477" y="1182"/>
                    <a:pt x="1480" y="1177"/>
                  </a:cubicBezTo>
                  <a:cubicBezTo>
                    <a:pt x="1493" y="1154"/>
                    <a:pt x="1505" y="1130"/>
                    <a:pt x="1515" y="1106"/>
                  </a:cubicBezTo>
                  <a:cubicBezTo>
                    <a:pt x="1517" y="1101"/>
                    <a:pt x="1523" y="1099"/>
                    <a:pt x="1528" y="1101"/>
                  </a:cubicBezTo>
                  <a:cubicBezTo>
                    <a:pt x="1533" y="1103"/>
                    <a:pt x="1535" y="1109"/>
                    <a:pt x="1533" y="1114"/>
                  </a:cubicBezTo>
                  <a:cubicBezTo>
                    <a:pt x="1523" y="1139"/>
                    <a:pt x="1511" y="1163"/>
                    <a:pt x="1498" y="1186"/>
                  </a:cubicBezTo>
                  <a:cubicBezTo>
                    <a:pt x="1496" y="1190"/>
                    <a:pt x="1492" y="1192"/>
                    <a:pt x="1489" y="1192"/>
                  </a:cubicBezTo>
                  <a:close/>
                  <a:moveTo>
                    <a:pt x="47" y="1046"/>
                  </a:moveTo>
                  <a:cubicBezTo>
                    <a:pt x="42" y="1046"/>
                    <a:pt x="38" y="1043"/>
                    <a:pt x="37" y="1039"/>
                  </a:cubicBezTo>
                  <a:cubicBezTo>
                    <a:pt x="29" y="1013"/>
                    <a:pt x="22" y="987"/>
                    <a:pt x="17" y="961"/>
                  </a:cubicBezTo>
                  <a:cubicBezTo>
                    <a:pt x="16" y="955"/>
                    <a:pt x="19" y="950"/>
                    <a:pt x="25" y="949"/>
                  </a:cubicBezTo>
                  <a:cubicBezTo>
                    <a:pt x="30" y="948"/>
                    <a:pt x="35" y="951"/>
                    <a:pt x="36" y="957"/>
                  </a:cubicBezTo>
                  <a:cubicBezTo>
                    <a:pt x="42" y="982"/>
                    <a:pt x="48" y="1008"/>
                    <a:pt x="56" y="1033"/>
                  </a:cubicBezTo>
                  <a:cubicBezTo>
                    <a:pt x="58" y="1038"/>
                    <a:pt x="55" y="1044"/>
                    <a:pt x="50" y="1045"/>
                  </a:cubicBezTo>
                  <a:cubicBezTo>
                    <a:pt x="49" y="1046"/>
                    <a:pt x="48" y="1046"/>
                    <a:pt x="47" y="1046"/>
                  </a:cubicBezTo>
                  <a:close/>
                  <a:moveTo>
                    <a:pt x="1552" y="1045"/>
                  </a:moveTo>
                  <a:cubicBezTo>
                    <a:pt x="1551" y="1045"/>
                    <a:pt x="1550" y="1045"/>
                    <a:pt x="1549" y="1045"/>
                  </a:cubicBezTo>
                  <a:cubicBezTo>
                    <a:pt x="1543" y="1043"/>
                    <a:pt x="1541" y="1037"/>
                    <a:pt x="1542" y="1032"/>
                  </a:cubicBezTo>
                  <a:cubicBezTo>
                    <a:pt x="1550" y="1007"/>
                    <a:pt x="1557" y="981"/>
                    <a:pt x="1562" y="956"/>
                  </a:cubicBezTo>
                  <a:cubicBezTo>
                    <a:pt x="1563" y="950"/>
                    <a:pt x="1568" y="947"/>
                    <a:pt x="1574" y="948"/>
                  </a:cubicBezTo>
                  <a:cubicBezTo>
                    <a:pt x="1579" y="949"/>
                    <a:pt x="1583" y="954"/>
                    <a:pt x="1582" y="960"/>
                  </a:cubicBezTo>
                  <a:cubicBezTo>
                    <a:pt x="1576" y="986"/>
                    <a:pt x="1569" y="1012"/>
                    <a:pt x="1561" y="1038"/>
                  </a:cubicBezTo>
                  <a:cubicBezTo>
                    <a:pt x="1560" y="1042"/>
                    <a:pt x="1556" y="1045"/>
                    <a:pt x="1552" y="1045"/>
                  </a:cubicBezTo>
                  <a:close/>
                  <a:moveTo>
                    <a:pt x="15" y="890"/>
                  </a:moveTo>
                  <a:cubicBezTo>
                    <a:pt x="9" y="890"/>
                    <a:pt x="5" y="886"/>
                    <a:pt x="5" y="881"/>
                  </a:cubicBezTo>
                  <a:cubicBezTo>
                    <a:pt x="2" y="854"/>
                    <a:pt x="1" y="827"/>
                    <a:pt x="0" y="800"/>
                  </a:cubicBezTo>
                  <a:cubicBezTo>
                    <a:pt x="0" y="794"/>
                    <a:pt x="5" y="790"/>
                    <a:pt x="10" y="790"/>
                  </a:cubicBezTo>
                  <a:cubicBezTo>
                    <a:pt x="10" y="790"/>
                    <a:pt x="10" y="790"/>
                    <a:pt x="10" y="790"/>
                  </a:cubicBezTo>
                  <a:cubicBezTo>
                    <a:pt x="16" y="790"/>
                    <a:pt x="20" y="794"/>
                    <a:pt x="20" y="800"/>
                  </a:cubicBezTo>
                  <a:cubicBezTo>
                    <a:pt x="21" y="826"/>
                    <a:pt x="22" y="853"/>
                    <a:pt x="24" y="879"/>
                  </a:cubicBezTo>
                  <a:cubicBezTo>
                    <a:pt x="25" y="884"/>
                    <a:pt x="21" y="889"/>
                    <a:pt x="16" y="890"/>
                  </a:cubicBezTo>
                  <a:lnTo>
                    <a:pt x="15" y="890"/>
                  </a:lnTo>
                  <a:close/>
                  <a:moveTo>
                    <a:pt x="1584" y="889"/>
                  </a:moveTo>
                  <a:cubicBezTo>
                    <a:pt x="1583" y="889"/>
                    <a:pt x="1583" y="889"/>
                    <a:pt x="1583" y="889"/>
                  </a:cubicBezTo>
                  <a:cubicBezTo>
                    <a:pt x="1577" y="888"/>
                    <a:pt x="1573" y="883"/>
                    <a:pt x="1574" y="878"/>
                  </a:cubicBezTo>
                  <a:cubicBezTo>
                    <a:pt x="1576" y="852"/>
                    <a:pt x="1578" y="825"/>
                    <a:pt x="1578" y="799"/>
                  </a:cubicBezTo>
                  <a:cubicBezTo>
                    <a:pt x="1578" y="797"/>
                    <a:pt x="1578" y="797"/>
                    <a:pt x="1578" y="797"/>
                  </a:cubicBezTo>
                  <a:cubicBezTo>
                    <a:pt x="1578" y="792"/>
                    <a:pt x="1582" y="787"/>
                    <a:pt x="1588" y="787"/>
                  </a:cubicBezTo>
                  <a:cubicBezTo>
                    <a:pt x="1593" y="787"/>
                    <a:pt x="1598" y="792"/>
                    <a:pt x="1598" y="797"/>
                  </a:cubicBezTo>
                  <a:cubicBezTo>
                    <a:pt x="1598" y="799"/>
                    <a:pt x="1598" y="799"/>
                    <a:pt x="1598" y="799"/>
                  </a:cubicBezTo>
                  <a:cubicBezTo>
                    <a:pt x="1598" y="826"/>
                    <a:pt x="1596" y="853"/>
                    <a:pt x="1594" y="880"/>
                  </a:cubicBezTo>
                  <a:cubicBezTo>
                    <a:pt x="1593" y="885"/>
                    <a:pt x="1589" y="889"/>
                    <a:pt x="1584" y="889"/>
                  </a:cubicBezTo>
                  <a:close/>
                  <a:moveTo>
                    <a:pt x="14" y="730"/>
                  </a:moveTo>
                  <a:cubicBezTo>
                    <a:pt x="13" y="730"/>
                    <a:pt x="13" y="730"/>
                    <a:pt x="13" y="730"/>
                  </a:cubicBezTo>
                  <a:cubicBezTo>
                    <a:pt x="8" y="730"/>
                    <a:pt x="4" y="725"/>
                    <a:pt x="4" y="719"/>
                  </a:cubicBezTo>
                  <a:cubicBezTo>
                    <a:pt x="7" y="692"/>
                    <a:pt x="11" y="665"/>
                    <a:pt x="16" y="639"/>
                  </a:cubicBezTo>
                  <a:cubicBezTo>
                    <a:pt x="18" y="634"/>
                    <a:pt x="23" y="630"/>
                    <a:pt x="28" y="631"/>
                  </a:cubicBezTo>
                  <a:cubicBezTo>
                    <a:pt x="34" y="632"/>
                    <a:pt x="37" y="638"/>
                    <a:pt x="36" y="643"/>
                  </a:cubicBezTo>
                  <a:cubicBezTo>
                    <a:pt x="31" y="669"/>
                    <a:pt x="27" y="695"/>
                    <a:pt x="24" y="721"/>
                  </a:cubicBezTo>
                  <a:cubicBezTo>
                    <a:pt x="24" y="726"/>
                    <a:pt x="19" y="730"/>
                    <a:pt x="14" y="730"/>
                  </a:cubicBezTo>
                  <a:close/>
                  <a:moveTo>
                    <a:pt x="1584" y="727"/>
                  </a:moveTo>
                  <a:cubicBezTo>
                    <a:pt x="1578" y="727"/>
                    <a:pt x="1574" y="724"/>
                    <a:pt x="1574" y="718"/>
                  </a:cubicBezTo>
                  <a:cubicBezTo>
                    <a:pt x="1571" y="692"/>
                    <a:pt x="1567" y="666"/>
                    <a:pt x="1562" y="641"/>
                  </a:cubicBezTo>
                  <a:cubicBezTo>
                    <a:pt x="1560" y="635"/>
                    <a:pt x="1564" y="630"/>
                    <a:pt x="1569" y="629"/>
                  </a:cubicBezTo>
                  <a:cubicBezTo>
                    <a:pt x="1575" y="628"/>
                    <a:pt x="1580" y="631"/>
                    <a:pt x="1581" y="637"/>
                  </a:cubicBezTo>
                  <a:cubicBezTo>
                    <a:pt x="1587" y="663"/>
                    <a:pt x="1591" y="690"/>
                    <a:pt x="1593" y="716"/>
                  </a:cubicBezTo>
                  <a:cubicBezTo>
                    <a:pt x="1594" y="722"/>
                    <a:pt x="1590" y="727"/>
                    <a:pt x="1585" y="727"/>
                  </a:cubicBezTo>
                  <a:lnTo>
                    <a:pt x="1584" y="727"/>
                  </a:lnTo>
                  <a:close/>
                  <a:moveTo>
                    <a:pt x="46" y="574"/>
                  </a:moveTo>
                  <a:cubicBezTo>
                    <a:pt x="45" y="574"/>
                    <a:pt x="44" y="574"/>
                    <a:pt x="43" y="573"/>
                  </a:cubicBezTo>
                  <a:cubicBezTo>
                    <a:pt x="38" y="572"/>
                    <a:pt x="35" y="566"/>
                    <a:pt x="37" y="561"/>
                  </a:cubicBezTo>
                  <a:cubicBezTo>
                    <a:pt x="45" y="535"/>
                    <a:pt x="54" y="510"/>
                    <a:pt x="65" y="485"/>
                  </a:cubicBezTo>
                  <a:cubicBezTo>
                    <a:pt x="67" y="480"/>
                    <a:pt x="73" y="477"/>
                    <a:pt x="78" y="480"/>
                  </a:cubicBezTo>
                  <a:cubicBezTo>
                    <a:pt x="83" y="482"/>
                    <a:pt x="85" y="488"/>
                    <a:pt x="83" y="493"/>
                  </a:cubicBezTo>
                  <a:cubicBezTo>
                    <a:pt x="73" y="517"/>
                    <a:pt x="63" y="542"/>
                    <a:pt x="56" y="567"/>
                  </a:cubicBezTo>
                  <a:cubicBezTo>
                    <a:pt x="54" y="571"/>
                    <a:pt x="50" y="574"/>
                    <a:pt x="46" y="574"/>
                  </a:cubicBezTo>
                  <a:close/>
                  <a:moveTo>
                    <a:pt x="1551" y="571"/>
                  </a:moveTo>
                  <a:cubicBezTo>
                    <a:pt x="1547" y="571"/>
                    <a:pt x="1543" y="569"/>
                    <a:pt x="1542" y="564"/>
                  </a:cubicBezTo>
                  <a:cubicBezTo>
                    <a:pt x="1534" y="539"/>
                    <a:pt x="1525" y="514"/>
                    <a:pt x="1514" y="490"/>
                  </a:cubicBezTo>
                  <a:cubicBezTo>
                    <a:pt x="1512" y="485"/>
                    <a:pt x="1514" y="479"/>
                    <a:pt x="1519" y="477"/>
                  </a:cubicBezTo>
                  <a:cubicBezTo>
                    <a:pt x="1524" y="475"/>
                    <a:pt x="1530" y="477"/>
                    <a:pt x="1533" y="482"/>
                  </a:cubicBezTo>
                  <a:cubicBezTo>
                    <a:pt x="1543" y="507"/>
                    <a:pt x="1553" y="533"/>
                    <a:pt x="1561" y="558"/>
                  </a:cubicBezTo>
                  <a:cubicBezTo>
                    <a:pt x="1562" y="564"/>
                    <a:pt x="1560" y="569"/>
                    <a:pt x="1554" y="571"/>
                  </a:cubicBezTo>
                  <a:cubicBezTo>
                    <a:pt x="1553" y="571"/>
                    <a:pt x="1552" y="571"/>
                    <a:pt x="1551" y="571"/>
                  </a:cubicBezTo>
                  <a:close/>
                  <a:moveTo>
                    <a:pt x="109" y="427"/>
                  </a:moveTo>
                  <a:cubicBezTo>
                    <a:pt x="107" y="427"/>
                    <a:pt x="106" y="427"/>
                    <a:pt x="104" y="426"/>
                  </a:cubicBezTo>
                  <a:cubicBezTo>
                    <a:pt x="99" y="423"/>
                    <a:pt x="98" y="417"/>
                    <a:pt x="100" y="412"/>
                  </a:cubicBezTo>
                  <a:cubicBezTo>
                    <a:pt x="113" y="389"/>
                    <a:pt x="128" y="366"/>
                    <a:pt x="143" y="344"/>
                  </a:cubicBezTo>
                  <a:cubicBezTo>
                    <a:pt x="146" y="339"/>
                    <a:pt x="152" y="338"/>
                    <a:pt x="157" y="341"/>
                  </a:cubicBezTo>
                  <a:cubicBezTo>
                    <a:pt x="161" y="344"/>
                    <a:pt x="163" y="350"/>
                    <a:pt x="159" y="355"/>
                  </a:cubicBezTo>
                  <a:cubicBezTo>
                    <a:pt x="144" y="377"/>
                    <a:pt x="130" y="399"/>
                    <a:pt x="118" y="422"/>
                  </a:cubicBezTo>
                  <a:cubicBezTo>
                    <a:pt x="116" y="425"/>
                    <a:pt x="112" y="427"/>
                    <a:pt x="109" y="427"/>
                  </a:cubicBezTo>
                  <a:close/>
                  <a:moveTo>
                    <a:pt x="1488" y="425"/>
                  </a:moveTo>
                  <a:cubicBezTo>
                    <a:pt x="1484" y="425"/>
                    <a:pt x="1481" y="423"/>
                    <a:pt x="1479" y="420"/>
                  </a:cubicBezTo>
                  <a:cubicBezTo>
                    <a:pt x="1466" y="397"/>
                    <a:pt x="1452" y="374"/>
                    <a:pt x="1437" y="353"/>
                  </a:cubicBezTo>
                  <a:cubicBezTo>
                    <a:pt x="1434" y="348"/>
                    <a:pt x="1435" y="342"/>
                    <a:pt x="1440" y="339"/>
                  </a:cubicBezTo>
                  <a:cubicBezTo>
                    <a:pt x="1444" y="336"/>
                    <a:pt x="1451" y="337"/>
                    <a:pt x="1454" y="341"/>
                  </a:cubicBezTo>
                  <a:cubicBezTo>
                    <a:pt x="1469" y="363"/>
                    <a:pt x="1484" y="387"/>
                    <a:pt x="1497" y="410"/>
                  </a:cubicBezTo>
                  <a:cubicBezTo>
                    <a:pt x="1499" y="415"/>
                    <a:pt x="1498" y="421"/>
                    <a:pt x="1493" y="424"/>
                  </a:cubicBezTo>
                  <a:cubicBezTo>
                    <a:pt x="1491" y="424"/>
                    <a:pt x="1490" y="425"/>
                    <a:pt x="1488" y="425"/>
                  </a:cubicBezTo>
                  <a:close/>
                  <a:moveTo>
                    <a:pt x="200" y="296"/>
                  </a:moveTo>
                  <a:cubicBezTo>
                    <a:pt x="198" y="296"/>
                    <a:pt x="195" y="295"/>
                    <a:pt x="194" y="294"/>
                  </a:cubicBezTo>
                  <a:cubicBezTo>
                    <a:pt x="189" y="290"/>
                    <a:pt x="189" y="284"/>
                    <a:pt x="192" y="280"/>
                  </a:cubicBezTo>
                  <a:cubicBezTo>
                    <a:pt x="210" y="259"/>
                    <a:pt x="229" y="239"/>
                    <a:pt x="248" y="221"/>
                  </a:cubicBezTo>
                  <a:cubicBezTo>
                    <a:pt x="252" y="217"/>
                    <a:pt x="258" y="217"/>
                    <a:pt x="262" y="221"/>
                  </a:cubicBezTo>
                  <a:cubicBezTo>
                    <a:pt x="266" y="225"/>
                    <a:pt x="266" y="232"/>
                    <a:pt x="262" y="235"/>
                  </a:cubicBezTo>
                  <a:cubicBezTo>
                    <a:pt x="243" y="253"/>
                    <a:pt x="225" y="273"/>
                    <a:pt x="208" y="293"/>
                  </a:cubicBezTo>
                  <a:cubicBezTo>
                    <a:pt x="206" y="295"/>
                    <a:pt x="203" y="296"/>
                    <a:pt x="200" y="296"/>
                  </a:cubicBezTo>
                  <a:close/>
                  <a:moveTo>
                    <a:pt x="1396" y="294"/>
                  </a:moveTo>
                  <a:cubicBezTo>
                    <a:pt x="1394" y="294"/>
                    <a:pt x="1391" y="293"/>
                    <a:pt x="1389" y="291"/>
                  </a:cubicBezTo>
                  <a:cubicBezTo>
                    <a:pt x="1372" y="271"/>
                    <a:pt x="1353" y="252"/>
                    <a:pt x="1334" y="234"/>
                  </a:cubicBezTo>
                  <a:cubicBezTo>
                    <a:pt x="1330" y="230"/>
                    <a:pt x="1330" y="223"/>
                    <a:pt x="1334" y="219"/>
                  </a:cubicBezTo>
                  <a:cubicBezTo>
                    <a:pt x="1338" y="215"/>
                    <a:pt x="1344" y="215"/>
                    <a:pt x="1348" y="219"/>
                  </a:cubicBezTo>
                  <a:cubicBezTo>
                    <a:pt x="1368" y="238"/>
                    <a:pt x="1387" y="257"/>
                    <a:pt x="1404" y="278"/>
                  </a:cubicBezTo>
                  <a:cubicBezTo>
                    <a:pt x="1408" y="282"/>
                    <a:pt x="1407" y="288"/>
                    <a:pt x="1403" y="292"/>
                  </a:cubicBezTo>
                  <a:cubicBezTo>
                    <a:pt x="1401" y="293"/>
                    <a:pt x="1399" y="294"/>
                    <a:pt x="1396" y="294"/>
                  </a:cubicBezTo>
                  <a:close/>
                  <a:moveTo>
                    <a:pt x="315" y="186"/>
                  </a:moveTo>
                  <a:cubicBezTo>
                    <a:pt x="313" y="186"/>
                    <a:pt x="310" y="185"/>
                    <a:pt x="308" y="182"/>
                  </a:cubicBezTo>
                  <a:cubicBezTo>
                    <a:pt x="304" y="178"/>
                    <a:pt x="305" y="172"/>
                    <a:pt x="309" y="168"/>
                  </a:cubicBezTo>
                  <a:cubicBezTo>
                    <a:pt x="331" y="152"/>
                    <a:pt x="353" y="136"/>
                    <a:pt x="376" y="122"/>
                  </a:cubicBezTo>
                  <a:cubicBezTo>
                    <a:pt x="380" y="119"/>
                    <a:pt x="386" y="120"/>
                    <a:pt x="389" y="125"/>
                  </a:cubicBezTo>
                  <a:cubicBezTo>
                    <a:pt x="392" y="130"/>
                    <a:pt x="391" y="136"/>
                    <a:pt x="386" y="139"/>
                  </a:cubicBezTo>
                  <a:cubicBezTo>
                    <a:pt x="364" y="153"/>
                    <a:pt x="342" y="168"/>
                    <a:pt x="322" y="184"/>
                  </a:cubicBezTo>
                  <a:cubicBezTo>
                    <a:pt x="320" y="185"/>
                    <a:pt x="318" y="186"/>
                    <a:pt x="315" y="186"/>
                  </a:cubicBezTo>
                  <a:close/>
                  <a:moveTo>
                    <a:pt x="1281" y="184"/>
                  </a:moveTo>
                  <a:cubicBezTo>
                    <a:pt x="1279" y="184"/>
                    <a:pt x="1276" y="184"/>
                    <a:pt x="1275" y="182"/>
                  </a:cubicBezTo>
                  <a:cubicBezTo>
                    <a:pt x="1254" y="166"/>
                    <a:pt x="1232" y="151"/>
                    <a:pt x="1210" y="137"/>
                  </a:cubicBezTo>
                  <a:cubicBezTo>
                    <a:pt x="1205" y="134"/>
                    <a:pt x="1204" y="128"/>
                    <a:pt x="1207" y="124"/>
                  </a:cubicBezTo>
                  <a:cubicBezTo>
                    <a:pt x="1209" y="119"/>
                    <a:pt x="1216" y="117"/>
                    <a:pt x="1220" y="120"/>
                  </a:cubicBezTo>
                  <a:cubicBezTo>
                    <a:pt x="1243" y="135"/>
                    <a:pt x="1265" y="150"/>
                    <a:pt x="1287" y="167"/>
                  </a:cubicBezTo>
                  <a:cubicBezTo>
                    <a:pt x="1291" y="170"/>
                    <a:pt x="1292" y="176"/>
                    <a:pt x="1289" y="181"/>
                  </a:cubicBezTo>
                  <a:cubicBezTo>
                    <a:pt x="1287" y="183"/>
                    <a:pt x="1284" y="184"/>
                    <a:pt x="1281" y="184"/>
                  </a:cubicBezTo>
                  <a:close/>
                  <a:moveTo>
                    <a:pt x="451" y="101"/>
                  </a:moveTo>
                  <a:cubicBezTo>
                    <a:pt x="447" y="101"/>
                    <a:pt x="443" y="99"/>
                    <a:pt x="442" y="96"/>
                  </a:cubicBezTo>
                  <a:cubicBezTo>
                    <a:pt x="439" y="91"/>
                    <a:pt x="441" y="85"/>
                    <a:pt x="446" y="82"/>
                  </a:cubicBezTo>
                  <a:cubicBezTo>
                    <a:pt x="470" y="70"/>
                    <a:pt x="495" y="60"/>
                    <a:pt x="521" y="50"/>
                  </a:cubicBezTo>
                  <a:cubicBezTo>
                    <a:pt x="526" y="48"/>
                    <a:pt x="531" y="51"/>
                    <a:pt x="533" y="56"/>
                  </a:cubicBezTo>
                  <a:cubicBezTo>
                    <a:pt x="535" y="61"/>
                    <a:pt x="533" y="67"/>
                    <a:pt x="527" y="69"/>
                  </a:cubicBezTo>
                  <a:cubicBezTo>
                    <a:pt x="503" y="78"/>
                    <a:pt x="479" y="89"/>
                    <a:pt x="455" y="100"/>
                  </a:cubicBezTo>
                  <a:cubicBezTo>
                    <a:pt x="454" y="101"/>
                    <a:pt x="452" y="101"/>
                    <a:pt x="451" y="101"/>
                  </a:cubicBezTo>
                  <a:close/>
                  <a:moveTo>
                    <a:pt x="1145" y="100"/>
                  </a:moveTo>
                  <a:cubicBezTo>
                    <a:pt x="1144" y="100"/>
                    <a:pt x="1142" y="100"/>
                    <a:pt x="1141" y="99"/>
                  </a:cubicBezTo>
                  <a:cubicBezTo>
                    <a:pt x="1117" y="88"/>
                    <a:pt x="1093" y="77"/>
                    <a:pt x="1068" y="68"/>
                  </a:cubicBezTo>
                  <a:cubicBezTo>
                    <a:pt x="1063" y="66"/>
                    <a:pt x="1060" y="60"/>
                    <a:pt x="1062" y="55"/>
                  </a:cubicBezTo>
                  <a:cubicBezTo>
                    <a:pt x="1064" y="50"/>
                    <a:pt x="1070" y="47"/>
                    <a:pt x="1075" y="49"/>
                  </a:cubicBezTo>
                  <a:cubicBezTo>
                    <a:pt x="1100" y="59"/>
                    <a:pt x="1125" y="69"/>
                    <a:pt x="1150" y="81"/>
                  </a:cubicBezTo>
                  <a:cubicBezTo>
                    <a:pt x="1155" y="84"/>
                    <a:pt x="1157" y="90"/>
                    <a:pt x="1154" y="95"/>
                  </a:cubicBezTo>
                  <a:cubicBezTo>
                    <a:pt x="1152" y="98"/>
                    <a:pt x="1149" y="100"/>
                    <a:pt x="1145" y="100"/>
                  </a:cubicBezTo>
                  <a:close/>
                  <a:moveTo>
                    <a:pt x="600" y="46"/>
                  </a:moveTo>
                  <a:cubicBezTo>
                    <a:pt x="596" y="46"/>
                    <a:pt x="592" y="43"/>
                    <a:pt x="591" y="38"/>
                  </a:cubicBezTo>
                  <a:cubicBezTo>
                    <a:pt x="589" y="33"/>
                    <a:pt x="592" y="27"/>
                    <a:pt x="598" y="26"/>
                  </a:cubicBezTo>
                  <a:cubicBezTo>
                    <a:pt x="624" y="19"/>
                    <a:pt x="650" y="14"/>
                    <a:pt x="677" y="10"/>
                  </a:cubicBezTo>
                  <a:cubicBezTo>
                    <a:pt x="682" y="9"/>
                    <a:pt x="687" y="13"/>
                    <a:pt x="688" y="18"/>
                  </a:cubicBezTo>
                  <a:cubicBezTo>
                    <a:pt x="689" y="23"/>
                    <a:pt x="685" y="29"/>
                    <a:pt x="680" y="29"/>
                  </a:cubicBezTo>
                  <a:cubicBezTo>
                    <a:pt x="654" y="33"/>
                    <a:pt x="628" y="39"/>
                    <a:pt x="603" y="45"/>
                  </a:cubicBezTo>
                  <a:cubicBezTo>
                    <a:pt x="602" y="46"/>
                    <a:pt x="601" y="46"/>
                    <a:pt x="600" y="46"/>
                  </a:cubicBezTo>
                  <a:close/>
                  <a:moveTo>
                    <a:pt x="995" y="45"/>
                  </a:moveTo>
                  <a:cubicBezTo>
                    <a:pt x="995" y="45"/>
                    <a:pt x="994" y="45"/>
                    <a:pt x="993" y="45"/>
                  </a:cubicBezTo>
                  <a:cubicBezTo>
                    <a:pt x="968" y="38"/>
                    <a:pt x="942" y="33"/>
                    <a:pt x="916" y="29"/>
                  </a:cubicBezTo>
                  <a:cubicBezTo>
                    <a:pt x="910" y="28"/>
                    <a:pt x="906" y="23"/>
                    <a:pt x="907" y="18"/>
                  </a:cubicBezTo>
                  <a:cubicBezTo>
                    <a:pt x="908" y="12"/>
                    <a:pt x="913" y="8"/>
                    <a:pt x="919" y="9"/>
                  </a:cubicBezTo>
                  <a:cubicBezTo>
                    <a:pt x="945" y="13"/>
                    <a:pt x="972" y="19"/>
                    <a:pt x="998" y="25"/>
                  </a:cubicBezTo>
                  <a:cubicBezTo>
                    <a:pt x="1003" y="27"/>
                    <a:pt x="1007" y="32"/>
                    <a:pt x="1005" y="37"/>
                  </a:cubicBezTo>
                  <a:cubicBezTo>
                    <a:pt x="1004" y="42"/>
                    <a:pt x="1000" y="45"/>
                    <a:pt x="995" y="45"/>
                  </a:cubicBezTo>
                  <a:close/>
                  <a:moveTo>
                    <a:pt x="758" y="21"/>
                  </a:moveTo>
                  <a:cubicBezTo>
                    <a:pt x="753" y="21"/>
                    <a:pt x="748" y="17"/>
                    <a:pt x="748" y="12"/>
                  </a:cubicBezTo>
                  <a:cubicBezTo>
                    <a:pt x="748" y="6"/>
                    <a:pt x="752" y="2"/>
                    <a:pt x="757" y="1"/>
                  </a:cubicBezTo>
                  <a:cubicBezTo>
                    <a:pt x="784" y="0"/>
                    <a:pt x="811" y="0"/>
                    <a:pt x="838" y="1"/>
                  </a:cubicBezTo>
                  <a:cubicBezTo>
                    <a:pt x="844" y="2"/>
                    <a:pt x="848" y="6"/>
                    <a:pt x="848" y="12"/>
                  </a:cubicBezTo>
                  <a:cubicBezTo>
                    <a:pt x="847" y="17"/>
                    <a:pt x="843" y="22"/>
                    <a:pt x="837" y="21"/>
                  </a:cubicBezTo>
                  <a:cubicBezTo>
                    <a:pt x="811" y="20"/>
                    <a:pt x="784" y="20"/>
                    <a:pt x="758" y="21"/>
                  </a:cubicBezTo>
                  <a:close/>
                </a:path>
              </a:pathLst>
            </a:custGeom>
            <a:solidFill>
              <a:srgbClr val="FFC000"/>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56444" rtl="0"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latin typeface="Segoe UI"/>
                <a:ea typeface="+mn-ea"/>
                <a:cs typeface="+mn-cs"/>
              </a:endParaRPr>
            </a:p>
          </p:txBody>
        </p:sp>
        <p:sp>
          <p:nvSpPr>
            <p:cNvPr id="51" name="Oval 50"/>
            <p:cNvSpPr>
              <a:spLocks noChangeArrowheads="1"/>
            </p:cNvSpPr>
            <p:nvPr/>
          </p:nvSpPr>
          <p:spPr bwMode="auto">
            <a:xfrm>
              <a:off x="4378042" y="5054831"/>
              <a:ext cx="2073439" cy="92564"/>
            </a:xfrm>
            <a:prstGeom prst="ellipse">
              <a:avLst/>
            </a:pr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56444" rtl="0"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latin typeface="Segoe UI"/>
                <a:ea typeface="+mn-ea"/>
                <a:cs typeface="+mn-cs"/>
              </a:endParaRPr>
            </a:p>
          </p:txBody>
        </p:sp>
        <p:sp>
          <p:nvSpPr>
            <p:cNvPr id="52" name="Freeform 51"/>
            <p:cNvSpPr>
              <a:spLocks/>
            </p:cNvSpPr>
            <p:nvPr/>
          </p:nvSpPr>
          <p:spPr bwMode="auto">
            <a:xfrm>
              <a:off x="6002951" y="4381427"/>
              <a:ext cx="150418" cy="115705"/>
            </a:xfrm>
            <a:custGeom>
              <a:avLst/>
              <a:gdLst>
                <a:gd name="T0" fmla="*/ 0 w 65"/>
                <a:gd name="T1" fmla="*/ 16 h 50"/>
                <a:gd name="T2" fmla="*/ 31 w 65"/>
                <a:gd name="T3" fmla="*/ 0 h 50"/>
                <a:gd name="T4" fmla="*/ 65 w 65"/>
                <a:gd name="T5" fmla="*/ 33 h 50"/>
                <a:gd name="T6" fmla="*/ 65 w 65"/>
                <a:gd name="T7" fmla="*/ 47 h 50"/>
                <a:gd name="T8" fmla="*/ 58 w 65"/>
                <a:gd name="T9" fmla="*/ 50 h 50"/>
                <a:gd name="T10" fmla="*/ 11 w 65"/>
                <a:gd name="T11" fmla="*/ 34 h 50"/>
                <a:gd name="T12" fmla="*/ 0 w 65"/>
                <a:gd name="T13" fmla="*/ 16 h 50"/>
              </a:gdLst>
              <a:ahLst/>
              <a:cxnLst>
                <a:cxn ang="0">
                  <a:pos x="T0" y="T1"/>
                </a:cxn>
                <a:cxn ang="0">
                  <a:pos x="T2" y="T3"/>
                </a:cxn>
                <a:cxn ang="0">
                  <a:pos x="T4" y="T5"/>
                </a:cxn>
                <a:cxn ang="0">
                  <a:pos x="T6" y="T7"/>
                </a:cxn>
                <a:cxn ang="0">
                  <a:pos x="T8" y="T9"/>
                </a:cxn>
                <a:cxn ang="0">
                  <a:pos x="T10" y="T11"/>
                </a:cxn>
                <a:cxn ang="0">
                  <a:pos x="T12" y="T13"/>
                </a:cxn>
              </a:cxnLst>
              <a:rect l="0" t="0" r="r" b="b"/>
              <a:pathLst>
                <a:path w="65" h="50">
                  <a:moveTo>
                    <a:pt x="0" y="16"/>
                  </a:moveTo>
                  <a:lnTo>
                    <a:pt x="31" y="0"/>
                  </a:lnTo>
                  <a:lnTo>
                    <a:pt x="65" y="33"/>
                  </a:lnTo>
                  <a:lnTo>
                    <a:pt x="65" y="47"/>
                  </a:lnTo>
                  <a:lnTo>
                    <a:pt x="58" y="50"/>
                  </a:lnTo>
                  <a:lnTo>
                    <a:pt x="11" y="34"/>
                  </a:lnTo>
                  <a:lnTo>
                    <a:pt x="0" y="16"/>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56444" rtl="0"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latin typeface="Segoe UI"/>
                <a:ea typeface="+mn-ea"/>
                <a:cs typeface="+mn-cs"/>
              </a:endParaRPr>
            </a:p>
          </p:txBody>
        </p:sp>
        <p:sp>
          <p:nvSpPr>
            <p:cNvPr id="53" name="Freeform 52"/>
            <p:cNvSpPr>
              <a:spLocks/>
            </p:cNvSpPr>
            <p:nvPr/>
          </p:nvSpPr>
          <p:spPr bwMode="auto">
            <a:xfrm>
              <a:off x="5417483" y="3666368"/>
              <a:ext cx="657206" cy="768283"/>
            </a:xfrm>
            <a:custGeom>
              <a:avLst/>
              <a:gdLst>
                <a:gd name="T0" fmla="*/ 0 w 284"/>
                <a:gd name="T1" fmla="*/ 25 h 332"/>
                <a:gd name="T2" fmla="*/ 257 w 284"/>
                <a:gd name="T3" fmla="*/ 332 h 332"/>
                <a:gd name="T4" fmla="*/ 284 w 284"/>
                <a:gd name="T5" fmla="*/ 310 h 332"/>
                <a:gd name="T6" fmla="*/ 62 w 284"/>
                <a:gd name="T7" fmla="*/ 0 h 332"/>
                <a:gd name="T8" fmla="*/ 0 w 284"/>
                <a:gd name="T9" fmla="*/ 25 h 332"/>
              </a:gdLst>
              <a:ahLst/>
              <a:cxnLst>
                <a:cxn ang="0">
                  <a:pos x="T0" y="T1"/>
                </a:cxn>
                <a:cxn ang="0">
                  <a:pos x="T2" y="T3"/>
                </a:cxn>
                <a:cxn ang="0">
                  <a:pos x="T4" y="T5"/>
                </a:cxn>
                <a:cxn ang="0">
                  <a:pos x="T6" y="T7"/>
                </a:cxn>
                <a:cxn ang="0">
                  <a:pos x="T8" y="T9"/>
                </a:cxn>
              </a:cxnLst>
              <a:rect l="0" t="0" r="r" b="b"/>
              <a:pathLst>
                <a:path w="284" h="332">
                  <a:moveTo>
                    <a:pt x="0" y="25"/>
                  </a:moveTo>
                  <a:lnTo>
                    <a:pt x="257" y="332"/>
                  </a:lnTo>
                  <a:lnTo>
                    <a:pt x="284" y="310"/>
                  </a:lnTo>
                  <a:lnTo>
                    <a:pt x="62" y="0"/>
                  </a:lnTo>
                  <a:lnTo>
                    <a:pt x="0" y="25"/>
                  </a:lnTo>
                  <a:close/>
                </a:path>
              </a:pathLst>
            </a:custGeom>
            <a:solidFill>
              <a:srgbClr val="5B9BD5"/>
            </a:solidFill>
            <a:ln>
              <a:noFill/>
            </a:ln>
            <a:extLst/>
          </p:spPr>
          <p:txBody>
            <a:bodyPr vert="horz" wrap="square" lIns="91440" tIns="45720" rIns="91440" bIns="45720" numCol="1" anchor="t" anchorCtr="0" compatLnSpc="1">
              <a:prstTxWarp prst="textNoShape">
                <a:avLst/>
              </a:prstTxWarp>
            </a:bodyPr>
            <a:lstStyle/>
            <a:p>
              <a:pPr marL="0" marR="0" lvl="0" indent="0" algn="l" defTabSz="956444" rtl="0"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latin typeface="Segoe UI"/>
                <a:ea typeface="+mn-ea"/>
                <a:cs typeface="+mn-cs"/>
              </a:endParaRPr>
            </a:p>
          </p:txBody>
        </p:sp>
        <p:sp>
          <p:nvSpPr>
            <p:cNvPr id="54" name="Freeform 53"/>
            <p:cNvSpPr>
              <a:spLocks/>
            </p:cNvSpPr>
            <p:nvPr/>
          </p:nvSpPr>
          <p:spPr bwMode="auto">
            <a:xfrm>
              <a:off x="5259717" y="3670996"/>
              <a:ext cx="155046" cy="978868"/>
            </a:xfrm>
            <a:custGeom>
              <a:avLst/>
              <a:gdLst>
                <a:gd name="T0" fmla="*/ 67 w 67"/>
                <a:gd name="T1" fmla="*/ 423 h 423"/>
                <a:gd name="T2" fmla="*/ 67 w 67"/>
                <a:gd name="T3" fmla="*/ 28 h 423"/>
                <a:gd name="T4" fmla="*/ 0 w 67"/>
                <a:gd name="T5" fmla="*/ 0 h 423"/>
                <a:gd name="T6" fmla="*/ 32 w 67"/>
                <a:gd name="T7" fmla="*/ 423 h 423"/>
                <a:gd name="T8" fmla="*/ 67 w 67"/>
                <a:gd name="T9" fmla="*/ 423 h 423"/>
              </a:gdLst>
              <a:ahLst/>
              <a:cxnLst>
                <a:cxn ang="0">
                  <a:pos x="T0" y="T1"/>
                </a:cxn>
                <a:cxn ang="0">
                  <a:pos x="T2" y="T3"/>
                </a:cxn>
                <a:cxn ang="0">
                  <a:pos x="T4" y="T5"/>
                </a:cxn>
                <a:cxn ang="0">
                  <a:pos x="T6" y="T7"/>
                </a:cxn>
                <a:cxn ang="0">
                  <a:pos x="T8" y="T9"/>
                </a:cxn>
              </a:cxnLst>
              <a:rect l="0" t="0" r="r" b="b"/>
              <a:pathLst>
                <a:path w="67" h="423">
                  <a:moveTo>
                    <a:pt x="67" y="423"/>
                  </a:moveTo>
                  <a:lnTo>
                    <a:pt x="67" y="28"/>
                  </a:lnTo>
                  <a:lnTo>
                    <a:pt x="0" y="0"/>
                  </a:lnTo>
                  <a:lnTo>
                    <a:pt x="32" y="423"/>
                  </a:lnTo>
                  <a:lnTo>
                    <a:pt x="67" y="423"/>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algn="l" defTabSz="956444" rtl="0"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latin typeface="Segoe UI"/>
                <a:ea typeface="+mn-ea"/>
                <a:cs typeface="+mn-cs"/>
              </a:endParaRPr>
            </a:p>
          </p:txBody>
        </p:sp>
        <p:sp>
          <p:nvSpPr>
            <p:cNvPr id="55" name="Freeform 54"/>
            <p:cNvSpPr>
              <a:spLocks/>
            </p:cNvSpPr>
            <p:nvPr/>
          </p:nvSpPr>
          <p:spPr bwMode="auto">
            <a:xfrm>
              <a:off x="4739042" y="3080899"/>
              <a:ext cx="32397" cy="94879"/>
            </a:xfrm>
            <a:custGeom>
              <a:avLst/>
              <a:gdLst>
                <a:gd name="T0" fmla="*/ 9 w 14"/>
                <a:gd name="T1" fmla="*/ 0 h 41"/>
                <a:gd name="T2" fmla="*/ 0 w 14"/>
                <a:gd name="T3" fmla="*/ 40 h 41"/>
                <a:gd name="T4" fmla="*/ 5 w 14"/>
                <a:gd name="T5" fmla="*/ 41 h 41"/>
                <a:gd name="T6" fmla="*/ 14 w 14"/>
                <a:gd name="T7" fmla="*/ 1 h 41"/>
                <a:gd name="T8" fmla="*/ 9 w 14"/>
                <a:gd name="T9" fmla="*/ 0 h 41"/>
              </a:gdLst>
              <a:ahLst/>
              <a:cxnLst>
                <a:cxn ang="0">
                  <a:pos x="T0" y="T1"/>
                </a:cxn>
                <a:cxn ang="0">
                  <a:pos x="T2" y="T3"/>
                </a:cxn>
                <a:cxn ang="0">
                  <a:pos x="T4" y="T5"/>
                </a:cxn>
                <a:cxn ang="0">
                  <a:pos x="T6" y="T7"/>
                </a:cxn>
                <a:cxn ang="0">
                  <a:pos x="T8" y="T9"/>
                </a:cxn>
              </a:cxnLst>
              <a:rect l="0" t="0" r="r" b="b"/>
              <a:pathLst>
                <a:path w="14" h="41">
                  <a:moveTo>
                    <a:pt x="9" y="0"/>
                  </a:moveTo>
                  <a:lnTo>
                    <a:pt x="0" y="40"/>
                  </a:lnTo>
                  <a:lnTo>
                    <a:pt x="5" y="41"/>
                  </a:lnTo>
                  <a:lnTo>
                    <a:pt x="14" y="1"/>
                  </a:lnTo>
                  <a:lnTo>
                    <a:pt x="9"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56444" rtl="0"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latin typeface="Segoe UI"/>
                <a:ea typeface="+mn-ea"/>
                <a:cs typeface="+mn-cs"/>
              </a:endParaRPr>
            </a:p>
          </p:txBody>
        </p:sp>
        <p:sp>
          <p:nvSpPr>
            <p:cNvPr id="56" name="Freeform 55"/>
            <p:cNvSpPr>
              <a:spLocks/>
            </p:cNvSpPr>
            <p:nvPr/>
          </p:nvSpPr>
          <p:spPr bwMode="auto">
            <a:xfrm>
              <a:off x="6060397" y="3080899"/>
              <a:ext cx="30084" cy="94879"/>
            </a:xfrm>
            <a:custGeom>
              <a:avLst/>
              <a:gdLst>
                <a:gd name="T0" fmla="*/ 5 w 13"/>
                <a:gd name="T1" fmla="*/ 0 h 41"/>
                <a:gd name="T2" fmla="*/ 13 w 13"/>
                <a:gd name="T3" fmla="*/ 40 h 41"/>
                <a:gd name="T4" fmla="*/ 8 w 13"/>
                <a:gd name="T5" fmla="*/ 41 h 41"/>
                <a:gd name="T6" fmla="*/ 0 w 13"/>
                <a:gd name="T7" fmla="*/ 1 h 41"/>
                <a:gd name="T8" fmla="*/ 5 w 13"/>
                <a:gd name="T9" fmla="*/ 0 h 41"/>
              </a:gdLst>
              <a:ahLst/>
              <a:cxnLst>
                <a:cxn ang="0">
                  <a:pos x="T0" y="T1"/>
                </a:cxn>
                <a:cxn ang="0">
                  <a:pos x="T2" y="T3"/>
                </a:cxn>
                <a:cxn ang="0">
                  <a:pos x="T4" y="T5"/>
                </a:cxn>
                <a:cxn ang="0">
                  <a:pos x="T6" y="T7"/>
                </a:cxn>
                <a:cxn ang="0">
                  <a:pos x="T8" y="T9"/>
                </a:cxn>
              </a:cxnLst>
              <a:rect l="0" t="0" r="r" b="b"/>
              <a:pathLst>
                <a:path w="13" h="41">
                  <a:moveTo>
                    <a:pt x="5" y="0"/>
                  </a:moveTo>
                  <a:lnTo>
                    <a:pt x="13" y="40"/>
                  </a:lnTo>
                  <a:lnTo>
                    <a:pt x="8" y="41"/>
                  </a:lnTo>
                  <a:lnTo>
                    <a:pt x="0" y="1"/>
                  </a:lnTo>
                  <a:lnTo>
                    <a:pt x="5"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56444" rtl="0"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latin typeface="Segoe UI"/>
                <a:ea typeface="+mn-ea"/>
                <a:cs typeface="+mn-cs"/>
              </a:endParaRPr>
            </a:p>
          </p:txBody>
        </p:sp>
        <p:sp>
          <p:nvSpPr>
            <p:cNvPr id="57" name="Oval 28"/>
            <p:cNvSpPr>
              <a:spLocks noChangeArrowheads="1"/>
            </p:cNvSpPr>
            <p:nvPr/>
          </p:nvSpPr>
          <p:spPr bwMode="auto">
            <a:xfrm>
              <a:off x="5206492" y="4696145"/>
              <a:ext cx="416539" cy="416539"/>
            </a:xfrm>
            <a:prstGeom prst="ellipse">
              <a:avLst/>
            </a:prstGeom>
            <a:solidFill>
              <a:srgbClr val="FFC000"/>
            </a:solidFill>
            <a:ln>
              <a:noFill/>
            </a:ln>
            <a:extLst/>
          </p:spPr>
          <p:txBody>
            <a:bodyPr vert="horz" wrap="square" lIns="91440" tIns="45720" rIns="91440" bIns="45720" numCol="1" anchor="t" anchorCtr="0" compatLnSpc="1">
              <a:prstTxWarp prst="textNoShape">
                <a:avLst/>
              </a:prstTxWarp>
            </a:bodyPr>
            <a:lstStyle/>
            <a:p>
              <a:pPr marL="0" marR="0" lvl="0" indent="0" algn="l" defTabSz="956444" rtl="0"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latin typeface="Segoe UI"/>
                <a:ea typeface="+mn-ea"/>
                <a:cs typeface="+mn-cs"/>
              </a:endParaRPr>
            </a:p>
          </p:txBody>
        </p:sp>
        <p:sp>
          <p:nvSpPr>
            <p:cNvPr id="58" name="Freeform 29"/>
            <p:cNvSpPr>
              <a:spLocks/>
            </p:cNvSpPr>
            <p:nvPr/>
          </p:nvSpPr>
          <p:spPr bwMode="auto">
            <a:xfrm>
              <a:off x="5206492" y="4883588"/>
              <a:ext cx="416539" cy="229097"/>
            </a:xfrm>
            <a:custGeom>
              <a:avLst/>
              <a:gdLst>
                <a:gd name="T0" fmla="*/ 192 w 383"/>
                <a:gd name="T1" fmla="*/ 210 h 210"/>
                <a:gd name="T2" fmla="*/ 383 w 383"/>
                <a:gd name="T3" fmla="*/ 18 h 210"/>
                <a:gd name="T4" fmla="*/ 382 w 383"/>
                <a:gd name="T5" fmla="*/ 0 h 210"/>
                <a:gd name="T6" fmla="*/ 192 w 383"/>
                <a:gd name="T7" fmla="*/ 173 h 210"/>
                <a:gd name="T8" fmla="*/ 1 w 383"/>
                <a:gd name="T9" fmla="*/ 0 h 210"/>
                <a:gd name="T10" fmla="*/ 0 w 383"/>
                <a:gd name="T11" fmla="*/ 18 h 210"/>
                <a:gd name="T12" fmla="*/ 192 w 383"/>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383" h="210">
                  <a:moveTo>
                    <a:pt x="192" y="210"/>
                  </a:moveTo>
                  <a:cubicBezTo>
                    <a:pt x="298" y="210"/>
                    <a:pt x="383" y="124"/>
                    <a:pt x="383" y="18"/>
                  </a:cubicBezTo>
                  <a:cubicBezTo>
                    <a:pt x="383" y="12"/>
                    <a:pt x="383" y="6"/>
                    <a:pt x="382" y="0"/>
                  </a:cubicBezTo>
                  <a:cubicBezTo>
                    <a:pt x="373" y="97"/>
                    <a:pt x="291" y="173"/>
                    <a:pt x="192" y="173"/>
                  </a:cubicBezTo>
                  <a:cubicBezTo>
                    <a:pt x="92" y="173"/>
                    <a:pt x="10" y="97"/>
                    <a:pt x="1" y="0"/>
                  </a:cubicBezTo>
                  <a:cubicBezTo>
                    <a:pt x="0" y="6"/>
                    <a:pt x="0" y="12"/>
                    <a:pt x="0" y="18"/>
                  </a:cubicBezTo>
                  <a:cubicBezTo>
                    <a:pt x="0" y="124"/>
                    <a:pt x="86" y="210"/>
                    <a:pt x="192" y="210"/>
                  </a:cubicBezTo>
                </a:path>
              </a:pathLst>
            </a:custGeom>
            <a:solidFill>
              <a:srgbClr val="ED7D31"/>
            </a:solidFill>
            <a:ln>
              <a:noFill/>
            </a:ln>
            <a:extLst/>
          </p:spPr>
          <p:txBody>
            <a:bodyPr vert="horz" wrap="square" lIns="91440" tIns="45720" rIns="91440" bIns="45720" numCol="1" anchor="t" anchorCtr="0" compatLnSpc="1">
              <a:prstTxWarp prst="textNoShape">
                <a:avLst/>
              </a:prstTxWarp>
            </a:bodyPr>
            <a:lstStyle/>
            <a:p>
              <a:pPr marL="0" marR="0" lvl="0" indent="0" algn="l" defTabSz="956444" rtl="0"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latin typeface="Segoe UI"/>
                <a:ea typeface="+mn-ea"/>
                <a:cs typeface="+mn-cs"/>
              </a:endParaRPr>
            </a:p>
          </p:txBody>
        </p:sp>
        <p:sp>
          <p:nvSpPr>
            <p:cNvPr id="59" name="Freeform 30"/>
            <p:cNvSpPr>
              <a:spLocks/>
            </p:cNvSpPr>
            <p:nvPr/>
          </p:nvSpPr>
          <p:spPr bwMode="auto">
            <a:xfrm>
              <a:off x="5299056" y="4649863"/>
              <a:ext cx="113392" cy="131905"/>
            </a:xfrm>
            <a:custGeom>
              <a:avLst/>
              <a:gdLst>
                <a:gd name="T0" fmla="*/ 49 w 49"/>
                <a:gd name="T1" fmla="*/ 0 h 57"/>
                <a:gd name="T2" fmla="*/ 15 w 49"/>
                <a:gd name="T3" fmla="*/ 0 h 57"/>
                <a:gd name="T4" fmla="*/ 0 w 49"/>
                <a:gd name="T5" fmla="*/ 44 h 57"/>
                <a:gd name="T6" fmla="*/ 6 w 49"/>
                <a:gd name="T7" fmla="*/ 57 h 57"/>
                <a:gd name="T8" fmla="*/ 14 w 49"/>
                <a:gd name="T9" fmla="*/ 57 h 57"/>
                <a:gd name="T10" fmla="*/ 49 w 49"/>
                <a:gd name="T11" fmla="*/ 19 h 57"/>
                <a:gd name="T12" fmla="*/ 49 w 49"/>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49" h="57">
                  <a:moveTo>
                    <a:pt x="49" y="0"/>
                  </a:moveTo>
                  <a:lnTo>
                    <a:pt x="15" y="0"/>
                  </a:lnTo>
                  <a:lnTo>
                    <a:pt x="0" y="44"/>
                  </a:lnTo>
                  <a:lnTo>
                    <a:pt x="6" y="57"/>
                  </a:lnTo>
                  <a:lnTo>
                    <a:pt x="14" y="57"/>
                  </a:lnTo>
                  <a:lnTo>
                    <a:pt x="49" y="19"/>
                  </a:lnTo>
                  <a:lnTo>
                    <a:pt x="49" y="0"/>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56444" rtl="0"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latin typeface="Segoe UI"/>
                <a:ea typeface="+mn-ea"/>
                <a:cs typeface="+mn-cs"/>
              </a:endParaRPr>
            </a:p>
          </p:txBody>
        </p:sp>
        <p:grpSp>
          <p:nvGrpSpPr>
            <p:cNvPr id="60" name="Group 59"/>
            <p:cNvGrpSpPr>
              <a:grpSpLocks noChangeAspect="1"/>
            </p:cNvGrpSpPr>
            <p:nvPr>
              <p:custDataLst>
                <p:custData r:id="rId1"/>
              </p:custDataLst>
            </p:nvPr>
          </p:nvGrpSpPr>
          <p:grpSpPr>
            <a:xfrm>
              <a:off x="4696944" y="2059194"/>
              <a:ext cx="415996" cy="234364"/>
              <a:chOff x="3370263" y="896938"/>
              <a:chExt cx="450850" cy="254000"/>
            </a:xfrm>
            <a:solidFill>
              <a:srgbClr val="0072C6"/>
            </a:solidFill>
          </p:grpSpPr>
          <p:sp>
            <p:nvSpPr>
              <p:cNvPr id="88" name="Freeform 107"/>
              <p:cNvSpPr>
                <a:spLocks noEditPoints="1"/>
              </p:cNvSpPr>
              <p:nvPr/>
            </p:nvSpPr>
            <p:spPr bwMode="auto">
              <a:xfrm>
                <a:off x="3370263" y="896938"/>
                <a:ext cx="450850" cy="254000"/>
              </a:xfrm>
              <a:custGeom>
                <a:avLst/>
                <a:gdLst>
                  <a:gd name="T0" fmla="*/ 268 w 284"/>
                  <a:gd name="T1" fmla="*/ 0 h 160"/>
                  <a:gd name="T2" fmla="*/ 16 w 284"/>
                  <a:gd name="T3" fmla="*/ 0 h 160"/>
                  <a:gd name="T4" fmla="*/ 16 w 284"/>
                  <a:gd name="T5" fmla="*/ 0 h 160"/>
                  <a:gd name="T6" fmla="*/ 10 w 284"/>
                  <a:gd name="T7" fmla="*/ 2 h 160"/>
                  <a:gd name="T8" fmla="*/ 6 w 284"/>
                  <a:gd name="T9" fmla="*/ 6 h 160"/>
                  <a:gd name="T10" fmla="*/ 2 w 284"/>
                  <a:gd name="T11" fmla="*/ 10 h 160"/>
                  <a:gd name="T12" fmla="*/ 0 w 284"/>
                  <a:gd name="T13" fmla="*/ 16 h 160"/>
                  <a:gd name="T14" fmla="*/ 0 w 284"/>
                  <a:gd name="T15" fmla="*/ 144 h 160"/>
                  <a:gd name="T16" fmla="*/ 0 w 284"/>
                  <a:gd name="T17" fmla="*/ 144 h 160"/>
                  <a:gd name="T18" fmla="*/ 2 w 284"/>
                  <a:gd name="T19" fmla="*/ 150 h 160"/>
                  <a:gd name="T20" fmla="*/ 6 w 284"/>
                  <a:gd name="T21" fmla="*/ 156 h 160"/>
                  <a:gd name="T22" fmla="*/ 10 w 284"/>
                  <a:gd name="T23" fmla="*/ 160 h 160"/>
                  <a:gd name="T24" fmla="*/ 16 w 284"/>
                  <a:gd name="T25" fmla="*/ 160 h 160"/>
                  <a:gd name="T26" fmla="*/ 268 w 284"/>
                  <a:gd name="T27" fmla="*/ 160 h 160"/>
                  <a:gd name="T28" fmla="*/ 268 w 284"/>
                  <a:gd name="T29" fmla="*/ 160 h 160"/>
                  <a:gd name="T30" fmla="*/ 274 w 284"/>
                  <a:gd name="T31" fmla="*/ 160 h 160"/>
                  <a:gd name="T32" fmla="*/ 280 w 284"/>
                  <a:gd name="T33" fmla="*/ 156 h 160"/>
                  <a:gd name="T34" fmla="*/ 282 w 284"/>
                  <a:gd name="T35" fmla="*/ 150 h 160"/>
                  <a:gd name="T36" fmla="*/ 284 w 284"/>
                  <a:gd name="T37" fmla="*/ 144 h 160"/>
                  <a:gd name="T38" fmla="*/ 284 w 284"/>
                  <a:gd name="T39" fmla="*/ 16 h 160"/>
                  <a:gd name="T40" fmla="*/ 284 w 284"/>
                  <a:gd name="T41" fmla="*/ 16 h 160"/>
                  <a:gd name="T42" fmla="*/ 282 w 284"/>
                  <a:gd name="T43" fmla="*/ 10 h 160"/>
                  <a:gd name="T44" fmla="*/ 280 w 284"/>
                  <a:gd name="T45" fmla="*/ 6 h 160"/>
                  <a:gd name="T46" fmla="*/ 274 w 284"/>
                  <a:gd name="T47" fmla="*/ 2 h 160"/>
                  <a:gd name="T48" fmla="*/ 268 w 284"/>
                  <a:gd name="T49" fmla="*/ 0 h 160"/>
                  <a:gd name="T50" fmla="*/ 268 w 284"/>
                  <a:gd name="T51" fmla="*/ 0 h 160"/>
                  <a:gd name="T52" fmla="*/ 256 w 284"/>
                  <a:gd name="T53" fmla="*/ 136 h 160"/>
                  <a:gd name="T54" fmla="*/ 28 w 284"/>
                  <a:gd name="T55" fmla="*/ 136 h 160"/>
                  <a:gd name="T56" fmla="*/ 28 w 284"/>
                  <a:gd name="T57" fmla="*/ 26 h 160"/>
                  <a:gd name="T58" fmla="*/ 256 w 284"/>
                  <a:gd name="T59" fmla="*/ 26 h 160"/>
                  <a:gd name="T60" fmla="*/ 256 w 284"/>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4" h="160">
                    <a:moveTo>
                      <a:pt x="268" y="0"/>
                    </a:moveTo>
                    <a:lnTo>
                      <a:pt x="16" y="0"/>
                    </a:lnTo>
                    <a:lnTo>
                      <a:pt x="16" y="0"/>
                    </a:lnTo>
                    <a:lnTo>
                      <a:pt x="10" y="2"/>
                    </a:lnTo>
                    <a:lnTo>
                      <a:pt x="6" y="6"/>
                    </a:lnTo>
                    <a:lnTo>
                      <a:pt x="2" y="10"/>
                    </a:lnTo>
                    <a:lnTo>
                      <a:pt x="0" y="16"/>
                    </a:lnTo>
                    <a:lnTo>
                      <a:pt x="0" y="144"/>
                    </a:lnTo>
                    <a:lnTo>
                      <a:pt x="0" y="144"/>
                    </a:lnTo>
                    <a:lnTo>
                      <a:pt x="2" y="150"/>
                    </a:lnTo>
                    <a:lnTo>
                      <a:pt x="6" y="156"/>
                    </a:lnTo>
                    <a:lnTo>
                      <a:pt x="10" y="160"/>
                    </a:lnTo>
                    <a:lnTo>
                      <a:pt x="16" y="160"/>
                    </a:lnTo>
                    <a:lnTo>
                      <a:pt x="268" y="160"/>
                    </a:lnTo>
                    <a:lnTo>
                      <a:pt x="268" y="160"/>
                    </a:lnTo>
                    <a:lnTo>
                      <a:pt x="274" y="160"/>
                    </a:lnTo>
                    <a:lnTo>
                      <a:pt x="280" y="156"/>
                    </a:lnTo>
                    <a:lnTo>
                      <a:pt x="282" y="150"/>
                    </a:lnTo>
                    <a:lnTo>
                      <a:pt x="284" y="144"/>
                    </a:lnTo>
                    <a:lnTo>
                      <a:pt x="284" y="16"/>
                    </a:lnTo>
                    <a:lnTo>
                      <a:pt x="284" y="16"/>
                    </a:lnTo>
                    <a:lnTo>
                      <a:pt x="282" y="10"/>
                    </a:lnTo>
                    <a:lnTo>
                      <a:pt x="280" y="6"/>
                    </a:lnTo>
                    <a:lnTo>
                      <a:pt x="274" y="2"/>
                    </a:lnTo>
                    <a:lnTo>
                      <a:pt x="268" y="0"/>
                    </a:lnTo>
                    <a:lnTo>
                      <a:pt x="268" y="0"/>
                    </a:lnTo>
                    <a:close/>
                    <a:moveTo>
                      <a:pt x="256" y="136"/>
                    </a:moveTo>
                    <a:lnTo>
                      <a:pt x="28" y="136"/>
                    </a:lnTo>
                    <a:lnTo>
                      <a:pt x="28" y="26"/>
                    </a:lnTo>
                    <a:lnTo>
                      <a:pt x="256" y="26"/>
                    </a:lnTo>
                    <a:lnTo>
                      <a:pt x="256" y="136"/>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algn="l" defTabSz="956444" rtl="0"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latin typeface="Segoe UI"/>
                  <a:ea typeface="+mn-ea"/>
                  <a:cs typeface="+mn-cs"/>
                </a:endParaRPr>
              </a:p>
            </p:txBody>
          </p:sp>
          <p:sp>
            <p:nvSpPr>
              <p:cNvPr id="89" name="Freeform 108"/>
              <p:cNvSpPr>
                <a:spLocks/>
              </p:cNvSpPr>
              <p:nvPr/>
            </p:nvSpPr>
            <p:spPr bwMode="auto">
              <a:xfrm>
                <a:off x="3570288"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algn="l" defTabSz="956444" rtl="0"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latin typeface="Segoe UI"/>
                  <a:ea typeface="+mn-ea"/>
                  <a:cs typeface="+mn-cs"/>
                </a:endParaRPr>
              </a:p>
            </p:txBody>
          </p:sp>
        </p:grpSp>
        <p:grpSp>
          <p:nvGrpSpPr>
            <p:cNvPr id="61" name="Group 60"/>
            <p:cNvGrpSpPr>
              <a:grpSpLocks noChangeAspect="1"/>
            </p:cNvGrpSpPr>
            <p:nvPr>
              <p:custDataLst>
                <p:custData r:id="rId2"/>
              </p:custDataLst>
            </p:nvPr>
          </p:nvGrpSpPr>
          <p:grpSpPr>
            <a:xfrm>
              <a:off x="4173933" y="2731263"/>
              <a:ext cx="337455" cy="204957"/>
              <a:chOff x="4722813" y="836613"/>
              <a:chExt cx="517525" cy="314325"/>
            </a:xfrm>
            <a:solidFill>
              <a:srgbClr val="0072C6"/>
            </a:solidFill>
          </p:grpSpPr>
          <p:sp>
            <p:nvSpPr>
              <p:cNvPr id="85" name="Freeform 104"/>
              <p:cNvSpPr>
                <a:spLocks/>
              </p:cNvSpPr>
              <p:nvPr/>
            </p:nvSpPr>
            <p:spPr bwMode="auto">
              <a:xfrm>
                <a:off x="4792663" y="836613"/>
                <a:ext cx="447675" cy="254000"/>
              </a:xfrm>
              <a:custGeom>
                <a:avLst/>
                <a:gdLst>
                  <a:gd name="T0" fmla="*/ 266 w 282"/>
                  <a:gd name="T1" fmla="*/ 0 h 160"/>
                  <a:gd name="T2" fmla="*/ 14 w 282"/>
                  <a:gd name="T3" fmla="*/ 0 h 160"/>
                  <a:gd name="T4" fmla="*/ 14 w 282"/>
                  <a:gd name="T5" fmla="*/ 0 h 160"/>
                  <a:gd name="T6" fmla="*/ 8 w 282"/>
                  <a:gd name="T7" fmla="*/ 0 h 160"/>
                  <a:gd name="T8" fmla="*/ 4 w 282"/>
                  <a:gd name="T9" fmla="*/ 4 h 160"/>
                  <a:gd name="T10" fmla="*/ 0 w 282"/>
                  <a:gd name="T11" fmla="*/ 8 h 160"/>
                  <a:gd name="T12" fmla="*/ 0 w 282"/>
                  <a:gd name="T13" fmla="*/ 16 h 160"/>
                  <a:gd name="T14" fmla="*/ 0 w 282"/>
                  <a:gd name="T15" fmla="*/ 20 h 160"/>
                  <a:gd name="T16" fmla="*/ 242 w 282"/>
                  <a:gd name="T17" fmla="*/ 20 h 160"/>
                  <a:gd name="T18" fmla="*/ 242 w 282"/>
                  <a:gd name="T19" fmla="*/ 20 h 160"/>
                  <a:gd name="T20" fmla="*/ 248 w 282"/>
                  <a:gd name="T21" fmla="*/ 22 h 160"/>
                  <a:gd name="T22" fmla="*/ 254 w 282"/>
                  <a:gd name="T23" fmla="*/ 24 h 160"/>
                  <a:gd name="T24" fmla="*/ 258 w 282"/>
                  <a:gd name="T25" fmla="*/ 30 h 160"/>
                  <a:gd name="T26" fmla="*/ 258 w 282"/>
                  <a:gd name="T27" fmla="*/ 36 h 160"/>
                  <a:gd name="T28" fmla="*/ 258 w 282"/>
                  <a:gd name="T29" fmla="*/ 160 h 160"/>
                  <a:gd name="T30" fmla="*/ 266 w 282"/>
                  <a:gd name="T31" fmla="*/ 160 h 160"/>
                  <a:gd name="T32" fmla="*/ 266 w 282"/>
                  <a:gd name="T33" fmla="*/ 160 h 160"/>
                  <a:gd name="T34" fmla="*/ 272 w 282"/>
                  <a:gd name="T35" fmla="*/ 158 h 160"/>
                  <a:gd name="T36" fmla="*/ 278 w 282"/>
                  <a:gd name="T37" fmla="*/ 154 h 160"/>
                  <a:gd name="T38" fmla="*/ 282 w 282"/>
                  <a:gd name="T39" fmla="*/ 150 h 160"/>
                  <a:gd name="T40" fmla="*/ 282 w 282"/>
                  <a:gd name="T41" fmla="*/ 144 h 160"/>
                  <a:gd name="T42" fmla="*/ 282 w 282"/>
                  <a:gd name="T43" fmla="*/ 16 h 160"/>
                  <a:gd name="T44" fmla="*/ 282 w 282"/>
                  <a:gd name="T45" fmla="*/ 16 h 160"/>
                  <a:gd name="T46" fmla="*/ 282 w 282"/>
                  <a:gd name="T47" fmla="*/ 8 h 160"/>
                  <a:gd name="T48" fmla="*/ 278 w 282"/>
                  <a:gd name="T49" fmla="*/ 4 h 160"/>
                  <a:gd name="T50" fmla="*/ 272 w 282"/>
                  <a:gd name="T51" fmla="*/ 0 h 160"/>
                  <a:gd name="T52" fmla="*/ 266 w 282"/>
                  <a:gd name="T53" fmla="*/ 0 h 160"/>
                  <a:gd name="T54" fmla="*/ 266 w 282"/>
                  <a:gd name="T5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2" h="160">
                    <a:moveTo>
                      <a:pt x="266" y="0"/>
                    </a:moveTo>
                    <a:lnTo>
                      <a:pt x="14" y="0"/>
                    </a:lnTo>
                    <a:lnTo>
                      <a:pt x="14" y="0"/>
                    </a:lnTo>
                    <a:lnTo>
                      <a:pt x="8" y="0"/>
                    </a:lnTo>
                    <a:lnTo>
                      <a:pt x="4" y="4"/>
                    </a:lnTo>
                    <a:lnTo>
                      <a:pt x="0" y="8"/>
                    </a:lnTo>
                    <a:lnTo>
                      <a:pt x="0" y="16"/>
                    </a:lnTo>
                    <a:lnTo>
                      <a:pt x="0" y="20"/>
                    </a:lnTo>
                    <a:lnTo>
                      <a:pt x="242" y="20"/>
                    </a:lnTo>
                    <a:lnTo>
                      <a:pt x="242" y="20"/>
                    </a:lnTo>
                    <a:lnTo>
                      <a:pt x="248" y="22"/>
                    </a:lnTo>
                    <a:lnTo>
                      <a:pt x="254" y="24"/>
                    </a:lnTo>
                    <a:lnTo>
                      <a:pt x="258" y="30"/>
                    </a:lnTo>
                    <a:lnTo>
                      <a:pt x="258" y="36"/>
                    </a:lnTo>
                    <a:lnTo>
                      <a:pt x="258" y="160"/>
                    </a:lnTo>
                    <a:lnTo>
                      <a:pt x="266" y="160"/>
                    </a:lnTo>
                    <a:lnTo>
                      <a:pt x="266" y="160"/>
                    </a:lnTo>
                    <a:lnTo>
                      <a:pt x="272" y="158"/>
                    </a:lnTo>
                    <a:lnTo>
                      <a:pt x="278" y="154"/>
                    </a:lnTo>
                    <a:lnTo>
                      <a:pt x="282" y="150"/>
                    </a:lnTo>
                    <a:lnTo>
                      <a:pt x="282" y="144"/>
                    </a:lnTo>
                    <a:lnTo>
                      <a:pt x="282" y="16"/>
                    </a:lnTo>
                    <a:lnTo>
                      <a:pt x="282" y="16"/>
                    </a:lnTo>
                    <a:lnTo>
                      <a:pt x="282" y="8"/>
                    </a:lnTo>
                    <a:lnTo>
                      <a:pt x="278" y="4"/>
                    </a:lnTo>
                    <a:lnTo>
                      <a:pt x="272" y="0"/>
                    </a:lnTo>
                    <a:lnTo>
                      <a:pt x="266" y="0"/>
                    </a:lnTo>
                    <a:lnTo>
                      <a:pt x="266"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algn="l" defTabSz="956444" rtl="0"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latin typeface="Segoe UI"/>
                  <a:ea typeface="+mn-ea"/>
                  <a:cs typeface="+mn-cs"/>
                </a:endParaRPr>
              </a:p>
            </p:txBody>
          </p:sp>
          <p:sp>
            <p:nvSpPr>
              <p:cNvPr id="86" name="Freeform 105"/>
              <p:cNvSpPr>
                <a:spLocks noEditPoints="1"/>
              </p:cNvSpPr>
              <p:nvPr/>
            </p:nvSpPr>
            <p:spPr bwMode="auto">
              <a:xfrm>
                <a:off x="4722813" y="896938"/>
                <a:ext cx="447675" cy="254000"/>
              </a:xfrm>
              <a:custGeom>
                <a:avLst/>
                <a:gdLst>
                  <a:gd name="T0" fmla="*/ 266 w 282"/>
                  <a:gd name="T1" fmla="*/ 0 h 160"/>
                  <a:gd name="T2" fmla="*/ 14 w 282"/>
                  <a:gd name="T3" fmla="*/ 0 h 160"/>
                  <a:gd name="T4" fmla="*/ 14 w 282"/>
                  <a:gd name="T5" fmla="*/ 0 h 160"/>
                  <a:gd name="T6" fmla="*/ 8 w 282"/>
                  <a:gd name="T7" fmla="*/ 2 h 160"/>
                  <a:gd name="T8" fmla="*/ 4 w 282"/>
                  <a:gd name="T9" fmla="*/ 6 h 160"/>
                  <a:gd name="T10" fmla="*/ 0 w 282"/>
                  <a:gd name="T11" fmla="*/ 10 h 160"/>
                  <a:gd name="T12" fmla="*/ 0 w 282"/>
                  <a:gd name="T13" fmla="*/ 16 h 160"/>
                  <a:gd name="T14" fmla="*/ 0 w 282"/>
                  <a:gd name="T15" fmla="*/ 144 h 160"/>
                  <a:gd name="T16" fmla="*/ 0 w 282"/>
                  <a:gd name="T17" fmla="*/ 144 h 160"/>
                  <a:gd name="T18" fmla="*/ 0 w 282"/>
                  <a:gd name="T19" fmla="*/ 150 h 160"/>
                  <a:gd name="T20" fmla="*/ 4 w 282"/>
                  <a:gd name="T21" fmla="*/ 156 h 160"/>
                  <a:gd name="T22" fmla="*/ 8 w 282"/>
                  <a:gd name="T23" fmla="*/ 160 h 160"/>
                  <a:gd name="T24" fmla="*/ 14 w 282"/>
                  <a:gd name="T25" fmla="*/ 160 h 160"/>
                  <a:gd name="T26" fmla="*/ 266 w 282"/>
                  <a:gd name="T27" fmla="*/ 160 h 160"/>
                  <a:gd name="T28" fmla="*/ 266 w 282"/>
                  <a:gd name="T29" fmla="*/ 160 h 160"/>
                  <a:gd name="T30" fmla="*/ 272 w 282"/>
                  <a:gd name="T31" fmla="*/ 160 h 160"/>
                  <a:gd name="T32" fmla="*/ 278 w 282"/>
                  <a:gd name="T33" fmla="*/ 156 h 160"/>
                  <a:gd name="T34" fmla="*/ 282 w 282"/>
                  <a:gd name="T35" fmla="*/ 150 h 160"/>
                  <a:gd name="T36" fmla="*/ 282 w 282"/>
                  <a:gd name="T37" fmla="*/ 144 h 160"/>
                  <a:gd name="T38" fmla="*/ 282 w 282"/>
                  <a:gd name="T39" fmla="*/ 16 h 160"/>
                  <a:gd name="T40" fmla="*/ 282 w 282"/>
                  <a:gd name="T41" fmla="*/ 16 h 160"/>
                  <a:gd name="T42" fmla="*/ 282 w 282"/>
                  <a:gd name="T43" fmla="*/ 10 h 160"/>
                  <a:gd name="T44" fmla="*/ 278 w 282"/>
                  <a:gd name="T45" fmla="*/ 6 h 160"/>
                  <a:gd name="T46" fmla="*/ 272 w 282"/>
                  <a:gd name="T47" fmla="*/ 2 h 160"/>
                  <a:gd name="T48" fmla="*/ 266 w 282"/>
                  <a:gd name="T49" fmla="*/ 0 h 160"/>
                  <a:gd name="T50" fmla="*/ 266 w 282"/>
                  <a:gd name="T51" fmla="*/ 0 h 160"/>
                  <a:gd name="T52" fmla="*/ 254 w 282"/>
                  <a:gd name="T53" fmla="*/ 136 h 160"/>
                  <a:gd name="T54" fmla="*/ 28 w 282"/>
                  <a:gd name="T55" fmla="*/ 136 h 160"/>
                  <a:gd name="T56" fmla="*/ 28 w 282"/>
                  <a:gd name="T57" fmla="*/ 26 h 160"/>
                  <a:gd name="T58" fmla="*/ 254 w 282"/>
                  <a:gd name="T59" fmla="*/ 26 h 160"/>
                  <a:gd name="T60" fmla="*/ 254 w 282"/>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2" h="160">
                    <a:moveTo>
                      <a:pt x="266" y="0"/>
                    </a:moveTo>
                    <a:lnTo>
                      <a:pt x="14" y="0"/>
                    </a:lnTo>
                    <a:lnTo>
                      <a:pt x="14" y="0"/>
                    </a:lnTo>
                    <a:lnTo>
                      <a:pt x="8" y="2"/>
                    </a:lnTo>
                    <a:lnTo>
                      <a:pt x="4" y="6"/>
                    </a:lnTo>
                    <a:lnTo>
                      <a:pt x="0" y="10"/>
                    </a:lnTo>
                    <a:lnTo>
                      <a:pt x="0" y="16"/>
                    </a:lnTo>
                    <a:lnTo>
                      <a:pt x="0" y="144"/>
                    </a:lnTo>
                    <a:lnTo>
                      <a:pt x="0" y="144"/>
                    </a:lnTo>
                    <a:lnTo>
                      <a:pt x="0" y="150"/>
                    </a:lnTo>
                    <a:lnTo>
                      <a:pt x="4" y="156"/>
                    </a:lnTo>
                    <a:lnTo>
                      <a:pt x="8" y="160"/>
                    </a:lnTo>
                    <a:lnTo>
                      <a:pt x="14" y="160"/>
                    </a:lnTo>
                    <a:lnTo>
                      <a:pt x="266" y="160"/>
                    </a:lnTo>
                    <a:lnTo>
                      <a:pt x="266" y="160"/>
                    </a:lnTo>
                    <a:lnTo>
                      <a:pt x="272" y="160"/>
                    </a:lnTo>
                    <a:lnTo>
                      <a:pt x="278" y="156"/>
                    </a:lnTo>
                    <a:lnTo>
                      <a:pt x="282" y="150"/>
                    </a:lnTo>
                    <a:lnTo>
                      <a:pt x="282" y="144"/>
                    </a:lnTo>
                    <a:lnTo>
                      <a:pt x="282" y="16"/>
                    </a:lnTo>
                    <a:lnTo>
                      <a:pt x="282" y="16"/>
                    </a:lnTo>
                    <a:lnTo>
                      <a:pt x="282" y="10"/>
                    </a:lnTo>
                    <a:lnTo>
                      <a:pt x="278" y="6"/>
                    </a:lnTo>
                    <a:lnTo>
                      <a:pt x="272" y="2"/>
                    </a:lnTo>
                    <a:lnTo>
                      <a:pt x="266" y="0"/>
                    </a:lnTo>
                    <a:lnTo>
                      <a:pt x="266" y="0"/>
                    </a:lnTo>
                    <a:close/>
                    <a:moveTo>
                      <a:pt x="254" y="136"/>
                    </a:moveTo>
                    <a:lnTo>
                      <a:pt x="28" y="136"/>
                    </a:lnTo>
                    <a:lnTo>
                      <a:pt x="28" y="26"/>
                    </a:lnTo>
                    <a:lnTo>
                      <a:pt x="254" y="26"/>
                    </a:lnTo>
                    <a:lnTo>
                      <a:pt x="254" y="136"/>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algn="l" defTabSz="956444" rtl="0"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latin typeface="Segoe UI"/>
                  <a:ea typeface="+mn-ea"/>
                  <a:cs typeface="+mn-cs"/>
                </a:endParaRPr>
              </a:p>
            </p:txBody>
          </p:sp>
          <p:sp>
            <p:nvSpPr>
              <p:cNvPr id="87" name="Freeform 106"/>
              <p:cNvSpPr>
                <a:spLocks/>
              </p:cNvSpPr>
              <p:nvPr/>
            </p:nvSpPr>
            <p:spPr bwMode="auto">
              <a:xfrm>
                <a:off x="4919663"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algn="l" defTabSz="956444" rtl="0"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latin typeface="Segoe UI"/>
                  <a:ea typeface="+mn-ea"/>
                  <a:cs typeface="+mn-cs"/>
                </a:endParaRPr>
              </a:p>
            </p:txBody>
          </p:sp>
        </p:grpSp>
        <p:sp>
          <p:nvSpPr>
            <p:cNvPr id="62" name="Freeform 59"/>
            <p:cNvSpPr>
              <a:spLocks noChangeAspect="1" noEditPoints="1"/>
            </p:cNvSpPr>
            <p:nvPr>
              <p:custDataLst>
                <p:custData r:id="rId3"/>
              </p:custDataLst>
            </p:nvPr>
          </p:nvSpPr>
          <p:spPr bwMode="auto">
            <a:xfrm>
              <a:off x="6351773" y="2659837"/>
              <a:ext cx="279320" cy="337291"/>
            </a:xfrm>
            <a:custGeom>
              <a:avLst/>
              <a:gdLst>
                <a:gd name="T0" fmla="*/ 0 w 212"/>
                <a:gd name="T1" fmla="*/ 188 h 256"/>
                <a:gd name="T2" fmla="*/ 106 w 212"/>
                <a:gd name="T3" fmla="*/ 56 h 256"/>
                <a:gd name="T4" fmla="*/ 128 w 212"/>
                <a:gd name="T5" fmla="*/ 90 h 256"/>
                <a:gd name="T6" fmla="*/ 134 w 212"/>
                <a:gd name="T7" fmla="*/ 110 h 256"/>
                <a:gd name="T8" fmla="*/ 134 w 212"/>
                <a:gd name="T9" fmla="*/ 152 h 256"/>
                <a:gd name="T10" fmla="*/ 128 w 212"/>
                <a:gd name="T11" fmla="*/ 170 h 256"/>
                <a:gd name="T12" fmla="*/ 106 w 212"/>
                <a:gd name="T13" fmla="*/ 206 h 256"/>
                <a:gd name="T14" fmla="*/ 104 w 212"/>
                <a:gd name="T15" fmla="*/ 208 h 256"/>
                <a:gd name="T16" fmla="*/ 90 w 212"/>
                <a:gd name="T17" fmla="*/ 200 h 256"/>
                <a:gd name="T18" fmla="*/ 106 w 212"/>
                <a:gd name="T19" fmla="*/ 182 h 256"/>
                <a:gd name="T20" fmla="*/ 120 w 212"/>
                <a:gd name="T21" fmla="*/ 148 h 256"/>
                <a:gd name="T22" fmla="*/ 122 w 212"/>
                <a:gd name="T23" fmla="*/ 130 h 256"/>
                <a:gd name="T24" fmla="*/ 116 w 212"/>
                <a:gd name="T25" fmla="*/ 96 h 256"/>
                <a:gd name="T26" fmla="*/ 94 w 212"/>
                <a:gd name="T27" fmla="*/ 66 h 256"/>
                <a:gd name="T28" fmla="*/ 90 w 212"/>
                <a:gd name="T29" fmla="*/ 62 h 256"/>
                <a:gd name="T30" fmla="*/ 98 w 212"/>
                <a:gd name="T31" fmla="*/ 48 h 256"/>
                <a:gd name="T32" fmla="*/ 106 w 212"/>
                <a:gd name="T33" fmla="*/ 56 h 256"/>
                <a:gd name="T34" fmla="*/ 122 w 212"/>
                <a:gd name="T35" fmla="*/ 222 h 256"/>
                <a:gd name="T36" fmla="*/ 138 w 212"/>
                <a:gd name="T37" fmla="*/ 202 h 256"/>
                <a:gd name="T38" fmla="*/ 150 w 212"/>
                <a:gd name="T39" fmla="*/ 180 h 256"/>
                <a:gd name="T40" fmla="*/ 154 w 212"/>
                <a:gd name="T41" fmla="*/ 168 h 256"/>
                <a:gd name="T42" fmla="*/ 158 w 212"/>
                <a:gd name="T43" fmla="*/ 144 h 256"/>
                <a:gd name="T44" fmla="*/ 160 w 212"/>
                <a:gd name="T45" fmla="*/ 130 h 256"/>
                <a:gd name="T46" fmla="*/ 156 w 212"/>
                <a:gd name="T47" fmla="*/ 106 h 256"/>
                <a:gd name="T48" fmla="*/ 154 w 212"/>
                <a:gd name="T49" fmla="*/ 94 h 256"/>
                <a:gd name="T50" fmla="*/ 144 w 212"/>
                <a:gd name="T51" fmla="*/ 70 h 256"/>
                <a:gd name="T52" fmla="*/ 130 w 212"/>
                <a:gd name="T53" fmla="*/ 48 h 256"/>
                <a:gd name="T54" fmla="*/ 118 w 212"/>
                <a:gd name="T55" fmla="*/ 36 h 256"/>
                <a:gd name="T56" fmla="*/ 128 w 212"/>
                <a:gd name="T57" fmla="*/ 26 h 256"/>
                <a:gd name="T58" fmla="*/ 130 w 212"/>
                <a:gd name="T59" fmla="*/ 28 h 256"/>
                <a:gd name="T60" fmla="*/ 142 w 212"/>
                <a:gd name="T61" fmla="*/ 40 h 256"/>
                <a:gd name="T62" fmla="*/ 158 w 212"/>
                <a:gd name="T63" fmla="*/ 64 h 256"/>
                <a:gd name="T64" fmla="*/ 168 w 212"/>
                <a:gd name="T65" fmla="*/ 90 h 256"/>
                <a:gd name="T66" fmla="*/ 172 w 212"/>
                <a:gd name="T67" fmla="*/ 116 h 256"/>
                <a:gd name="T68" fmla="*/ 172 w 212"/>
                <a:gd name="T69" fmla="*/ 144 h 256"/>
                <a:gd name="T70" fmla="*/ 168 w 212"/>
                <a:gd name="T71" fmla="*/ 172 h 256"/>
                <a:gd name="T72" fmla="*/ 158 w 212"/>
                <a:gd name="T73" fmla="*/ 198 h 256"/>
                <a:gd name="T74" fmla="*/ 142 w 212"/>
                <a:gd name="T75" fmla="*/ 220 h 256"/>
                <a:gd name="T76" fmla="*/ 160 w 212"/>
                <a:gd name="T77" fmla="*/ 2 h 256"/>
                <a:gd name="T78" fmla="*/ 182 w 212"/>
                <a:gd name="T79" fmla="*/ 30 h 256"/>
                <a:gd name="T80" fmla="*/ 200 w 212"/>
                <a:gd name="T81" fmla="*/ 62 h 256"/>
                <a:gd name="T82" fmla="*/ 210 w 212"/>
                <a:gd name="T83" fmla="*/ 96 h 256"/>
                <a:gd name="T84" fmla="*/ 212 w 212"/>
                <a:gd name="T85" fmla="*/ 130 h 256"/>
                <a:gd name="T86" fmla="*/ 210 w 212"/>
                <a:gd name="T87" fmla="*/ 164 h 256"/>
                <a:gd name="T88" fmla="*/ 200 w 212"/>
                <a:gd name="T89" fmla="*/ 198 h 256"/>
                <a:gd name="T90" fmla="*/ 184 w 212"/>
                <a:gd name="T91" fmla="*/ 228 h 256"/>
                <a:gd name="T92" fmla="*/ 162 w 212"/>
                <a:gd name="T93" fmla="*/ 256 h 256"/>
                <a:gd name="T94" fmla="*/ 162 w 212"/>
                <a:gd name="T95" fmla="*/ 236 h 256"/>
                <a:gd name="T96" fmla="*/ 170 w 212"/>
                <a:gd name="T97" fmla="*/ 224 h 256"/>
                <a:gd name="T98" fmla="*/ 186 w 212"/>
                <a:gd name="T99" fmla="*/ 194 h 256"/>
                <a:gd name="T100" fmla="*/ 196 w 212"/>
                <a:gd name="T101" fmla="*/ 162 h 256"/>
                <a:gd name="T102" fmla="*/ 198 w 212"/>
                <a:gd name="T103" fmla="*/ 146 h 256"/>
                <a:gd name="T104" fmla="*/ 198 w 212"/>
                <a:gd name="T105" fmla="*/ 114 h 256"/>
                <a:gd name="T106" fmla="*/ 196 w 212"/>
                <a:gd name="T107" fmla="*/ 98 h 256"/>
                <a:gd name="T108" fmla="*/ 186 w 212"/>
                <a:gd name="T109" fmla="*/ 68 h 256"/>
                <a:gd name="T110" fmla="*/ 178 w 212"/>
                <a:gd name="T111" fmla="*/ 52 h 256"/>
                <a:gd name="T112" fmla="*/ 160 w 212"/>
                <a:gd name="T113" fmla="*/ 24 h 256"/>
                <a:gd name="T114" fmla="*/ 148 w 212"/>
                <a:gd name="T115" fmla="*/ 10 h 256"/>
                <a:gd name="T116" fmla="*/ 158 w 212"/>
                <a:gd name="T117" fmla="*/ 0 h 256"/>
                <a:gd name="T118" fmla="*/ 158 w 212"/>
                <a:gd name="T119"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2" h="256">
                  <a:moveTo>
                    <a:pt x="0" y="74"/>
                  </a:moveTo>
                  <a:lnTo>
                    <a:pt x="74" y="130"/>
                  </a:lnTo>
                  <a:lnTo>
                    <a:pt x="0" y="188"/>
                  </a:lnTo>
                  <a:lnTo>
                    <a:pt x="0" y="74"/>
                  </a:lnTo>
                  <a:close/>
                  <a:moveTo>
                    <a:pt x="106" y="56"/>
                  </a:moveTo>
                  <a:lnTo>
                    <a:pt x="106" y="56"/>
                  </a:lnTo>
                  <a:lnTo>
                    <a:pt x="118" y="72"/>
                  </a:lnTo>
                  <a:lnTo>
                    <a:pt x="118" y="72"/>
                  </a:lnTo>
                  <a:lnTo>
                    <a:pt x="128" y="90"/>
                  </a:lnTo>
                  <a:lnTo>
                    <a:pt x="128" y="90"/>
                  </a:lnTo>
                  <a:lnTo>
                    <a:pt x="134" y="110"/>
                  </a:lnTo>
                  <a:lnTo>
                    <a:pt x="134" y="110"/>
                  </a:lnTo>
                  <a:lnTo>
                    <a:pt x="136" y="130"/>
                  </a:lnTo>
                  <a:lnTo>
                    <a:pt x="136" y="130"/>
                  </a:lnTo>
                  <a:lnTo>
                    <a:pt x="134" y="152"/>
                  </a:lnTo>
                  <a:lnTo>
                    <a:pt x="134" y="152"/>
                  </a:lnTo>
                  <a:lnTo>
                    <a:pt x="128" y="170"/>
                  </a:lnTo>
                  <a:lnTo>
                    <a:pt x="128" y="170"/>
                  </a:lnTo>
                  <a:lnTo>
                    <a:pt x="118" y="190"/>
                  </a:lnTo>
                  <a:lnTo>
                    <a:pt x="118" y="190"/>
                  </a:lnTo>
                  <a:lnTo>
                    <a:pt x="106" y="206"/>
                  </a:lnTo>
                  <a:lnTo>
                    <a:pt x="106" y="206"/>
                  </a:lnTo>
                  <a:lnTo>
                    <a:pt x="104" y="208"/>
                  </a:lnTo>
                  <a:lnTo>
                    <a:pt x="104" y="208"/>
                  </a:lnTo>
                  <a:lnTo>
                    <a:pt x="102" y="208"/>
                  </a:lnTo>
                  <a:lnTo>
                    <a:pt x="90" y="200"/>
                  </a:lnTo>
                  <a:lnTo>
                    <a:pt x="90" y="200"/>
                  </a:lnTo>
                  <a:lnTo>
                    <a:pt x="94" y="196"/>
                  </a:lnTo>
                  <a:lnTo>
                    <a:pt x="94" y="196"/>
                  </a:lnTo>
                  <a:lnTo>
                    <a:pt x="106" y="182"/>
                  </a:lnTo>
                  <a:lnTo>
                    <a:pt x="116" y="166"/>
                  </a:lnTo>
                  <a:lnTo>
                    <a:pt x="116" y="166"/>
                  </a:lnTo>
                  <a:lnTo>
                    <a:pt x="120" y="148"/>
                  </a:lnTo>
                  <a:lnTo>
                    <a:pt x="120" y="148"/>
                  </a:lnTo>
                  <a:lnTo>
                    <a:pt x="122" y="130"/>
                  </a:lnTo>
                  <a:lnTo>
                    <a:pt x="122" y="130"/>
                  </a:lnTo>
                  <a:lnTo>
                    <a:pt x="120" y="114"/>
                  </a:lnTo>
                  <a:lnTo>
                    <a:pt x="116" y="96"/>
                  </a:lnTo>
                  <a:lnTo>
                    <a:pt x="116" y="96"/>
                  </a:lnTo>
                  <a:lnTo>
                    <a:pt x="106" y="80"/>
                  </a:lnTo>
                  <a:lnTo>
                    <a:pt x="106" y="80"/>
                  </a:lnTo>
                  <a:lnTo>
                    <a:pt x="94" y="66"/>
                  </a:lnTo>
                  <a:lnTo>
                    <a:pt x="94" y="66"/>
                  </a:lnTo>
                  <a:lnTo>
                    <a:pt x="90" y="62"/>
                  </a:lnTo>
                  <a:lnTo>
                    <a:pt x="90" y="62"/>
                  </a:lnTo>
                  <a:lnTo>
                    <a:pt x="86" y="58"/>
                  </a:lnTo>
                  <a:lnTo>
                    <a:pt x="98" y="48"/>
                  </a:lnTo>
                  <a:lnTo>
                    <a:pt x="98" y="48"/>
                  </a:lnTo>
                  <a:lnTo>
                    <a:pt x="102" y="52"/>
                  </a:lnTo>
                  <a:lnTo>
                    <a:pt x="102" y="52"/>
                  </a:lnTo>
                  <a:lnTo>
                    <a:pt x="106" y="56"/>
                  </a:lnTo>
                  <a:lnTo>
                    <a:pt x="106" y="56"/>
                  </a:lnTo>
                  <a:close/>
                  <a:moveTo>
                    <a:pt x="120" y="222"/>
                  </a:moveTo>
                  <a:lnTo>
                    <a:pt x="122" y="222"/>
                  </a:lnTo>
                  <a:lnTo>
                    <a:pt x="122" y="222"/>
                  </a:lnTo>
                  <a:lnTo>
                    <a:pt x="130" y="212"/>
                  </a:lnTo>
                  <a:lnTo>
                    <a:pt x="138" y="202"/>
                  </a:lnTo>
                  <a:lnTo>
                    <a:pt x="138" y="202"/>
                  </a:lnTo>
                  <a:lnTo>
                    <a:pt x="144" y="192"/>
                  </a:lnTo>
                  <a:lnTo>
                    <a:pt x="150" y="180"/>
                  </a:lnTo>
                  <a:lnTo>
                    <a:pt x="150" y="180"/>
                  </a:lnTo>
                  <a:lnTo>
                    <a:pt x="154" y="168"/>
                  </a:lnTo>
                  <a:lnTo>
                    <a:pt x="154" y="168"/>
                  </a:lnTo>
                  <a:lnTo>
                    <a:pt x="156" y="156"/>
                  </a:lnTo>
                  <a:lnTo>
                    <a:pt x="156" y="156"/>
                  </a:lnTo>
                  <a:lnTo>
                    <a:pt x="158" y="144"/>
                  </a:lnTo>
                  <a:lnTo>
                    <a:pt x="158" y="144"/>
                  </a:lnTo>
                  <a:lnTo>
                    <a:pt x="160" y="130"/>
                  </a:lnTo>
                  <a:lnTo>
                    <a:pt x="160" y="130"/>
                  </a:lnTo>
                  <a:lnTo>
                    <a:pt x="158" y="118"/>
                  </a:lnTo>
                  <a:lnTo>
                    <a:pt x="158" y="118"/>
                  </a:lnTo>
                  <a:lnTo>
                    <a:pt x="156" y="106"/>
                  </a:lnTo>
                  <a:lnTo>
                    <a:pt x="156" y="106"/>
                  </a:lnTo>
                  <a:lnTo>
                    <a:pt x="154" y="94"/>
                  </a:lnTo>
                  <a:lnTo>
                    <a:pt x="154" y="94"/>
                  </a:lnTo>
                  <a:lnTo>
                    <a:pt x="150" y="82"/>
                  </a:lnTo>
                  <a:lnTo>
                    <a:pt x="150" y="82"/>
                  </a:lnTo>
                  <a:lnTo>
                    <a:pt x="144" y="70"/>
                  </a:lnTo>
                  <a:lnTo>
                    <a:pt x="138" y="60"/>
                  </a:lnTo>
                  <a:lnTo>
                    <a:pt x="138" y="60"/>
                  </a:lnTo>
                  <a:lnTo>
                    <a:pt x="130" y="48"/>
                  </a:lnTo>
                  <a:lnTo>
                    <a:pt x="122" y="40"/>
                  </a:lnTo>
                  <a:lnTo>
                    <a:pt x="122" y="40"/>
                  </a:lnTo>
                  <a:lnTo>
                    <a:pt x="118" y="36"/>
                  </a:lnTo>
                  <a:lnTo>
                    <a:pt x="118" y="36"/>
                  </a:lnTo>
                  <a:lnTo>
                    <a:pt x="116" y="34"/>
                  </a:lnTo>
                  <a:lnTo>
                    <a:pt x="128" y="26"/>
                  </a:lnTo>
                  <a:lnTo>
                    <a:pt x="128" y="26"/>
                  </a:lnTo>
                  <a:lnTo>
                    <a:pt x="130" y="28"/>
                  </a:lnTo>
                  <a:lnTo>
                    <a:pt x="130" y="28"/>
                  </a:lnTo>
                  <a:lnTo>
                    <a:pt x="132" y="30"/>
                  </a:lnTo>
                  <a:lnTo>
                    <a:pt x="132" y="30"/>
                  </a:lnTo>
                  <a:lnTo>
                    <a:pt x="142" y="40"/>
                  </a:lnTo>
                  <a:lnTo>
                    <a:pt x="150" y="52"/>
                  </a:lnTo>
                  <a:lnTo>
                    <a:pt x="150" y="52"/>
                  </a:lnTo>
                  <a:lnTo>
                    <a:pt x="158" y="64"/>
                  </a:lnTo>
                  <a:lnTo>
                    <a:pt x="164" y="76"/>
                  </a:lnTo>
                  <a:lnTo>
                    <a:pt x="164" y="76"/>
                  </a:lnTo>
                  <a:lnTo>
                    <a:pt x="168" y="90"/>
                  </a:lnTo>
                  <a:lnTo>
                    <a:pt x="170" y="104"/>
                  </a:lnTo>
                  <a:lnTo>
                    <a:pt x="170" y="104"/>
                  </a:lnTo>
                  <a:lnTo>
                    <a:pt x="172" y="116"/>
                  </a:lnTo>
                  <a:lnTo>
                    <a:pt x="174" y="130"/>
                  </a:lnTo>
                  <a:lnTo>
                    <a:pt x="174" y="130"/>
                  </a:lnTo>
                  <a:lnTo>
                    <a:pt x="172" y="144"/>
                  </a:lnTo>
                  <a:lnTo>
                    <a:pt x="170" y="158"/>
                  </a:lnTo>
                  <a:lnTo>
                    <a:pt x="170" y="158"/>
                  </a:lnTo>
                  <a:lnTo>
                    <a:pt x="168" y="172"/>
                  </a:lnTo>
                  <a:lnTo>
                    <a:pt x="164" y="184"/>
                  </a:lnTo>
                  <a:lnTo>
                    <a:pt x="164" y="184"/>
                  </a:lnTo>
                  <a:lnTo>
                    <a:pt x="158" y="198"/>
                  </a:lnTo>
                  <a:lnTo>
                    <a:pt x="150" y="210"/>
                  </a:lnTo>
                  <a:lnTo>
                    <a:pt x="150" y="210"/>
                  </a:lnTo>
                  <a:lnTo>
                    <a:pt x="142" y="220"/>
                  </a:lnTo>
                  <a:lnTo>
                    <a:pt x="132" y="232"/>
                  </a:lnTo>
                  <a:lnTo>
                    <a:pt x="120" y="222"/>
                  </a:lnTo>
                  <a:close/>
                  <a:moveTo>
                    <a:pt x="160" y="2"/>
                  </a:moveTo>
                  <a:lnTo>
                    <a:pt x="160" y="2"/>
                  </a:lnTo>
                  <a:lnTo>
                    <a:pt x="172" y="16"/>
                  </a:lnTo>
                  <a:lnTo>
                    <a:pt x="182" y="30"/>
                  </a:lnTo>
                  <a:lnTo>
                    <a:pt x="182" y="30"/>
                  </a:lnTo>
                  <a:lnTo>
                    <a:pt x="192" y="46"/>
                  </a:lnTo>
                  <a:lnTo>
                    <a:pt x="200" y="62"/>
                  </a:lnTo>
                  <a:lnTo>
                    <a:pt x="200" y="62"/>
                  </a:lnTo>
                  <a:lnTo>
                    <a:pt x="206" y="78"/>
                  </a:lnTo>
                  <a:lnTo>
                    <a:pt x="210" y="96"/>
                  </a:lnTo>
                  <a:lnTo>
                    <a:pt x="210" y="96"/>
                  </a:lnTo>
                  <a:lnTo>
                    <a:pt x="212" y="114"/>
                  </a:lnTo>
                  <a:lnTo>
                    <a:pt x="212" y="130"/>
                  </a:lnTo>
                  <a:lnTo>
                    <a:pt x="212" y="130"/>
                  </a:lnTo>
                  <a:lnTo>
                    <a:pt x="212" y="148"/>
                  </a:lnTo>
                  <a:lnTo>
                    <a:pt x="210" y="164"/>
                  </a:lnTo>
                  <a:lnTo>
                    <a:pt x="210" y="164"/>
                  </a:lnTo>
                  <a:lnTo>
                    <a:pt x="206" y="180"/>
                  </a:lnTo>
                  <a:lnTo>
                    <a:pt x="200" y="198"/>
                  </a:lnTo>
                  <a:lnTo>
                    <a:pt x="200" y="198"/>
                  </a:lnTo>
                  <a:lnTo>
                    <a:pt x="194" y="212"/>
                  </a:lnTo>
                  <a:lnTo>
                    <a:pt x="184" y="228"/>
                  </a:lnTo>
                  <a:lnTo>
                    <a:pt x="184" y="228"/>
                  </a:lnTo>
                  <a:lnTo>
                    <a:pt x="174" y="242"/>
                  </a:lnTo>
                  <a:lnTo>
                    <a:pt x="162" y="256"/>
                  </a:lnTo>
                  <a:lnTo>
                    <a:pt x="152" y="248"/>
                  </a:lnTo>
                  <a:lnTo>
                    <a:pt x="152" y="248"/>
                  </a:lnTo>
                  <a:lnTo>
                    <a:pt x="162" y="236"/>
                  </a:lnTo>
                  <a:lnTo>
                    <a:pt x="162" y="236"/>
                  </a:lnTo>
                  <a:lnTo>
                    <a:pt x="170" y="224"/>
                  </a:lnTo>
                  <a:lnTo>
                    <a:pt x="170" y="224"/>
                  </a:lnTo>
                  <a:lnTo>
                    <a:pt x="178" y="210"/>
                  </a:lnTo>
                  <a:lnTo>
                    <a:pt x="186" y="194"/>
                  </a:lnTo>
                  <a:lnTo>
                    <a:pt x="186" y="194"/>
                  </a:lnTo>
                  <a:lnTo>
                    <a:pt x="192" y="178"/>
                  </a:lnTo>
                  <a:lnTo>
                    <a:pt x="192" y="178"/>
                  </a:lnTo>
                  <a:lnTo>
                    <a:pt x="196" y="162"/>
                  </a:lnTo>
                  <a:lnTo>
                    <a:pt x="196" y="162"/>
                  </a:lnTo>
                  <a:lnTo>
                    <a:pt x="198" y="146"/>
                  </a:lnTo>
                  <a:lnTo>
                    <a:pt x="198" y="146"/>
                  </a:lnTo>
                  <a:lnTo>
                    <a:pt x="198" y="130"/>
                  </a:lnTo>
                  <a:lnTo>
                    <a:pt x="198" y="130"/>
                  </a:lnTo>
                  <a:lnTo>
                    <a:pt x="198" y="114"/>
                  </a:lnTo>
                  <a:lnTo>
                    <a:pt x="198" y="114"/>
                  </a:lnTo>
                  <a:lnTo>
                    <a:pt x="196" y="98"/>
                  </a:lnTo>
                  <a:lnTo>
                    <a:pt x="196" y="98"/>
                  </a:lnTo>
                  <a:lnTo>
                    <a:pt x="192" y="82"/>
                  </a:lnTo>
                  <a:lnTo>
                    <a:pt x="192" y="82"/>
                  </a:lnTo>
                  <a:lnTo>
                    <a:pt x="186" y="68"/>
                  </a:lnTo>
                  <a:lnTo>
                    <a:pt x="186" y="68"/>
                  </a:lnTo>
                  <a:lnTo>
                    <a:pt x="178" y="52"/>
                  </a:lnTo>
                  <a:lnTo>
                    <a:pt x="178" y="52"/>
                  </a:lnTo>
                  <a:lnTo>
                    <a:pt x="170" y="38"/>
                  </a:lnTo>
                  <a:lnTo>
                    <a:pt x="170" y="38"/>
                  </a:lnTo>
                  <a:lnTo>
                    <a:pt x="160" y="24"/>
                  </a:lnTo>
                  <a:lnTo>
                    <a:pt x="148" y="12"/>
                  </a:lnTo>
                  <a:lnTo>
                    <a:pt x="148" y="12"/>
                  </a:lnTo>
                  <a:lnTo>
                    <a:pt x="148" y="10"/>
                  </a:lnTo>
                  <a:lnTo>
                    <a:pt x="148" y="10"/>
                  </a:lnTo>
                  <a:lnTo>
                    <a:pt x="148" y="10"/>
                  </a:lnTo>
                  <a:lnTo>
                    <a:pt x="158" y="0"/>
                  </a:lnTo>
                  <a:lnTo>
                    <a:pt x="158" y="0"/>
                  </a:lnTo>
                  <a:lnTo>
                    <a:pt x="158" y="2"/>
                  </a:lnTo>
                  <a:lnTo>
                    <a:pt x="158" y="2"/>
                  </a:lnTo>
                  <a:lnTo>
                    <a:pt x="160" y="2"/>
                  </a:lnTo>
                  <a:lnTo>
                    <a:pt x="160" y="2"/>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algn="l" defTabSz="956444" rtl="0"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latin typeface="Segoe UI"/>
                <a:ea typeface="+mn-ea"/>
                <a:cs typeface="+mn-cs"/>
              </a:endParaRPr>
            </a:p>
          </p:txBody>
        </p:sp>
        <p:sp>
          <p:nvSpPr>
            <p:cNvPr id="63" name="Freeform 131"/>
            <p:cNvSpPr>
              <a:spLocks noChangeAspect="1" noEditPoints="1"/>
            </p:cNvSpPr>
            <p:nvPr>
              <p:custDataLst>
                <p:custData r:id="rId4"/>
              </p:custDataLst>
            </p:nvPr>
          </p:nvSpPr>
          <p:spPr bwMode="auto">
            <a:xfrm>
              <a:off x="4576419" y="3479171"/>
              <a:ext cx="340241" cy="267244"/>
            </a:xfrm>
            <a:custGeom>
              <a:avLst/>
              <a:gdLst>
                <a:gd name="T0" fmla="*/ 62 w 275"/>
                <a:gd name="T1" fmla="*/ 5 h 216"/>
                <a:gd name="T2" fmla="*/ 62 w 275"/>
                <a:gd name="T3" fmla="*/ 212 h 216"/>
                <a:gd name="T4" fmla="*/ 0 w 275"/>
                <a:gd name="T5" fmla="*/ 212 h 216"/>
                <a:gd name="T6" fmla="*/ 0 w 275"/>
                <a:gd name="T7" fmla="*/ 5 h 216"/>
                <a:gd name="T8" fmla="*/ 62 w 275"/>
                <a:gd name="T9" fmla="*/ 5 h 216"/>
                <a:gd name="T10" fmla="*/ 50 w 275"/>
                <a:gd name="T11" fmla="*/ 29 h 216"/>
                <a:gd name="T12" fmla="*/ 12 w 275"/>
                <a:gd name="T13" fmla="*/ 29 h 216"/>
                <a:gd name="T14" fmla="*/ 12 w 275"/>
                <a:gd name="T15" fmla="*/ 41 h 216"/>
                <a:gd name="T16" fmla="*/ 50 w 275"/>
                <a:gd name="T17" fmla="*/ 41 h 216"/>
                <a:gd name="T18" fmla="*/ 50 w 275"/>
                <a:gd name="T19" fmla="*/ 29 h 216"/>
                <a:gd name="T20" fmla="*/ 50 w 275"/>
                <a:gd name="T21" fmla="*/ 53 h 216"/>
                <a:gd name="T22" fmla="*/ 12 w 275"/>
                <a:gd name="T23" fmla="*/ 53 h 216"/>
                <a:gd name="T24" fmla="*/ 12 w 275"/>
                <a:gd name="T25" fmla="*/ 66 h 216"/>
                <a:gd name="T26" fmla="*/ 50 w 275"/>
                <a:gd name="T27" fmla="*/ 66 h 216"/>
                <a:gd name="T28" fmla="*/ 50 w 275"/>
                <a:gd name="T29" fmla="*/ 53 h 216"/>
                <a:gd name="T30" fmla="*/ 134 w 275"/>
                <a:gd name="T31" fmla="*/ 5 h 216"/>
                <a:gd name="T32" fmla="*/ 134 w 275"/>
                <a:gd name="T33" fmla="*/ 212 h 216"/>
                <a:gd name="T34" fmla="*/ 74 w 275"/>
                <a:gd name="T35" fmla="*/ 212 h 216"/>
                <a:gd name="T36" fmla="*/ 74 w 275"/>
                <a:gd name="T37" fmla="*/ 5 h 216"/>
                <a:gd name="T38" fmla="*/ 134 w 275"/>
                <a:gd name="T39" fmla="*/ 5 h 216"/>
                <a:gd name="T40" fmla="*/ 122 w 275"/>
                <a:gd name="T41" fmla="*/ 29 h 216"/>
                <a:gd name="T42" fmla="*/ 86 w 275"/>
                <a:gd name="T43" fmla="*/ 29 h 216"/>
                <a:gd name="T44" fmla="*/ 86 w 275"/>
                <a:gd name="T45" fmla="*/ 41 h 216"/>
                <a:gd name="T46" fmla="*/ 122 w 275"/>
                <a:gd name="T47" fmla="*/ 41 h 216"/>
                <a:gd name="T48" fmla="*/ 122 w 275"/>
                <a:gd name="T49" fmla="*/ 29 h 216"/>
                <a:gd name="T50" fmla="*/ 122 w 275"/>
                <a:gd name="T51" fmla="*/ 53 h 216"/>
                <a:gd name="T52" fmla="*/ 86 w 275"/>
                <a:gd name="T53" fmla="*/ 53 h 216"/>
                <a:gd name="T54" fmla="*/ 86 w 275"/>
                <a:gd name="T55" fmla="*/ 66 h 216"/>
                <a:gd name="T56" fmla="*/ 122 w 275"/>
                <a:gd name="T57" fmla="*/ 66 h 216"/>
                <a:gd name="T58" fmla="*/ 122 w 275"/>
                <a:gd name="T59" fmla="*/ 53 h 216"/>
                <a:gd name="T60" fmla="*/ 275 w 275"/>
                <a:gd name="T61" fmla="*/ 195 h 216"/>
                <a:gd name="T62" fmla="*/ 218 w 275"/>
                <a:gd name="T63" fmla="*/ 216 h 216"/>
                <a:gd name="T64" fmla="*/ 147 w 275"/>
                <a:gd name="T65" fmla="*/ 21 h 216"/>
                <a:gd name="T66" fmla="*/ 204 w 275"/>
                <a:gd name="T67" fmla="*/ 0 h 216"/>
                <a:gd name="T68" fmla="*/ 275 w 275"/>
                <a:gd name="T69" fmla="*/ 19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5" h="216">
                  <a:moveTo>
                    <a:pt x="62" y="5"/>
                  </a:moveTo>
                  <a:lnTo>
                    <a:pt x="62" y="212"/>
                  </a:lnTo>
                  <a:lnTo>
                    <a:pt x="0" y="212"/>
                  </a:lnTo>
                  <a:lnTo>
                    <a:pt x="0" y="5"/>
                  </a:lnTo>
                  <a:lnTo>
                    <a:pt x="62" y="5"/>
                  </a:lnTo>
                  <a:close/>
                  <a:moveTo>
                    <a:pt x="50" y="29"/>
                  </a:moveTo>
                  <a:lnTo>
                    <a:pt x="12" y="29"/>
                  </a:lnTo>
                  <a:lnTo>
                    <a:pt x="12" y="41"/>
                  </a:lnTo>
                  <a:lnTo>
                    <a:pt x="50" y="41"/>
                  </a:lnTo>
                  <a:lnTo>
                    <a:pt x="50" y="29"/>
                  </a:lnTo>
                  <a:close/>
                  <a:moveTo>
                    <a:pt x="50" y="53"/>
                  </a:moveTo>
                  <a:lnTo>
                    <a:pt x="12" y="53"/>
                  </a:lnTo>
                  <a:lnTo>
                    <a:pt x="12" y="66"/>
                  </a:lnTo>
                  <a:lnTo>
                    <a:pt x="50" y="66"/>
                  </a:lnTo>
                  <a:lnTo>
                    <a:pt x="50" y="53"/>
                  </a:lnTo>
                  <a:close/>
                  <a:moveTo>
                    <a:pt x="134" y="5"/>
                  </a:moveTo>
                  <a:lnTo>
                    <a:pt x="134" y="212"/>
                  </a:lnTo>
                  <a:lnTo>
                    <a:pt x="74" y="212"/>
                  </a:lnTo>
                  <a:lnTo>
                    <a:pt x="74" y="5"/>
                  </a:lnTo>
                  <a:lnTo>
                    <a:pt x="134" y="5"/>
                  </a:lnTo>
                  <a:close/>
                  <a:moveTo>
                    <a:pt x="122" y="29"/>
                  </a:moveTo>
                  <a:lnTo>
                    <a:pt x="86" y="29"/>
                  </a:lnTo>
                  <a:lnTo>
                    <a:pt x="86" y="41"/>
                  </a:lnTo>
                  <a:lnTo>
                    <a:pt x="122" y="41"/>
                  </a:lnTo>
                  <a:lnTo>
                    <a:pt x="122" y="29"/>
                  </a:lnTo>
                  <a:close/>
                  <a:moveTo>
                    <a:pt x="122" y="53"/>
                  </a:moveTo>
                  <a:lnTo>
                    <a:pt x="86" y="53"/>
                  </a:lnTo>
                  <a:lnTo>
                    <a:pt x="86" y="66"/>
                  </a:lnTo>
                  <a:lnTo>
                    <a:pt x="122" y="66"/>
                  </a:lnTo>
                  <a:lnTo>
                    <a:pt x="122" y="53"/>
                  </a:lnTo>
                  <a:close/>
                  <a:moveTo>
                    <a:pt x="275" y="195"/>
                  </a:moveTo>
                  <a:lnTo>
                    <a:pt x="218" y="216"/>
                  </a:lnTo>
                  <a:lnTo>
                    <a:pt x="147" y="21"/>
                  </a:lnTo>
                  <a:lnTo>
                    <a:pt x="204" y="0"/>
                  </a:lnTo>
                  <a:lnTo>
                    <a:pt x="275" y="195"/>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algn="l" defTabSz="956444" rtl="0"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latin typeface="Segoe UI"/>
                <a:ea typeface="+mn-ea"/>
                <a:cs typeface="+mn-cs"/>
              </a:endParaRPr>
            </a:p>
          </p:txBody>
        </p:sp>
        <p:grpSp>
          <p:nvGrpSpPr>
            <p:cNvPr id="64" name="Group 63"/>
            <p:cNvGrpSpPr/>
            <p:nvPr/>
          </p:nvGrpSpPr>
          <p:grpSpPr>
            <a:xfrm>
              <a:off x="5817717" y="1990739"/>
              <a:ext cx="256972" cy="381312"/>
              <a:chOff x="8785977" y="2372203"/>
              <a:chExt cx="482479" cy="715935"/>
            </a:xfrm>
            <a:solidFill>
              <a:srgbClr val="0072C6"/>
            </a:solidFill>
          </p:grpSpPr>
          <p:sp>
            <p:nvSpPr>
              <p:cNvPr id="83" name="Freeform 28"/>
              <p:cNvSpPr>
                <a:spLocks noEditPoints="1"/>
              </p:cNvSpPr>
              <p:nvPr/>
            </p:nvSpPr>
            <p:spPr bwMode="auto">
              <a:xfrm>
                <a:off x="8785977" y="2372203"/>
                <a:ext cx="482479" cy="715935"/>
              </a:xfrm>
              <a:custGeom>
                <a:avLst/>
                <a:gdLst>
                  <a:gd name="T0" fmla="*/ 90 w 93"/>
                  <a:gd name="T1" fmla="*/ 34 h 138"/>
                  <a:gd name="T2" fmla="*/ 86 w 93"/>
                  <a:gd name="T3" fmla="*/ 23 h 138"/>
                  <a:gd name="T4" fmla="*/ 79 w 93"/>
                  <a:gd name="T5" fmla="*/ 13 h 138"/>
                  <a:gd name="T6" fmla="*/ 69 w 93"/>
                  <a:gd name="T7" fmla="*/ 6 h 138"/>
                  <a:gd name="T8" fmla="*/ 58 w 93"/>
                  <a:gd name="T9" fmla="*/ 2 h 138"/>
                  <a:gd name="T10" fmla="*/ 46 w 93"/>
                  <a:gd name="T11" fmla="*/ 0 h 138"/>
                  <a:gd name="T12" fmla="*/ 35 w 93"/>
                  <a:gd name="T13" fmla="*/ 2 h 138"/>
                  <a:gd name="T14" fmla="*/ 24 w 93"/>
                  <a:gd name="T15" fmla="*/ 6 h 138"/>
                  <a:gd name="T16" fmla="*/ 14 w 93"/>
                  <a:gd name="T17" fmla="*/ 13 h 138"/>
                  <a:gd name="T18" fmla="*/ 7 w 93"/>
                  <a:gd name="T19" fmla="*/ 23 h 138"/>
                  <a:gd name="T20" fmla="*/ 2 w 93"/>
                  <a:gd name="T21" fmla="*/ 34 h 138"/>
                  <a:gd name="T22" fmla="*/ 0 w 93"/>
                  <a:gd name="T23" fmla="*/ 46 h 138"/>
                  <a:gd name="T24" fmla="*/ 2 w 93"/>
                  <a:gd name="T25" fmla="*/ 57 h 138"/>
                  <a:gd name="T26" fmla="*/ 7 w 93"/>
                  <a:gd name="T27" fmla="*/ 68 h 138"/>
                  <a:gd name="T28" fmla="*/ 14 w 93"/>
                  <a:gd name="T29" fmla="*/ 79 h 138"/>
                  <a:gd name="T30" fmla="*/ 21 w 93"/>
                  <a:gd name="T31" fmla="*/ 138 h 138"/>
                  <a:gd name="T32" fmla="*/ 71 w 93"/>
                  <a:gd name="T33" fmla="*/ 138 h 138"/>
                  <a:gd name="T34" fmla="*/ 79 w 93"/>
                  <a:gd name="T35" fmla="*/ 79 h 138"/>
                  <a:gd name="T36" fmla="*/ 86 w 93"/>
                  <a:gd name="T37" fmla="*/ 68 h 138"/>
                  <a:gd name="T38" fmla="*/ 90 w 93"/>
                  <a:gd name="T39" fmla="*/ 57 h 138"/>
                  <a:gd name="T40" fmla="*/ 93 w 93"/>
                  <a:gd name="T41" fmla="*/ 46 h 138"/>
                  <a:gd name="T42" fmla="*/ 46 w 93"/>
                  <a:gd name="T43" fmla="*/ 72 h 138"/>
                  <a:gd name="T44" fmla="*/ 41 w 93"/>
                  <a:gd name="T45" fmla="*/ 72 h 138"/>
                  <a:gd name="T46" fmla="*/ 32 w 93"/>
                  <a:gd name="T47" fmla="*/ 67 h 138"/>
                  <a:gd name="T48" fmla="*/ 25 w 93"/>
                  <a:gd name="T49" fmla="*/ 61 h 138"/>
                  <a:gd name="T50" fmla="*/ 21 w 93"/>
                  <a:gd name="T51" fmla="*/ 52 h 138"/>
                  <a:gd name="T52" fmla="*/ 20 w 93"/>
                  <a:gd name="T53" fmla="*/ 47 h 138"/>
                  <a:gd name="T54" fmla="*/ 23 w 93"/>
                  <a:gd name="T55" fmla="*/ 37 h 138"/>
                  <a:gd name="T56" fmla="*/ 28 w 93"/>
                  <a:gd name="T57" fmla="*/ 29 h 138"/>
                  <a:gd name="T58" fmla="*/ 36 w 93"/>
                  <a:gd name="T59" fmla="*/ 23 h 138"/>
                  <a:gd name="T60" fmla="*/ 46 w 93"/>
                  <a:gd name="T61" fmla="*/ 21 h 138"/>
                  <a:gd name="T62" fmla="*/ 52 w 93"/>
                  <a:gd name="T63" fmla="*/ 22 h 138"/>
                  <a:gd name="T64" fmla="*/ 61 w 93"/>
                  <a:gd name="T65" fmla="*/ 26 h 138"/>
                  <a:gd name="T66" fmla="*/ 68 w 93"/>
                  <a:gd name="T67" fmla="*/ 32 h 138"/>
                  <a:gd name="T68" fmla="*/ 71 w 93"/>
                  <a:gd name="T69" fmla="*/ 41 h 138"/>
                  <a:gd name="T70" fmla="*/ 72 w 93"/>
                  <a:gd name="T71" fmla="*/ 47 h 138"/>
                  <a:gd name="T72" fmla="*/ 70 w 93"/>
                  <a:gd name="T73" fmla="*/ 56 h 138"/>
                  <a:gd name="T74" fmla="*/ 64 w 93"/>
                  <a:gd name="T75" fmla="*/ 65 h 138"/>
                  <a:gd name="T76" fmla="*/ 56 w 93"/>
                  <a:gd name="T77" fmla="*/ 70 h 138"/>
                  <a:gd name="T78" fmla="*/ 46 w 93"/>
                  <a:gd name="T79" fmla="*/ 7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138">
                    <a:moveTo>
                      <a:pt x="80" y="41"/>
                    </a:moveTo>
                    <a:lnTo>
                      <a:pt x="90" y="34"/>
                    </a:lnTo>
                    <a:lnTo>
                      <a:pt x="78" y="32"/>
                    </a:lnTo>
                    <a:lnTo>
                      <a:pt x="86" y="23"/>
                    </a:lnTo>
                    <a:lnTo>
                      <a:pt x="73" y="24"/>
                    </a:lnTo>
                    <a:lnTo>
                      <a:pt x="79" y="13"/>
                    </a:lnTo>
                    <a:lnTo>
                      <a:pt x="68" y="19"/>
                    </a:lnTo>
                    <a:lnTo>
                      <a:pt x="69" y="6"/>
                    </a:lnTo>
                    <a:lnTo>
                      <a:pt x="60" y="14"/>
                    </a:lnTo>
                    <a:lnTo>
                      <a:pt x="58" y="2"/>
                    </a:lnTo>
                    <a:lnTo>
                      <a:pt x="51" y="12"/>
                    </a:lnTo>
                    <a:lnTo>
                      <a:pt x="46" y="0"/>
                    </a:lnTo>
                    <a:lnTo>
                      <a:pt x="42" y="12"/>
                    </a:lnTo>
                    <a:lnTo>
                      <a:pt x="35" y="2"/>
                    </a:lnTo>
                    <a:lnTo>
                      <a:pt x="33" y="14"/>
                    </a:lnTo>
                    <a:lnTo>
                      <a:pt x="24" y="6"/>
                    </a:lnTo>
                    <a:lnTo>
                      <a:pt x="25" y="19"/>
                    </a:lnTo>
                    <a:lnTo>
                      <a:pt x="14" y="13"/>
                    </a:lnTo>
                    <a:lnTo>
                      <a:pt x="19" y="24"/>
                    </a:lnTo>
                    <a:lnTo>
                      <a:pt x="7" y="23"/>
                    </a:lnTo>
                    <a:lnTo>
                      <a:pt x="15" y="32"/>
                    </a:lnTo>
                    <a:lnTo>
                      <a:pt x="2" y="34"/>
                    </a:lnTo>
                    <a:lnTo>
                      <a:pt x="12" y="41"/>
                    </a:lnTo>
                    <a:lnTo>
                      <a:pt x="0" y="46"/>
                    </a:lnTo>
                    <a:lnTo>
                      <a:pt x="12" y="50"/>
                    </a:lnTo>
                    <a:lnTo>
                      <a:pt x="2" y="57"/>
                    </a:lnTo>
                    <a:lnTo>
                      <a:pt x="15" y="59"/>
                    </a:lnTo>
                    <a:lnTo>
                      <a:pt x="7" y="68"/>
                    </a:lnTo>
                    <a:lnTo>
                      <a:pt x="19" y="67"/>
                    </a:lnTo>
                    <a:lnTo>
                      <a:pt x="14" y="79"/>
                    </a:lnTo>
                    <a:lnTo>
                      <a:pt x="21" y="75"/>
                    </a:lnTo>
                    <a:lnTo>
                      <a:pt x="21" y="138"/>
                    </a:lnTo>
                    <a:lnTo>
                      <a:pt x="46" y="113"/>
                    </a:lnTo>
                    <a:lnTo>
                      <a:pt x="71" y="138"/>
                    </a:lnTo>
                    <a:lnTo>
                      <a:pt x="71" y="75"/>
                    </a:lnTo>
                    <a:lnTo>
                      <a:pt x="79" y="79"/>
                    </a:lnTo>
                    <a:lnTo>
                      <a:pt x="73" y="67"/>
                    </a:lnTo>
                    <a:lnTo>
                      <a:pt x="86" y="68"/>
                    </a:lnTo>
                    <a:lnTo>
                      <a:pt x="78" y="59"/>
                    </a:lnTo>
                    <a:lnTo>
                      <a:pt x="90" y="57"/>
                    </a:lnTo>
                    <a:lnTo>
                      <a:pt x="80" y="50"/>
                    </a:lnTo>
                    <a:lnTo>
                      <a:pt x="93" y="46"/>
                    </a:lnTo>
                    <a:lnTo>
                      <a:pt x="80" y="41"/>
                    </a:lnTo>
                    <a:close/>
                    <a:moveTo>
                      <a:pt x="46" y="72"/>
                    </a:moveTo>
                    <a:lnTo>
                      <a:pt x="46" y="72"/>
                    </a:lnTo>
                    <a:lnTo>
                      <a:pt x="41" y="72"/>
                    </a:lnTo>
                    <a:lnTo>
                      <a:pt x="36" y="70"/>
                    </a:lnTo>
                    <a:lnTo>
                      <a:pt x="32" y="67"/>
                    </a:lnTo>
                    <a:lnTo>
                      <a:pt x="28" y="65"/>
                    </a:lnTo>
                    <a:lnTo>
                      <a:pt x="25" y="61"/>
                    </a:lnTo>
                    <a:lnTo>
                      <a:pt x="23" y="56"/>
                    </a:lnTo>
                    <a:lnTo>
                      <a:pt x="21" y="52"/>
                    </a:lnTo>
                    <a:lnTo>
                      <a:pt x="20" y="47"/>
                    </a:lnTo>
                    <a:lnTo>
                      <a:pt x="20" y="47"/>
                    </a:lnTo>
                    <a:lnTo>
                      <a:pt x="21" y="41"/>
                    </a:lnTo>
                    <a:lnTo>
                      <a:pt x="23" y="37"/>
                    </a:lnTo>
                    <a:lnTo>
                      <a:pt x="25" y="32"/>
                    </a:lnTo>
                    <a:lnTo>
                      <a:pt x="28" y="29"/>
                    </a:lnTo>
                    <a:lnTo>
                      <a:pt x="32" y="26"/>
                    </a:lnTo>
                    <a:lnTo>
                      <a:pt x="36" y="23"/>
                    </a:lnTo>
                    <a:lnTo>
                      <a:pt x="41" y="22"/>
                    </a:lnTo>
                    <a:lnTo>
                      <a:pt x="46" y="21"/>
                    </a:lnTo>
                    <a:lnTo>
                      <a:pt x="46" y="21"/>
                    </a:lnTo>
                    <a:lnTo>
                      <a:pt x="52" y="22"/>
                    </a:lnTo>
                    <a:lnTo>
                      <a:pt x="56" y="23"/>
                    </a:lnTo>
                    <a:lnTo>
                      <a:pt x="61" y="26"/>
                    </a:lnTo>
                    <a:lnTo>
                      <a:pt x="64" y="29"/>
                    </a:lnTo>
                    <a:lnTo>
                      <a:pt x="68" y="32"/>
                    </a:lnTo>
                    <a:lnTo>
                      <a:pt x="70" y="37"/>
                    </a:lnTo>
                    <a:lnTo>
                      <a:pt x="71" y="41"/>
                    </a:lnTo>
                    <a:lnTo>
                      <a:pt x="72" y="47"/>
                    </a:lnTo>
                    <a:lnTo>
                      <a:pt x="72" y="47"/>
                    </a:lnTo>
                    <a:lnTo>
                      <a:pt x="71" y="52"/>
                    </a:lnTo>
                    <a:lnTo>
                      <a:pt x="70" y="56"/>
                    </a:lnTo>
                    <a:lnTo>
                      <a:pt x="68" y="61"/>
                    </a:lnTo>
                    <a:lnTo>
                      <a:pt x="64" y="65"/>
                    </a:lnTo>
                    <a:lnTo>
                      <a:pt x="61" y="67"/>
                    </a:lnTo>
                    <a:lnTo>
                      <a:pt x="56" y="70"/>
                    </a:lnTo>
                    <a:lnTo>
                      <a:pt x="52" y="72"/>
                    </a:lnTo>
                    <a:lnTo>
                      <a:pt x="46" y="72"/>
                    </a:lnTo>
                    <a:lnTo>
                      <a:pt x="46"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56444" rtl="0"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latin typeface="Segoe UI"/>
                  <a:ea typeface="+mn-ea"/>
                  <a:cs typeface="+mn-cs"/>
                </a:endParaRPr>
              </a:p>
            </p:txBody>
          </p:sp>
          <p:sp>
            <p:nvSpPr>
              <p:cNvPr id="84" name="Freeform 29"/>
              <p:cNvSpPr>
                <a:spLocks/>
              </p:cNvSpPr>
              <p:nvPr/>
            </p:nvSpPr>
            <p:spPr bwMode="auto">
              <a:xfrm>
                <a:off x="8926053" y="2517465"/>
                <a:ext cx="197141" cy="197141"/>
              </a:xfrm>
              <a:custGeom>
                <a:avLst/>
                <a:gdLst>
                  <a:gd name="T0" fmla="*/ 19 w 38"/>
                  <a:gd name="T1" fmla="*/ 0 h 38"/>
                  <a:gd name="T2" fmla="*/ 19 w 38"/>
                  <a:gd name="T3" fmla="*/ 0 h 38"/>
                  <a:gd name="T4" fmla="*/ 16 w 38"/>
                  <a:gd name="T5" fmla="*/ 0 h 38"/>
                  <a:gd name="T6" fmla="*/ 11 w 38"/>
                  <a:gd name="T7" fmla="*/ 1 h 38"/>
                  <a:gd name="T8" fmla="*/ 9 w 38"/>
                  <a:gd name="T9" fmla="*/ 3 h 38"/>
                  <a:gd name="T10" fmla="*/ 6 w 38"/>
                  <a:gd name="T11" fmla="*/ 6 h 38"/>
                  <a:gd name="T12" fmla="*/ 4 w 38"/>
                  <a:gd name="T13" fmla="*/ 8 h 38"/>
                  <a:gd name="T14" fmla="*/ 1 w 38"/>
                  <a:gd name="T15" fmla="*/ 11 h 38"/>
                  <a:gd name="T16" fmla="*/ 0 w 38"/>
                  <a:gd name="T17" fmla="*/ 15 h 38"/>
                  <a:gd name="T18" fmla="*/ 0 w 38"/>
                  <a:gd name="T19" fmla="*/ 19 h 38"/>
                  <a:gd name="T20" fmla="*/ 0 w 38"/>
                  <a:gd name="T21" fmla="*/ 19 h 38"/>
                  <a:gd name="T22" fmla="*/ 0 w 38"/>
                  <a:gd name="T23" fmla="*/ 22 h 38"/>
                  <a:gd name="T24" fmla="*/ 1 w 38"/>
                  <a:gd name="T25" fmla="*/ 26 h 38"/>
                  <a:gd name="T26" fmla="*/ 4 w 38"/>
                  <a:gd name="T27" fmla="*/ 29 h 38"/>
                  <a:gd name="T28" fmla="*/ 6 w 38"/>
                  <a:gd name="T29" fmla="*/ 33 h 38"/>
                  <a:gd name="T30" fmla="*/ 9 w 38"/>
                  <a:gd name="T31" fmla="*/ 35 h 38"/>
                  <a:gd name="T32" fmla="*/ 11 w 38"/>
                  <a:gd name="T33" fmla="*/ 36 h 38"/>
                  <a:gd name="T34" fmla="*/ 16 w 38"/>
                  <a:gd name="T35" fmla="*/ 37 h 38"/>
                  <a:gd name="T36" fmla="*/ 19 w 38"/>
                  <a:gd name="T37" fmla="*/ 38 h 38"/>
                  <a:gd name="T38" fmla="*/ 19 w 38"/>
                  <a:gd name="T39" fmla="*/ 38 h 38"/>
                  <a:gd name="T40" fmla="*/ 23 w 38"/>
                  <a:gd name="T41" fmla="*/ 37 h 38"/>
                  <a:gd name="T42" fmla="*/ 27 w 38"/>
                  <a:gd name="T43" fmla="*/ 36 h 38"/>
                  <a:gd name="T44" fmla="*/ 29 w 38"/>
                  <a:gd name="T45" fmla="*/ 35 h 38"/>
                  <a:gd name="T46" fmla="*/ 33 w 38"/>
                  <a:gd name="T47" fmla="*/ 33 h 38"/>
                  <a:gd name="T48" fmla="*/ 35 w 38"/>
                  <a:gd name="T49" fmla="*/ 29 h 38"/>
                  <a:gd name="T50" fmla="*/ 37 w 38"/>
                  <a:gd name="T51" fmla="*/ 26 h 38"/>
                  <a:gd name="T52" fmla="*/ 38 w 38"/>
                  <a:gd name="T53" fmla="*/ 22 h 38"/>
                  <a:gd name="T54" fmla="*/ 38 w 38"/>
                  <a:gd name="T55" fmla="*/ 19 h 38"/>
                  <a:gd name="T56" fmla="*/ 38 w 38"/>
                  <a:gd name="T57" fmla="*/ 19 h 38"/>
                  <a:gd name="T58" fmla="*/ 38 w 38"/>
                  <a:gd name="T59" fmla="*/ 15 h 38"/>
                  <a:gd name="T60" fmla="*/ 37 w 38"/>
                  <a:gd name="T61" fmla="*/ 11 h 38"/>
                  <a:gd name="T62" fmla="*/ 35 w 38"/>
                  <a:gd name="T63" fmla="*/ 8 h 38"/>
                  <a:gd name="T64" fmla="*/ 33 w 38"/>
                  <a:gd name="T65" fmla="*/ 6 h 38"/>
                  <a:gd name="T66" fmla="*/ 29 w 38"/>
                  <a:gd name="T67" fmla="*/ 3 h 38"/>
                  <a:gd name="T68" fmla="*/ 27 w 38"/>
                  <a:gd name="T69" fmla="*/ 1 h 38"/>
                  <a:gd name="T70" fmla="*/ 23 w 38"/>
                  <a:gd name="T71" fmla="*/ 0 h 38"/>
                  <a:gd name="T72" fmla="*/ 19 w 38"/>
                  <a:gd name="T73" fmla="*/ 0 h 38"/>
                  <a:gd name="T74" fmla="*/ 19 w 38"/>
                  <a:gd name="T7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 h="38">
                    <a:moveTo>
                      <a:pt x="19" y="0"/>
                    </a:moveTo>
                    <a:lnTo>
                      <a:pt x="19" y="0"/>
                    </a:lnTo>
                    <a:lnTo>
                      <a:pt x="16" y="0"/>
                    </a:lnTo>
                    <a:lnTo>
                      <a:pt x="11" y="1"/>
                    </a:lnTo>
                    <a:lnTo>
                      <a:pt x="9" y="3"/>
                    </a:lnTo>
                    <a:lnTo>
                      <a:pt x="6" y="6"/>
                    </a:lnTo>
                    <a:lnTo>
                      <a:pt x="4" y="8"/>
                    </a:lnTo>
                    <a:lnTo>
                      <a:pt x="1" y="11"/>
                    </a:lnTo>
                    <a:lnTo>
                      <a:pt x="0" y="15"/>
                    </a:lnTo>
                    <a:lnTo>
                      <a:pt x="0" y="19"/>
                    </a:lnTo>
                    <a:lnTo>
                      <a:pt x="0" y="19"/>
                    </a:lnTo>
                    <a:lnTo>
                      <a:pt x="0" y="22"/>
                    </a:lnTo>
                    <a:lnTo>
                      <a:pt x="1" y="26"/>
                    </a:lnTo>
                    <a:lnTo>
                      <a:pt x="4" y="29"/>
                    </a:lnTo>
                    <a:lnTo>
                      <a:pt x="6" y="33"/>
                    </a:lnTo>
                    <a:lnTo>
                      <a:pt x="9" y="35"/>
                    </a:lnTo>
                    <a:lnTo>
                      <a:pt x="11" y="36"/>
                    </a:lnTo>
                    <a:lnTo>
                      <a:pt x="16" y="37"/>
                    </a:lnTo>
                    <a:lnTo>
                      <a:pt x="19" y="38"/>
                    </a:lnTo>
                    <a:lnTo>
                      <a:pt x="19" y="38"/>
                    </a:lnTo>
                    <a:lnTo>
                      <a:pt x="23" y="37"/>
                    </a:lnTo>
                    <a:lnTo>
                      <a:pt x="27" y="36"/>
                    </a:lnTo>
                    <a:lnTo>
                      <a:pt x="29" y="35"/>
                    </a:lnTo>
                    <a:lnTo>
                      <a:pt x="33" y="33"/>
                    </a:lnTo>
                    <a:lnTo>
                      <a:pt x="35" y="29"/>
                    </a:lnTo>
                    <a:lnTo>
                      <a:pt x="37" y="26"/>
                    </a:lnTo>
                    <a:lnTo>
                      <a:pt x="38" y="22"/>
                    </a:lnTo>
                    <a:lnTo>
                      <a:pt x="38" y="19"/>
                    </a:lnTo>
                    <a:lnTo>
                      <a:pt x="38" y="19"/>
                    </a:lnTo>
                    <a:lnTo>
                      <a:pt x="38" y="15"/>
                    </a:lnTo>
                    <a:lnTo>
                      <a:pt x="37" y="11"/>
                    </a:lnTo>
                    <a:lnTo>
                      <a:pt x="35" y="8"/>
                    </a:lnTo>
                    <a:lnTo>
                      <a:pt x="33" y="6"/>
                    </a:lnTo>
                    <a:lnTo>
                      <a:pt x="29" y="3"/>
                    </a:lnTo>
                    <a:lnTo>
                      <a:pt x="27" y="1"/>
                    </a:lnTo>
                    <a:lnTo>
                      <a:pt x="23" y="0"/>
                    </a:lnTo>
                    <a:lnTo>
                      <a:pt x="19" y="0"/>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56444" rtl="0"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latin typeface="Segoe UI"/>
                  <a:ea typeface="+mn-ea"/>
                  <a:cs typeface="+mn-cs"/>
                </a:endParaRPr>
              </a:p>
            </p:txBody>
          </p:sp>
        </p:grpSp>
        <p:grpSp>
          <p:nvGrpSpPr>
            <p:cNvPr id="65" name="Group 64"/>
            <p:cNvGrpSpPr>
              <a:grpSpLocks noChangeAspect="1"/>
            </p:cNvGrpSpPr>
            <p:nvPr>
              <p:custDataLst>
                <p:custData r:id="rId5"/>
              </p:custDataLst>
            </p:nvPr>
          </p:nvGrpSpPr>
          <p:grpSpPr>
            <a:xfrm>
              <a:off x="5989763" y="3481970"/>
              <a:ext cx="359056" cy="244464"/>
              <a:chOff x="7554913" y="3697288"/>
              <a:chExt cx="596900" cy="406400"/>
            </a:xfrm>
            <a:solidFill>
              <a:srgbClr val="0072C6"/>
            </a:solidFill>
          </p:grpSpPr>
          <p:sp>
            <p:nvSpPr>
              <p:cNvPr id="78" name="Freeform 16"/>
              <p:cNvSpPr>
                <a:spLocks noEditPoints="1"/>
              </p:cNvSpPr>
              <p:nvPr/>
            </p:nvSpPr>
            <p:spPr bwMode="auto">
              <a:xfrm>
                <a:off x="7554913" y="3697288"/>
                <a:ext cx="596900" cy="406400"/>
              </a:xfrm>
              <a:custGeom>
                <a:avLst/>
                <a:gdLst>
                  <a:gd name="T0" fmla="*/ 358 w 376"/>
                  <a:gd name="T1" fmla="*/ 0 h 256"/>
                  <a:gd name="T2" fmla="*/ 18 w 376"/>
                  <a:gd name="T3" fmla="*/ 0 h 256"/>
                  <a:gd name="T4" fmla="*/ 18 w 376"/>
                  <a:gd name="T5" fmla="*/ 0 h 256"/>
                  <a:gd name="T6" fmla="*/ 10 w 376"/>
                  <a:gd name="T7" fmla="*/ 2 h 256"/>
                  <a:gd name="T8" fmla="*/ 4 w 376"/>
                  <a:gd name="T9" fmla="*/ 6 h 256"/>
                  <a:gd name="T10" fmla="*/ 0 w 376"/>
                  <a:gd name="T11" fmla="*/ 12 h 256"/>
                  <a:gd name="T12" fmla="*/ 0 w 376"/>
                  <a:gd name="T13" fmla="*/ 18 h 256"/>
                  <a:gd name="T14" fmla="*/ 0 w 376"/>
                  <a:gd name="T15" fmla="*/ 236 h 256"/>
                  <a:gd name="T16" fmla="*/ 0 w 376"/>
                  <a:gd name="T17" fmla="*/ 236 h 256"/>
                  <a:gd name="T18" fmla="*/ 0 w 376"/>
                  <a:gd name="T19" fmla="*/ 244 h 256"/>
                  <a:gd name="T20" fmla="*/ 4 w 376"/>
                  <a:gd name="T21" fmla="*/ 250 h 256"/>
                  <a:gd name="T22" fmla="*/ 10 w 376"/>
                  <a:gd name="T23" fmla="*/ 254 h 256"/>
                  <a:gd name="T24" fmla="*/ 18 w 376"/>
                  <a:gd name="T25" fmla="*/ 256 h 256"/>
                  <a:gd name="T26" fmla="*/ 358 w 376"/>
                  <a:gd name="T27" fmla="*/ 256 h 256"/>
                  <a:gd name="T28" fmla="*/ 358 w 376"/>
                  <a:gd name="T29" fmla="*/ 256 h 256"/>
                  <a:gd name="T30" fmla="*/ 364 w 376"/>
                  <a:gd name="T31" fmla="*/ 254 h 256"/>
                  <a:gd name="T32" fmla="*/ 370 w 376"/>
                  <a:gd name="T33" fmla="*/ 250 h 256"/>
                  <a:gd name="T34" fmla="*/ 376 w 376"/>
                  <a:gd name="T35" fmla="*/ 244 h 256"/>
                  <a:gd name="T36" fmla="*/ 376 w 376"/>
                  <a:gd name="T37" fmla="*/ 236 h 256"/>
                  <a:gd name="T38" fmla="*/ 376 w 376"/>
                  <a:gd name="T39" fmla="*/ 18 h 256"/>
                  <a:gd name="T40" fmla="*/ 376 w 376"/>
                  <a:gd name="T41" fmla="*/ 18 h 256"/>
                  <a:gd name="T42" fmla="*/ 376 w 376"/>
                  <a:gd name="T43" fmla="*/ 12 h 256"/>
                  <a:gd name="T44" fmla="*/ 370 w 376"/>
                  <a:gd name="T45" fmla="*/ 6 h 256"/>
                  <a:gd name="T46" fmla="*/ 364 w 376"/>
                  <a:gd name="T47" fmla="*/ 2 h 256"/>
                  <a:gd name="T48" fmla="*/ 358 w 376"/>
                  <a:gd name="T49" fmla="*/ 0 h 256"/>
                  <a:gd name="T50" fmla="*/ 358 w 376"/>
                  <a:gd name="T51" fmla="*/ 0 h 256"/>
                  <a:gd name="T52" fmla="*/ 342 w 376"/>
                  <a:gd name="T53" fmla="*/ 224 h 256"/>
                  <a:gd name="T54" fmla="*/ 34 w 376"/>
                  <a:gd name="T55" fmla="*/ 224 h 256"/>
                  <a:gd name="T56" fmla="*/ 34 w 376"/>
                  <a:gd name="T57" fmla="*/ 30 h 256"/>
                  <a:gd name="T58" fmla="*/ 342 w 376"/>
                  <a:gd name="T59" fmla="*/ 30 h 256"/>
                  <a:gd name="T60" fmla="*/ 342 w 376"/>
                  <a:gd name="T61" fmla="*/ 22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6" h="256">
                    <a:moveTo>
                      <a:pt x="358" y="0"/>
                    </a:moveTo>
                    <a:lnTo>
                      <a:pt x="18" y="0"/>
                    </a:lnTo>
                    <a:lnTo>
                      <a:pt x="18" y="0"/>
                    </a:lnTo>
                    <a:lnTo>
                      <a:pt x="10" y="2"/>
                    </a:lnTo>
                    <a:lnTo>
                      <a:pt x="4" y="6"/>
                    </a:lnTo>
                    <a:lnTo>
                      <a:pt x="0" y="12"/>
                    </a:lnTo>
                    <a:lnTo>
                      <a:pt x="0" y="18"/>
                    </a:lnTo>
                    <a:lnTo>
                      <a:pt x="0" y="236"/>
                    </a:lnTo>
                    <a:lnTo>
                      <a:pt x="0" y="236"/>
                    </a:lnTo>
                    <a:lnTo>
                      <a:pt x="0" y="244"/>
                    </a:lnTo>
                    <a:lnTo>
                      <a:pt x="4" y="250"/>
                    </a:lnTo>
                    <a:lnTo>
                      <a:pt x="10" y="254"/>
                    </a:lnTo>
                    <a:lnTo>
                      <a:pt x="18" y="256"/>
                    </a:lnTo>
                    <a:lnTo>
                      <a:pt x="358" y="256"/>
                    </a:lnTo>
                    <a:lnTo>
                      <a:pt x="358" y="256"/>
                    </a:lnTo>
                    <a:lnTo>
                      <a:pt x="364" y="254"/>
                    </a:lnTo>
                    <a:lnTo>
                      <a:pt x="370" y="250"/>
                    </a:lnTo>
                    <a:lnTo>
                      <a:pt x="376" y="244"/>
                    </a:lnTo>
                    <a:lnTo>
                      <a:pt x="376" y="236"/>
                    </a:lnTo>
                    <a:lnTo>
                      <a:pt x="376" y="18"/>
                    </a:lnTo>
                    <a:lnTo>
                      <a:pt x="376" y="18"/>
                    </a:lnTo>
                    <a:lnTo>
                      <a:pt x="376" y="12"/>
                    </a:lnTo>
                    <a:lnTo>
                      <a:pt x="370" y="6"/>
                    </a:lnTo>
                    <a:lnTo>
                      <a:pt x="364" y="2"/>
                    </a:lnTo>
                    <a:lnTo>
                      <a:pt x="358" y="0"/>
                    </a:lnTo>
                    <a:lnTo>
                      <a:pt x="358" y="0"/>
                    </a:lnTo>
                    <a:close/>
                    <a:moveTo>
                      <a:pt x="342" y="224"/>
                    </a:moveTo>
                    <a:lnTo>
                      <a:pt x="34" y="224"/>
                    </a:lnTo>
                    <a:lnTo>
                      <a:pt x="34" y="30"/>
                    </a:lnTo>
                    <a:lnTo>
                      <a:pt x="342" y="30"/>
                    </a:lnTo>
                    <a:lnTo>
                      <a:pt x="342"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56444" rtl="0"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latin typeface="Segoe UI"/>
                  <a:ea typeface="+mn-ea"/>
                  <a:cs typeface="+mn-cs"/>
                </a:endParaRPr>
              </a:p>
            </p:txBody>
          </p:sp>
          <p:sp>
            <p:nvSpPr>
              <p:cNvPr id="79" name="Freeform 17"/>
              <p:cNvSpPr>
                <a:spLocks/>
              </p:cNvSpPr>
              <p:nvPr/>
            </p:nvSpPr>
            <p:spPr bwMode="auto">
              <a:xfrm>
                <a:off x="7910513" y="3805238"/>
                <a:ext cx="117475" cy="187325"/>
              </a:xfrm>
              <a:custGeom>
                <a:avLst/>
                <a:gdLst>
                  <a:gd name="T0" fmla="*/ 18 w 74"/>
                  <a:gd name="T1" fmla="*/ 70 h 118"/>
                  <a:gd name="T2" fmla="*/ 18 w 74"/>
                  <a:gd name="T3" fmla="*/ 118 h 118"/>
                  <a:gd name="T4" fmla="*/ 36 w 74"/>
                  <a:gd name="T5" fmla="*/ 100 h 118"/>
                  <a:gd name="T6" fmla="*/ 56 w 74"/>
                  <a:gd name="T7" fmla="*/ 118 h 118"/>
                  <a:gd name="T8" fmla="*/ 56 w 74"/>
                  <a:gd name="T9" fmla="*/ 70 h 118"/>
                  <a:gd name="T10" fmla="*/ 56 w 74"/>
                  <a:gd name="T11" fmla="*/ 70 h 118"/>
                  <a:gd name="T12" fmla="*/ 62 w 74"/>
                  <a:gd name="T13" fmla="*/ 64 h 118"/>
                  <a:gd name="T14" fmla="*/ 68 w 74"/>
                  <a:gd name="T15" fmla="*/ 56 h 118"/>
                  <a:gd name="T16" fmla="*/ 72 w 74"/>
                  <a:gd name="T17" fmla="*/ 48 h 118"/>
                  <a:gd name="T18" fmla="*/ 74 w 74"/>
                  <a:gd name="T19" fmla="*/ 38 h 118"/>
                  <a:gd name="T20" fmla="*/ 74 w 74"/>
                  <a:gd name="T21" fmla="*/ 38 h 118"/>
                  <a:gd name="T22" fmla="*/ 72 w 74"/>
                  <a:gd name="T23" fmla="*/ 30 h 118"/>
                  <a:gd name="T24" fmla="*/ 70 w 74"/>
                  <a:gd name="T25" fmla="*/ 22 h 118"/>
                  <a:gd name="T26" fmla="*/ 68 w 74"/>
                  <a:gd name="T27" fmla="*/ 16 h 118"/>
                  <a:gd name="T28" fmla="*/ 62 w 74"/>
                  <a:gd name="T29" fmla="*/ 10 h 118"/>
                  <a:gd name="T30" fmla="*/ 58 w 74"/>
                  <a:gd name="T31" fmla="*/ 6 h 118"/>
                  <a:gd name="T32" fmla="*/ 50 w 74"/>
                  <a:gd name="T33" fmla="*/ 2 h 118"/>
                  <a:gd name="T34" fmla="*/ 44 w 74"/>
                  <a:gd name="T35" fmla="*/ 0 h 118"/>
                  <a:gd name="T36" fmla="*/ 36 w 74"/>
                  <a:gd name="T37" fmla="*/ 0 h 118"/>
                  <a:gd name="T38" fmla="*/ 36 w 74"/>
                  <a:gd name="T39" fmla="*/ 0 h 118"/>
                  <a:gd name="T40" fmla="*/ 28 w 74"/>
                  <a:gd name="T41" fmla="*/ 0 h 118"/>
                  <a:gd name="T42" fmla="*/ 22 w 74"/>
                  <a:gd name="T43" fmla="*/ 2 h 118"/>
                  <a:gd name="T44" fmla="*/ 16 w 74"/>
                  <a:gd name="T45" fmla="*/ 6 h 118"/>
                  <a:gd name="T46" fmla="*/ 10 w 74"/>
                  <a:gd name="T47" fmla="*/ 10 h 118"/>
                  <a:gd name="T48" fmla="*/ 6 w 74"/>
                  <a:gd name="T49" fmla="*/ 16 h 118"/>
                  <a:gd name="T50" fmla="*/ 2 w 74"/>
                  <a:gd name="T51" fmla="*/ 22 h 118"/>
                  <a:gd name="T52" fmla="*/ 0 w 74"/>
                  <a:gd name="T53" fmla="*/ 30 h 118"/>
                  <a:gd name="T54" fmla="*/ 0 w 74"/>
                  <a:gd name="T55" fmla="*/ 38 h 118"/>
                  <a:gd name="T56" fmla="*/ 0 w 74"/>
                  <a:gd name="T57" fmla="*/ 38 h 118"/>
                  <a:gd name="T58" fmla="*/ 0 w 74"/>
                  <a:gd name="T59" fmla="*/ 48 h 118"/>
                  <a:gd name="T60" fmla="*/ 4 w 74"/>
                  <a:gd name="T61" fmla="*/ 56 h 118"/>
                  <a:gd name="T62" fmla="*/ 10 w 74"/>
                  <a:gd name="T63" fmla="*/ 64 h 118"/>
                  <a:gd name="T64" fmla="*/ 18 w 74"/>
                  <a:gd name="T65" fmla="*/ 70 h 118"/>
                  <a:gd name="T66" fmla="*/ 18 w 74"/>
                  <a:gd name="T67" fmla="*/ 7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18">
                    <a:moveTo>
                      <a:pt x="18" y="70"/>
                    </a:moveTo>
                    <a:lnTo>
                      <a:pt x="18" y="118"/>
                    </a:lnTo>
                    <a:lnTo>
                      <a:pt x="36" y="100"/>
                    </a:lnTo>
                    <a:lnTo>
                      <a:pt x="56" y="118"/>
                    </a:lnTo>
                    <a:lnTo>
                      <a:pt x="56" y="70"/>
                    </a:lnTo>
                    <a:lnTo>
                      <a:pt x="56" y="70"/>
                    </a:lnTo>
                    <a:lnTo>
                      <a:pt x="62" y="64"/>
                    </a:lnTo>
                    <a:lnTo>
                      <a:pt x="68" y="56"/>
                    </a:lnTo>
                    <a:lnTo>
                      <a:pt x="72" y="48"/>
                    </a:lnTo>
                    <a:lnTo>
                      <a:pt x="74" y="38"/>
                    </a:lnTo>
                    <a:lnTo>
                      <a:pt x="74" y="38"/>
                    </a:lnTo>
                    <a:lnTo>
                      <a:pt x="72" y="30"/>
                    </a:lnTo>
                    <a:lnTo>
                      <a:pt x="70" y="22"/>
                    </a:lnTo>
                    <a:lnTo>
                      <a:pt x="68" y="16"/>
                    </a:lnTo>
                    <a:lnTo>
                      <a:pt x="62" y="10"/>
                    </a:lnTo>
                    <a:lnTo>
                      <a:pt x="58" y="6"/>
                    </a:lnTo>
                    <a:lnTo>
                      <a:pt x="50" y="2"/>
                    </a:lnTo>
                    <a:lnTo>
                      <a:pt x="44" y="0"/>
                    </a:lnTo>
                    <a:lnTo>
                      <a:pt x="36" y="0"/>
                    </a:lnTo>
                    <a:lnTo>
                      <a:pt x="36" y="0"/>
                    </a:lnTo>
                    <a:lnTo>
                      <a:pt x="28" y="0"/>
                    </a:lnTo>
                    <a:lnTo>
                      <a:pt x="22" y="2"/>
                    </a:lnTo>
                    <a:lnTo>
                      <a:pt x="16" y="6"/>
                    </a:lnTo>
                    <a:lnTo>
                      <a:pt x="10" y="10"/>
                    </a:lnTo>
                    <a:lnTo>
                      <a:pt x="6" y="16"/>
                    </a:lnTo>
                    <a:lnTo>
                      <a:pt x="2" y="22"/>
                    </a:lnTo>
                    <a:lnTo>
                      <a:pt x="0" y="30"/>
                    </a:lnTo>
                    <a:lnTo>
                      <a:pt x="0" y="38"/>
                    </a:lnTo>
                    <a:lnTo>
                      <a:pt x="0" y="38"/>
                    </a:lnTo>
                    <a:lnTo>
                      <a:pt x="0" y="48"/>
                    </a:lnTo>
                    <a:lnTo>
                      <a:pt x="4" y="56"/>
                    </a:lnTo>
                    <a:lnTo>
                      <a:pt x="10" y="64"/>
                    </a:lnTo>
                    <a:lnTo>
                      <a:pt x="18" y="70"/>
                    </a:lnTo>
                    <a:lnTo>
                      <a:pt x="18"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56444" rtl="0"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latin typeface="Segoe UI"/>
                  <a:ea typeface="+mn-ea"/>
                  <a:cs typeface="+mn-cs"/>
                </a:endParaRPr>
              </a:p>
            </p:txBody>
          </p:sp>
          <p:sp>
            <p:nvSpPr>
              <p:cNvPr id="80" name="Rectangle 18"/>
              <p:cNvSpPr>
                <a:spLocks noChangeArrowheads="1"/>
              </p:cNvSpPr>
              <p:nvPr/>
            </p:nvSpPr>
            <p:spPr bwMode="auto">
              <a:xfrm>
                <a:off x="7694613" y="380841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56444" rtl="0"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latin typeface="Segoe UI"/>
                  <a:ea typeface="+mn-ea"/>
                  <a:cs typeface="+mn-cs"/>
                </a:endParaRPr>
              </a:p>
            </p:txBody>
          </p:sp>
          <p:sp>
            <p:nvSpPr>
              <p:cNvPr id="81" name="Rectangle 19"/>
              <p:cNvSpPr>
                <a:spLocks noChangeArrowheads="1"/>
              </p:cNvSpPr>
              <p:nvPr/>
            </p:nvSpPr>
            <p:spPr bwMode="auto">
              <a:xfrm>
                <a:off x="7694613" y="387826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56444" rtl="0"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latin typeface="Segoe UI"/>
                  <a:ea typeface="+mn-ea"/>
                  <a:cs typeface="+mn-cs"/>
                </a:endParaRPr>
              </a:p>
            </p:txBody>
          </p:sp>
          <p:sp>
            <p:nvSpPr>
              <p:cNvPr id="82" name="Rectangle 20"/>
              <p:cNvSpPr>
                <a:spLocks noChangeArrowheads="1"/>
              </p:cNvSpPr>
              <p:nvPr/>
            </p:nvSpPr>
            <p:spPr bwMode="auto">
              <a:xfrm>
                <a:off x="7694613" y="3951288"/>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56444" rtl="0"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latin typeface="Segoe UI"/>
                  <a:ea typeface="+mn-ea"/>
                  <a:cs typeface="+mn-cs"/>
                </a:endParaRPr>
              </a:p>
            </p:txBody>
          </p:sp>
        </p:grpSp>
        <p:grpSp>
          <p:nvGrpSpPr>
            <p:cNvPr id="66" name="Group 65"/>
            <p:cNvGrpSpPr/>
            <p:nvPr/>
          </p:nvGrpSpPr>
          <p:grpSpPr>
            <a:xfrm>
              <a:off x="4576010" y="2578029"/>
              <a:ext cx="1719157" cy="1164284"/>
              <a:chOff x="8933043" y="3080582"/>
              <a:chExt cx="1940444" cy="1314148"/>
            </a:xfrm>
          </p:grpSpPr>
          <p:sp>
            <p:nvSpPr>
              <p:cNvPr id="67" name="Freeform 12"/>
              <p:cNvSpPr>
                <a:spLocks/>
              </p:cNvSpPr>
              <p:nvPr/>
            </p:nvSpPr>
            <p:spPr bwMode="auto">
              <a:xfrm>
                <a:off x="10739663" y="3286670"/>
                <a:ext cx="133824" cy="211441"/>
              </a:xfrm>
              <a:custGeom>
                <a:avLst/>
                <a:gdLst>
                  <a:gd name="T0" fmla="*/ 102 w 107"/>
                  <a:gd name="T1" fmla="*/ 60 h 169"/>
                  <a:gd name="T2" fmla="*/ 96 w 107"/>
                  <a:gd name="T3" fmla="*/ 60 h 169"/>
                  <a:gd name="T4" fmla="*/ 101 w 107"/>
                  <a:gd name="T5" fmla="*/ 47 h 169"/>
                  <a:gd name="T6" fmla="*/ 97 w 107"/>
                  <a:gd name="T7" fmla="*/ 37 h 169"/>
                  <a:gd name="T8" fmla="*/ 94 w 107"/>
                  <a:gd name="T9" fmla="*/ 37 h 169"/>
                  <a:gd name="T10" fmla="*/ 98 w 107"/>
                  <a:gd name="T11" fmla="*/ 26 h 169"/>
                  <a:gd name="T12" fmla="*/ 93 w 107"/>
                  <a:gd name="T13" fmla="*/ 14 h 169"/>
                  <a:gd name="T14" fmla="*/ 86 w 107"/>
                  <a:gd name="T15" fmla="*/ 15 h 169"/>
                  <a:gd name="T16" fmla="*/ 86 w 107"/>
                  <a:gd name="T17" fmla="*/ 13 h 169"/>
                  <a:gd name="T18" fmla="*/ 81 w 107"/>
                  <a:gd name="T19" fmla="*/ 1 h 169"/>
                  <a:gd name="T20" fmla="*/ 69 w 107"/>
                  <a:gd name="T21" fmla="*/ 7 h 169"/>
                  <a:gd name="T22" fmla="*/ 50 w 107"/>
                  <a:gd name="T23" fmla="*/ 56 h 169"/>
                  <a:gd name="T24" fmla="*/ 44 w 107"/>
                  <a:gd name="T25" fmla="*/ 49 h 169"/>
                  <a:gd name="T26" fmla="*/ 29 w 107"/>
                  <a:gd name="T27" fmla="*/ 55 h 169"/>
                  <a:gd name="T28" fmla="*/ 28 w 107"/>
                  <a:gd name="T29" fmla="*/ 58 h 169"/>
                  <a:gd name="T30" fmla="*/ 16 w 107"/>
                  <a:gd name="T31" fmla="*/ 89 h 169"/>
                  <a:gd name="T32" fmla="*/ 7 w 107"/>
                  <a:gd name="T33" fmla="*/ 112 h 169"/>
                  <a:gd name="T34" fmla="*/ 7 w 107"/>
                  <a:gd name="T35" fmla="*/ 112 h 169"/>
                  <a:gd name="T36" fmla="*/ 29 w 107"/>
                  <a:gd name="T37" fmla="*/ 161 h 169"/>
                  <a:gd name="T38" fmla="*/ 79 w 107"/>
                  <a:gd name="T39" fmla="*/ 139 h 169"/>
                  <a:gd name="T40" fmla="*/ 79 w 107"/>
                  <a:gd name="T41" fmla="*/ 139 h 169"/>
                  <a:gd name="T42" fmla="*/ 89 w 107"/>
                  <a:gd name="T43" fmla="*/ 114 h 169"/>
                  <a:gd name="T44" fmla="*/ 99 w 107"/>
                  <a:gd name="T45" fmla="*/ 86 h 169"/>
                  <a:gd name="T46" fmla="*/ 106 w 107"/>
                  <a:gd name="T47" fmla="*/ 69 h 169"/>
                  <a:gd name="T48" fmla="*/ 102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102" y="60"/>
                    </a:moveTo>
                    <a:cubicBezTo>
                      <a:pt x="100" y="59"/>
                      <a:pt x="98" y="59"/>
                      <a:pt x="96" y="60"/>
                    </a:cubicBezTo>
                    <a:cubicBezTo>
                      <a:pt x="99" y="53"/>
                      <a:pt x="101" y="47"/>
                      <a:pt x="101" y="47"/>
                    </a:cubicBezTo>
                    <a:cubicBezTo>
                      <a:pt x="102" y="43"/>
                      <a:pt x="101" y="39"/>
                      <a:pt x="97" y="37"/>
                    </a:cubicBezTo>
                    <a:cubicBezTo>
                      <a:pt x="96" y="37"/>
                      <a:pt x="95" y="37"/>
                      <a:pt x="94" y="37"/>
                    </a:cubicBezTo>
                    <a:cubicBezTo>
                      <a:pt x="96" y="31"/>
                      <a:pt x="98" y="27"/>
                      <a:pt x="98" y="26"/>
                    </a:cubicBezTo>
                    <a:cubicBezTo>
                      <a:pt x="100" y="21"/>
                      <a:pt x="98" y="16"/>
                      <a:pt x="93" y="14"/>
                    </a:cubicBezTo>
                    <a:cubicBezTo>
                      <a:pt x="90" y="13"/>
                      <a:pt x="88" y="13"/>
                      <a:pt x="86" y="15"/>
                    </a:cubicBezTo>
                    <a:cubicBezTo>
                      <a:pt x="86" y="14"/>
                      <a:pt x="86" y="13"/>
                      <a:pt x="86" y="13"/>
                    </a:cubicBezTo>
                    <a:cubicBezTo>
                      <a:pt x="88" y="8"/>
                      <a:pt x="86" y="3"/>
                      <a:pt x="81" y="1"/>
                    </a:cubicBezTo>
                    <a:cubicBezTo>
                      <a:pt x="76" y="0"/>
                      <a:pt x="71" y="2"/>
                      <a:pt x="69" y="7"/>
                    </a:cubicBezTo>
                    <a:cubicBezTo>
                      <a:pt x="68" y="9"/>
                      <a:pt x="56" y="41"/>
                      <a:pt x="50" y="56"/>
                    </a:cubicBezTo>
                    <a:cubicBezTo>
                      <a:pt x="49" y="53"/>
                      <a:pt x="47" y="50"/>
                      <a:pt x="44" y="49"/>
                    </a:cubicBezTo>
                    <a:cubicBezTo>
                      <a:pt x="38" y="46"/>
                      <a:pt x="31" y="49"/>
                      <a:pt x="29" y="55"/>
                    </a:cubicBezTo>
                    <a:cubicBezTo>
                      <a:pt x="29" y="56"/>
                      <a:pt x="28" y="57"/>
                      <a:pt x="28" y="58"/>
                    </a:cubicBezTo>
                    <a:cubicBezTo>
                      <a:pt x="25" y="67"/>
                      <a:pt x="17" y="86"/>
                      <a:pt x="16" y="89"/>
                    </a:cubicBezTo>
                    <a:cubicBezTo>
                      <a:pt x="7" y="112"/>
                      <a:pt x="7" y="112"/>
                      <a:pt x="7" y="112"/>
                    </a:cubicBezTo>
                    <a:cubicBezTo>
                      <a:pt x="7" y="112"/>
                      <a:pt x="7" y="112"/>
                      <a:pt x="7" y="112"/>
                    </a:cubicBezTo>
                    <a:cubicBezTo>
                      <a:pt x="0" y="132"/>
                      <a:pt x="10" y="154"/>
                      <a:pt x="29" y="161"/>
                    </a:cubicBezTo>
                    <a:cubicBezTo>
                      <a:pt x="49" y="169"/>
                      <a:pt x="71" y="159"/>
                      <a:pt x="79" y="139"/>
                    </a:cubicBezTo>
                    <a:cubicBezTo>
                      <a:pt x="79" y="139"/>
                      <a:pt x="79" y="139"/>
                      <a:pt x="79" y="139"/>
                    </a:cubicBezTo>
                    <a:cubicBezTo>
                      <a:pt x="89" y="114"/>
                      <a:pt x="89" y="114"/>
                      <a:pt x="89" y="114"/>
                    </a:cubicBezTo>
                    <a:cubicBezTo>
                      <a:pt x="89" y="113"/>
                      <a:pt x="95" y="98"/>
                      <a:pt x="99" y="86"/>
                    </a:cubicBezTo>
                    <a:cubicBezTo>
                      <a:pt x="103" y="77"/>
                      <a:pt x="106" y="70"/>
                      <a:pt x="106" y="69"/>
                    </a:cubicBezTo>
                    <a:cubicBezTo>
                      <a:pt x="107" y="65"/>
                      <a:pt x="105" y="61"/>
                      <a:pt x="102"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56444" rtl="0"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latin typeface="Segoe UI"/>
                  <a:ea typeface="+mn-ea"/>
                  <a:cs typeface="+mn-cs"/>
                </a:endParaRPr>
              </a:p>
            </p:txBody>
          </p:sp>
          <p:sp>
            <p:nvSpPr>
              <p:cNvPr id="68" name="Freeform 13"/>
              <p:cNvSpPr>
                <a:spLocks/>
              </p:cNvSpPr>
              <p:nvPr/>
            </p:nvSpPr>
            <p:spPr bwMode="auto">
              <a:xfrm>
                <a:off x="8933043" y="3286670"/>
                <a:ext cx="136500" cy="211441"/>
              </a:xfrm>
              <a:custGeom>
                <a:avLst/>
                <a:gdLst>
                  <a:gd name="T0" fmla="*/ 5 w 107"/>
                  <a:gd name="T1" fmla="*/ 60 h 169"/>
                  <a:gd name="T2" fmla="*/ 11 w 107"/>
                  <a:gd name="T3" fmla="*/ 60 h 169"/>
                  <a:gd name="T4" fmla="*/ 6 w 107"/>
                  <a:gd name="T5" fmla="*/ 47 h 169"/>
                  <a:gd name="T6" fmla="*/ 10 w 107"/>
                  <a:gd name="T7" fmla="*/ 37 h 169"/>
                  <a:gd name="T8" fmla="*/ 13 w 107"/>
                  <a:gd name="T9" fmla="*/ 37 h 169"/>
                  <a:gd name="T10" fmla="*/ 9 w 107"/>
                  <a:gd name="T11" fmla="*/ 26 h 169"/>
                  <a:gd name="T12" fmla="*/ 14 w 107"/>
                  <a:gd name="T13" fmla="*/ 14 h 169"/>
                  <a:gd name="T14" fmla="*/ 21 w 107"/>
                  <a:gd name="T15" fmla="*/ 15 h 169"/>
                  <a:gd name="T16" fmla="*/ 21 w 107"/>
                  <a:gd name="T17" fmla="*/ 13 h 169"/>
                  <a:gd name="T18" fmla="*/ 26 w 107"/>
                  <a:gd name="T19" fmla="*/ 1 h 169"/>
                  <a:gd name="T20" fmla="*/ 38 w 107"/>
                  <a:gd name="T21" fmla="*/ 7 h 169"/>
                  <a:gd name="T22" fmla="*/ 57 w 107"/>
                  <a:gd name="T23" fmla="*/ 56 h 169"/>
                  <a:gd name="T24" fmla="*/ 63 w 107"/>
                  <a:gd name="T25" fmla="*/ 49 h 169"/>
                  <a:gd name="T26" fmla="*/ 78 w 107"/>
                  <a:gd name="T27" fmla="*/ 55 h 169"/>
                  <a:gd name="T28" fmla="*/ 79 w 107"/>
                  <a:gd name="T29" fmla="*/ 58 h 169"/>
                  <a:gd name="T30" fmla="*/ 91 w 107"/>
                  <a:gd name="T31" fmla="*/ 89 h 169"/>
                  <a:gd name="T32" fmla="*/ 100 w 107"/>
                  <a:gd name="T33" fmla="*/ 112 h 169"/>
                  <a:gd name="T34" fmla="*/ 100 w 107"/>
                  <a:gd name="T35" fmla="*/ 112 h 169"/>
                  <a:gd name="T36" fmla="*/ 78 w 107"/>
                  <a:gd name="T37" fmla="*/ 161 h 169"/>
                  <a:gd name="T38" fmla="*/ 28 w 107"/>
                  <a:gd name="T39" fmla="*/ 139 h 169"/>
                  <a:gd name="T40" fmla="*/ 28 w 107"/>
                  <a:gd name="T41" fmla="*/ 139 h 169"/>
                  <a:gd name="T42" fmla="*/ 18 w 107"/>
                  <a:gd name="T43" fmla="*/ 114 h 169"/>
                  <a:gd name="T44" fmla="*/ 8 w 107"/>
                  <a:gd name="T45" fmla="*/ 86 h 169"/>
                  <a:gd name="T46" fmla="*/ 1 w 107"/>
                  <a:gd name="T47" fmla="*/ 69 h 169"/>
                  <a:gd name="T48" fmla="*/ 5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5" y="60"/>
                    </a:moveTo>
                    <a:cubicBezTo>
                      <a:pt x="7" y="59"/>
                      <a:pt x="9" y="59"/>
                      <a:pt x="11" y="60"/>
                    </a:cubicBezTo>
                    <a:cubicBezTo>
                      <a:pt x="8" y="53"/>
                      <a:pt x="6" y="47"/>
                      <a:pt x="6" y="47"/>
                    </a:cubicBezTo>
                    <a:cubicBezTo>
                      <a:pt x="5" y="43"/>
                      <a:pt x="6" y="39"/>
                      <a:pt x="10" y="37"/>
                    </a:cubicBezTo>
                    <a:cubicBezTo>
                      <a:pt x="11" y="37"/>
                      <a:pt x="12" y="37"/>
                      <a:pt x="13" y="37"/>
                    </a:cubicBezTo>
                    <a:cubicBezTo>
                      <a:pt x="11" y="31"/>
                      <a:pt x="9" y="27"/>
                      <a:pt x="9" y="26"/>
                    </a:cubicBezTo>
                    <a:cubicBezTo>
                      <a:pt x="7" y="21"/>
                      <a:pt x="9" y="16"/>
                      <a:pt x="14" y="14"/>
                    </a:cubicBezTo>
                    <a:cubicBezTo>
                      <a:pt x="17" y="13"/>
                      <a:pt x="19" y="13"/>
                      <a:pt x="21" y="15"/>
                    </a:cubicBezTo>
                    <a:cubicBezTo>
                      <a:pt x="21" y="14"/>
                      <a:pt x="21" y="13"/>
                      <a:pt x="21" y="13"/>
                    </a:cubicBezTo>
                    <a:cubicBezTo>
                      <a:pt x="19" y="8"/>
                      <a:pt x="21" y="3"/>
                      <a:pt x="26" y="1"/>
                    </a:cubicBezTo>
                    <a:cubicBezTo>
                      <a:pt x="31" y="0"/>
                      <a:pt x="36" y="2"/>
                      <a:pt x="38" y="7"/>
                    </a:cubicBezTo>
                    <a:cubicBezTo>
                      <a:pt x="39" y="9"/>
                      <a:pt x="51" y="41"/>
                      <a:pt x="57" y="56"/>
                    </a:cubicBezTo>
                    <a:cubicBezTo>
                      <a:pt x="58" y="53"/>
                      <a:pt x="60" y="50"/>
                      <a:pt x="63" y="49"/>
                    </a:cubicBezTo>
                    <a:cubicBezTo>
                      <a:pt x="69" y="46"/>
                      <a:pt x="76" y="49"/>
                      <a:pt x="78" y="55"/>
                    </a:cubicBezTo>
                    <a:cubicBezTo>
                      <a:pt x="78" y="56"/>
                      <a:pt x="79" y="57"/>
                      <a:pt x="79" y="58"/>
                    </a:cubicBezTo>
                    <a:cubicBezTo>
                      <a:pt x="82" y="67"/>
                      <a:pt x="90" y="86"/>
                      <a:pt x="91" y="89"/>
                    </a:cubicBezTo>
                    <a:cubicBezTo>
                      <a:pt x="100" y="112"/>
                      <a:pt x="100" y="112"/>
                      <a:pt x="100" y="112"/>
                    </a:cubicBezTo>
                    <a:cubicBezTo>
                      <a:pt x="100" y="112"/>
                      <a:pt x="100" y="112"/>
                      <a:pt x="100" y="112"/>
                    </a:cubicBezTo>
                    <a:cubicBezTo>
                      <a:pt x="107" y="132"/>
                      <a:pt x="97" y="154"/>
                      <a:pt x="78" y="161"/>
                    </a:cubicBezTo>
                    <a:cubicBezTo>
                      <a:pt x="58" y="169"/>
                      <a:pt x="36" y="159"/>
                      <a:pt x="28" y="139"/>
                    </a:cubicBezTo>
                    <a:cubicBezTo>
                      <a:pt x="28" y="139"/>
                      <a:pt x="28" y="139"/>
                      <a:pt x="28" y="139"/>
                    </a:cubicBezTo>
                    <a:cubicBezTo>
                      <a:pt x="18" y="114"/>
                      <a:pt x="18" y="114"/>
                      <a:pt x="18" y="114"/>
                    </a:cubicBezTo>
                    <a:cubicBezTo>
                      <a:pt x="18" y="113"/>
                      <a:pt x="12" y="98"/>
                      <a:pt x="8" y="86"/>
                    </a:cubicBezTo>
                    <a:cubicBezTo>
                      <a:pt x="4" y="77"/>
                      <a:pt x="1" y="70"/>
                      <a:pt x="1" y="69"/>
                    </a:cubicBezTo>
                    <a:cubicBezTo>
                      <a:pt x="0" y="65"/>
                      <a:pt x="1" y="61"/>
                      <a:pt x="5"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56444" rtl="0"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latin typeface="Segoe UI"/>
                  <a:ea typeface="+mn-ea"/>
                  <a:cs typeface="+mn-cs"/>
                </a:endParaRPr>
              </a:p>
            </p:txBody>
          </p:sp>
          <p:sp>
            <p:nvSpPr>
              <p:cNvPr id="69" name="Freeform 14"/>
              <p:cNvSpPr>
                <a:spLocks/>
              </p:cNvSpPr>
              <p:nvPr/>
            </p:nvSpPr>
            <p:spPr bwMode="auto">
              <a:xfrm>
                <a:off x="8973190" y="3436553"/>
                <a:ext cx="1862826" cy="958177"/>
              </a:xfrm>
              <a:custGeom>
                <a:avLst/>
                <a:gdLst>
                  <a:gd name="T0" fmla="*/ 1400 w 1478"/>
                  <a:gd name="T1" fmla="*/ 0 h 762"/>
                  <a:gd name="T2" fmla="*/ 1292 w 1478"/>
                  <a:gd name="T3" fmla="*/ 133 h 762"/>
                  <a:gd name="T4" fmla="*/ 1072 w 1478"/>
                  <a:gd name="T5" fmla="*/ 178 h 762"/>
                  <a:gd name="T6" fmla="*/ 898 w 1478"/>
                  <a:gd name="T7" fmla="*/ 72 h 762"/>
                  <a:gd name="T8" fmla="*/ 579 w 1478"/>
                  <a:gd name="T9" fmla="*/ 74 h 762"/>
                  <a:gd name="T10" fmla="*/ 406 w 1478"/>
                  <a:gd name="T11" fmla="*/ 178 h 762"/>
                  <a:gd name="T12" fmla="*/ 185 w 1478"/>
                  <a:gd name="T13" fmla="*/ 133 h 762"/>
                  <a:gd name="T14" fmla="*/ 78 w 1478"/>
                  <a:gd name="T15" fmla="*/ 0 h 762"/>
                  <a:gd name="T16" fmla="*/ 0 w 1478"/>
                  <a:gd name="T17" fmla="*/ 31 h 762"/>
                  <a:gd name="T18" fmla="*/ 139 w 1478"/>
                  <a:gd name="T19" fmla="*/ 203 h 762"/>
                  <a:gd name="T20" fmla="*/ 349 w 1478"/>
                  <a:gd name="T21" fmla="*/ 268 h 762"/>
                  <a:gd name="T22" fmla="*/ 422 w 1478"/>
                  <a:gd name="T23" fmla="*/ 261 h 762"/>
                  <a:gd name="T24" fmla="*/ 579 w 1478"/>
                  <a:gd name="T25" fmla="*/ 190 h 762"/>
                  <a:gd name="T26" fmla="*/ 579 w 1478"/>
                  <a:gd name="T27" fmla="*/ 762 h 762"/>
                  <a:gd name="T28" fmla="*/ 898 w 1478"/>
                  <a:gd name="T29" fmla="*/ 762 h 762"/>
                  <a:gd name="T30" fmla="*/ 898 w 1478"/>
                  <a:gd name="T31" fmla="*/ 189 h 762"/>
                  <a:gd name="T32" fmla="*/ 1128 w 1478"/>
                  <a:gd name="T33" fmla="*/ 267 h 762"/>
                  <a:gd name="T34" fmla="*/ 1339 w 1478"/>
                  <a:gd name="T35" fmla="*/ 203 h 762"/>
                  <a:gd name="T36" fmla="*/ 1478 w 1478"/>
                  <a:gd name="T37" fmla="*/ 31 h 762"/>
                  <a:gd name="T38" fmla="*/ 1400 w 1478"/>
                  <a:gd name="T39" fmla="*/ 0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8" h="762">
                    <a:moveTo>
                      <a:pt x="1400" y="0"/>
                    </a:move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762"/>
                      <a:pt x="579" y="762"/>
                      <a:pt x="579" y="762"/>
                    </a:cubicBezTo>
                    <a:cubicBezTo>
                      <a:pt x="898" y="762"/>
                      <a:pt x="898" y="762"/>
                      <a:pt x="898" y="762"/>
                    </a:cubicBezTo>
                    <a:cubicBezTo>
                      <a:pt x="898" y="189"/>
                      <a:pt x="898" y="189"/>
                      <a:pt x="898" y="189"/>
                    </a:cubicBezTo>
                    <a:cubicBezTo>
                      <a:pt x="964" y="241"/>
                      <a:pt x="1046" y="267"/>
                      <a:pt x="1128" y="267"/>
                    </a:cubicBezTo>
                    <a:cubicBezTo>
                      <a:pt x="1201" y="267"/>
                      <a:pt x="1274" y="247"/>
                      <a:pt x="1339" y="203"/>
                    </a:cubicBezTo>
                    <a:cubicBezTo>
                      <a:pt x="1402" y="161"/>
                      <a:pt x="1450" y="101"/>
                      <a:pt x="1478" y="31"/>
                    </a:cubicBezTo>
                    <a:lnTo>
                      <a:pt x="1400"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marL="0" marR="0" lvl="0" indent="0" algn="l" defTabSz="956444" rtl="0"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latin typeface="Segoe UI"/>
                  <a:ea typeface="+mn-ea"/>
                  <a:cs typeface="+mn-cs"/>
                </a:endParaRPr>
              </a:p>
            </p:txBody>
          </p:sp>
          <p:sp>
            <p:nvSpPr>
              <p:cNvPr id="70" name="Freeform 15"/>
              <p:cNvSpPr>
                <a:spLocks/>
              </p:cNvSpPr>
              <p:nvPr/>
            </p:nvSpPr>
            <p:spPr bwMode="auto">
              <a:xfrm>
                <a:off x="8973190" y="3436552"/>
                <a:ext cx="1862827" cy="337236"/>
              </a:xfrm>
              <a:custGeom>
                <a:avLst/>
                <a:gdLst>
                  <a:gd name="T0" fmla="*/ 1128 w 1478"/>
                  <a:gd name="T1" fmla="*/ 267 h 268"/>
                  <a:gd name="T2" fmla="*/ 1339 w 1478"/>
                  <a:gd name="T3" fmla="*/ 203 h 268"/>
                  <a:gd name="T4" fmla="*/ 1478 w 1478"/>
                  <a:gd name="T5" fmla="*/ 31 h 268"/>
                  <a:gd name="T6" fmla="*/ 1400 w 1478"/>
                  <a:gd name="T7" fmla="*/ 0 h 268"/>
                  <a:gd name="T8" fmla="*/ 1292 w 1478"/>
                  <a:gd name="T9" fmla="*/ 133 h 268"/>
                  <a:gd name="T10" fmla="*/ 1072 w 1478"/>
                  <a:gd name="T11" fmla="*/ 178 h 268"/>
                  <a:gd name="T12" fmla="*/ 898 w 1478"/>
                  <a:gd name="T13" fmla="*/ 72 h 268"/>
                  <a:gd name="T14" fmla="*/ 579 w 1478"/>
                  <a:gd name="T15" fmla="*/ 74 h 268"/>
                  <a:gd name="T16" fmla="*/ 406 w 1478"/>
                  <a:gd name="T17" fmla="*/ 178 h 268"/>
                  <a:gd name="T18" fmla="*/ 185 w 1478"/>
                  <a:gd name="T19" fmla="*/ 133 h 268"/>
                  <a:gd name="T20" fmla="*/ 78 w 1478"/>
                  <a:gd name="T21" fmla="*/ 0 h 268"/>
                  <a:gd name="T22" fmla="*/ 0 w 1478"/>
                  <a:gd name="T23" fmla="*/ 31 h 268"/>
                  <a:gd name="T24" fmla="*/ 139 w 1478"/>
                  <a:gd name="T25" fmla="*/ 203 h 268"/>
                  <a:gd name="T26" fmla="*/ 349 w 1478"/>
                  <a:gd name="T27" fmla="*/ 268 h 268"/>
                  <a:gd name="T28" fmla="*/ 422 w 1478"/>
                  <a:gd name="T29" fmla="*/ 261 h 268"/>
                  <a:gd name="T30" fmla="*/ 579 w 1478"/>
                  <a:gd name="T31" fmla="*/ 190 h 268"/>
                  <a:gd name="T32" fmla="*/ 579 w 1478"/>
                  <a:gd name="T33" fmla="*/ 199 h 268"/>
                  <a:gd name="T34" fmla="*/ 613 w 1478"/>
                  <a:gd name="T35" fmla="*/ 85 h 268"/>
                  <a:gd name="T36" fmla="*/ 643 w 1478"/>
                  <a:gd name="T37" fmla="*/ 85 h 268"/>
                  <a:gd name="T38" fmla="*/ 713 w 1478"/>
                  <a:gd name="T39" fmla="*/ 135 h 268"/>
                  <a:gd name="T40" fmla="*/ 778 w 1478"/>
                  <a:gd name="T41" fmla="*/ 85 h 268"/>
                  <a:gd name="T42" fmla="*/ 835 w 1478"/>
                  <a:gd name="T43" fmla="*/ 85 h 268"/>
                  <a:gd name="T44" fmla="*/ 913 w 1478"/>
                  <a:gd name="T45" fmla="*/ 200 h 268"/>
                  <a:gd name="T46" fmla="*/ 1128 w 1478"/>
                  <a:gd name="T47" fmla="*/ 26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78" h="268">
                    <a:moveTo>
                      <a:pt x="1128" y="267"/>
                    </a:moveTo>
                    <a:cubicBezTo>
                      <a:pt x="1201" y="267"/>
                      <a:pt x="1274" y="247"/>
                      <a:pt x="1339" y="203"/>
                    </a:cubicBezTo>
                    <a:cubicBezTo>
                      <a:pt x="1402" y="161"/>
                      <a:pt x="1450" y="101"/>
                      <a:pt x="1478" y="31"/>
                    </a:cubicBezTo>
                    <a:cubicBezTo>
                      <a:pt x="1400" y="0"/>
                      <a:pt x="1400" y="0"/>
                      <a:pt x="1400" y="0"/>
                    </a:cubicBez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199"/>
                      <a:pt x="579" y="199"/>
                      <a:pt x="579" y="199"/>
                    </a:cubicBezTo>
                    <a:cubicBezTo>
                      <a:pt x="613" y="85"/>
                      <a:pt x="613" y="85"/>
                      <a:pt x="613" y="85"/>
                    </a:cubicBezTo>
                    <a:cubicBezTo>
                      <a:pt x="643" y="85"/>
                      <a:pt x="643" y="85"/>
                      <a:pt x="643" y="85"/>
                    </a:cubicBezTo>
                    <a:cubicBezTo>
                      <a:pt x="713" y="135"/>
                      <a:pt x="713" y="135"/>
                      <a:pt x="713" y="135"/>
                    </a:cubicBezTo>
                    <a:cubicBezTo>
                      <a:pt x="778" y="85"/>
                      <a:pt x="778" y="85"/>
                      <a:pt x="778" y="85"/>
                    </a:cubicBezTo>
                    <a:cubicBezTo>
                      <a:pt x="835" y="85"/>
                      <a:pt x="835" y="85"/>
                      <a:pt x="835" y="85"/>
                    </a:cubicBezTo>
                    <a:cubicBezTo>
                      <a:pt x="913" y="200"/>
                      <a:pt x="913" y="200"/>
                      <a:pt x="913" y="200"/>
                    </a:cubicBezTo>
                    <a:cubicBezTo>
                      <a:pt x="976" y="244"/>
                      <a:pt x="1052" y="267"/>
                      <a:pt x="1128" y="267"/>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algn="l" defTabSz="956444" rtl="0"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latin typeface="Segoe UI"/>
                  <a:ea typeface="+mn-ea"/>
                  <a:cs typeface="+mn-cs"/>
                </a:endParaRPr>
              </a:p>
            </p:txBody>
          </p:sp>
          <p:sp>
            <p:nvSpPr>
              <p:cNvPr id="71" name="Freeform 35"/>
              <p:cNvSpPr>
                <a:spLocks/>
              </p:cNvSpPr>
              <p:nvPr/>
            </p:nvSpPr>
            <p:spPr bwMode="auto">
              <a:xfrm>
                <a:off x="9481720" y="3080582"/>
                <a:ext cx="291736" cy="291736"/>
              </a:xfrm>
              <a:custGeom>
                <a:avLst/>
                <a:gdLst>
                  <a:gd name="T0" fmla="*/ 92 w 232"/>
                  <a:gd name="T1" fmla="*/ 232 h 232"/>
                  <a:gd name="T2" fmla="*/ 139 w 232"/>
                  <a:gd name="T3" fmla="*/ 0 h 232"/>
                  <a:gd name="T4" fmla="*/ 92 w 232"/>
                  <a:gd name="T5" fmla="*/ 232 h 232"/>
                </a:gdLst>
                <a:ahLst/>
                <a:cxnLst>
                  <a:cxn ang="0">
                    <a:pos x="T0" y="T1"/>
                  </a:cxn>
                  <a:cxn ang="0">
                    <a:pos x="T2" y="T3"/>
                  </a:cxn>
                  <a:cxn ang="0">
                    <a:pos x="T4" y="T5"/>
                  </a:cxn>
                </a:cxnLst>
                <a:rect l="0" t="0" r="r" b="b"/>
                <a:pathLst>
                  <a:path w="232" h="232">
                    <a:moveTo>
                      <a:pt x="92" y="232"/>
                    </a:moveTo>
                    <a:cubicBezTo>
                      <a:pt x="92" y="232"/>
                      <a:pt x="0" y="92"/>
                      <a:pt x="139" y="0"/>
                    </a:cubicBezTo>
                    <a:cubicBezTo>
                      <a:pt x="139" y="0"/>
                      <a:pt x="232" y="139"/>
                      <a:pt x="92" y="232"/>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56444" rtl="0"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latin typeface="Segoe UI"/>
                  <a:ea typeface="+mn-ea"/>
                  <a:cs typeface="+mn-cs"/>
                </a:endParaRPr>
              </a:p>
            </p:txBody>
          </p:sp>
          <p:sp>
            <p:nvSpPr>
              <p:cNvPr id="72" name="Freeform 36"/>
              <p:cNvSpPr>
                <a:spLocks/>
              </p:cNvSpPr>
              <p:nvPr/>
            </p:nvSpPr>
            <p:spPr bwMode="auto">
              <a:xfrm>
                <a:off x="9444250" y="3152847"/>
                <a:ext cx="278353" cy="278353"/>
              </a:xfrm>
              <a:custGeom>
                <a:avLst/>
                <a:gdLst>
                  <a:gd name="T0" fmla="*/ 153 w 220"/>
                  <a:gd name="T1" fmla="*/ 221 h 221"/>
                  <a:gd name="T2" fmla="*/ 67 w 220"/>
                  <a:gd name="T3" fmla="*/ 0 h 221"/>
                  <a:gd name="T4" fmla="*/ 153 w 220"/>
                  <a:gd name="T5" fmla="*/ 221 h 221"/>
                </a:gdLst>
                <a:ahLst/>
                <a:cxnLst>
                  <a:cxn ang="0">
                    <a:pos x="T0" y="T1"/>
                  </a:cxn>
                  <a:cxn ang="0">
                    <a:pos x="T2" y="T3"/>
                  </a:cxn>
                  <a:cxn ang="0">
                    <a:pos x="T4" y="T5"/>
                  </a:cxn>
                </a:cxnLst>
                <a:rect l="0" t="0" r="r" b="b"/>
                <a:pathLst>
                  <a:path w="220" h="221">
                    <a:moveTo>
                      <a:pt x="153" y="221"/>
                    </a:moveTo>
                    <a:cubicBezTo>
                      <a:pt x="153" y="221"/>
                      <a:pt x="0" y="153"/>
                      <a:pt x="67" y="0"/>
                    </a:cubicBezTo>
                    <a:cubicBezTo>
                      <a:pt x="67" y="0"/>
                      <a:pt x="220" y="68"/>
                      <a:pt x="153" y="221"/>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56444" rtl="0"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latin typeface="Segoe UI"/>
                  <a:ea typeface="+mn-ea"/>
                  <a:cs typeface="+mn-cs"/>
                </a:endParaRPr>
              </a:p>
            </p:txBody>
          </p:sp>
          <p:sp>
            <p:nvSpPr>
              <p:cNvPr id="73" name="Freeform 37"/>
              <p:cNvSpPr>
                <a:spLocks/>
              </p:cNvSpPr>
              <p:nvPr/>
            </p:nvSpPr>
            <p:spPr bwMode="auto">
              <a:xfrm>
                <a:off x="9529897" y="3292023"/>
                <a:ext cx="270324" cy="283706"/>
              </a:xfrm>
              <a:custGeom>
                <a:avLst/>
                <a:gdLst>
                  <a:gd name="T0" fmla="*/ 216 w 216"/>
                  <a:gd name="T1" fmla="*/ 156 h 224"/>
                  <a:gd name="T2" fmla="*/ 0 w 216"/>
                  <a:gd name="T3" fmla="*/ 61 h 224"/>
                  <a:gd name="T4" fmla="*/ 216 w 216"/>
                  <a:gd name="T5" fmla="*/ 156 h 224"/>
                </a:gdLst>
                <a:ahLst/>
                <a:cxnLst>
                  <a:cxn ang="0">
                    <a:pos x="T0" y="T1"/>
                  </a:cxn>
                  <a:cxn ang="0">
                    <a:pos x="T2" y="T3"/>
                  </a:cxn>
                  <a:cxn ang="0">
                    <a:pos x="T4" y="T5"/>
                  </a:cxn>
                </a:cxnLst>
                <a:rect l="0" t="0" r="r" b="b"/>
                <a:pathLst>
                  <a:path w="216" h="224">
                    <a:moveTo>
                      <a:pt x="216" y="156"/>
                    </a:moveTo>
                    <a:cubicBezTo>
                      <a:pt x="206" y="160"/>
                      <a:pt x="63" y="224"/>
                      <a:pt x="0" y="61"/>
                    </a:cubicBezTo>
                    <a:cubicBezTo>
                      <a:pt x="0" y="61"/>
                      <a:pt x="156" y="0"/>
                      <a:pt x="216" y="156"/>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56444" rtl="0"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latin typeface="Segoe UI"/>
                  <a:ea typeface="+mn-ea"/>
                  <a:cs typeface="+mn-cs"/>
                </a:endParaRPr>
              </a:p>
            </p:txBody>
          </p:sp>
          <p:sp>
            <p:nvSpPr>
              <p:cNvPr id="74" name="Freeform 38"/>
              <p:cNvSpPr>
                <a:spLocks/>
              </p:cNvSpPr>
              <p:nvPr/>
            </p:nvSpPr>
            <p:spPr bwMode="auto">
              <a:xfrm>
                <a:off x="9596809" y="3281317"/>
                <a:ext cx="222147" cy="187353"/>
              </a:xfrm>
              <a:custGeom>
                <a:avLst/>
                <a:gdLst>
                  <a:gd name="T0" fmla="*/ 83 w 83"/>
                  <a:gd name="T1" fmla="*/ 31 h 70"/>
                  <a:gd name="T2" fmla="*/ 65 w 83"/>
                  <a:gd name="T3" fmla="*/ 70 h 70"/>
                  <a:gd name="T4" fmla="*/ 0 w 83"/>
                  <a:gd name="T5" fmla="*/ 39 h 70"/>
                  <a:gd name="T6" fmla="*/ 18 w 83"/>
                  <a:gd name="T7" fmla="*/ 0 h 70"/>
                  <a:gd name="T8" fmla="*/ 83 w 83"/>
                  <a:gd name="T9" fmla="*/ 31 h 70"/>
                </a:gdLst>
                <a:ahLst/>
                <a:cxnLst>
                  <a:cxn ang="0">
                    <a:pos x="T0" y="T1"/>
                  </a:cxn>
                  <a:cxn ang="0">
                    <a:pos x="T2" y="T3"/>
                  </a:cxn>
                  <a:cxn ang="0">
                    <a:pos x="T4" y="T5"/>
                  </a:cxn>
                  <a:cxn ang="0">
                    <a:pos x="T6" y="T7"/>
                  </a:cxn>
                  <a:cxn ang="0">
                    <a:pos x="T8" y="T9"/>
                  </a:cxn>
                </a:cxnLst>
                <a:rect l="0" t="0" r="r" b="b"/>
                <a:pathLst>
                  <a:path w="83" h="70">
                    <a:moveTo>
                      <a:pt x="83" y="31"/>
                    </a:moveTo>
                    <a:lnTo>
                      <a:pt x="65" y="70"/>
                    </a:lnTo>
                    <a:lnTo>
                      <a:pt x="0" y="39"/>
                    </a:lnTo>
                    <a:lnTo>
                      <a:pt x="18" y="0"/>
                    </a:lnTo>
                    <a:lnTo>
                      <a:pt x="83" y="31"/>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56444" rtl="0"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latin typeface="Segoe UI"/>
                  <a:ea typeface="+mn-ea"/>
                  <a:cs typeface="+mn-cs"/>
                </a:endParaRPr>
              </a:p>
            </p:txBody>
          </p:sp>
          <p:sp>
            <p:nvSpPr>
              <p:cNvPr id="75" name="Freeform 39"/>
              <p:cNvSpPr>
                <a:spLocks/>
              </p:cNvSpPr>
              <p:nvPr/>
            </p:nvSpPr>
            <p:spPr bwMode="auto">
              <a:xfrm>
                <a:off x="9626250" y="3171582"/>
                <a:ext cx="372030" cy="414853"/>
              </a:xfrm>
              <a:custGeom>
                <a:avLst/>
                <a:gdLst>
                  <a:gd name="T0" fmla="*/ 17 w 296"/>
                  <a:gd name="T1" fmla="*/ 0 h 330"/>
                  <a:gd name="T2" fmla="*/ 15 w 296"/>
                  <a:gd name="T3" fmla="*/ 73 h 330"/>
                  <a:gd name="T4" fmla="*/ 0 w 296"/>
                  <a:gd name="T5" fmla="*/ 90 h 330"/>
                  <a:gd name="T6" fmla="*/ 84 w 296"/>
                  <a:gd name="T7" fmla="*/ 125 h 330"/>
                  <a:gd name="T8" fmla="*/ 90 w 296"/>
                  <a:gd name="T9" fmla="*/ 129 h 330"/>
                  <a:gd name="T10" fmla="*/ 109 w 296"/>
                  <a:gd name="T11" fmla="*/ 146 h 330"/>
                  <a:gd name="T12" fmla="*/ 101 w 296"/>
                  <a:gd name="T13" fmla="*/ 163 h 330"/>
                  <a:gd name="T14" fmla="*/ 88 w 296"/>
                  <a:gd name="T15" fmla="*/ 155 h 330"/>
                  <a:gd name="T16" fmla="*/ 61 w 296"/>
                  <a:gd name="T17" fmla="*/ 161 h 330"/>
                  <a:gd name="T18" fmla="*/ 67 w 296"/>
                  <a:gd name="T19" fmla="*/ 189 h 330"/>
                  <a:gd name="T20" fmla="*/ 89 w 296"/>
                  <a:gd name="T21" fmla="*/ 203 h 330"/>
                  <a:gd name="T22" fmla="*/ 122 w 296"/>
                  <a:gd name="T23" fmla="*/ 223 h 330"/>
                  <a:gd name="T24" fmla="*/ 132 w 296"/>
                  <a:gd name="T25" fmla="*/ 291 h 330"/>
                  <a:gd name="T26" fmla="*/ 201 w 296"/>
                  <a:gd name="T27" fmla="*/ 330 h 330"/>
                  <a:gd name="T28" fmla="*/ 248 w 296"/>
                  <a:gd name="T29" fmla="*/ 205 h 330"/>
                  <a:gd name="T30" fmla="*/ 282 w 296"/>
                  <a:gd name="T31" fmla="*/ 176 h 330"/>
                  <a:gd name="T32" fmla="*/ 296 w 296"/>
                  <a:gd name="T33" fmla="*/ 153 h 330"/>
                  <a:gd name="T34" fmla="*/ 208 w 296"/>
                  <a:gd name="T35" fmla="*/ 89 h 330"/>
                  <a:gd name="T36" fmla="*/ 223 w 296"/>
                  <a:gd name="T37" fmla="*/ 64 h 330"/>
                  <a:gd name="T38" fmla="*/ 17 w 296"/>
                  <a:gd name="T39"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6" h="330">
                    <a:moveTo>
                      <a:pt x="17" y="0"/>
                    </a:moveTo>
                    <a:cubicBezTo>
                      <a:pt x="30" y="20"/>
                      <a:pt x="30" y="48"/>
                      <a:pt x="15" y="73"/>
                    </a:cubicBezTo>
                    <a:cubicBezTo>
                      <a:pt x="10" y="79"/>
                      <a:pt x="6" y="85"/>
                      <a:pt x="0" y="90"/>
                    </a:cubicBezTo>
                    <a:cubicBezTo>
                      <a:pt x="27" y="95"/>
                      <a:pt x="56" y="107"/>
                      <a:pt x="84" y="125"/>
                    </a:cubicBezTo>
                    <a:cubicBezTo>
                      <a:pt x="86" y="126"/>
                      <a:pt x="88" y="127"/>
                      <a:pt x="90" y="129"/>
                    </a:cubicBezTo>
                    <a:cubicBezTo>
                      <a:pt x="101" y="139"/>
                      <a:pt x="109" y="146"/>
                      <a:pt x="109" y="146"/>
                    </a:cubicBezTo>
                    <a:cubicBezTo>
                      <a:pt x="106" y="152"/>
                      <a:pt x="104" y="158"/>
                      <a:pt x="101" y="163"/>
                    </a:cubicBezTo>
                    <a:cubicBezTo>
                      <a:pt x="96" y="160"/>
                      <a:pt x="91" y="156"/>
                      <a:pt x="88" y="155"/>
                    </a:cubicBezTo>
                    <a:cubicBezTo>
                      <a:pt x="79" y="149"/>
                      <a:pt x="67" y="152"/>
                      <a:pt x="61" y="161"/>
                    </a:cubicBezTo>
                    <a:cubicBezTo>
                      <a:pt x="55" y="171"/>
                      <a:pt x="58" y="183"/>
                      <a:pt x="67" y="189"/>
                    </a:cubicBezTo>
                    <a:cubicBezTo>
                      <a:pt x="71" y="191"/>
                      <a:pt x="85" y="200"/>
                      <a:pt x="89" y="203"/>
                    </a:cubicBezTo>
                    <a:cubicBezTo>
                      <a:pt x="90" y="203"/>
                      <a:pt x="122" y="223"/>
                      <a:pt x="122" y="223"/>
                    </a:cubicBezTo>
                    <a:cubicBezTo>
                      <a:pt x="122" y="239"/>
                      <a:pt x="132" y="291"/>
                      <a:pt x="132" y="291"/>
                    </a:cubicBezTo>
                    <a:cubicBezTo>
                      <a:pt x="201" y="330"/>
                      <a:pt x="201" y="330"/>
                      <a:pt x="201" y="330"/>
                    </a:cubicBezTo>
                    <a:cubicBezTo>
                      <a:pt x="248" y="205"/>
                      <a:pt x="248" y="205"/>
                      <a:pt x="248" y="205"/>
                    </a:cubicBezTo>
                    <a:cubicBezTo>
                      <a:pt x="260" y="195"/>
                      <a:pt x="273" y="191"/>
                      <a:pt x="282" y="176"/>
                    </a:cubicBezTo>
                    <a:cubicBezTo>
                      <a:pt x="287" y="168"/>
                      <a:pt x="293" y="162"/>
                      <a:pt x="296" y="153"/>
                    </a:cubicBezTo>
                    <a:cubicBezTo>
                      <a:pt x="208" y="89"/>
                      <a:pt x="208" y="89"/>
                      <a:pt x="208" y="89"/>
                    </a:cubicBezTo>
                    <a:cubicBezTo>
                      <a:pt x="223" y="64"/>
                      <a:pt x="223" y="64"/>
                      <a:pt x="223" y="64"/>
                    </a:cubicBezTo>
                    <a:lnTo>
                      <a:pt x="17"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56444" rtl="0"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latin typeface="Segoe UI"/>
                  <a:ea typeface="+mn-ea"/>
                  <a:cs typeface="+mn-cs"/>
                </a:endParaRPr>
              </a:p>
            </p:txBody>
          </p:sp>
          <p:sp>
            <p:nvSpPr>
              <p:cNvPr id="76" name="Freeform 40"/>
              <p:cNvSpPr>
                <a:spLocks/>
              </p:cNvSpPr>
              <p:nvPr/>
            </p:nvSpPr>
            <p:spPr bwMode="auto">
              <a:xfrm>
                <a:off x="9778809" y="3259906"/>
                <a:ext cx="18735" cy="18735"/>
              </a:xfrm>
              <a:custGeom>
                <a:avLst/>
                <a:gdLst>
                  <a:gd name="T0" fmla="*/ 11 w 15"/>
                  <a:gd name="T1" fmla="*/ 2 h 16"/>
                  <a:gd name="T2" fmla="*/ 13 w 15"/>
                  <a:gd name="T3" fmla="*/ 12 h 16"/>
                  <a:gd name="T4" fmla="*/ 4 w 15"/>
                  <a:gd name="T5" fmla="*/ 14 h 16"/>
                  <a:gd name="T6" fmla="*/ 2 w 15"/>
                  <a:gd name="T7" fmla="*/ 5 h 16"/>
                  <a:gd name="T8" fmla="*/ 11 w 15"/>
                  <a:gd name="T9" fmla="*/ 2 h 16"/>
                </a:gdLst>
                <a:ahLst/>
                <a:cxnLst>
                  <a:cxn ang="0">
                    <a:pos x="T0" y="T1"/>
                  </a:cxn>
                  <a:cxn ang="0">
                    <a:pos x="T2" y="T3"/>
                  </a:cxn>
                  <a:cxn ang="0">
                    <a:pos x="T4" y="T5"/>
                  </a:cxn>
                  <a:cxn ang="0">
                    <a:pos x="T6" y="T7"/>
                  </a:cxn>
                  <a:cxn ang="0">
                    <a:pos x="T8" y="T9"/>
                  </a:cxn>
                </a:cxnLst>
                <a:rect l="0" t="0" r="r" b="b"/>
                <a:pathLst>
                  <a:path w="15" h="16">
                    <a:moveTo>
                      <a:pt x="11" y="2"/>
                    </a:moveTo>
                    <a:cubicBezTo>
                      <a:pt x="14" y="4"/>
                      <a:pt x="15" y="9"/>
                      <a:pt x="13" y="12"/>
                    </a:cubicBezTo>
                    <a:cubicBezTo>
                      <a:pt x="11" y="15"/>
                      <a:pt x="7" y="16"/>
                      <a:pt x="4" y="14"/>
                    </a:cubicBezTo>
                    <a:cubicBezTo>
                      <a:pt x="1" y="12"/>
                      <a:pt x="0" y="8"/>
                      <a:pt x="2" y="5"/>
                    </a:cubicBezTo>
                    <a:cubicBezTo>
                      <a:pt x="4" y="1"/>
                      <a:pt x="8" y="0"/>
                      <a:pt x="11" y="2"/>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56444" rtl="0"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latin typeface="Segoe UI"/>
                  <a:ea typeface="+mn-ea"/>
                  <a:cs typeface="+mn-cs"/>
                </a:endParaRPr>
              </a:p>
            </p:txBody>
          </p:sp>
          <p:sp>
            <p:nvSpPr>
              <p:cNvPr id="77" name="Freeform 41"/>
              <p:cNvSpPr>
                <a:spLocks/>
              </p:cNvSpPr>
              <p:nvPr/>
            </p:nvSpPr>
            <p:spPr bwMode="auto">
              <a:xfrm>
                <a:off x="9816280" y="3356259"/>
                <a:ext cx="179324" cy="230177"/>
              </a:xfrm>
              <a:custGeom>
                <a:avLst/>
                <a:gdLst>
                  <a:gd name="T0" fmla="*/ 130 w 142"/>
                  <a:gd name="T1" fmla="*/ 0 h 184"/>
                  <a:gd name="T2" fmla="*/ 46 w 142"/>
                  <a:gd name="T3" fmla="*/ 69 h 184"/>
                  <a:gd name="T4" fmla="*/ 0 w 142"/>
                  <a:gd name="T5" fmla="*/ 59 h 184"/>
                  <a:gd name="T6" fmla="*/ 26 w 142"/>
                  <a:gd name="T7" fmla="*/ 171 h 184"/>
                  <a:gd name="T8" fmla="*/ 50 w 142"/>
                  <a:gd name="T9" fmla="*/ 184 h 184"/>
                  <a:gd name="T10" fmla="*/ 103 w 142"/>
                  <a:gd name="T11" fmla="*/ 137 h 184"/>
                  <a:gd name="T12" fmla="*/ 99 w 142"/>
                  <a:gd name="T13" fmla="*/ 75 h 184"/>
                  <a:gd name="T14" fmla="*/ 128 w 142"/>
                  <a:gd name="T15" fmla="*/ 38 h 184"/>
                  <a:gd name="T16" fmla="*/ 129 w 142"/>
                  <a:gd name="T17" fmla="*/ 33 h 184"/>
                  <a:gd name="T18" fmla="*/ 132 w 142"/>
                  <a:gd name="T19" fmla="*/ 31 h 184"/>
                  <a:gd name="T20" fmla="*/ 142 w 142"/>
                  <a:gd name="T21" fmla="*/ 7 h 184"/>
                  <a:gd name="T22" fmla="*/ 130 w 142"/>
                  <a:gd name="T2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2" h="184">
                    <a:moveTo>
                      <a:pt x="130" y="0"/>
                    </a:moveTo>
                    <a:cubicBezTo>
                      <a:pt x="46" y="69"/>
                      <a:pt x="46" y="69"/>
                      <a:pt x="46" y="69"/>
                    </a:cubicBezTo>
                    <a:cubicBezTo>
                      <a:pt x="0" y="59"/>
                      <a:pt x="0" y="59"/>
                      <a:pt x="0" y="59"/>
                    </a:cubicBezTo>
                    <a:cubicBezTo>
                      <a:pt x="26" y="171"/>
                      <a:pt x="26" y="171"/>
                      <a:pt x="26" y="171"/>
                    </a:cubicBezTo>
                    <a:cubicBezTo>
                      <a:pt x="50" y="184"/>
                      <a:pt x="50" y="184"/>
                      <a:pt x="50" y="184"/>
                    </a:cubicBezTo>
                    <a:cubicBezTo>
                      <a:pt x="103" y="137"/>
                      <a:pt x="103" y="137"/>
                      <a:pt x="103" y="137"/>
                    </a:cubicBezTo>
                    <a:cubicBezTo>
                      <a:pt x="99" y="75"/>
                      <a:pt x="99" y="75"/>
                      <a:pt x="99" y="75"/>
                    </a:cubicBezTo>
                    <a:cubicBezTo>
                      <a:pt x="110" y="64"/>
                      <a:pt x="120" y="52"/>
                      <a:pt x="128" y="38"/>
                    </a:cubicBezTo>
                    <a:cubicBezTo>
                      <a:pt x="128" y="36"/>
                      <a:pt x="128" y="35"/>
                      <a:pt x="129" y="33"/>
                    </a:cubicBezTo>
                    <a:cubicBezTo>
                      <a:pt x="130" y="32"/>
                      <a:pt x="131" y="32"/>
                      <a:pt x="132" y="31"/>
                    </a:cubicBezTo>
                    <a:cubicBezTo>
                      <a:pt x="136" y="23"/>
                      <a:pt x="139" y="15"/>
                      <a:pt x="142" y="7"/>
                    </a:cubicBezTo>
                    <a:lnTo>
                      <a:pt x="13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56444" rtl="0"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latin typeface="Segoe UI"/>
                  <a:ea typeface="+mn-ea"/>
                  <a:cs typeface="+mn-cs"/>
                </a:endParaRPr>
              </a:p>
            </p:txBody>
          </p:sp>
        </p:grpSp>
      </p:grpSp>
    </p:spTree>
    <p:extLst>
      <p:ext uri="{BB962C8B-B14F-4D97-AF65-F5344CB8AC3E}">
        <p14:creationId xmlns:p14="http://schemas.microsoft.com/office/powerpoint/2010/main" val="290428933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560798" y="2111605"/>
            <a:ext cx="11079822" cy="205203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8897421" y="6256216"/>
            <a:ext cx="2743200" cy="365125"/>
          </a:xfrm>
          <a:prstGeom prst="rect">
            <a:avLst/>
          </a:prstGeom>
        </p:spPr>
        <p:txBody>
          <a:bodyPr/>
          <a:lstStyle/>
          <a:p>
            <a:pPr defTabSz="914367"/>
            <a:fld id="{0A164282-434E-41D4-9582-783D542A7B68}" type="slidenum">
              <a:rPr lang="en-US" sz="1765" smtClean="0">
                <a:solidFill>
                  <a:srgbClr val="FFFFFF"/>
                </a:solidFill>
              </a:rPr>
              <a:pPr defTabSz="914367"/>
              <a:t>‹#›</a:t>
            </a:fld>
            <a:endParaRPr lang="en-US" sz="1765">
              <a:solidFill>
                <a:srgbClr val="FFFFFF"/>
              </a:solidFill>
            </a:endParaRPr>
          </a:p>
        </p:txBody>
      </p:sp>
      <p:sp>
        <p:nvSpPr>
          <p:cNvPr id="5" name="Text Placeholder 4"/>
          <p:cNvSpPr>
            <a:spLocks noGrp="1"/>
          </p:cNvSpPr>
          <p:nvPr>
            <p:ph type="body" sz="quarter" idx="13" hasCustomPrompt="1"/>
          </p:nvPr>
        </p:nvSpPr>
        <p:spPr>
          <a:xfrm>
            <a:off x="560388" y="1534096"/>
            <a:ext cx="11080750" cy="437594"/>
          </a:xfrm>
        </p:spPr>
        <p:txBody>
          <a:bodyPr>
            <a:normAutofit/>
          </a:bodyPr>
          <a:lstStyle>
            <a:lvl1pPr marL="0" indent="0">
              <a:buFontTx/>
              <a:buNone/>
              <a:defRPr sz="2000" cap="all" baseline="0"/>
            </a:lvl1pPr>
            <a:lvl5pPr>
              <a:defRPr/>
            </a:lvl5pPr>
          </a:lstStyle>
          <a:p>
            <a:pPr lvl="0"/>
            <a:r>
              <a:rPr lang="en-US"/>
              <a:t>Secondary refining headline</a:t>
            </a:r>
          </a:p>
        </p:txBody>
      </p:sp>
    </p:spTree>
    <p:extLst>
      <p:ext uri="{BB962C8B-B14F-4D97-AF65-F5344CB8AC3E}">
        <p14:creationId xmlns:p14="http://schemas.microsoft.com/office/powerpoint/2010/main" val="1205694816"/>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52pt Title + Subtitl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269244" y="1117577"/>
            <a:ext cx="10816237" cy="563458"/>
          </a:xfrm>
          <a:prstGeom prst="rect">
            <a:avLst/>
          </a:prstGeom>
        </p:spPr>
        <p:txBody>
          <a:bodyPr lIns="192024"/>
          <a:lstStyle>
            <a:lvl1pPr marL="0" indent="0">
              <a:buNone/>
              <a:defRPr lang="en-US" sz="2745" kern="1200" smtClean="0">
                <a:solidFill>
                  <a:schemeClr val="tx2"/>
                </a:solidFill>
                <a:latin typeface="+mj-lt"/>
                <a:ea typeface="+mn-ea"/>
                <a:cs typeface="+mn-cs"/>
              </a:defRPr>
            </a:lvl1pPr>
            <a:lvl2pPr marL="0" indent="0">
              <a:buNone/>
              <a:defRPr lang="en-US" sz="3108" kern="1200" smtClean="0">
                <a:solidFill>
                  <a:schemeClr val="bg1"/>
                </a:solidFill>
                <a:latin typeface="+mj-lt"/>
                <a:ea typeface="+mn-ea"/>
                <a:cs typeface="+mn-cs"/>
              </a:defRPr>
            </a:lvl2pPr>
            <a:lvl3pPr marL="0" indent="0">
              <a:buNone/>
              <a:defRPr lang="en-US" sz="3108" kern="1200" smtClean="0">
                <a:solidFill>
                  <a:schemeClr val="bg1"/>
                </a:solidFill>
                <a:latin typeface="+mj-lt"/>
                <a:ea typeface="+mn-ea"/>
                <a:cs typeface="+mn-cs"/>
              </a:defRPr>
            </a:lvl3pPr>
            <a:lvl4pPr marL="0" indent="0">
              <a:buNone/>
              <a:defRPr lang="en-US" sz="3108" kern="1200" smtClean="0">
                <a:solidFill>
                  <a:schemeClr val="bg1"/>
                </a:solidFill>
                <a:latin typeface="+mj-lt"/>
                <a:ea typeface="+mn-ea"/>
                <a:cs typeface="+mn-cs"/>
              </a:defRPr>
            </a:lvl4pPr>
            <a:lvl5pPr marL="0" indent="0">
              <a:buNone/>
              <a:defRPr lang="en-US" sz="3108" kern="1200">
                <a:solidFill>
                  <a:schemeClr val="bg1"/>
                </a:solidFill>
                <a:latin typeface="+mj-lt"/>
                <a:ea typeface="+mn-ea"/>
                <a:cs typeface="+mn-cs"/>
              </a:defRPr>
            </a:lvl5pPr>
          </a:lstStyle>
          <a:p>
            <a:pPr lvl="0"/>
            <a:r>
              <a:rPr lang="en-US"/>
              <a:t>Click to edit Master text styles</a:t>
            </a:r>
          </a:p>
        </p:txBody>
      </p:sp>
      <p:sp>
        <p:nvSpPr>
          <p:cNvPr id="7" name="Title 2"/>
          <p:cNvSpPr>
            <a:spLocks noGrp="1"/>
          </p:cNvSpPr>
          <p:nvPr>
            <p:ph type="title"/>
          </p:nvPr>
        </p:nvSpPr>
        <p:spPr>
          <a:xfrm>
            <a:off x="268927" y="286381"/>
            <a:ext cx="11653523" cy="927940"/>
          </a:xfrm>
          <a:prstGeom prst="rect">
            <a:avLst/>
          </a:prstGeom>
        </p:spPr>
        <p:txBody>
          <a:bodyPr/>
          <a:lstStyle>
            <a:lvl1pPr algn="l">
              <a:defRPr sz="5097">
                <a:solidFill>
                  <a:schemeClr val="tx2"/>
                </a:solidFill>
              </a:defRPr>
            </a:lvl1pPr>
          </a:lstStyle>
          <a:p>
            <a:r>
              <a:rPr lang="en-US"/>
              <a:t>Click to edit Master title style</a:t>
            </a:r>
          </a:p>
        </p:txBody>
      </p:sp>
      <p:sp>
        <p:nvSpPr>
          <p:cNvPr id="4" name="Footer Placeholder 2"/>
          <p:cNvSpPr>
            <a:spLocks noGrp="1"/>
          </p:cNvSpPr>
          <p:nvPr>
            <p:ph type="ftr" sz="quarter" idx="14"/>
          </p:nvPr>
        </p:nvSpPr>
        <p:spPr/>
        <p:txBody>
          <a:bodyPr/>
          <a:lstStyle>
            <a:lvl1pPr fontAlgn="base">
              <a:spcBef>
                <a:spcPct val="0"/>
              </a:spcBef>
              <a:spcAft>
                <a:spcPct val="0"/>
              </a:spcAft>
              <a:defRPr>
                <a:solidFill>
                  <a:srgbClr val="505050"/>
                </a:solidFill>
              </a:defRPr>
            </a:lvl1pPr>
          </a:lstStyle>
          <a:p>
            <a:pPr marL="0" marR="0" lvl="0" indent="0" algn="l" defTabSz="914202" rtl="0" eaLnBrk="1" fontAlgn="base" latinLnBrk="0" hangingPunct="1">
              <a:lnSpc>
                <a:spcPct val="100000"/>
              </a:lnSpc>
              <a:spcBef>
                <a:spcPct val="0"/>
              </a:spcBef>
              <a:spcAft>
                <a:spcPct val="0"/>
              </a:spcAft>
              <a:buClrTx/>
              <a:buSzTx/>
              <a:buFontTx/>
              <a:buNone/>
              <a:tabLst/>
              <a:defRPr/>
            </a:pPr>
            <a:r>
              <a:rPr kumimoji="0" lang="en-US" sz="882" b="0" i="0" u="none" strike="noStrike" kern="1200" cap="none" spc="0" normalizeH="0" baseline="0" noProof="0">
                <a:ln>
                  <a:noFill/>
                </a:ln>
                <a:solidFill>
                  <a:srgbClr val="505050"/>
                </a:solidFill>
                <a:effectLst/>
                <a:uLnTx/>
                <a:uFillTx/>
                <a:latin typeface="Segoe UI"/>
                <a:ea typeface="+mn-ea"/>
                <a:cs typeface="+mn-cs"/>
              </a:rPr>
              <a:t>Microsoft Confidential</a:t>
            </a:r>
          </a:p>
        </p:txBody>
      </p:sp>
      <p:sp>
        <p:nvSpPr>
          <p:cNvPr id="5" name="Slide Number Placeholder 3"/>
          <p:cNvSpPr>
            <a:spLocks noGrp="1"/>
          </p:cNvSpPr>
          <p:nvPr>
            <p:ph type="sldNum" sz="quarter" idx="15"/>
          </p:nvPr>
        </p:nvSpPr>
        <p:spPr/>
        <p:txBody>
          <a:bodyP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6052FC3A-E1BD-E54F-9A48-71EBDEF00552}" type="slidenum">
              <a:rPr kumimoji="0" lang="en-US" sz="882" b="0" i="0" u="none" strike="noStrike" kern="1200" cap="none" spc="0" normalizeH="0" baseline="0" noProof="0">
                <a:ln>
                  <a:noFill/>
                </a:ln>
                <a:solidFill>
                  <a:srgbClr val="505050"/>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882" b="0" i="0" u="none" strike="noStrike" kern="1200" cap="none" spc="0" normalizeH="0" baseline="0" noProof="0">
              <a:ln>
                <a:noFill/>
              </a:ln>
              <a:solidFill>
                <a:srgbClr val="505050"/>
              </a:solidFill>
              <a:effectLst/>
              <a:uLnTx/>
              <a:uFillTx/>
              <a:latin typeface="Segoe UI"/>
              <a:ea typeface="+mn-ea"/>
              <a:cs typeface="+mn-cs"/>
            </a:endParaRPr>
          </a:p>
        </p:txBody>
      </p:sp>
    </p:spTree>
    <p:extLst>
      <p:ext uri="{BB962C8B-B14F-4D97-AF65-F5344CB8AC3E}">
        <p14:creationId xmlns:p14="http://schemas.microsoft.com/office/powerpoint/2010/main" val="1501526895"/>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fontAlgn="base">
              <a:spcBef>
                <a:spcPct val="0"/>
              </a:spcBef>
              <a:spcAft>
                <a:spcPct val="0"/>
              </a:spcAft>
              <a:defRPr>
                <a:solidFill>
                  <a:srgbClr val="000000"/>
                </a:solidFill>
              </a:defRPr>
            </a:lvl1pPr>
          </a:lstStyle>
          <a:p>
            <a:pPr marL="0" marR="0" lvl="0" indent="0" algn="l" defTabSz="914202" rtl="0" eaLnBrk="1" fontAlgn="base" latinLnBrk="0" hangingPunct="1">
              <a:lnSpc>
                <a:spcPct val="100000"/>
              </a:lnSpc>
              <a:spcBef>
                <a:spcPct val="0"/>
              </a:spcBef>
              <a:spcAft>
                <a:spcPct val="0"/>
              </a:spcAft>
              <a:buClrTx/>
              <a:buSzTx/>
              <a:buFontTx/>
              <a:buNone/>
              <a:tabLst/>
              <a:defRPr/>
            </a:pPr>
            <a:r>
              <a:rPr kumimoji="0" lang="en-US" sz="882" b="0" i="0" u="none" strike="noStrike" kern="1200" cap="none" spc="0" normalizeH="0" baseline="0" noProof="0">
                <a:ln>
                  <a:noFill/>
                </a:ln>
                <a:solidFill>
                  <a:srgbClr val="000000"/>
                </a:solidFill>
                <a:effectLst/>
                <a:uLnTx/>
                <a:uFillTx/>
                <a:latin typeface="Segoe UI"/>
                <a:ea typeface="+mn-ea"/>
                <a:cs typeface="+mn-cs"/>
              </a:rPr>
              <a:t>Microsoft Confidential</a:t>
            </a:r>
          </a:p>
        </p:txBody>
      </p:sp>
      <p:sp>
        <p:nvSpPr>
          <p:cNvPr id="3" name="Slide Number Placeholder 2"/>
          <p:cNvSpPr>
            <a:spLocks noGrp="1"/>
          </p:cNvSpPr>
          <p:nvPr>
            <p:ph type="sldNum" sz="quarter" idx="11"/>
          </p:nvPr>
        </p:nvSpPr>
        <p:spPr/>
        <p:txBody>
          <a:bodyPr/>
          <a:lstStyle>
            <a:lvl1pPr>
              <a:defRPr>
                <a:solidFill>
                  <a:srgbClr val="000000"/>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675909FA-3F91-0646-A6A8-60C236B90508}" type="slidenum">
              <a:rPr kumimoji="0" lang="en-US" sz="882" b="0" i="0" u="none" strike="noStrike" kern="1200" cap="none" spc="0" normalizeH="0" baseline="0" noProof="0">
                <a:ln>
                  <a:noFill/>
                </a:ln>
                <a:solidFill>
                  <a:srgbClr val="000000"/>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882"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3170858379"/>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7"/>
            <a:ext cx="5378548" cy="2067361"/>
          </a:xfrm>
        </p:spPr>
        <p:txBody>
          <a:bodyPr wrap="square">
            <a:spAutoFit/>
          </a:bodyPr>
          <a:lstStyle>
            <a:lvl1pPr marL="281623" indent="-281623">
              <a:spcBef>
                <a:spcPts val="1200"/>
              </a:spcBef>
              <a:buClr>
                <a:schemeClr val="tx1"/>
              </a:buClr>
              <a:buFont typeface="Wingdings" panose="05000000000000000000" pitchFamily="2" charset="2"/>
              <a:buChar char="§"/>
              <a:defRPr sz="3528"/>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7"/>
            <a:ext cx="5378548" cy="2067361"/>
          </a:xfrm>
        </p:spPr>
        <p:txBody>
          <a:bodyPr wrap="square">
            <a:spAutoFit/>
          </a:bodyPr>
          <a:lstStyle>
            <a:lvl1pPr marL="281623" indent="-281623">
              <a:spcBef>
                <a:spcPts val="1200"/>
              </a:spcBef>
              <a:buClr>
                <a:schemeClr val="tx1"/>
              </a:buClr>
              <a:buFont typeface="Wingdings" panose="05000000000000000000" pitchFamily="2" charset="2"/>
              <a:buChar char="§"/>
              <a:defRPr sz="3528"/>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19180279"/>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Title Only">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68927" y="286381"/>
            <a:ext cx="11653523" cy="927940"/>
          </a:xfrm>
          <a:prstGeom prst="rect">
            <a:avLst/>
          </a:prstGeom>
        </p:spPr>
        <p:txBody>
          <a:bodyPr/>
          <a:lstStyle>
            <a:lvl1pPr algn="l">
              <a:defRPr sz="5097">
                <a:solidFill>
                  <a:schemeClr val="tx2"/>
                </a:solidFill>
              </a:defRPr>
            </a:lvl1pPr>
          </a:lstStyle>
          <a:p>
            <a:r>
              <a:rPr lang="en-US"/>
              <a:t>Click to edit Master title style</a:t>
            </a:r>
          </a:p>
        </p:txBody>
      </p:sp>
    </p:spTree>
    <p:extLst>
      <p:ext uri="{BB962C8B-B14F-4D97-AF65-F5344CB8AC3E}">
        <p14:creationId xmlns:p14="http://schemas.microsoft.com/office/powerpoint/2010/main" val="612957399"/>
      </p:ext>
    </p:extLst>
  </p:cSld>
  <p:clrMapOvr>
    <a:masterClrMapping/>
  </p:clrMapOvr>
  <p:transition spd="med">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p:cNvSpPr>
            <a:spLocks noGrp="1"/>
          </p:cNvSpPr>
          <p:nvPr>
            <p:ph type="ftr" sz="quarter" idx="10"/>
          </p:nvPr>
        </p:nvSpPr>
        <p:spPr/>
        <p:txBody>
          <a:bodyPr/>
          <a:lstStyle/>
          <a:p>
            <a:pPr marL="0" marR="0" lvl="0" indent="0" algn="l" defTabSz="914202" rtl="0" eaLnBrk="1" fontAlgn="auto" latinLnBrk="0" hangingPunct="1">
              <a:lnSpc>
                <a:spcPct val="100000"/>
              </a:lnSpc>
              <a:spcBef>
                <a:spcPts val="0"/>
              </a:spcBef>
              <a:spcAft>
                <a:spcPts val="0"/>
              </a:spcAft>
              <a:buClrTx/>
              <a:buSzTx/>
              <a:buFontTx/>
              <a:buNone/>
              <a:tabLst/>
              <a:defRPr/>
            </a:pPr>
            <a:r>
              <a:rPr kumimoji="0" lang="en-US" sz="882" b="0" i="0" u="none" strike="noStrike" kern="1200" cap="none" spc="0" normalizeH="0" baseline="0" noProof="0">
                <a:ln>
                  <a:noFill/>
                </a:ln>
                <a:solidFill>
                  <a:srgbClr val="505050"/>
                </a:solidFill>
                <a:effectLst/>
                <a:uLnTx/>
                <a:uFillTx/>
                <a:latin typeface="Segoe UI"/>
                <a:ea typeface="+mn-ea"/>
                <a:cs typeface="+mn-cs"/>
              </a:rPr>
              <a:t>Microsoft Confidential</a:t>
            </a:r>
          </a:p>
        </p:txBody>
      </p:sp>
      <p:sp>
        <p:nvSpPr>
          <p:cNvPr id="4" name="Slide Number Placeholder 3"/>
          <p:cNvSpPr>
            <a:spLocks noGrp="1"/>
          </p:cNvSpPr>
          <p:nvPr>
            <p:ph type="sldNum" sz="quarter" idx="11"/>
          </p:nvPr>
        </p:nvSpPr>
        <p:spPr/>
        <p:txBody>
          <a:bodyPr/>
          <a:lstStyle/>
          <a:p>
            <a:pPr marL="0" marR="0" lvl="0" indent="0" algn="r" defTabSz="913341" rtl="0" eaLnBrk="1" fontAlgn="base" latinLnBrk="0" hangingPunct="1">
              <a:lnSpc>
                <a:spcPct val="100000"/>
              </a:lnSpc>
              <a:spcBef>
                <a:spcPct val="0"/>
              </a:spcBef>
              <a:spcAft>
                <a:spcPct val="0"/>
              </a:spcAft>
              <a:buClrTx/>
              <a:buSzTx/>
              <a:buFontTx/>
              <a:buNone/>
              <a:tabLst/>
              <a:defRPr/>
            </a:pPr>
            <a:fld id="{83758903-653A-7442-ACA2-36E6579F0BEB}" type="slidenum">
              <a:rPr kumimoji="0" lang="en-US" sz="882" b="0" i="0" u="none" strike="noStrike" kern="1200" cap="none" spc="0" normalizeH="0" baseline="0" noProof="0" smtClean="0">
                <a:ln>
                  <a:noFill/>
                </a:ln>
                <a:solidFill>
                  <a:srgbClr val="505050"/>
                </a:solidFill>
                <a:effectLst/>
                <a:uLnTx/>
                <a:uFillTx/>
                <a:latin typeface="Segoe UI"/>
                <a:ea typeface="ＭＳ Ｐゴシック" charset="0"/>
                <a:cs typeface="+mn-cs"/>
              </a:rPr>
              <a:pPr marL="0" marR="0" lvl="0" indent="0" algn="r" defTabSz="913341" rtl="0" eaLnBrk="1" fontAlgn="base" latinLnBrk="0" hangingPunct="1">
                <a:lnSpc>
                  <a:spcPct val="100000"/>
                </a:lnSpc>
                <a:spcBef>
                  <a:spcPct val="0"/>
                </a:spcBef>
                <a:spcAft>
                  <a:spcPct val="0"/>
                </a:spcAft>
                <a:buClrTx/>
                <a:buSzTx/>
                <a:buFontTx/>
                <a:buNone/>
                <a:tabLst/>
                <a:defRPr/>
              </a:pPr>
              <a:t>‹#›</a:t>
            </a:fld>
            <a:endParaRPr kumimoji="0" lang="en-US" sz="882" b="0" i="0" u="none" strike="noStrike" kern="1200" cap="none" spc="0" normalizeH="0" baseline="0" noProof="0">
              <a:ln>
                <a:noFill/>
              </a:ln>
              <a:solidFill>
                <a:srgbClr val="505050"/>
              </a:solidFill>
              <a:effectLst/>
              <a:uLnTx/>
              <a:uFillTx/>
              <a:latin typeface="Segoe UI"/>
              <a:ea typeface="ＭＳ Ｐゴシック" charset="0"/>
              <a:cs typeface="+mn-cs"/>
            </a:endParaRPr>
          </a:p>
        </p:txBody>
      </p:sp>
      <p:sp>
        <p:nvSpPr>
          <p:cNvPr id="6" name="Content Placeholder 5"/>
          <p:cNvSpPr>
            <a:spLocks noGrp="1"/>
          </p:cNvSpPr>
          <p:nvPr>
            <p:ph sz="quarter" idx="12"/>
          </p:nvPr>
        </p:nvSpPr>
        <p:spPr>
          <a:xfrm>
            <a:off x="269239" y="1295020"/>
            <a:ext cx="11653523" cy="495749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69780086"/>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15" y="4309990"/>
            <a:ext cx="12188887" cy="2551127"/>
          </a:xfrm>
          <a:prstGeom prst="rect">
            <a:avLst/>
          </a:prstGeom>
          <a:solidFill>
            <a:srgbClr val="4DA0E2"/>
          </a:solidFill>
          <a:ln>
            <a:noFill/>
          </a:ln>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 name="Rectangle 7"/>
          <p:cNvSpPr>
            <a:spLocks noChangeArrowheads="1"/>
          </p:cNvSpPr>
          <p:nvPr userDrawn="1"/>
        </p:nvSpPr>
        <p:spPr bwMode="auto">
          <a:xfrm>
            <a:off x="3" y="5729528"/>
            <a:ext cx="12188888" cy="1131586"/>
          </a:xfrm>
          <a:prstGeom prst="rect">
            <a:avLst/>
          </a:prstGeom>
          <a:solidFill>
            <a:srgbClr val="00188F"/>
          </a:solidFill>
          <a:ln>
            <a:noFill/>
          </a:ln>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 name="Rectangle 8"/>
          <p:cNvSpPr>
            <a:spLocks noChangeArrowheads="1"/>
          </p:cNvSpPr>
          <p:nvPr userDrawn="1"/>
        </p:nvSpPr>
        <p:spPr bwMode="auto">
          <a:xfrm>
            <a:off x="3115" y="3343394"/>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 name="Rectangle 12"/>
          <p:cNvSpPr/>
          <p:nvPr userDrawn="1"/>
        </p:nvSpPr>
        <p:spPr bwMode="white">
          <a:xfrm>
            <a:off x="0" y="-312"/>
            <a:ext cx="12191377" cy="685862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104" y="3877273"/>
            <a:ext cx="6273418" cy="1794661"/>
          </a:xfrm>
          <a:noFill/>
        </p:spPr>
        <p:txBody>
          <a:bodyPr lIns="146304" tIns="109728" rIns="146304" bIns="109728">
            <a:noAutofit/>
          </a:bodyPr>
          <a:lstStyle>
            <a:lvl1pPr marL="0" indent="0">
              <a:spcBef>
                <a:spcPts val="0"/>
              </a:spcBef>
              <a:buNone/>
              <a:defRPr sz="3527"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0" spc="-98" baseline="0">
                <a:gradFill>
                  <a:gsLst>
                    <a:gs pos="3333">
                      <a:schemeClr val="tx1"/>
                    </a:gs>
                    <a:gs pos="39000">
                      <a:schemeClr val="tx1"/>
                    </a:gs>
                  </a:gsLst>
                  <a:lin ang="5400000" scaled="0"/>
                </a:gradFill>
              </a:defRPr>
            </a:lvl1pPr>
          </a:lstStyle>
          <a:p>
            <a:r>
              <a:rPr lang="en-US"/>
              <a:t>Presentation title</a:t>
            </a:r>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322" y="6061768"/>
            <a:ext cx="1522404" cy="326167"/>
          </a:xfrm>
          <a:prstGeom prst="rect">
            <a:avLst/>
          </a:prstGeom>
        </p:spPr>
      </p:pic>
      <p:sp>
        <p:nvSpPr>
          <p:cNvPr id="8" name="Rectangle 6"/>
          <p:cNvSpPr>
            <a:spLocks noChangeArrowheads="1"/>
          </p:cNvSpPr>
          <p:nvPr userDrawn="1"/>
        </p:nvSpPr>
        <p:spPr bwMode="auto">
          <a:xfrm>
            <a:off x="3115" y="4309990"/>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142682632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Lst>
  </p:timing>
  <p:extLst mod="1">
    <p:ext uri="{DCECCB84-F9BA-43D5-87BE-67443E8EF086}">
      <p15:sldGuideLst xmlns:p15="http://schemas.microsoft.com/office/powerpoint/2012/main">
        <p15:guide id="1" orient="horz" pos="4494">
          <p15:clr>
            <a:srgbClr val="C35EA4"/>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796217"/>
          </a:xfrm>
          <a:noFill/>
        </p:spPr>
        <p:txBody>
          <a:bodyPr tIns="91440" bIns="91440" anchor="t" anchorCtr="0"/>
          <a:lstStyle>
            <a:lvl1pPr algn="l" defTabSz="914016" rtl="0" eaLnBrk="1" latinLnBrk="0" hangingPunct="1">
              <a:lnSpc>
                <a:spcPct val="90000"/>
              </a:lnSpc>
              <a:spcBef>
                <a:spcPct val="0"/>
              </a:spcBef>
              <a:buNone/>
              <a:defRPr lang="en-US" sz="8625" b="0" kern="1200" cap="none" spc="-98"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03530314"/>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1"/>
          </p:nvPr>
        </p:nvSpPr>
        <p:spPr>
          <a:xfrm>
            <a:off x="269240" y="1189178"/>
            <a:ext cx="11655840" cy="2018835"/>
          </a:xfrm>
        </p:spPr>
        <p:txBody>
          <a:bodyPr/>
          <a:lstStyle>
            <a:lvl1pPr marL="0" indent="0">
              <a:buNone/>
              <a:defRPr/>
            </a:lvl1pPr>
            <a:lvl2pPr marL="28000" indent="0">
              <a:buNone/>
              <a:defRPr sz="1961"/>
            </a:lvl2pPr>
            <a:lvl3pPr marL="219344" indent="0">
              <a:buNone/>
              <a:defRPr sz="1961"/>
            </a:lvl3pPr>
            <a:lvl4pPr marL="466689" indent="0">
              <a:buNone/>
              <a:defRPr sz="1765"/>
            </a:lvl4pPr>
            <a:lvl5pPr marL="724922" indent="0">
              <a:buNone/>
              <a:defRPr sz="1765"/>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29539723"/>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7"/>
            <a:ext cx="11653523" cy="2184808"/>
          </a:xfrm>
        </p:spPr>
        <p:txBody>
          <a:bodyPr>
            <a:spAutoFit/>
          </a:bodyPr>
          <a:lstStyle>
            <a:lvl3pPr>
              <a:defRPr sz="2353"/>
            </a:lvl3pPr>
            <a:lvl4pPr>
              <a:defRPr sz="1961"/>
            </a:lvl4pPr>
            <a:lvl5pPr>
              <a:defRPr sz="1961"/>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99454577"/>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8"/>
            <a:ext cx="5378548" cy="2000997"/>
          </a:xfrm>
        </p:spPr>
        <p:txBody>
          <a:bodyPr wrap="square">
            <a:spAutoFit/>
          </a:bodyPr>
          <a:lstStyle>
            <a:lvl1pPr marL="0" indent="0">
              <a:spcBef>
                <a:spcPts val="1200"/>
              </a:spcBef>
              <a:buClr>
                <a:schemeClr val="tx1"/>
              </a:buClr>
              <a:buFont typeface="Wingdings" pitchFamily="2" charset="2"/>
              <a:buNone/>
              <a:defRPr sz="3527"/>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8"/>
            <a:ext cx="5378548" cy="2000997"/>
          </a:xfrm>
        </p:spPr>
        <p:txBody>
          <a:bodyPr wrap="square">
            <a:spAutoFit/>
          </a:bodyPr>
          <a:lstStyle>
            <a:lvl1pPr marL="0" indent="0">
              <a:spcBef>
                <a:spcPts val="1200"/>
              </a:spcBef>
              <a:buClr>
                <a:schemeClr val="tx1"/>
              </a:buClr>
              <a:buFont typeface="Wingdings" pitchFamily="2" charset="2"/>
              <a:buNone/>
              <a:defRPr sz="3527"/>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61688845"/>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8"/>
            <a:ext cx="5378548" cy="2067361"/>
          </a:xfrm>
        </p:spPr>
        <p:txBody>
          <a:bodyPr wrap="square">
            <a:spAutoFit/>
          </a:bodyPr>
          <a:lstStyle>
            <a:lvl1pPr marL="281569" indent="-281569">
              <a:spcBef>
                <a:spcPts val="1200"/>
              </a:spcBef>
              <a:buClr>
                <a:schemeClr val="tx1"/>
              </a:buClr>
              <a:buFont typeface="Wingdings" panose="05000000000000000000" pitchFamily="2" charset="2"/>
              <a:buChar char="§"/>
              <a:defRPr sz="3527"/>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8"/>
            <a:ext cx="5378548" cy="2067361"/>
          </a:xfrm>
        </p:spPr>
        <p:txBody>
          <a:bodyPr wrap="square">
            <a:spAutoFit/>
          </a:bodyPr>
          <a:lstStyle>
            <a:lvl1pPr marL="281569" indent="-281569">
              <a:spcBef>
                <a:spcPts val="1200"/>
              </a:spcBef>
              <a:buClr>
                <a:schemeClr val="tx1"/>
              </a:buClr>
              <a:buFont typeface="Wingdings" panose="05000000000000000000" pitchFamily="2" charset="2"/>
              <a:buChar char="§"/>
              <a:defRPr sz="3527"/>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30040123"/>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21566388"/>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3"/>
            <a:ext cx="11655840" cy="899665"/>
          </a:xfrm>
        </p:spPr>
        <p:txBody>
          <a:bodyPr/>
          <a:lstStyle>
            <a:lvl1pPr>
              <a:defRPr sz="7054" baseline="0"/>
            </a:lvl1pPr>
          </a:lstStyle>
          <a:p>
            <a:r>
              <a:rPr lang="en-US"/>
              <a:t>Click to edit Master title style</a:t>
            </a:r>
          </a:p>
        </p:txBody>
      </p:sp>
    </p:spTree>
    <p:extLst>
      <p:ext uri="{BB962C8B-B14F-4D97-AF65-F5344CB8AC3E}">
        <p14:creationId xmlns:p14="http://schemas.microsoft.com/office/powerpoint/2010/main" val="816870492"/>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59667259"/>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6" y="2084173"/>
            <a:ext cx="8058229" cy="1793104"/>
          </a:xfrm>
        </p:spPr>
        <p:txBody>
          <a:bodyPr/>
          <a:lstStyle>
            <a:lvl1pPr>
              <a:defRPr sz="5880" baseline="0"/>
            </a:lvl1pPr>
          </a:lstStyle>
          <a:p>
            <a:r>
              <a:rPr lang="en-US"/>
              <a:t>Click to edit Master title style</a:t>
            </a:r>
          </a:p>
        </p:txBody>
      </p:sp>
    </p:spTree>
    <p:extLst>
      <p:ext uri="{BB962C8B-B14F-4D97-AF65-F5344CB8AC3E}">
        <p14:creationId xmlns:p14="http://schemas.microsoft.com/office/powerpoint/2010/main" val="2643043755"/>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51"/>
            <a:ext cx="9860672" cy="899665"/>
          </a:xfrm>
        </p:spPr>
        <p:txBody>
          <a:bodyPr/>
          <a:lstStyle>
            <a:lvl1pPr marL="228679" indent="-228679">
              <a:defRPr sz="5880" baseline="0"/>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5" baseline="0">
                <a:latin typeface="+mj-lt"/>
              </a:defRPr>
            </a:lvl1pPr>
          </a:lstStyle>
          <a:p>
            <a:pPr lvl="0"/>
            <a:r>
              <a:rPr lang="en-US"/>
              <a:t>Author Name</a:t>
            </a:r>
          </a:p>
          <a:p>
            <a:pPr lvl="0"/>
            <a:r>
              <a:rPr lang="en-US"/>
              <a:t>Title</a:t>
            </a:r>
          </a:p>
        </p:txBody>
      </p:sp>
    </p:spTree>
    <p:extLst>
      <p:ext uri="{BB962C8B-B14F-4D97-AF65-F5344CB8AC3E}">
        <p14:creationId xmlns:p14="http://schemas.microsoft.com/office/powerpoint/2010/main" val="3608243892"/>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5"/>
            <a:ext cx="9860672" cy="899665"/>
          </a:xfrm>
        </p:spPr>
        <p:txBody>
          <a:bodyPr/>
          <a:lstStyle>
            <a:lvl1pPr marL="276900" indent="-276900">
              <a:tabLst>
                <a:tab pos="276900" algn="l"/>
              </a:tabLst>
              <a:defRPr sz="5880" baseline="0"/>
            </a:lvl1pPr>
          </a:lstStyle>
          <a:p>
            <a:r>
              <a:rPr lang="en-US"/>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35" baseline="0">
                <a:latin typeface="+mj-lt"/>
              </a:defRPr>
            </a:lvl1pPr>
          </a:lstStyle>
          <a:p>
            <a:pPr lvl="0"/>
            <a:r>
              <a:rPr lang="en-US"/>
              <a:t>Author’s Name</a:t>
            </a:r>
          </a:p>
          <a:p>
            <a:pPr lvl="0"/>
            <a:r>
              <a:rPr lang="en-US"/>
              <a:t>Title</a:t>
            </a:r>
          </a:p>
        </p:txBody>
      </p:sp>
    </p:spTree>
    <p:extLst>
      <p:ext uri="{BB962C8B-B14F-4D97-AF65-F5344CB8AC3E}">
        <p14:creationId xmlns:p14="http://schemas.microsoft.com/office/powerpoint/2010/main" val="1337131030"/>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3" y="2383025"/>
            <a:ext cx="11653523" cy="914360"/>
          </a:xfrm>
        </p:spPr>
        <p:txBody>
          <a:bodyPr/>
          <a:lstStyle>
            <a:lvl1pPr marL="0" indent="0">
              <a:buNone/>
              <a:defRPr sz="5292">
                <a:gradFill>
                  <a:gsLst>
                    <a:gs pos="3333">
                      <a:schemeClr val="tx1"/>
                    </a:gs>
                    <a:gs pos="39000">
                      <a:schemeClr val="tx1"/>
                    </a:gs>
                  </a:gsLst>
                  <a:lin ang="5400000" scaled="0"/>
                </a:gradFill>
              </a:defRPr>
            </a:lvl1pPr>
            <a:lvl2pPr marL="0" indent="0">
              <a:buFontTx/>
              <a:buNone/>
              <a:defRPr sz="1961"/>
            </a:lvl2pPr>
            <a:lvl3pPr marL="224011" indent="0">
              <a:buNone/>
              <a:defRPr/>
            </a:lvl3pPr>
            <a:lvl4pPr marL="448021" indent="0">
              <a:buNone/>
              <a:defRPr/>
            </a:lvl4pPr>
            <a:lvl5pPr marL="672032" indent="0">
              <a:buNone/>
              <a:defRPr/>
            </a:lvl5pPr>
          </a:lstStyle>
          <a:p>
            <a:pPr lvl="0"/>
            <a:r>
              <a:rPr lang="en-US"/>
              <a:t>Edit Master text styles</a:t>
            </a:r>
          </a:p>
        </p:txBody>
      </p:sp>
      <p:sp>
        <p:nvSpPr>
          <p:cNvPr id="4" name="Title 1"/>
          <p:cNvSpPr>
            <a:spLocks noGrp="1"/>
          </p:cNvSpPr>
          <p:nvPr>
            <p:ph type="title"/>
          </p:nvPr>
        </p:nvSpPr>
        <p:spPr>
          <a:xfrm>
            <a:off x="277021" y="1187623"/>
            <a:ext cx="11655840" cy="899665"/>
          </a:xfrm>
        </p:spPr>
        <p:txBody>
          <a:bodyPr/>
          <a:lstStyle>
            <a:lvl1pPr>
              <a:defRPr sz="7054" baseline="0">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381611669"/>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3" y="1217195"/>
            <a:ext cx="5378548" cy="1763530"/>
          </a:xfrm>
        </p:spPr>
        <p:txBody>
          <a:bodyPr/>
          <a:lstStyle>
            <a:lvl1pPr>
              <a:defRPr sz="6468"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3768779411"/>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544214" y="1217197"/>
            <a:ext cx="5378548" cy="899665"/>
          </a:xfrm>
        </p:spPr>
        <p:txBody>
          <a:bodyPr/>
          <a:lstStyle>
            <a:lvl1pPr>
              <a:defRPr sz="6468" baseline="0">
                <a:gradFill>
                  <a:gsLst>
                    <a:gs pos="1250">
                      <a:schemeClr val="tx1"/>
                    </a:gs>
                    <a:gs pos="100000">
                      <a:schemeClr val="tx1"/>
                    </a:gs>
                  </a:gsLst>
                  <a:lin ang="5400000" scaled="0"/>
                </a:gradFill>
              </a:defRPr>
            </a:lvl1pPr>
          </a:lstStyle>
          <a:p>
            <a:r>
              <a:rPr lang="en-US"/>
              <a:t>Click to edit Master title style</a:t>
            </a:r>
          </a:p>
        </p:txBody>
      </p:sp>
      <p:sp>
        <p:nvSpPr>
          <p:cNvPr id="4" name="Picture Placeholder 4"/>
          <p:cNvSpPr>
            <a:spLocks noGrp="1"/>
          </p:cNvSpPr>
          <p:nvPr>
            <p:ph type="pic" sz="quarter" idx="10"/>
          </p:nvPr>
        </p:nvSpPr>
        <p:spPr bwMode="ltGray">
          <a:xfrm>
            <a:off x="0" y="0"/>
            <a:ext cx="6094444" cy="6852151"/>
          </a:xfrm>
          <a:blipFill>
            <a:blip r:embed="rId2"/>
            <a:stretch>
              <a:fillRect/>
            </a:stretch>
          </a:blipFill>
        </p:spPr>
        <p:txBody>
          <a:bodyPr tIns="548640" anchor="ctr" anchorCtr="0">
            <a:noAutofit/>
          </a:bodyPr>
          <a:lstStyle>
            <a:lvl1pPr marL="0" indent="0" algn="ctr">
              <a:buNone/>
              <a:defRPr sz="1370" b="1">
                <a:gradFill>
                  <a:gsLst>
                    <a:gs pos="13139">
                      <a:srgbClr val="FFFFFF"/>
                    </a:gs>
                    <a:gs pos="38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387677113"/>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2675736"/>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1" y="1189178"/>
            <a:ext cx="11653523" cy="2396047"/>
          </a:xfrm>
          <a:prstGeom prst="rect">
            <a:avLst/>
          </a:prstGeom>
        </p:spPr>
        <p:txBody>
          <a:bodyPr/>
          <a:lstStyle>
            <a:lvl1pPr marL="284680" indent="-284680">
              <a:buClr>
                <a:schemeClr val="tx1"/>
              </a:buClr>
              <a:buSzPct val="90000"/>
              <a:buFont typeface="Wingdings" panose="05000000000000000000" pitchFamily="2" charset="2"/>
              <a:buChar char="§"/>
              <a:defRPr sz="352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27" indent="-275348">
              <a:buClr>
                <a:schemeClr val="tx1"/>
              </a:buClr>
              <a:buSzPct val="90000"/>
              <a:buFont typeface="Wingdings" panose="05000000000000000000" pitchFamily="2" charset="2"/>
              <a:buChar char="§"/>
              <a:defRPr sz="3135">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07" indent="-284680">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718" indent="-224011">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727" indent="-224011">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3"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5"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4516791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a:gradFill>
                  <a:gsLst>
                    <a:gs pos="0">
                      <a:schemeClr val="tx1"/>
                    </a:gs>
                    <a:gs pos="100000">
                      <a:schemeClr val="tx1"/>
                    </a:gs>
                  </a:gsLst>
                  <a:lin ang="5400000" scaled="0"/>
                </a:gradFill>
                <a:cs typeface="Segoe UI" pitchFamily="34" charset="0"/>
              </a:rPr>
              <a:t>© 2016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bwMode="invGray">
          <a:xfrm>
            <a:off x="450206" y="3083652"/>
            <a:ext cx="3227129" cy="692059"/>
          </a:xfrm>
          <a:prstGeom prst="rect">
            <a:avLst/>
          </a:prstGeom>
        </p:spPr>
      </p:pic>
      <p:pic>
        <p:nvPicPr>
          <p:cNvPr id="3" name="Picture 2"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36209" y="2394244"/>
            <a:ext cx="4605934" cy="2064706"/>
          </a:xfrm>
          <a:prstGeom prst="rect">
            <a:avLst/>
          </a:prstGeom>
        </p:spPr>
      </p:pic>
    </p:spTree>
    <p:extLst>
      <p:ext uri="{BB962C8B-B14F-4D97-AF65-F5344CB8AC3E}">
        <p14:creationId xmlns:p14="http://schemas.microsoft.com/office/powerpoint/2010/main" val="282468429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Section Title Accent Color 3">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53341746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2"/>
            <a:ext cx="11655840" cy="899665"/>
          </a:xfrm>
        </p:spPr>
        <p:txBody>
          <a:bodyPr/>
          <a:lstStyle>
            <a:lvl1pPr>
              <a:defRPr sz="7056" baseline="0"/>
            </a:lvl1pPr>
          </a:lstStyle>
          <a:p>
            <a:r>
              <a:rPr lang="en-US"/>
              <a:t>Click to edit Master title style</a:t>
            </a:r>
          </a:p>
        </p:txBody>
      </p:sp>
    </p:spTree>
    <p:extLst>
      <p:ext uri="{BB962C8B-B14F-4D97-AF65-F5344CB8AC3E}">
        <p14:creationId xmlns:p14="http://schemas.microsoft.com/office/powerpoint/2010/main" val="3047547474"/>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cSld name="Speaker notes">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bg1"/>
                </a:solidFill>
              </a:defRPr>
            </a:lvl1pPr>
          </a:lstStyle>
          <a:p>
            <a:r>
              <a:rPr lang="en-US"/>
              <a:t>Click to add title</a:t>
            </a:r>
          </a:p>
        </p:txBody>
      </p:sp>
      <p:sp>
        <p:nvSpPr>
          <p:cNvPr id="5" name="Text Placeholder 15"/>
          <p:cNvSpPr>
            <a:spLocks noGrp="1"/>
          </p:cNvSpPr>
          <p:nvPr>
            <p:ph type="body" sz="quarter" idx="14" hasCustomPrompt="1"/>
          </p:nvPr>
        </p:nvSpPr>
        <p:spPr>
          <a:xfrm>
            <a:off x="227073" y="1600202"/>
            <a:ext cx="11356757" cy="2187843"/>
          </a:xfrm>
        </p:spPr>
        <p:txBody>
          <a:bodyPr/>
          <a:lstStyle>
            <a:lvl1pPr>
              <a:buClr>
                <a:schemeClr val="bg1"/>
              </a:buCl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add speaker notes</a:t>
            </a:r>
          </a:p>
          <a:p>
            <a:pPr lvl="1"/>
            <a:r>
              <a:rPr lang="en-US"/>
              <a:t>Second level</a:t>
            </a:r>
          </a:p>
          <a:p>
            <a:pPr lvl="2"/>
            <a:r>
              <a:rPr lang="en-US"/>
              <a:t>Third level</a:t>
            </a:r>
          </a:p>
          <a:p>
            <a:pPr lvl="3"/>
            <a:r>
              <a:rPr lang="en-US"/>
              <a:t>Fourth level</a:t>
            </a:r>
          </a:p>
          <a:p>
            <a:pPr lvl="4"/>
            <a:r>
              <a:rPr lang="en-US"/>
              <a:t>Fifth level</a:t>
            </a:r>
          </a:p>
        </p:txBody>
      </p:sp>
      <p:sp>
        <p:nvSpPr>
          <p:cNvPr id="6" name="Text Placeholder 6"/>
          <p:cNvSpPr>
            <a:spLocks noGrp="1"/>
          </p:cNvSpPr>
          <p:nvPr>
            <p:ph type="body" sz="quarter" idx="11" hasCustomPrompt="1"/>
          </p:nvPr>
        </p:nvSpPr>
        <p:spPr>
          <a:xfrm>
            <a:off x="3" y="6238877"/>
            <a:ext cx="12192001"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700" spc="-60" baseline="0">
                <a:gradFill>
                  <a:gsLst>
                    <a:gs pos="0">
                      <a:srgbClr val="000000"/>
                    </a:gs>
                    <a:gs pos="100000">
                      <a:srgbClr val="000000"/>
                    </a:gs>
                  </a:gsLst>
                  <a:lin ang="5400000" scaled="0"/>
                </a:gradFill>
                <a:effectLst/>
                <a:latin typeface="Segoe UI Light" pitchFamily="34" charset="0"/>
                <a:ea typeface="Segoe UI" pitchFamily="34" charset="0"/>
                <a:cs typeface="Segoe UI" pitchFamily="34" charset="0"/>
              </a:defRPr>
            </a:lvl1pPr>
          </a:lstStyle>
          <a:p>
            <a:pPr lvl="0"/>
            <a:r>
              <a:rPr lang="en-US"/>
              <a:t>Next slide topic</a:t>
            </a:r>
          </a:p>
        </p:txBody>
      </p:sp>
    </p:spTree>
    <p:extLst>
      <p:ext uri="{BB962C8B-B14F-4D97-AF65-F5344CB8AC3E}">
        <p14:creationId xmlns:p14="http://schemas.microsoft.com/office/powerpoint/2010/main" val="3950289268"/>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83"/>
            <a:ext cx="11653523" cy="2187843"/>
          </a:xfrm>
        </p:spPr>
        <p:txBody>
          <a:bodyPr>
            <a:spAutoFit/>
          </a:bodyPr>
          <a:lstStyle>
            <a:lvl1pPr>
              <a:defRPr>
                <a:solidFill>
                  <a:schemeClr val="accent2"/>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30727539"/>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7"/>
            <a:ext cx="11653523" cy="2121478"/>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71417893"/>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133172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1_Blank Accent Color 1">
    <p:bg>
      <p:bgPr>
        <a:gradFill flip="none" rotWithShape="1">
          <a:gsLst>
            <a:gs pos="65000">
              <a:srgbClr val="011C42"/>
            </a:gs>
            <a:gs pos="65000">
              <a:srgbClr val="021939"/>
            </a:gs>
          </a:gsLst>
          <a:lin ang="10800000" scaled="1"/>
          <a:tileRect/>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5"/>
            <a:ext cx="3781899" cy="6280621"/>
          </a:xfrm>
        </p:spPr>
        <p:txBody>
          <a:bodyPr anchor="ctr"/>
          <a:lstStyle>
            <a:lvl1pPr>
              <a:defRPr sz="5397" spc="-150"/>
            </a:lvl1pPr>
          </a:lstStyle>
          <a:p>
            <a:r>
              <a:rPr lang="en-US"/>
              <a:t>Click to edit Master title style</a:t>
            </a:r>
          </a:p>
        </p:txBody>
      </p:sp>
    </p:spTree>
    <p:extLst>
      <p:ext uri="{BB962C8B-B14F-4D97-AF65-F5344CB8AC3E}">
        <p14:creationId xmlns:p14="http://schemas.microsoft.com/office/powerpoint/2010/main" val="163756337"/>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2" y="228600"/>
            <a:ext cx="11582401" cy="863600"/>
          </a:xfrm>
        </p:spPr>
        <p:txBody>
          <a:bodyPr anchor="t" anchorCtr="0">
            <a:noAutofit/>
          </a:bodyPr>
          <a:lstStyle>
            <a:lvl1pPr>
              <a:defRPr sz="5329" cap="none" spc="-133" baseline="0">
                <a:solidFill>
                  <a:schemeClr val="accent1"/>
                </a:solidFill>
                <a:latin typeface="Segoe UI Light" pitchFamily="34" charset="0"/>
              </a:defRPr>
            </a:lvl1pPr>
          </a:lstStyle>
          <a:p>
            <a:r>
              <a:rPr lang="en-US"/>
              <a:t>Click To Edit Master Title Style</a:t>
            </a:r>
          </a:p>
        </p:txBody>
      </p:sp>
    </p:spTree>
    <p:extLst>
      <p:ext uri="{BB962C8B-B14F-4D97-AF65-F5344CB8AC3E}">
        <p14:creationId xmlns:p14="http://schemas.microsoft.com/office/powerpoint/2010/main" val="2887048987"/>
      </p:ext>
    </p:extLst>
  </p:cSld>
  <p:clrMapOvr>
    <a:masterClrMapping/>
  </p:clrMapOvr>
  <p:transition spd="slow">
    <p:push/>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5" y="2084173"/>
            <a:ext cx="8058229" cy="1793104"/>
          </a:xfrm>
        </p:spPr>
        <p:txBody>
          <a:bodyPr/>
          <a:lstStyle>
            <a:lvl1pPr>
              <a:defRPr sz="5881" baseline="0"/>
            </a:lvl1pPr>
          </a:lstStyle>
          <a:p>
            <a:r>
              <a:rPr lang="en-US"/>
              <a:t>Click to edit Master title style</a:t>
            </a:r>
          </a:p>
        </p:txBody>
      </p:sp>
    </p:spTree>
    <p:extLst>
      <p:ext uri="{BB962C8B-B14F-4D97-AF65-F5344CB8AC3E}">
        <p14:creationId xmlns:p14="http://schemas.microsoft.com/office/powerpoint/2010/main" val="3410894145"/>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slideLayout" Target="../slideLayouts/slideLayout38.xml"/><Relationship Id="rId18" Type="http://schemas.openxmlformats.org/officeDocument/2006/relationships/slideLayout" Target="../slideLayouts/slideLayout43.xml"/><Relationship Id="rId26" Type="http://schemas.openxmlformats.org/officeDocument/2006/relationships/slideLayout" Target="../slideLayouts/slideLayout51.xml"/><Relationship Id="rId3" Type="http://schemas.openxmlformats.org/officeDocument/2006/relationships/slideLayout" Target="../slideLayouts/slideLayout28.xml"/><Relationship Id="rId21" Type="http://schemas.openxmlformats.org/officeDocument/2006/relationships/slideLayout" Target="../slideLayouts/slideLayout46.xml"/><Relationship Id="rId34" Type="http://schemas.openxmlformats.org/officeDocument/2006/relationships/image" Target="../media/image1.png"/><Relationship Id="rId7" Type="http://schemas.openxmlformats.org/officeDocument/2006/relationships/slideLayout" Target="../slideLayouts/slideLayout32.xml"/><Relationship Id="rId12" Type="http://schemas.openxmlformats.org/officeDocument/2006/relationships/slideLayout" Target="../slideLayouts/slideLayout37.xml"/><Relationship Id="rId17" Type="http://schemas.openxmlformats.org/officeDocument/2006/relationships/slideLayout" Target="../slideLayouts/slideLayout42.xml"/><Relationship Id="rId25" Type="http://schemas.openxmlformats.org/officeDocument/2006/relationships/slideLayout" Target="../slideLayouts/slideLayout50.xml"/><Relationship Id="rId33" Type="http://schemas.openxmlformats.org/officeDocument/2006/relationships/theme" Target="../theme/theme2.xml"/><Relationship Id="rId2" Type="http://schemas.openxmlformats.org/officeDocument/2006/relationships/slideLayout" Target="../slideLayouts/slideLayout27.xml"/><Relationship Id="rId16" Type="http://schemas.openxmlformats.org/officeDocument/2006/relationships/slideLayout" Target="../slideLayouts/slideLayout41.xml"/><Relationship Id="rId20" Type="http://schemas.openxmlformats.org/officeDocument/2006/relationships/slideLayout" Target="../slideLayouts/slideLayout45.xml"/><Relationship Id="rId29" Type="http://schemas.openxmlformats.org/officeDocument/2006/relationships/slideLayout" Target="../slideLayouts/slideLayout54.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24" Type="http://schemas.openxmlformats.org/officeDocument/2006/relationships/slideLayout" Target="../slideLayouts/slideLayout49.xml"/><Relationship Id="rId32" Type="http://schemas.openxmlformats.org/officeDocument/2006/relationships/slideLayout" Target="../slideLayouts/slideLayout57.xml"/><Relationship Id="rId5" Type="http://schemas.openxmlformats.org/officeDocument/2006/relationships/slideLayout" Target="../slideLayouts/slideLayout30.xml"/><Relationship Id="rId15" Type="http://schemas.openxmlformats.org/officeDocument/2006/relationships/slideLayout" Target="../slideLayouts/slideLayout40.xml"/><Relationship Id="rId23" Type="http://schemas.openxmlformats.org/officeDocument/2006/relationships/slideLayout" Target="../slideLayouts/slideLayout48.xml"/><Relationship Id="rId28" Type="http://schemas.openxmlformats.org/officeDocument/2006/relationships/slideLayout" Target="../slideLayouts/slideLayout53.xml"/><Relationship Id="rId10" Type="http://schemas.openxmlformats.org/officeDocument/2006/relationships/slideLayout" Target="../slideLayouts/slideLayout35.xml"/><Relationship Id="rId19" Type="http://schemas.openxmlformats.org/officeDocument/2006/relationships/slideLayout" Target="../slideLayouts/slideLayout44.xml"/><Relationship Id="rId31" Type="http://schemas.openxmlformats.org/officeDocument/2006/relationships/slideLayout" Target="../slideLayouts/slideLayout56.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slideLayout" Target="../slideLayouts/slideLayout39.xml"/><Relationship Id="rId22" Type="http://schemas.openxmlformats.org/officeDocument/2006/relationships/slideLayout" Target="../slideLayouts/slideLayout47.xml"/><Relationship Id="rId27" Type="http://schemas.openxmlformats.org/officeDocument/2006/relationships/slideLayout" Target="../slideLayouts/slideLayout52.xml"/><Relationship Id="rId30" Type="http://schemas.openxmlformats.org/officeDocument/2006/relationships/slideLayout" Target="../slideLayouts/slideLayout55.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60.xml"/><Relationship Id="rId2" Type="http://schemas.openxmlformats.org/officeDocument/2006/relationships/slideLayout" Target="../slideLayouts/slideLayout59.xml"/><Relationship Id="rId1" Type="http://schemas.openxmlformats.org/officeDocument/2006/relationships/slideLayout" Target="../slideLayouts/slideLayout58.xml"/><Relationship Id="rId5" Type="http://schemas.openxmlformats.org/officeDocument/2006/relationships/theme" Target="../theme/theme3.xml"/><Relationship Id="rId4" Type="http://schemas.openxmlformats.org/officeDocument/2006/relationships/slideLayout" Target="../slideLayouts/slideLayout6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9.xml"/><Relationship Id="rId13" Type="http://schemas.openxmlformats.org/officeDocument/2006/relationships/slideLayout" Target="../slideLayouts/slideLayout74.xml"/><Relationship Id="rId18" Type="http://schemas.openxmlformats.org/officeDocument/2006/relationships/slideLayout" Target="../slideLayouts/slideLayout79.xml"/><Relationship Id="rId26" Type="http://schemas.openxmlformats.org/officeDocument/2006/relationships/image" Target="../media/image1.png"/><Relationship Id="rId3" Type="http://schemas.openxmlformats.org/officeDocument/2006/relationships/slideLayout" Target="../slideLayouts/slideLayout64.xml"/><Relationship Id="rId21" Type="http://schemas.openxmlformats.org/officeDocument/2006/relationships/slideLayout" Target="../slideLayouts/slideLayout82.xml"/><Relationship Id="rId7" Type="http://schemas.openxmlformats.org/officeDocument/2006/relationships/slideLayout" Target="../slideLayouts/slideLayout68.xml"/><Relationship Id="rId12" Type="http://schemas.openxmlformats.org/officeDocument/2006/relationships/slideLayout" Target="../slideLayouts/slideLayout73.xml"/><Relationship Id="rId17" Type="http://schemas.openxmlformats.org/officeDocument/2006/relationships/slideLayout" Target="../slideLayouts/slideLayout78.xml"/><Relationship Id="rId25" Type="http://schemas.openxmlformats.org/officeDocument/2006/relationships/theme" Target="../theme/theme4.xml"/><Relationship Id="rId2" Type="http://schemas.openxmlformats.org/officeDocument/2006/relationships/slideLayout" Target="../slideLayouts/slideLayout63.xml"/><Relationship Id="rId16" Type="http://schemas.openxmlformats.org/officeDocument/2006/relationships/slideLayout" Target="../slideLayouts/slideLayout77.xml"/><Relationship Id="rId20" Type="http://schemas.openxmlformats.org/officeDocument/2006/relationships/slideLayout" Target="../slideLayouts/slideLayout81.xml"/><Relationship Id="rId1" Type="http://schemas.openxmlformats.org/officeDocument/2006/relationships/slideLayout" Target="../slideLayouts/slideLayout62.xml"/><Relationship Id="rId6" Type="http://schemas.openxmlformats.org/officeDocument/2006/relationships/slideLayout" Target="../slideLayouts/slideLayout67.xml"/><Relationship Id="rId11" Type="http://schemas.openxmlformats.org/officeDocument/2006/relationships/slideLayout" Target="../slideLayouts/slideLayout72.xml"/><Relationship Id="rId24" Type="http://schemas.openxmlformats.org/officeDocument/2006/relationships/slideLayout" Target="../slideLayouts/slideLayout85.xml"/><Relationship Id="rId5" Type="http://schemas.openxmlformats.org/officeDocument/2006/relationships/slideLayout" Target="../slideLayouts/slideLayout66.xml"/><Relationship Id="rId15" Type="http://schemas.openxmlformats.org/officeDocument/2006/relationships/slideLayout" Target="../slideLayouts/slideLayout76.xml"/><Relationship Id="rId23" Type="http://schemas.openxmlformats.org/officeDocument/2006/relationships/slideLayout" Target="../slideLayouts/slideLayout84.xml"/><Relationship Id="rId10" Type="http://schemas.openxmlformats.org/officeDocument/2006/relationships/slideLayout" Target="../slideLayouts/slideLayout71.xml"/><Relationship Id="rId19" Type="http://schemas.openxmlformats.org/officeDocument/2006/relationships/slideLayout" Target="../slideLayouts/slideLayout80.xml"/><Relationship Id="rId4" Type="http://schemas.openxmlformats.org/officeDocument/2006/relationships/slideLayout" Target="../slideLayouts/slideLayout65.xml"/><Relationship Id="rId9" Type="http://schemas.openxmlformats.org/officeDocument/2006/relationships/slideLayout" Target="../slideLayouts/slideLayout70.xml"/><Relationship Id="rId14" Type="http://schemas.openxmlformats.org/officeDocument/2006/relationships/slideLayout" Target="../slideLayouts/slideLayout75.xml"/><Relationship Id="rId22" Type="http://schemas.openxmlformats.org/officeDocument/2006/relationships/slideLayout" Target="../slideLayouts/slideLayout8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18480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5"/>
          <p:cNvPicPr>
            <a:picLocks noChangeAspect="1"/>
          </p:cNvPicPr>
          <p:nvPr userDrawn="1"/>
        </p:nvPicPr>
        <p:blipFill>
          <a:blip r:embed="rId27"/>
          <a:stretch>
            <a:fillRect/>
          </a:stretch>
        </p:blipFill>
        <p:spPr>
          <a:xfrm rot="5400000">
            <a:off x="9302127" y="2991034"/>
            <a:ext cx="6858623" cy="876557"/>
          </a:xfrm>
          <a:prstGeom prst="rect">
            <a:avLst/>
          </a:prstGeom>
        </p:spPr>
      </p:pic>
    </p:spTree>
    <p:extLst>
      <p:ext uri="{BB962C8B-B14F-4D97-AF65-F5344CB8AC3E}">
        <p14:creationId xmlns:p14="http://schemas.microsoft.com/office/powerpoint/2010/main" val="2156722795"/>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 id="2147483690" r:id="rId18"/>
    <p:sldLayoutId id="2147483691" r:id="rId19"/>
    <p:sldLayoutId id="2147483692" r:id="rId20"/>
    <p:sldLayoutId id="2147483693" r:id="rId21"/>
    <p:sldLayoutId id="2147483694" r:id="rId22"/>
    <p:sldLayoutId id="2147483695" r:id="rId23"/>
    <p:sldLayoutId id="2147483696" r:id="rId24"/>
    <p:sldLayoutId id="2147483697" r:id="rId25"/>
  </p:sldLayoutIdLst>
  <p:transition>
    <p:fade/>
  </p:transition>
  <p:txStyles>
    <p:titleStyle>
      <a:lvl1pPr algn="l" defTabSz="914192"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6">
          <p15:clr>
            <a:srgbClr val="C35EA4"/>
          </p15:clr>
        </p15:guide>
        <p15:guide id="24" pos="7547">
          <p15:clr>
            <a:srgbClr val="C35EA4"/>
          </p15:clr>
        </p15:guide>
        <p15:guide id="25" orient="horz" pos="305">
          <p15:clr>
            <a:srgbClr val="C35EA4"/>
          </p15:clr>
        </p15:guide>
        <p15:guide id="26" orient="horz" pos="4106">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p:nvPicPr>
        <p:blipFill>
          <a:blip r:embed="rId34"/>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564980274"/>
      </p:ext>
    </p:extLst>
  </p:cSld>
  <p:clrMap bg1="dk1" tx1="lt1" bg2="dk2" tx2="lt2" accent1="accent1" accent2="accent2" accent3="accent3" accent4="accent4" accent5="accent5" accent6="accent6" hlink="hlink" folHlink="folHlink"/>
  <p:sldLayoutIdLst>
    <p:sldLayoutId id="2147483791" r:id="rId1"/>
    <p:sldLayoutId id="2147483792" r:id="rId2"/>
    <p:sldLayoutId id="2147483793" r:id="rId3"/>
    <p:sldLayoutId id="2147483794" r:id="rId4"/>
    <p:sldLayoutId id="2147483795" r:id="rId5"/>
    <p:sldLayoutId id="2147483796" r:id="rId6"/>
    <p:sldLayoutId id="2147483797" r:id="rId7"/>
    <p:sldLayoutId id="2147483798" r:id="rId8"/>
    <p:sldLayoutId id="2147483799" r:id="rId9"/>
    <p:sldLayoutId id="2147483800" r:id="rId10"/>
    <p:sldLayoutId id="2147483801" r:id="rId11"/>
    <p:sldLayoutId id="2147483802" r:id="rId12"/>
    <p:sldLayoutId id="2147483803" r:id="rId13"/>
    <p:sldLayoutId id="2147483804" r:id="rId14"/>
    <p:sldLayoutId id="2147483805" r:id="rId15"/>
    <p:sldLayoutId id="2147483806" r:id="rId16"/>
    <p:sldLayoutId id="2147483807" r:id="rId17"/>
    <p:sldLayoutId id="2147483808" r:id="rId18"/>
    <p:sldLayoutId id="2147483809" r:id="rId19"/>
    <p:sldLayoutId id="2147483810" r:id="rId20"/>
    <p:sldLayoutId id="2147483811" r:id="rId21"/>
    <p:sldLayoutId id="2147483812" r:id="rId22"/>
    <p:sldLayoutId id="2147483813" r:id="rId23"/>
    <p:sldLayoutId id="2147483814" r:id="rId24"/>
    <p:sldLayoutId id="2147483815" r:id="rId25"/>
    <p:sldLayoutId id="2147483816" r:id="rId26"/>
    <p:sldLayoutId id="2147483817" r:id="rId27"/>
    <p:sldLayoutId id="2147483818" r:id="rId28"/>
    <p:sldLayoutId id="2147483819" r:id="rId29"/>
    <p:sldLayoutId id="2147483820" r:id="rId30"/>
    <p:sldLayoutId id="2147483821" r:id="rId31"/>
    <p:sldLayoutId id="2147483822" r:id="rId32"/>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4" y="289516"/>
            <a:ext cx="11655078" cy="899665"/>
          </a:xfrm>
          <a:prstGeom prst="rect">
            <a:avLst/>
          </a:prstGeom>
        </p:spPr>
        <p:txBody>
          <a:bodyPr vert="horz" wrap="square" lIns="146304" tIns="91440" rIns="146304" bIns="91440" rtlCol="0" anchor="t">
            <a:noAutofit/>
          </a:bodyPr>
          <a:lstStyle/>
          <a:p>
            <a:r>
              <a:rPr lang="en-US"/>
              <a:t>Click to edit Master title style</a:t>
            </a:r>
          </a:p>
        </p:txBody>
      </p:sp>
      <p:sp>
        <p:nvSpPr>
          <p:cNvPr id="1027" name="Text Placeholder 3"/>
          <p:cNvSpPr>
            <a:spLocks noGrp="1"/>
          </p:cNvSpPr>
          <p:nvPr>
            <p:ph type="body" idx="1"/>
          </p:nvPr>
        </p:nvSpPr>
        <p:spPr bwMode="auto">
          <a:xfrm>
            <a:off x="269243" y="1189181"/>
            <a:ext cx="11653523" cy="2051485"/>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182880" tIns="146304" rIns="182880" bIns="146304"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2"/>
          <p:cNvSpPr>
            <a:spLocks noGrp="1"/>
          </p:cNvSpPr>
          <p:nvPr>
            <p:ph type="ftr" sz="quarter" idx="3"/>
          </p:nvPr>
        </p:nvSpPr>
        <p:spPr>
          <a:xfrm>
            <a:off x="448212" y="6437746"/>
            <a:ext cx="3859607" cy="133860"/>
          </a:xfrm>
          <a:prstGeom prst="rect">
            <a:avLst/>
          </a:prstGeom>
        </p:spPr>
        <p:txBody>
          <a:bodyPr vert="horz" lIns="0" tIns="0" rIns="91440" bIns="0" rtlCol="0" anchor="ctr"/>
          <a:lstStyle>
            <a:lvl1pPr marL="0" algn="l" defTabSz="914202" rtl="0" eaLnBrk="1" fontAlgn="auto" latinLnBrk="0" hangingPunct="1">
              <a:spcBef>
                <a:spcPts val="0"/>
              </a:spcBef>
              <a:spcAft>
                <a:spcPts val="0"/>
              </a:spcAft>
              <a:defRPr lang="en-US" sz="882" kern="1200">
                <a:solidFill>
                  <a:srgbClr val="505050"/>
                </a:solidFill>
                <a:latin typeface="+mn-lt"/>
                <a:ea typeface="+mn-ea"/>
                <a:cs typeface="+mn-cs"/>
              </a:defRPr>
            </a:lvl1pPr>
          </a:lstStyle>
          <a:p>
            <a:pPr marL="0" marR="0" lvl="0" indent="0" algn="l" defTabSz="914202" rtl="0" eaLnBrk="1" fontAlgn="auto" latinLnBrk="0" hangingPunct="1">
              <a:lnSpc>
                <a:spcPct val="100000"/>
              </a:lnSpc>
              <a:spcBef>
                <a:spcPts val="0"/>
              </a:spcBef>
              <a:spcAft>
                <a:spcPts val="0"/>
              </a:spcAft>
              <a:buClrTx/>
              <a:buSzTx/>
              <a:buFontTx/>
              <a:buNone/>
              <a:tabLst/>
              <a:defRPr/>
            </a:pPr>
            <a:r>
              <a:rPr kumimoji="0" lang="en-US" sz="882" b="0" i="0" u="none" strike="noStrike" kern="1200" cap="none" spc="0" normalizeH="0" baseline="0" noProof="0">
                <a:ln>
                  <a:noFill/>
                </a:ln>
                <a:solidFill>
                  <a:srgbClr val="505050"/>
                </a:solidFill>
                <a:effectLst/>
                <a:uLnTx/>
                <a:uFillTx/>
                <a:latin typeface="Segoe UI"/>
                <a:ea typeface="+mn-ea"/>
                <a:cs typeface="+mn-cs"/>
              </a:rPr>
              <a:t>Microsoft Confidential</a:t>
            </a:r>
          </a:p>
        </p:txBody>
      </p:sp>
      <p:sp>
        <p:nvSpPr>
          <p:cNvPr id="5" name="Slide Number Placeholder 4"/>
          <p:cNvSpPr>
            <a:spLocks noGrp="1"/>
          </p:cNvSpPr>
          <p:nvPr>
            <p:ph type="sldNum" sz="quarter" idx="4"/>
          </p:nvPr>
        </p:nvSpPr>
        <p:spPr>
          <a:xfrm>
            <a:off x="11367169" y="6437746"/>
            <a:ext cx="555597" cy="133860"/>
          </a:xfrm>
          <a:prstGeom prst="rect">
            <a:avLst/>
          </a:prstGeom>
        </p:spPr>
        <p:txBody>
          <a:bodyPr vert="horz" wrap="square" lIns="91440" tIns="0" rIns="0" bIns="0" numCol="1" anchor="ctr" anchorCtr="0" compatLnSpc="1">
            <a:prstTxWarp prst="textNoShape">
              <a:avLst/>
            </a:prstTxWarp>
          </a:bodyPr>
          <a:lstStyle>
            <a:lvl1pPr algn="r">
              <a:defRPr sz="882">
                <a:solidFill>
                  <a:srgbClr val="505050"/>
                </a:solidFill>
              </a:defRPr>
            </a:lvl1pPr>
          </a:lstStyle>
          <a:p>
            <a:pPr marL="0" marR="0" lvl="0" indent="0" algn="r" defTabSz="913341" rtl="0" eaLnBrk="1" fontAlgn="base" latinLnBrk="0" hangingPunct="1">
              <a:lnSpc>
                <a:spcPct val="100000"/>
              </a:lnSpc>
              <a:spcBef>
                <a:spcPct val="0"/>
              </a:spcBef>
              <a:spcAft>
                <a:spcPct val="0"/>
              </a:spcAft>
              <a:buClrTx/>
              <a:buSzTx/>
              <a:buFontTx/>
              <a:buNone/>
              <a:tabLst/>
              <a:defRPr/>
            </a:pPr>
            <a:fld id="{83758903-653A-7442-ACA2-36E6579F0BEB}" type="slidenum">
              <a:rPr kumimoji="0" lang="en-US" sz="882" b="0" i="0" u="none" strike="noStrike" kern="1200" cap="none" spc="0" normalizeH="0" baseline="0" noProof="0" smtClean="0">
                <a:ln>
                  <a:noFill/>
                </a:ln>
                <a:solidFill>
                  <a:srgbClr val="505050"/>
                </a:solidFill>
                <a:effectLst/>
                <a:uLnTx/>
                <a:uFillTx/>
                <a:latin typeface="Segoe UI"/>
                <a:ea typeface="ＭＳ Ｐゴシック" charset="0"/>
                <a:cs typeface="+mn-cs"/>
              </a:rPr>
              <a:pPr marL="0" marR="0" lvl="0" indent="0" algn="r" defTabSz="913341" rtl="0" eaLnBrk="1" fontAlgn="base" latinLnBrk="0" hangingPunct="1">
                <a:lnSpc>
                  <a:spcPct val="100000"/>
                </a:lnSpc>
                <a:spcBef>
                  <a:spcPct val="0"/>
                </a:spcBef>
                <a:spcAft>
                  <a:spcPct val="0"/>
                </a:spcAft>
                <a:buClrTx/>
                <a:buSzTx/>
                <a:buFontTx/>
                <a:buNone/>
                <a:tabLst/>
                <a:defRPr/>
              </a:pPr>
              <a:t>‹#›</a:t>
            </a:fld>
            <a:endParaRPr kumimoji="0" lang="en-US" sz="882" b="0" i="0" u="none" strike="noStrike" kern="1200" cap="none" spc="0" normalizeH="0" baseline="0" noProof="0">
              <a:ln>
                <a:noFill/>
              </a:ln>
              <a:solidFill>
                <a:srgbClr val="505050"/>
              </a:solidFill>
              <a:effectLst/>
              <a:uLnTx/>
              <a:uFillTx/>
              <a:latin typeface="Segoe UI"/>
              <a:ea typeface="ＭＳ Ｐゴシック" charset="0"/>
              <a:cs typeface="+mn-cs"/>
            </a:endParaRPr>
          </a:p>
        </p:txBody>
      </p:sp>
    </p:spTree>
    <p:extLst>
      <p:ext uri="{BB962C8B-B14F-4D97-AF65-F5344CB8AC3E}">
        <p14:creationId xmlns:p14="http://schemas.microsoft.com/office/powerpoint/2010/main" val="3625712126"/>
      </p:ext>
    </p:extLst>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Lst>
  <p:transition>
    <p:fade/>
  </p:transition>
  <p:txStyles>
    <p:titleStyle>
      <a:lvl1pPr algn="l" defTabSz="913341" rtl="0" eaLnBrk="0" fontAlgn="base" hangingPunct="0">
        <a:lnSpc>
          <a:spcPct val="90000"/>
        </a:lnSpc>
        <a:spcBef>
          <a:spcPct val="0"/>
        </a:spcBef>
        <a:spcAft>
          <a:spcPct val="0"/>
        </a:spcAft>
        <a:defRPr lang="en-US" sz="5293" kern="1200" spc="-100" dirty="0">
          <a:ln w="3175">
            <a:noFill/>
          </a:ln>
          <a:solidFill>
            <a:schemeClr val="tx2"/>
          </a:solidFill>
          <a:latin typeface="+mj-lt"/>
          <a:ea typeface="ＭＳ Ｐゴシック" charset="0"/>
          <a:cs typeface="Segoe UI" pitchFamily="34" charset="0"/>
        </a:defRPr>
      </a:lvl1pPr>
      <a:lvl2pPr algn="l" defTabSz="913341" rtl="0" eaLnBrk="0" fontAlgn="base" hangingPunct="0">
        <a:lnSpc>
          <a:spcPct val="90000"/>
        </a:lnSpc>
        <a:spcBef>
          <a:spcPct val="0"/>
        </a:spcBef>
        <a:spcAft>
          <a:spcPct val="0"/>
        </a:spcAft>
        <a:defRPr sz="5293">
          <a:solidFill>
            <a:schemeClr val="tx2"/>
          </a:solidFill>
          <a:latin typeface="Segoe UI Light" charset="0"/>
          <a:ea typeface="ＭＳ Ｐゴシック" charset="0"/>
          <a:cs typeface="Segoe UI" charset="0"/>
        </a:defRPr>
      </a:lvl2pPr>
      <a:lvl3pPr algn="l" defTabSz="913341" rtl="0" eaLnBrk="0" fontAlgn="base" hangingPunct="0">
        <a:lnSpc>
          <a:spcPct val="90000"/>
        </a:lnSpc>
        <a:spcBef>
          <a:spcPct val="0"/>
        </a:spcBef>
        <a:spcAft>
          <a:spcPct val="0"/>
        </a:spcAft>
        <a:defRPr sz="5293">
          <a:solidFill>
            <a:schemeClr val="tx2"/>
          </a:solidFill>
          <a:latin typeface="Segoe UI Light" charset="0"/>
          <a:ea typeface="ＭＳ Ｐゴシック" charset="0"/>
          <a:cs typeface="Segoe UI" charset="0"/>
        </a:defRPr>
      </a:lvl3pPr>
      <a:lvl4pPr algn="l" defTabSz="913341" rtl="0" eaLnBrk="0" fontAlgn="base" hangingPunct="0">
        <a:lnSpc>
          <a:spcPct val="90000"/>
        </a:lnSpc>
        <a:spcBef>
          <a:spcPct val="0"/>
        </a:spcBef>
        <a:spcAft>
          <a:spcPct val="0"/>
        </a:spcAft>
        <a:defRPr sz="5293">
          <a:solidFill>
            <a:schemeClr val="tx2"/>
          </a:solidFill>
          <a:latin typeface="Segoe UI Light" charset="0"/>
          <a:ea typeface="ＭＳ Ｐゴシック" charset="0"/>
          <a:cs typeface="Segoe UI" charset="0"/>
        </a:defRPr>
      </a:lvl4pPr>
      <a:lvl5pPr algn="l" defTabSz="913341" rtl="0" eaLnBrk="0" fontAlgn="base" hangingPunct="0">
        <a:lnSpc>
          <a:spcPct val="90000"/>
        </a:lnSpc>
        <a:spcBef>
          <a:spcPct val="0"/>
        </a:spcBef>
        <a:spcAft>
          <a:spcPct val="0"/>
        </a:spcAft>
        <a:defRPr sz="5293">
          <a:solidFill>
            <a:schemeClr val="tx2"/>
          </a:solidFill>
          <a:latin typeface="Segoe UI Light" charset="0"/>
          <a:ea typeface="ＭＳ Ｐゴシック" charset="0"/>
          <a:cs typeface="Segoe UI" charset="0"/>
        </a:defRPr>
      </a:lvl5pPr>
      <a:lvl6pPr marL="448112" algn="l" defTabSz="913341" rtl="0" fontAlgn="base">
        <a:lnSpc>
          <a:spcPct val="90000"/>
        </a:lnSpc>
        <a:spcBef>
          <a:spcPct val="0"/>
        </a:spcBef>
        <a:spcAft>
          <a:spcPct val="0"/>
        </a:spcAft>
        <a:defRPr sz="5293">
          <a:solidFill>
            <a:schemeClr val="tx2"/>
          </a:solidFill>
          <a:latin typeface="Segoe UI Light" charset="0"/>
          <a:ea typeface="ＭＳ Ｐゴシック" charset="0"/>
          <a:cs typeface="Segoe UI" charset="0"/>
        </a:defRPr>
      </a:lvl6pPr>
      <a:lvl7pPr marL="896225" algn="l" defTabSz="913341" rtl="0" fontAlgn="base">
        <a:lnSpc>
          <a:spcPct val="90000"/>
        </a:lnSpc>
        <a:spcBef>
          <a:spcPct val="0"/>
        </a:spcBef>
        <a:spcAft>
          <a:spcPct val="0"/>
        </a:spcAft>
        <a:defRPr sz="5293">
          <a:solidFill>
            <a:schemeClr val="tx2"/>
          </a:solidFill>
          <a:latin typeface="Segoe UI Light" charset="0"/>
          <a:ea typeface="ＭＳ Ｐゴシック" charset="0"/>
          <a:cs typeface="Segoe UI" charset="0"/>
        </a:defRPr>
      </a:lvl7pPr>
      <a:lvl8pPr marL="1344336" algn="l" defTabSz="913341" rtl="0" fontAlgn="base">
        <a:lnSpc>
          <a:spcPct val="90000"/>
        </a:lnSpc>
        <a:spcBef>
          <a:spcPct val="0"/>
        </a:spcBef>
        <a:spcAft>
          <a:spcPct val="0"/>
        </a:spcAft>
        <a:defRPr sz="5293">
          <a:solidFill>
            <a:schemeClr val="tx2"/>
          </a:solidFill>
          <a:latin typeface="Segoe UI Light" charset="0"/>
          <a:ea typeface="ＭＳ Ｐゴシック" charset="0"/>
          <a:cs typeface="Segoe UI" charset="0"/>
        </a:defRPr>
      </a:lvl8pPr>
      <a:lvl9pPr marL="1792450" algn="l" defTabSz="913341" rtl="0" fontAlgn="base">
        <a:lnSpc>
          <a:spcPct val="90000"/>
        </a:lnSpc>
        <a:spcBef>
          <a:spcPct val="0"/>
        </a:spcBef>
        <a:spcAft>
          <a:spcPct val="0"/>
        </a:spcAft>
        <a:defRPr sz="5293">
          <a:solidFill>
            <a:schemeClr val="tx2"/>
          </a:solidFill>
          <a:latin typeface="Segoe UI Light" charset="0"/>
          <a:ea typeface="ＭＳ Ｐゴシック" charset="0"/>
          <a:cs typeface="Segoe UI" charset="0"/>
        </a:defRPr>
      </a:lvl9pPr>
    </p:titleStyle>
    <p:bodyStyle>
      <a:lvl1pPr marL="336084" indent="-336084" algn="l" defTabSz="913341" rtl="0" eaLnBrk="0" fontAlgn="base" hangingPunct="0">
        <a:lnSpc>
          <a:spcPct val="90000"/>
        </a:lnSpc>
        <a:spcBef>
          <a:spcPct val="20000"/>
        </a:spcBef>
        <a:spcAft>
          <a:spcPct val="0"/>
        </a:spcAft>
        <a:buSzPct val="90000"/>
        <a:buFont typeface="Arial" charset="0"/>
        <a:buChar char="•"/>
        <a:defRPr sz="3920" kern="1200">
          <a:solidFill>
            <a:schemeClr val="tx2"/>
          </a:solidFill>
          <a:latin typeface="+mj-lt"/>
          <a:ea typeface="ＭＳ Ｐゴシック" charset="0"/>
          <a:cs typeface="ＭＳ Ｐゴシック" charset="0"/>
        </a:defRPr>
      </a:lvl1pPr>
      <a:lvl2pPr marL="572588" indent="-236503" algn="l" defTabSz="913341" rtl="0" eaLnBrk="0" fontAlgn="base" hangingPunct="0">
        <a:lnSpc>
          <a:spcPct val="90000"/>
        </a:lnSpc>
        <a:spcBef>
          <a:spcPct val="20000"/>
        </a:spcBef>
        <a:spcAft>
          <a:spcPct val="0"/>
        </a:spcAft>
        <a:buSzPct val="90000"/>
        <a:buFont typeface="Arial" charset="0"/>
        <a:buChar char="•"/>
        <a:defRPr sz="2353" kern="1200">
          <a:solidFill>
            <a:schemeClr val="tx2"/>
          </a:solidFill>
          <a:latin typeface="+mn-lt"/>
          <a:ea typeface="ＭＳ Ｐゴシック" charset="0"/>
          <a:cs typeface="+mn-cs"/>
        </a:defRPr>
      </a:lvl2pPr>
      <a:lvl3pPr marL="784197" indent="-224057" algn="l" defTabSz="913341" rtl="0" eaLnBrk="0" fontAlgn="base" hangingPunct="0">
        <a:lnSpc>
          <a:spcPct val="90000"/>
        </a:lnSpc>
        <a:spcBef>
          <a:spcPct val="20000"/>
        </a:spcBef>
        <a:spcAft>
          <a:spcPct val="0"/>
        </a:spcAft>
        <a:buSzPct val="90000"/>
        <a:buFont typeface="Arial" charset="0"/>
        <a:buChar char="•"/>
        <a:defRPr sz="1961" kern="1200">
          <a:solidFill>
            <a:schemeClr val="tx2"/>
          </a:solidFill>
          <a:latin typeface="+mn-lt"/>
          <a:ea typeface="ＭＳ Ｐゴシック" charset="0"/>
          <a:cs typeface="+mn-cs"/>
        </a:defRPr>
      </a:lvl3pPr>
      <a:lvl4pPr marL="1008253" indent="-224057" algn="l" defTabSz="913341" rtl="0" eaLnBrk="0" fontAlgn="base" hangingPunct="0">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32309" indent="-224057" algn="l" defTabSz="913341" rtl="0" eaLnBrk="0" fontAlgn="base" hangingPunct="0">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14056" indent="-228551" algn="l" defTabSz="91420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58" indent="-228551" algn="l" defTabSz="91420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59" indent="-228551" algn="l" defTabSz="91420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62" indent="-228551" algn="l" defTabSz="91420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02" rtl="0" eaLnBrk="1" latinLnBrk="0" hangingPunct="1">
        <a:defRPr sz="1765" kern="1200">
          <a:solidFill>
            <a:schemeClr val="tx1"/>
          </a:solidFill>
          <a:latin typeface="+mn-lt"/>
          <a:ea typeface="+mn-ea"/>
          <a:cs typeface="+mn-cs"/>
        </a:defRPr>
      </a:lvl1pPr>
      <a:lvl2pPr marL="457101" algn="l" defTabSz="914202" rtl="0" eaLnBrk="1" latinLnBrk="0" hangingPunct="1">
        <a:defRPr sz="1765" kern="1200">
          <a:solidFill>
            <a:schemeClr val="tx1"/>
          </a:solidFill>
          <a:latin typeface="+mn-lt"/>
          <a:ea typeface="+mn-ea"/>
          <a:cs typeface="+mn-cs"/>
        </a:defRPr>
      </a:lvl2pPr>
      <a:lvl3pPr marL="914202" algn="l" defTabSz="914202" rtl="0" eaLnBrk="1" latinLnBrk="0" hangingPunct="1">
        <a:defRPr sz="1765" kern="1200">
          <a:solidFill>
            <a:schemeClr val="tx1"/>
          </a:solidFill>
          <a:latin typeface="+mn-lt"/>
          <a:ea typeface="+mn-ea"/>
          <a:cs typeface="+mn-cs"/>
        </a:defRPr>
      </a:lvl3pPr>
      <a:lvl4pPr marL="1371303" algn="l" defTabSz="914202" rtl="0" eaLnBrk="1" latinLnBrk="0" hangingPunct="1">
        <a:defRPr sz="1765" kern="1200">
          <a:solidFill>
            <a:schemeClr val="tx1"/>
          </a:solidFill>
          <a:latin typeface="+mn-lt"/>
          <a:ea typeface="+mn-ea"/>
          <a:cs typeface="+mn-cs"/>
        </a:defRPr>
      </a:lvl4pPr>
      <a:lvl5pPr marL="1828405" algn="l" defTabSz="914202" rtl="0" eaLnBrk="1" latinLnBrk="0" hangingPunct="1">
        <a:defRPr sz="1765" kern="1200">
          <a:solidFill>
            <a:schemeClr val="tx1"/>
          </a:solidFill>
          <a:latin typeface="+mn-lt"/>
          <a:ea typeface="+mn-ea"/>
          <a:cs typeface="+mn-cs"/>
        </a:defRPr>
      </a:lvl5pPr>
      <a:lvl6pPr marL="2285507" algn="l" defTabSz="914202" rtl="0" eaLnBrk="1" latinLnBrk="0" hangingPunct="1">
        <a:defRPr sz="1765" kern="1200">
          <a:solidFill>
            <a:schemeClr val="tx1"/>
          </a:solidFill>
          <a:latin typeface="+mn-lt"/>
          <a:ea typeface="+mn-ea"/>
          <a:cs typeface="+mn-cs"/>
        </a:defRPr>
      </a:lvl6pPr>
      <a:lvl7pPr marL="2742607" algn="l" defTabSz="914202" rtl="0" eaLnBrk="1" latinLnBrk="0" hangingPunct="1">
        <a:defRPr sz="1765" kern="1200">
          <a:solidFill>
            <a:schemeClr val="tx1"/>
          </a:solidFill>
          <a:latin typeface="+mn-lt"/>
          <a:ea typeface="+mn-ea"/>
          <a:cs typeface="+mn-cs"/>
        </a:defRPr>
      </a:lvl7pPr>
      <a:lvl8pPr marL="3199708" algn="l" defTabSz="914202" rtl="0" eaLnBrk="1" latinLnBrk="0" hangingPunct="1">
        <a:defRPr sz="1765" kern="1200">
          <a:solidFill>
            <a:schemeClr val="tx1"/>
          </a:solidFill>
          <a:latin typeface="+mn-lt"/>
          <a:ea typeface="+mn-ea"/>
          <a:cs typeface="+mn-cs"/>
        </a:defRPr>
      </a:lvl8pPr>
      <a:lvl9pPr marL="3656811" algn="l" defTabSz="91420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203">
          <p15:clr>
            <a:srgbClr val="F26B43"/>
          </p15:clr>
        </p15:guide>
        <p15:guide id="2" orient="horz" pos="187">
          <p15:clr>
            <a:srgbClr val="F26B43"/>
          </p15:clr>
        </p15:guide>
        <p15:guide id="3" orient="horz" pos="763">
          <p15:clr>
            <a:srgbClr val="F26B43"/>
          </p15:clr>
        </p15:guide>
        <p15:guide id="4" orient="horz" pos="1339">
          <p15:clr>
            <a:srgbClr val="F26B43"/>
          </p15:clr>
        </p15:guide>
        <p15:guide id="5" orient="horz" pos="1915">
          <p15:clr>
            <a:srgbClr val="F26B43"/>
          </p15:clr>
        </p15:guide>
        <p15:guide id="6" orient="horz" pos="2491">
          <p15:clr>
            <a:srgbClr val="F26B43"/>
          </p15:clr>
        </p15:guide>
        <p15:guide id="7" orient="horz" pos="3067">
          <p15:clr>
            <a:srgbClr val="F26B43"/>
          </p15:clr>
        </p15:guide>
        <p15:guide id="8" orient="horz" pos="3643">
          <p15:clr>
            <a:srgbClr val="F26B43"/>
          </p15:clr>
        </p15:guide>
        <p15:guide id="9" orient="horz" pos="4219">
          <p15:clr>
            <a:srgbClr val="F26B43"/>
          </p15:clr>
        </p15:guide>
        <p15:guide id="10" pos="3917">
          <p15:clr>
            <a:srgbClr val="F26B43"/>
          </p15:clr>
        </p15:guide>
        <p15:guide id="11" pos="173">
          <p15:clr>
            <a:srgbClr val="F26B43"/>
          </p15:clr>
        </p15:guide>
        <p15:guide id="12" pos="749">
          <p15:clr>
            <a:srgbClr val="F26B43"/>
          </p15:clr>
        </p15:guide>
        <p15:guide id="13" pos="1325">
          <p15:clr>
            <a:srgbClr val="F26B43"/>
          </p15:clr>
        </p15:guide>
        <p15:guide id="14" pos="1901">
          <p15:clr>
            <a:srgbClr val="F26B43"/>
          </p15:clr>
        </p15:guide>
        <p15:guide id="15" pos="2477">
          <p15:clr>
            <a:srgbClr val="F26B43"/>
          </p15:clr>
        </p15:guide>
        <p15:guide id="16" pos="3053">
          <p15:clr>
            <a:srgbClr val="F26B43"/>
          </p15:clr>
        </p15:guide>
        <p15:guide id="17" pos="3629">
          <p15:clr>
            <a:srgbClr val="F26B43"/>
          </p15:clr>
        </p15:guide>
        <p15:guide id="18" pos="4205">
          <p15:clr>
            <a:srgbClr val="F26B43"/>
          </p15:clr>
        </p15:guide>
        <p15:guide id="19" pos="4781">
          <p15:clr>
            <a:srgbClr val="F26B43"/>
          </p15:clr>
        </p15:guide>
        <p15:guide id="20" pos="5357">
          <p15:clr>
            <a:srgbClr val="F26B43"/>
          </p15:clr>
        </p15:guide>
        <p15:guide id="21" pos="5933">
          <p15:clr>
            <a:srgbClr val="F26B43"/>
          </p15:clr>
        </p15:guide>
        <p15:guide id="22" pos="6509">
          <p15:clr>
            <a:srgbClr val="F26B43"/>
          </p15:clr>
        </p15:guide>
        <p15:guide id="23" pos="7085">
          <p15:clr>
            <a:srgbClr val="F26B43"/>
          </p15:clr>
        </p15:guide>
        <p15:guide id="24" pos="766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3" y="1189178"/>
            <a:ext cx="11653521" cy="218480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5"/>
          <p:cNvPicPr>
            <a:picLocks noChangeAspect="1"/>
          </p:cNvPicPr>
          <p:nvPr userDrawn="1"/>
        </p:nvPicPr>
        <p:blipFill>
          <a:blip r:embed="rId26"/>
          <a:stretch>
            <a:fillRect/>
          </a:stretch>
        </p:blipFill>
        <p:spPr>
          <a:xfrm rot="5400000">
            <a:off x="9302128" y="2991035"/>
            <a:ext cx="6858623" cy="876557"/>
          </a:xfrm>
          <a:prstGeom prst="rect">
            <a:avLst/>
          </a:prstGeom>
        </p:spPr>
      </p:pic>
    </p:spTree>
    <p:extLst>
      <p:ext uri="{BB962C8B-B14F-4D97-AF65-F5344CB8AC3E}">
        <p14:creationId xmlns:p14="http://schemas.microsoft.com/office/powerpoint/2010/main" val="2304622095"/>
      </p:ext>
    </p:extLst>
  </p:cSld>
  <p:clrMap bg1="dk1" tx1="lt1" bg2="dk2" tx2="lt2" accent1="accent1" accent2="accent2" accent3="accent3" accent4="accent4" accent5="accent5" accent6="accent6" hlink="hlink" folHlink="folHlink"/>
  <p:sldLayoutIdLst>
    <p:sldLayoutId id="2147483969" r:id="rId1"/>
    <p:sldLayoutId id="2147483970" r:id="rId2"/>
    <p:sldLayoutId id="2147483971" r:id="rId3"/>
    <p:sldLayoutId id="2147483972" r:id="rId4"/>
    <p:sldLayoutId id="2147483973" r:id="rId5"/>
    <p:sldLayoutId id="2147483974" r:id="rId6"/>
    <p:sldLayoutId id="2147483975" r:id="rId7"/>
    <p:sldLayoutId id="2147483976" r:id="rId8"/>
    <p:sldLayoutId id="2147483977" r:id="rId9"/>
    <p:sldLayoutId id="2147483978" r:id="rId10"/>
    <p:sldLayoutId id="2147483979" r:id="rId11"/>
    <p:sldLayoutId id="2147483980" r:id="rId12"/>
    <p:sldLayoutId id="2147483981" r:id="rId13"/>
    <p:sldLayoutId id="2147483982" r:id="rId14"/>
    <p:sldLayoutId id="2147483983" r:id="rId15"/>
    <p:sldLayoutId id="2147483984" r:id="rId16"/>
    <p:sldLayoutId id="2147483985" r:id="rId17"/>
    <p:sldLayoutId id="2147483986" r:id="rId18"/>
    <p:sldLayoutId id="2147483987" r:id="rId19"/>
    <p:sldLayoutId id="2147483988" r:id="rId20"/>
    <p:sldLayoutId id="2147483989" r:id="rId21"/>
    <p:sldLayoutId id="2147483990" r:id="rId22"/>
    <p:sldLayoutId id="2147483991" r:id="rId23"/>
    <p:sldLayoutId id="2147483992" r:id="rId24"/>
  </p:sldLayoutIdLst>
  <p:transition>
    <p:fade/>
  </p:transition>
  <p:txStyles>
    <p:titleStyle>
      <a:lvl1pPr algn="l" defTabSz="914016" rtl="0" eaLnBrk="1" latinLnBrk="0" hangingPunct="1">
        <a:lnSpc>
          <a:spcPct val="90000"/>
        </a:lnSpc>
        <a:spcBef>
          <a:spcPct val="0"/>
        </a:spcBef>
        <a:buNone/>
        <a:defRPr lang="en-US" sz="5292"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15" marR="0" indent="-336015" algn="l" defTabSz="914016"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19" kern="1200" spc="0" baseline="0">
          <a:gradFill>
            <a:gsLst>
              <a:gs pos="1250">
                <a:schemeClr val="tx1"/>
              </a:gs>
              <a:gs pos="100000">
                <a:schemeClr val="tx1"/>
              </a:gs>
            </a:gsLst>
            <a:lin ang="5400000" scaled="0"/>
          </a:gradFill>
          <a:latin typeface="+mj-lt"/>
          <a:ea typeface="+mn-ea"/>
          <a:cs typeface="+mn-cs"/>
        </a:defRPr>
      </a:lvl1pPr>
      <a:lvl2pPr marL="572471" marR="0" indent="-236454" algn="l" defTabSz="914016"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036" marR="0" indent="-224011" algn="l" defTabSz="914016"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047" marR="0" indent="-224011" algn="l" defTabSz="914016"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058" marR="0" indent="-224011" algn="l" defTabSz="914016"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3543"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0552"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7561"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569"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016" rtl="0" eaLnBrk="1" latinLnBrk="0" hangingPunct="1">
        <a:defRPr sz="1765" kern="1200">
          <a:solidFill>
            <a:schemeClr val="tx1"/>
          </a:solidFill>
          <a:latin typeface="+mn-lt"/>
          <a:ea typeface="+mn-ea"/>
          <a:cs typeface="+mn-cs"/>
        </a:defRPr>
      </a:lvl1pPr>
      <a:lvl2pPr marL="457007" algn="l" defTabSz="914016" rtl="0" eaLnBrk="1" latinLnBrk="0" hangingPunct="1">
        <a:defRPr sz="1765" kern="1200">
          <a:solidFill>
            <a:schemeClr val="tx1"/>
          </a:solidFill>
          <a:latin typeface="+mn-lt"/>
          <a:ea typeface="+mn-ea"/>
          <a:cs typeface="+mn-cs"/>
        </a:defRPr>
      </a:lvl2pPr>
      <a:lvl3pPr marL="914016" algn="l" defTabSz="914016" rtl="0" eaLnBrk="1" latinLnBrk="0" hangingPunct="1">
        <a:defRPr sz="1765" kern="1200">
          <a:solidFill>
            <a:schemeClr val="tx1"/>
          </a:solidFill>
          <a:latin typeface="+mn-lt"/>
          <a:ea typeface="+mn-ea"/>
          <a:cs typeface="+mn-cs"/>
        </a:defRPr>
      </a:lvl3pPr>
      <a:lvl4pPr marL="1371024" algn="l" defTabSz="914016" rtl="0" eaLnBrk="1" latinLnBrk="0" hangingPunct="1">
        <a:defRPr sz="1765" kern="1200">
          <a:solidFill>
            <a:schemeClr val="tx1"/>
          </a:solidFill>
          <a:latin typeface="+mn-lt"/>
          <a:ea typeface="+mn-ea"/>
          <a:cs typeface="+mn-cs"/>
        </a:defRPr>
      </a:lvl4pPr>
      <a:lvl5pPr marL="1828032" algn="l" defTabSz="914016" rtl="0" eaLnBrk="1" latinLnBrk="0" hangingPunct="1">
        <a:defRPr sz="1765" kern="1200">
          <a:solidFill>
            <a:schemeClr val="tx1"/>
          </a:solidFill>
          <a:latin typeface="+mn-lt"/>
          <a:ea typeface="+mn-ea"/>
          <a:cs typeface="+mn-cs"/>
        </a:defRPr>
      </a:lvl5pPr>
      <a:lvl6pPr marL="2285040" algn="l" defTabSz="914016" rtl="0" eaLnBrk="1" latinLnBrk="0" hangingPunct="1">
        <a:defRPr sz="1765" kern="1200">
          <a:solidFill>
            <a:schemeClr val="tx1"/>
          </a:solidFill>
          <a:latin typeface="+mn-lt"/>
          <a:ea typeface="+mn-ea"/>
          <a:cs typeface="+mn-cs"/>
        </a:defRPr>
      </a:lvl6pPr>
      <a:lvl7pPr marL="2742048" algn="l" defTabSz="914016" rtl="0" eaLnBrk="1" latinLnBrk="0" hangingPunct="1">
        <a:defRPr sz="1765" kern="1200">
          <a:solidFill>
            <a:schemeClr val="tx1"/>
          </a:solidFill>
          <a:latin typeface="+mn-lt"/>
          <a:ea typeface="+mn-ea"/>
          <a:cs typeface="+mn-cs"/>
        </a:defRPr>
      </a:lvl7pPr>
      <a:lvl8pPr marL="3199055" algn="l" defTabSz="914016" rtl="0" eaLnBrk="1" latinLnBrk="0" hangingPunct="1">
        <a:defRPr sz="1765" kern="1200">
          <a:solidFill>
            <a:schemeClr val="tx1"/>
          </a:solidFill>
          <a:latin typeface="+mn-lt"/>
          <a:ea typeface="+mn-ea"/>
          <a:cs typeface="+mn-cs"/>
        </a:defRPr>
      </a:lvl8pPr>
      <a:lvl9pPr marL="3656065" algn="l" defTabSz="914016"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6">
          <p15:clr>
            <a:srgbClr val="C35EA4"/>
          </p15:clr>
        </p15:guide>
        <p15:guide id="24" pos="7547">
          <p15:clr>
            <a:srgbClr val="C35EA4"/>
          </p15:clr>
        </p15:guide>
        <p15:guide id="25" orient="horz" pos="305">
          <p15:clr>
            <a:srgbClr val="C35EA4"/>
          </p15:clr>
        </p15:guide>
        <p15:guide id="26" orient="horz" pos="4106">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3" Type="http://schemas.openxmlformats.org/officeDocument/2006/relationships/image" Target="../media/image48.png"/><Relationship Id="rId18" Type="http://schemas.openxmlformats.org/officeDocument/2006/relationships/image" Target="../media/image53.png"/><Relationship Id="rId26" Type="http://schemas.openxmlformats.org/officeDocument/2006/relationships/image" Target="../media/image34.png"/><Relationship Id="rId39" Type="http://schemas.openxmlformats.org/officeDocument/2006/relationships/image" Target="../media/image72.png"/><Relationship Id="rId21" Type="http://schemas.openxmlformats.org/officeDocument/2006/relationships/image" Target="../media/image55.png"/><Relationship Id="rId34" Type="http://schemas.openxmlformats.org/officeDocument/2006/relationships/image" Target="../media/image67.png"/><Relationship Id="rId42" Type="http://schemas.openxmlformats.org/officeDocument/2006/relationships/image" Target="../media/image75.png"/><Relationship Id="rId47" Type="http://schemas.openxmlformats.org/officeDocument/2006/relationships/image" Target="../media/image80.png"/><Relationship Id="rId50" Type="http://schemas.openxmlformats.org/officeDocument/2006/relationships/image" Target="../media/image82.png"/><Relationship Id="rId55" Type="http://schemas.openxmlformats.org/officeDocument/2006/relationships/image" Target="../media/image86.png"/><Relationship Id="rId63" Type="http://schemas.openxmlformats.org/officeDocument/2006/relationships/image" Target="../media/image94.png"/><Relationship Id="rId68" Type="http://schemas.openxmlformats.org/officeDocument/2006/relationships/image" Target="../media/image99.png"/><Relationship Id="rId7" Type="http://schemas.openxmlformats.org/officeDocument/2006/relationships/image" Target="../media/image43.png"/><Relationship Id="rId2" Type="http://schemas.openxmlformats.org/officeDocument/2006/relationships/notesSlide" Target="../notesSlides/notesSlide10.xml"/><Relationship Id="rId16" Type="http://schemas.openxmlformats.org/officeDocument/2006/relationships/image" Target="../media/image51.png"/><Relationship Id="rId29" Type="http://schemas.openxmlformats.org/officeDocument/2006/relationships/image" Target="../media/image62.png"/><Relationship Id="rId1" Type="http://schemas.openxmlformats.org/officeDocument/2006/relationships/slideLayout" Target="../slideLayouts/slideLayout60.xml"/><Relationship Id="rId6" Type="http://schemas.openxmlformats.org/officeDocument/2006/relationships/image" Target="../media/image42.png"/><Relationship Id="rId11" Type="http://schemas.openxmlformats.org/officeDocument/2006/relationships/image" Target="../media/image36.png"/><Relationship Id="rId24" Type="http://schemas.openxmlformats.org/officeDocument/2006/relationships/image" Target="../media/image58.png"/><Relationship Id="rId32" Type="http://schemas.openxmlformats.org/officeDocument/2006/relationships/image" Target="../media/image65.png"/><Relationship Id="rId37" Type="http://schemas.openxmlformats.org/officeDocument/2006/relationships/image" Target="../media/image70.png"/><Relationship Id="rId40" Type="http://schemas.openxmlformats.org/officeDocument/2006/relationships/image" Target="../media/image73.png"/><Relationship Id="rId45" Type="http://schemas.openxmlformats.org/officeDocument/2006/relationships/image" Target="../media/image78.png"/><Relationship Id="rId53" Type="http://schemas.openxmlformats.org/officeDocument/2006/relationships/image" Target="../media/image84.png"/><Relationship Id="rId58" Type="http://schemas.openxmlformats.org/officeDocument/2006/relationships/image" Target="../media/image89.png"/><Relationship Id="rId66" Type="http://schemas.openxmlformats.org/officeDocument/2006/relationships/image" Target="../media/image97.png"/><Relationship Id="rId5" Type="http://schemas.openxmlformats.org/officeDocument/2006/relationships/image" Target="../media/image41.png"/><Relationship Id="rId15" Type="http://schemas.openxmlformats.org/officeDocument/2006/relationships/image" Target="../media/image50.png"/><Relationship Id="rId23" Type="http://schemas.openxmlformats.org/officeDocument/2006/relationships/image" Target="../media/image57.png"/><Relationship Id="rId28" Type="http://schemas.openxmlformats.org/officeDocument/2006/relationships/image" Target="../media/image61.png"/><Relationship Id="rId36" Type="http://schemas.openxmlformats.org/officeDocument/2006/relationships/image" Target="../media/image69.png"/><Relationship Id="rId49" Type="http://schemas.openxmlformats.org/officeDocument/2006/relationships/hyperlink" Target="https://www.google.com/url?sa=i&amp;rct=j&amp;q=&amp;esrc=s&amp;source=images&amp;cd=&amp;cad=rja&amp;uact=8&amp;ved=0ahUKEwiy6vj9mtDNAhVB4mMKHUztCUcQjRwIBw&amp;url=https://developer.microsoft.com/en-us/app-middleware-partners&amp;psig=AFQjCNFdctU6OJlviMmzVX3AK3wCAgJKIw&amp;ust=1467391908422760" TargetMode="External"/><Relationship Id="rId57" Type="http://schemas.openxmlformats.org/officeDocument/2006/relationships/image" Target="../media/image88.png"/><Relationship Id="rId61" Type="http://schemas.openxmlformats.org/officeDocument/2006/relationships/image" Target="../media/image92.png"/><Relationship Id="rId10" Type="http://schemas.openxmlformats.org/officeDocument/2006/relationships/image" Target="../media/image46.png"/><Relationship Id="rId19" Type="http://schemas.openxmlformats.org/officeDocument/2006/relationships/image" Target="../media/image37.png"/><Relationship Id="rId31" Type="http://schemas.openxmlformats.org/officeDocument/2006/relationships/image" Target="../media/image64.png"/><Relationship Id="rId44" Type="http://schemas.openxmlformats.org/officeDocument/2006/relationships/image" Target="../media/image77.png"/><Relationship Id="rId52" Type="http://schemas.openxmlformats.org/officeDocument/2006/relationships/image" Target="../media/image83.png"/><Relationship Id="rId60" Type="http://schemas.openxmlformats.org/officeDocument/2006/relationships/image" Target="../media/image91.png"/><Relationship Id="rId65" Type="http://schemas.openxmlformats.org/officeDocument/2006/relationships/image" Target="../media/image96.png"/><Relationship Id="rId4" Type="http://schemas.openxmlformats.org/officeDocument/2006/relationships/image" Target="../media/image40.png"/><Relationship Id="rId9" Type="http://schemas.openxmlformats.org/officeDocument/2006/relationships/image" Target="../media/image45.png"/><Relationship Id="rId14" Type="http://schemas.openxmlformats.org/officeDocument/2006/relationships/image" Target="../media/image49.png"/><Relationship Id="rId22" Type="http://schemas.openxmlformats.org/officeDocument/2006/relationships/image" Target="../media/image56.png"/><Relationship Id="rId27" Type="http://schemas.openxmlformats.org/officeDocument/2006/relationships/image" Target="../media/image60.png"/><Relationship Id="rId30" Type="http://schemas.openxmlformats.org/officeDocument/2006/relationships/image" Target="../media/image63.png"/><Relationship Id="rId35" Type="http://schemas.openxmlformats.org/officeDocument/2006/relationships/image" Target="../media/image68.png"/><Relationship Id="rId43" Type="http://schemas.openxmlformats.org/officeDocument/2006/relationships/image" Target="../media/image76.png"/><Relationship Id="rId48" Type="http://schemas.openxmlformats.org/officeDocument/2006/relationships/image" Target="../media/image81.png"/><Relationship Id="rId56" Type="http://schemas.openxmlformats.org/officeDocument/2006/relationships/image" Target="../media/image87.png"/><Relationship Id="rId64" Type="http://schemas.openxmlformats.org/officeDocument/2006/relationships/image" Target="../media/image95.png"/><Relationship Id="rId8" Type="http://schemas.openxmlformats.org/officeDocument/2006/relationships/image" Target="../media/image44.png"/><Relationship Id="rId51" Type="http://schemas.openxmlformats.org/officeDocument/2006/relationships/hyperlink" Target="https://www.google.com/url?sa=i&amp;rct=j&amp;q=&amp;esrc=s&amp;source=images&amp;cd=&amp;cad=rja&amp;uact=8&amp;ved=0ahUKEwijrpzbm9DNAhVU52MKHRcjAxMQjRwIBw&amp;url=https://azure.microsoft.com/en-gb/services/power-bi-embedded/&amp;psig=AFQjCNGAz6ASOEuOFwrvcGbgivFPur_t7w&amp;ust=1467392103935851" TargetMode="External"/><Relationship Id="rId3" Type="http://schemas.openxmlformats.org/officeDocument/2006/relationships/image" Target="../media/image39.png"/><Relationship Id="rId12" Type="http://schemas.openxmlformats.org/officeDocument/2006/relationships/image" Target="../media/image47.png"/><Relationship Id="rId17" Type="http://schemas.openxmlformats.org/officeDocument/2006/relationships/image" Target="../media/image52.png"/><Relationship Id="rId25" Type="http://schemas.openxmlformats.org/officeDocument/2006/relationships/image" Target="../media/image59.png"/><Relationship Id="rId33" Type="http://schemas.openxmlformats.org/officeDocument/2006/relationships/image" Target="../media/image66.png"/><Relationship Id="rId38" Type="http://schemas.openxmlformats.org/officeDocument/2006/relationships/image" Target="../media/image71.png"/><Relationship Id="rId46" Type="http://schemas.openxmlformats.org/officeDocument/2006/relationships/image" Target="../media/image79.png"/><Relationship Id="rId59" Type="http://schemas.openxmlformats.org/officeDocument/2006/relationships/image" Target="../media/image90.png"/><Relationship Id="rId67" Type="http://schemas.openxmlformats.org/officeDocument/2006/relationships/image" Target="../media/image98.png"/><Relationship Id="rId20" Type="http://schemas.openxmlformats.org/officeDocument/2006/relationships/image" Target="../media/image54.png"/><Relationship Id="rId41" Type="http://schemas.openxmlformats.org/officeDocument/2006/relationships/image" Target="../media/image74.png"/><Relationship Id="rId54" Type="http://schemas.openxmlformats.org/officeDocument/2006/relationships/image" Target="../media/image85.png"/><Relationship Id="rId62" Type="http://schemas.openxmlformats.org/officeDocument/2006/relationships/image" Target="../media/image93.png"/></Relationships>
</file>

<file path=ppt/slides/_rels/slide11.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60.xml"/><Relationship Id="rId4" Type="http://schemas.openxmlformats.org/officeDocument/2006/relationships/image" Target="../media/image10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13.xml.rels><?xml version="1.0" encoding="UTF-8" standalone="yes"?>
<Relationships xmlns="http://schemas.openxmlformats.org/package/2006/relationships"><Relationship Id="rId8" Type="http://schemas.openxmlformats.org/officeDocument/2006/relationships/image" Target="../media/image109.png"/><Relationship Id="rId13" Type="http://schemas.openxmlformats.org/officeDocument/2006/relationships/image" Target="../media/image114.png"/><Relationship Id="rId18" Type="http://schemas.openxmlformats.org/officeDocument/2006/relationships/image" Target="../media/image119.png"/><Relationship Id="rId26" Type="http://schemas.openxmlformats.org/officeDocument/2006/relationships/image" Target="../media/image127.png"/><Relationship Id="rId3" Type="http://schemas.openxmlformats.org/officeDocument/2006/relationships/image" Target="../media/image104.png"/><Relationship Id="rId21" Type="http://schemas.openxmlformats.org/officeDocument/2006/relationships/image" Target="../media/image122.emf"/><Relationship Id="rId7" Type="http://schemas.openxmlformats.org/officeDocument/2006/relationships/image" Target="../media/image108.png"/><Relationship Id="rId12" Type="http://schemas.openxmlformats.org/officeDocument/2006/relationships/image" Target="../media/image113.png"/><Relationship Id="rId17" Type="http://schemas.openxmlformats.org/officeDocument/2006/relationships/image" Target="../media/image118.png"/><Relationship Id="rId25" Type="http://schemas.openxmlformats.org/officeDocument/2006/relationships/image" Target="../media/image126.png"/><Relationship Id="rId2" Type="http://schemas.openxmlformats.org/officeDocument/2006/relationships/image" Target="../media/image103.emf"/><Relationship Id="rId16" Type="http://schemas.openxmlformats.org/officeDocument/2006/relationships/image" Target="../media/image117.png"/><Relationship Id="rId20" Type="http://schemas.openxmlformats.org/officeDocument/2006/relationships/image" Target="../media/image121.emf"/><Relationship Id="rId1" Type="http://schemas.openxmlformats.org/officeDocument/2006/relationships/slideLayout" Target="../slideLayouts/slideLayout60.xml"/><Relationship Id="rId6" Type="http://schemas.openxmlformats.org/officeDocument/2006/relationships/image" Target="../media/image107.png"/><Relationship Id="rId11" Type="http://schemas.openxmlformats.org/officeDocument/2006/relationships/image" Target="../media/image112.png"/><Relationship Id="rId24" Type="http://schemas.openxmlformats.org/officeDocument/2006/relationships/image" Target="../media/image125.png"/><Relationship Id="rId5" Type="http://schemas.openxmlformats.org/officeDocument/2006/relationships/image" Target="../media/image106.emf"/><Relationship Id="rId15" Type="http://schemas.openxmlformats.org/officeDocument/2006/relationships/image" Target="../media/image116.png"/><Relationship Id="rId23" Type="http://schemas.openxmlformats.org/officeDocument/2006/relationships/image" Target="../media/image124.png"/><Relationship Id="rId10" Type="http://schemas.openxmlformats.org/officeDocument/2006/relationships/image" Target="../media/image111.png"/><Relationship Id="rId19" Type="http://schemas.openxmlformats.org/officeDocument/2006/relationships/image" Target="../media/image120.emf"/><Relationship Id="rId4" Type="http://schemas.openxmlformats.org/officeDocument/2006/relationships/image" Target="../media/image105.png"/><Relationship Id="rId9" Type="http://schemas.openxmlformats.org/officeDocument/2006/relationships/image" Target="../media/image110.png"/><Relationship Id="rId14" Type="http://schemas.openxmlformats.org/officeDocument/2006/relationships/image" Target="../media/image115.png"/><Relationship Id="rId22" Type="http://schemas.openxmlformats.org/officeDocument/2006/relationships/image" Target="../media/image123.png"/><Relationship Id="rId27" Type="http://schemas.openxmlformats.org/officeDocument/2006/relationships/image" Target="../media/image128.png"/></Relationships>
</file>

<file path=ppt/slides/_rels/slide14.xml.rels><?xml version="1.0" encoding="UTF-8" standalone="yes"?>
<Relationships xmlns="http://schemas.openxmlformats.org/package/2006/relationships"><Relationship Id="rId8" Type="http://schemas.openxmlformats.org/officeDocument/2006/relationships/image" Target="../media/image131.emf"/><Relationship Id="rId13" Type="http://schemas.openxmlformats.org/officeDocument/2006/relationships/image" Target="../media/image136.png"/><Relationship Id="rId18" Type="http://schemas.openxmlformats.org/officeDocument/2006/relationships/image" Target="../media/image140.emf"/><Relationship Id="rId3" Type="http://schemas.openxmlformats.org/officeDocument/2006/relationships/image" Target="../media/image104.png"/><Relationship Id="rId7" Type="http://schemas.openxmlformats.org/officeDocument/2006/relationships/image" Target="../media/image130.png"/><Relationship Id="rId12" Type="http://schemas.openxmlformats.org/officeDocument/2006/relationships/image" Target="../media/image135.png"/><Relationship Id="rId17" Type="http://schemas.openxmlformats.org/officeDocument/2006/relationships/image" Target="../media/image139.emf"/><Relationship Id="rId2" Type="http://schemas.openxmlformats.org/officeDocument/2006/relationships/image" Target="../media/image103.emf"/><Relationship Id="rId16" Type="http://schemas.openxmlformats.org/officeDocument/2006/relationships/image" Target="../media/image138.png"/><Relationship Id="rId1" Type="http://schemas.openxmlformats.org/officeDocument/2006/relationships/slideLayout" Target="../slideLayouts/slideLayout60.xml"/><Relationship Id="rId6" Type="http://schemas.openxmlformats.org/officeDocument/2006/relationships/image" Target="../media/image129.emf"/><Relationship Id="rId11" Type="http://schemas.openxmlformats.org/officeDocument/2006/relationships/image" Target="../media/image134.png"/><Relationship Id="rId5" Type="http://schemas.openxmlformats.org/officeDocument/2006/relationships/image" Target="../media/image106.emf"/><Relationship Id="rId15" Type="http://schemas.microsoft.com/office/2007/relationships/hdphoto" Target="../media/hdphoto2.wdp"/><Relationship Id="rId10" Type="http://schemas.openxmlformats.org/officeDocument/2006/relationships/image" Target="../media/image133.emf"/><Relationship Id="rId19" Type="http://schemas.openxmlformats.org/officeDocument/2006/relationships/image" Target="../media/image128.png"/><Relationship Id="rId4" Type="http://schemas.openxmlformats.org/officeDocument/2006/relationships/image" Target="../media/image105.png"/><Relationship Id="rId9" Type="http://schemas.openxmlformats.org/officeDocument/2006/relationships/image" Target="../media/image132.png"/><Relationship Id="rId14" Type="http://schemas.openxmlformats.org/officeDocument/2006/relationships/image" Target="../media/image137.png"/></Relationships>
</file>

<file path=ppt/slides/_rels/slide15.xml.rels><?xml version="1.0" encoding="UTF-8" standalone="yes"?>
<Relationships xmlns="http://schemas.openxmlformats.org/package/2006/relationships"><Relationship Id="rId8" Type="http://schemas.openxmlformats.org/officeDocument/2006/relationships/image" Target="../media/image133.emf"/><Relationship Id="rId3" Type="http://schemas.openxmlformats.org/officeDocument/2006/relationships/image" Target="../media/image104.png"/><Relationship Id="rId7" Type="http://schemas.openxmlformats.org/officeDocument/2006/relationships/image" Target="../media/image96.png"/><Relationship Id="rId2" Type="http://schemas.openxmlformats.org/officeDocument/2006/relationships/image" Target="../media/image103.emf"/><Relationship Id="rId1" Type="http://schemas.openxmlformats.org/officeDocument/2006/relationships/slideLayout" Target="../slideLayouts/slideLayout60.xml"/><Relationship Id="rId6" Type="http://schemas.openxmlformats.org/officeDocument/2006/relationships/image" Target="../media/image128.png"/><Relationship Id="rId5" Type="http://schemas.openxmlformats.org/officeDocument/2006/relationships/image" Target="../media/image106.emf"/><Relationship Id="rId4" Type="http://schemas.openxmlformats.org/officeDocument/2006/relationships/image" Target="../media/image105.png"/><Relationship Id="rId9" Type="http://schemas.openxmlformats.org/officeDocument/2006/relationships/image" Target="../media/image121.emf"/></Relationships>
</file>

<file path=ppt/slides/_rels/slide16.xml.rels><?xml version="1.0" encoding="UTF-8" standalone="yes"?>
<Relationships xmlns="http://schemas.openxmlformats.org/package/2006/relationships"><Relationship Id="rId8" Type="http://schemas.openxmlformats.org/officeDocument/2006/relationships/image" Target="../media/image68.png"/><Relationship Id="rId13" Type="http://schemas.openxmlformats.org/officeDocument/2006/relationships/image" Target="../media/image144.png"/><Relationship Id="rId3" Type="http://schemas.openxmlformats.org/officeDocument/2006/relationships/image" Target="../media/image104.png"/><Relationship Id="rId7" Type="http://schemas.openxmlformats.org/officeDocument/2006/relationships/image" Target="../media/image86.png"/><Relationship Id="rId12" Type="http://schemas.openxmlformats.org/officeDocument/2006/relationships/image" Target="../media/image143.png"/><Relationship Id="rId2" Type="http://schemas.openxmlformats.org/officeDocument/2006/relationships/image" Target="../media/image103.emf"/><Relationship Id="rId1" Type="http://schemas.openxmlformats.org/officeDocument/2006/relationships/slideLayout" Target="../slideLayouts/slideLayout60.xml"/><Relationship Id="rId6" Type="http://schemas.openxmlformats.org/officeDocument/2006/relationships/image" Target="../media/image96.png"/><Relationship Id="rId11" Type="http://schemas.openxmlformats.org/officeDocument/2006/relationships/image" Target="../media/image142.png"/><Relationship Id="rId5" Type="http://schemas.openxmlformats.org/officeDocument/2006/relationships/image" Target="../media/image106.emf"/><Relationship Id="rId10" Type="http://schemas.openxmlformats.org/officeDocument/2006/relationships/image" Target="../media/image141.png"/><Relationship Id="rId4" Type="http://schemas.openxmlformats.org/officeDocument/2006/relationships/image" Target="../media/image105.png"/><Relationship Id="rId9" Type="http://schemas.openxmlformats.org/officeDocument/2006/relationships/image" Target="../media/image55.png"/><Relationship Id="rId14" Type="http://schemas.openxmlformats.org/officeDocument/2006/relationships/image" Target="../media/image128.png"/></Relationships>
</file>

<file path=ppt/slides/_rels/slide17.xml.rels><?xml version="1.0" encoding="UTF-8" standalone="yes"?>
<Relationships xmlns="http://schemas.openxmlformats.org/package/2006/relationships"><Relationship Id="rId8" Type="http://schemas.openxmlformats.org/officeDocument/2006/relationships/image" Target="../media/image147.tiff"/><Relationship Id="rId13" Type="http://schemas.openxmlformats.org/officeDocument/2006/relationships/image" Target="../media/image150.png"/><Relationship Id="rId18" Type="http://schemas.openxmlformats.org/officeDocument/2006/relationships/image" Target="../media/image154.png"/><Relationship Id="rId3" Type="http://schemas.openxmlformats.org/officeDocument/2006/relationships/image" Target="../media/image104.png"/><Relationship Id="rId7" Type="http://schemas.openxmlformats.org/officeDocument/2006/relationships/image" Target="../media/image146.tiff"/><Relationship Id="rId12" Type="http://schemas.openxmlformats.org/officeDocument/2006/relationships/image" Target="../media/image149.png"/><Relationship Id="rId17" Type="http://schemas.openxmlformats.org/officeDocument/2006/relationships/image" Target="../media/image111.png"/><Relationship Id="rId2" Type="http://schemas.openxmlformats.org/officeDocument/2006/relationships/image" Target="../media/image103.emf"/><Relationship Id="rId16" Type="http://schemas.openxmlformats.org/officeDocument/2006/relationships/image" Target="../media/image153.png"/><Relationship Id="rId20" Type="http://schemas.openxmlformats.org/officeDocument/2006/relationships/image" Target="../media/image128.png"/><Relationship Id="rId1" Type="http://schemas.openxmlformats.org/officeDocument/2006/relationships/slideLayout" Target="../slideLayouts/slideLayout60.xml"/><Relationship Id="rId6" Type="http://schemas.openxmlformats.org/officeDocument/2006/relationships/image" Target="../media/image145.tiff"/><Relationship Id="rId11" Type="http://schemas.openxmlformats.org/officeDocument/2006/relationships/image" Target="../media/image148.png"/><Relationship Id="rId5" Type="http://schemas.openxmlformats.org/officeDocument/2006/relationships/image" Target="../media/image106.emf"/><Relationship Id="rId15" Type="http://schemas.openxmlformats.org/officeDocument/2006/relationships/image" Target="../media/image152.png"/><Relationship Id="rId10" Type="http://schemas.openxmlformats.org/officeDocument/2006/relationships/image" Target="../media/image142.png"/><Relationship Id="rId19" Type="http://schemas.openxmlformats.org/officeDocument/2006/relationships/image" Target="../media/image155.png"/><Relationship Id="rId4" Type="http://schemas.openxmlformats.org/officeDocument/2006/relationships/image" Target="../media/image105.png"/><Relationship Id="rId9" Type="http://schemas.openxmlformats.org/officeDocument/2006/relationships/image" Target="../media/image55.png"/><Relationship Id="rId14" Type="http://schemas.openxmlformats.org/officeDocument/2006/relationships/image" Target="../media/image151.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0.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9.xml"/></Relationships>
</file>

<file path=ppt/slides/_rels/slide2.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jpg"/><Relationship Id="rId7" Type="http://schemas.openxmlformats.org/officeDocument/2006/relationships/image" Target="../media/image22.jp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jpe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jpeg"/></Relationships>
</file>

<file path=ppt/slides/_rels/slide20.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64.xml"/></Relationships>
</file>

<file path=ppt/slides/_rels/slide21.xml.rels><?xml version="1.0" encoding="UTF-8" standalone="yes"?>
<Relationships xmlns="http://schemas.openxmlformats.org/package/2006/relationships"><Relationship Id="rId8" Type="http://schemas.openxmlformats.org/officeDocument/2006/relationships/image" Target="../media/image162.png"/><Relationship Id="rId3" Type="http://schemas.openxmlformats.org/officeDocument/2006/relationships/image" Target="../media/image157.png"/><Relationship Id="rId7" Type="http://schemas.openxmlformats.org/officeDocument/2006/relationships/image" Target="../media/image161.png"/><Relationship Id="rId2" Type="http://schemas.openxmlformats.org/officeDocument/2006/relationships/notesSlide" Target="../notesSlides/notesSlide13.xml"/><Relationship Id="rId1" Type="http://schemas.openxmlformats.org/officeDocument/2006/relationships/slideLayout" Target="../slideLayouts/slideLayout49.xml"/><Relationship Id="rId6" Type="http://schemas.openxmlformats.org/officeDocument/2006/relationships/image" Target="../media/image160.png"/><Relationship Id="rId5" Type="http://schemas.openxmlformats.org/officeDocument/2006/relationships/image" Target="../media/image159.png"/><Relationship Id="rId4" Type="http://schemas.openxmlformats.org/officeDocument/2006/relationships/image" Target="../media/image158.png"/></Relationships>
</file>

<file path=ppt/slides/_rels/slide22.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14.xml"/><Relationship Id="rId1" Type="http://schemas.openxmlformats.org/officeDocument/2006/relationships/slideLayout" Target="../slideLayouts/slideLayout49.xml"/><Relationship Id="rId4" Type="http://schemas.openxmlformats.org/officeDocument/2006/relationships/image" Target="../media/image164.emf"/></Relationships>
</file>

<file path=ppt/slides/_rels/slide23.xml.rels><?xml version="1.0" encoding="UTF-8" standalone="yes"?>
<Relationships xmlns="http://schemas.openxmlformats.org/package/2006/relationships"><Relationship Id="rId8" Type="http://schemas.openxmlformats.org/officeDocument/2006/relationships/image" Target="../media/image170.jpeg"/><Relationship Id="rId3" Type="http://schemas.openxmlformats.org/officeDocument/2006/relationships/image" Target="../media/image165.png"/><Relationship Id="rId7" Type="http://schemas.openxmlformats.org/officeDocument/2006/relationships/image" Target="../media/image169.png"/><Relationship Id="rId2" Type="http://schemas.openxmlformats.org/officeDocument/2006/relationships/notesSlide" Target="../notesSlides/notesSlide15.xml"/><Relationship Id="rId1" Type="http://schemas.openxmlformats.org/officeDocument/2006/relationships/slideLayout" Target="../slideLayouts/slideLayout49.xml"/><Relationship Id="rId6" Type="http://schemas.openxmlformats.org/officeDocument/2006/relationships/image" Target="../media/image168.png"/><Relationship Id="rId5" Type="http://schemas.openxmlformats.org/officeDocument/2006/relationships/image" Target="../media/image167.png"/><Relationship Id="rId4" Type="http://schemas.openxmlformats.org/officeDocument/2006/relationships/image" Target="../media/image166.png"/></Relationships>
</file>

<file path=ppt/slides/_rels/slide24.xml.rels><?xml version="1.0" encoding="UTF-8" standalone="yes"?>
<Relationships xmlns="http://schemas.openxmlformats.org/package/2006/relationships"><Relationship Id="rId3" Type="http://schemas.openxmlformats.org/officeDocument/2006/relationships/image" Target="../media/image171.jpeg"/><Relationship Id="rId2" Type="http://schemas.openxmlformats.org/officeDocument/2006/relationships/notesSlide" Target="../notesSlides/notesSlide16.xml"/><Relationship Id="rId1" Type="http://schemas.openxmlformats.org/officeDocument/2006/relationships/slideLayout" Target="../slideLayouts/slideLayout49.xml"/><Relationship Id="rId4" Type="http://schemas.openxmlformats.org/officeDocument/2006/relationships/image" Target="../media/image172.emf"/></Relationships>
</file>

<file path=ppt/slides/_rels/slide25.xml.rels><?xml version="1.0" encoding="UTF-8" standalone="yes"?>
<Relationships xmlns="http://schemas.openxmlformats.org/package/2006/relationships"><Relationship Id="rId3" Type="http://schemas.openxmlformats.org/officeDocument/2006/relationships/image" Target="../media/image173.jpg"/><Relationship Id="rId2" Type="http://schemas.openxmlformats.org/officeDocument/2006/relationships/notesSlide" Target="../notesSlides/notesSlide17.xml"/><Relationship Id="rId1" Type="http://schemas.openxmlformats.org/officeDocument/2006/relationships/slideLayout" Target="../slideLayouts/slideLayout49.xml"/><Relationship Id="rId6" Type="http://schemas.openxmlformats.org/officeDocument/2006/relationships/image" Target="../media/image176.jpeg"/><Relationship Id="rId5" Type="http://schemas.openxmlformats.org/officeDocument/2006/relationships/image" Target="../media/image175.png"/><Relationship Id="rId4" Type="http://schemas.openxmlformats.org/officeDocument/2006/relationships/image" Target="../media/image174.png"/></Relationships>
</file>

<file path=ppt/slides/_rels/slide26.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18.xml"/><Relationship Id="rId1" Type="http://schemas.openxmlformats.org/officeDocument/2006/relationships/slideLayout" Target="../slideLayouts/slideLayout49.xml"/><Relationship Id="rId4" Type="http://schemas.openxmlformats.org/officeDocument/2006/relationships/image" Target="../media/image178.jpeg"/></Relationships>
</file>

<file path=ppt/slides/_rels/slide27.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19.xml"/><Relationship Id="rId1" Type="http://schemas.openxmlformats.org/officeDocument/2006/relationships/slideLayout" Target="../slideLayouts/slideLayout49.xml"/><Relationship Id="rId4" Type="http://schemas.openxmlformats.org/officeDocument/2006/relationships/image" Target="../media/image35.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32.jpeg"/><Relationship Id="rId4" Type="http://schemas.openxmlformats.org/officeDocument/2006/relationships/image" Target="../media/image31.jpe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5.xml"/></Relationships>
</file>

<file path=ppt/slides/_rels/slide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8.xml"/><Relationship Id="rId1" Type="http://schemas.openxmlformats.org/officeDocument/2006/relationships/slideLayout" Target="../slideLayouts/slideLayout82.xml"/></Relationships>
</file>

<file path=ppt/slides/_rels/slide9.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9.xml"/><Relationship Id="rId1" Type="http://schemas.openxmlformats.org/officeDocument/2006/relationships/slideLayout" Target="../slideLayouts/slideLayout68.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2"/>
          </p:nvPr>
        </p:nvSpPr>
        <p:spPr/>
        <p:txBody>
          <a:bodyPr/>
          <a:lstStyle/>
          <a:p>
            <a:r>
              <a:rPr lang="en-US" sz="2745" dirty="0"/>
              <a:t>Kevin Harris</a:t>
            </a:r>
          </a:p>
          <a:p>
            <a:r>
              <a:rPr lang="en-US" sz="2745" dirty="0"/>
              <a:t>Azure GBB TSP for CAD</a:t>
            </a:r>
          </a:p>
          <a:p>
            <a:r>
              <a:rPr lang="en-US" sz="2745" dirty="0"/>
              <a:t>Microsoft</a:t>
            </a:r>
          </a:p>
        </p:txBody>
      </p:sp>
      <p:sp>
        <p:nvSpPr>
          <p:cNvPr id="4" name="Title 3"/>
          <p:cNvSpPr>
            <a:spLocks noGrp="1"/>
          </p:cNvSpPr>
          <p:nvPr>
            <p:ph type="title"/>
          </p:nvPr>
        </p:nvSpPr>
        <p:spPr/>
        <p:txBody>
          <a:bodyPr/>
          <a:lstStyle/>
          <a:p>
            <a:r>
              <a:rPr lang="en-US"/>
              <a:t>Azure App Service</a:t>
            </a:r>
          </a:p>
        </p:txBody>
      </p:sp>
      <p:grpSp>
        <p:nvGrpSpPr>
          <p:cNvPr id="15" name="Group 14"/>
          <p:cNvGrpSpPr/>
          <p:nvPr/>
        </p:nvGrpSpPr>
        <p:grpSpPr>
          <a:xfrm>
            <a:off x="7585209" y="1148819"/>
            <a:ext cx="3276407" cy="3261483"/>
            <a:chOff x="827088" y="-3463925"/>
            <a:chExt cx="3833812" cy="3816350"/>
          </a:xfrm>
        </p:grpSpPr>
        <p:sp>
          <p:nvSpPr>
            <p:cNvPr id="16" name="Freeform 5"/>
            <p:cNvSpPr>
              <a:spLocks/>
            </p:cNvSpPr>
            <p:nvPr/>
          </p:nvSpPr>
          <p:spPr bwMode="auto">
            <a:xfrm>
              <a:off x="2863850" y="-1444625"/>
              <a:ext cx="1797050" cy="1797050"/>
            </a:xfrm>
            <a:custGeom>
              <a:avLst/>
              <a:gdLst>
                <a:gd name="T0" fmla="*/ 233 w 515"/>
                <a:gd name="T1" fmla="*/ 221 h 515"/>
                <a:gd name="T2" fmla="*/ 0 w 515"/>
                <a:gd name="T3" fmla="*/ 221 h 515"/>
                <a:gd name="T4" fmla="*/ 0 w 515"/>
                <a:gd name="T5" fmla="*/ 463 h 515"/>
                <a:gd name="T6" fmla="*/ 0 w 515"/>
                <a:gd name="T7" fmla="*/ 467 h 515"/>
                <a:gd name="T8" fmla="*/ 0 w 515"/>
                <a:gd name="T9" fmla="*/ 468 h 515"/>
                <a:gd name="T10" fmla="*/ 0 w 515"/>
                <a:gd name="T11" fmla="*/ 472 h 515"/>
                <a:gd name="T12" fmla="*/ 1 w 515"/>
                <a:gd name="T13" fmla="*/ 472 h 515"/>
                <a:gd name="T14" fmla="*/ 51 w 515"/>
                <a:gd name="T15" fmla="*/ 515 h 515"/>
                <a:gd name="T16" fmla="*/ 463 w 515"/>
                <a:gd name="T17" fmla="*/ 515 h 515"/>
                <a:gd name="T18" fmla="*/ 515 w 515"/>
                <a:gd name="T19" fmla="*/ 463 h 515"/>
                <a:gd name="T20" fmla="*/ 515 w 515"/>
                <a:gd name="T21" fmla="*/ 51 h 515"/>
                <a:gd name="T22" fmla="*/ 463 w 515"/>
                <a:gd name="T23" fmla="*/ 0 h 515"/>
                <a:gd name="T24" fmla="*/ 404 w 515"/>
                <a:gd name="T25" fmla="*/ 0 h 515"/>
                <a:gd name="T26" fmla="*/ 411 w 515"/>
                <a:gd name="T27" fmla="*/ 50 h 515"/>
                <a:gd name="T28" fmla="*/ 233 w 515"/>
                <a:gd name="T29" fmla="*/ 221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5" h="515">
                  <a:moveTo>
                    <a:pt x="233" y="221"/>
                  </a:moveTo>
                  <a:cubicBezTo>
                    <a:pt x="196" y="221"/>
                    <a:pt x="101" y="221"/>
                    <a:pt x="0" y="221"/>
                  </a:cubicBezTo>
                  <a:cubicBezTo>
                    <a:pt x="0" y="463"/>
                    <a:pt x="0" y="463"/>
                    <a:pt x="0" y="463"/>
                  </a:cubicBezTo>
                  <a:cubicBezTo>
                    <a:pt x="0" y="465"/>
                    <a:pt x="0" y="466"/>
                    <a:pt x="0" y="467"/>
                  </a:cubicBezTo>
                  <a:cubicBezTo>
                    <a:pt x="0" y="468"/>
                    <a:pt x="0" y="468"/>
                    <a:pt x="0" y="468"/>
                  </a:cubicBezTo>
                  <a:cubicBezTo>
                    <a:pt x="0" y="469"/>
                    <a:pt x="0" y="471"/>
                    <a:pt x="0" y="472"/>
                  </a:cubicBezTo>
                  <a:cubicBezTo>
                    <a:pt x="1" y="472"/>
                    <a:pt x="1" y="472"/>
                    <a:pt x="1" y="472"/>
                  </a:cubicBezTo>
                  <a:cubicBezTo>
                    <a:pt x="5" y="496"/>
                    <a:pt x="26" y="515"/>
                    <a:pt x="51" y="515"/>
                  </a:cubicBezTo>
                  <a:cubicBezTo>
                    <a:pt x="463" y="515"/>
                    <a:pt x="463" y="515"/>
                    <a:pt x="463" y="515"/>
                  </a:cubicBezTo>
                  <a:cubicBezTo>
                    <a:pt x="492" y="515"/>
                    <a:pt x="515" y="492"/>
                    <a:pt x="515" y="463"/>
                  </a:cubicBezTo>
                  <a:cubicBezTo>
                    <a:pt x="515" y="51"/>
                    <a:pt x="515" y="51"/>
                    <a:pt x="515" y="51"/>
                  </a:cubicBezTo>
                  <a:cubicBezTo>
                    <a:pt x="515" y="23"/>
                    <a:pt x="492" y="0"/>
                    <a:pt x="463" y="0"/>
                  </a:cubicBezTo>
                  <a:cubicBezTo>
                    <a:pt x="404" y="0"/>
                    <a:pt x="404" y="0"/>
                    <a:pt x="404" y="0"/>
                  </a:cubicBezTo>
                  <a:cubicBezTo>
                    <a:pt x="409" y="15"/>
                    <a:pt x="411" y="32"/>
                    <a:pt x="411" y="50"/>
                  </a:cubicBezTo>
                  <a:cubicBezTo>
                    <a:pt x="411" y="148"/>
                    <a:pt x="332" y="221"/>
                    <a:pt x="233" y="221"/>
                  </a:cubicBezTo>
                  <a:close/>
                </a:path>
              </a:pathLst>
            </a:custGeom>
            <a:solidFill>
              <a:srgbClr val="002050">
                <a:lumMod val="75000"/>
                <a:lumOff val="25000"/>
              </a:srgbClr>
            </a:solidFill>
            <a:ln>
              <a:solidFill>
                <a:srgbClr val="002050">
                  <a:lumMod val="75000"/>
                  <a:lumOff val="25000"/>
                </a:srgbClr>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defTabSz="91401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Light" charset="0"/>
              </a:endParaRPr>
            </a:p>
          </p:txBody>
        </p:sp>
        <p:sp>
          <p:nvSpPr>
            <p:cNvPr id="17" name="Freeform 6"/>
            <p:cNvSpPr>
              <a:spLocks/>
            </p:cNvSpPr>
            <p:nvPr/>
          </p:nvSpPr>
          <p:spPr bwMode="auto">
            <a:xfrm>
              <a:off x="827088" y="-1444625"/>
              <a:ext cx="1797050" cy="1797050"/>
            </a:xfrm>
            <a:custGeom>
              <a:avLst/>
              <a:gdLst>
                <a:gd name="T0" fmla="*/ 106 w 515"/>
                <a:gd name="T1" fmla="*/ 50 h 515"/>
                <a:gd name="T2" fmla="*/ 114 w 515"/>
                <a:gd name="T3" fmla="*/ 0 h 515"/>
                <a:gd name="T4" fmla="*/ 52 w 515"/>
                <a:gd name="T5" fmla="*/ 0 h 515"/>
                <a:gd name="T6" fmla="*/ 1 w 515"/>
                <a:gd name="T7" fmla="*/ 42 h 515"/>
                <a:gd name="T8" fmla="*/ 1 w 515"/>
                <a:gd name="T9" fmla="*/ 43 h 515"/>
                <a:gd name="T10" fmla="*/ 0 w 515"/>
                <a:gd name="T11" fmla="*/ 46 h 515"/>
                <a:gd name="T12" fmla="*/ 0 w 515"/>
                <a:gd name="T13" fmla="*/ 47 h 515"/>
                <a:gd name="T14" fmla="*/ 0 w 515"/>
                <a:gd name="T15" fmla="*/ 51 h 515"/>
                <a:gd name="T16" fmla="*/ 0 w 515"/>
                <a:gd name="T17" fmla="*/ 463 h 515"/>
                <a:gd name="T18" fmla="*/ 0 w 515"/>
                <a:gd name="T19" fmla="*/ 467 h 515"/>
                <a:gd name="T20" fmla="*/ 0 w 515"/>
                <a:gd name="T21" fmla="*/ 468 h 515"/>
                <a:gd name="T22" fmla="*/ 1 w 515"/>
                <a:gd name="T23" fmla="*/ 472 h 515"/>
                <a:gd name="T24" fmla="*/ 1 w 515"/>
                <a:gd name="T25" fmla="*/ 472 h 515"/>
                <a:gd name="T26" fmla="*/ 52 w 515"/>
                <a:gd name="T27" fmla="*/ 515 h 515"/>
                <a:gd name="T28" fmla="*/ 464 w 515"/>
                <a:gd name="T29" fmla="*/ 515 h 515"/>
                <a:gd name="T30" fmla="*/ 515 w 515"/>
                <a:gd name="T31" fmla="*/ 463 h 515"/>
                <a:gd name="T32" fmla="*/ 515 w 515"/>
                <a:gd name="T33" fmla="*/ 221 h 515"/>
                <a:gd name="T34" fmla="*/ 284 w 515"/>
                <a:gd name="T35" fmla="*/ 221 h 515"/>
                <a:gd name="T36" fmla="*/ 106 w 515"/>
                <a:gd name="T37" fmla="*/ 5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15" h="515">
                  <a:moveTo>
                    <a:pt x="106" y="50"/>
                  </a:moveTo>
                  <a:cubicBezTo>
                    <a:pt x="106" y="32"/>
                    <a:pt x="109" y="15"/>
                    <a:pt x="114" y="0"/>
                  </a:cubicBezTo>
                  <a:cubicBezTo>
                    <a:pt x="52" y="0"/>
                    <a:pt x="52" y="0"/>
                    <a:pt x="52" y="0"/>
                  </a:cubicBezTo>
                  <a:cubicBezTo>
                    <a:pt x="26" y="0"/>
                    <a:pt x="5" y="18"/>
                    <a:pt x="1" y="42"/>
                  </a:cubicBezTo>
                  <a:cubicBezTo>
                    <a:pt x="1" y="42"/>
                    <a:pt x="1" y="42"/>
                    <a:pt x="1" y="43"/>
                  </a:cubicBezTo>
                  <a:cubicBezTo>
                    <a:pt x="1" y="44"/>
                    <a:pt x="1" y="45"/>
                    <a:pt x="0" y="46"/>
                  </a:cubicBezTo>
                  <a:cubicBezTo>
                    <a:pt x="0" y="47"/>
                    <a:pt x="0" y="47"/>
                    <a:pt x="0" y="47"/>
                  </a:cubicBezTo>
                  <a:cubicBezTo>
                    <a:pt x="0" y="48"/>
                    <a:pt x="0" y="50"/>
                    <a:pt x="0" y="51"/>
                  </a:cubicBezTo>
                  <a:cubicBezTo>
                    <a:pt x="0" y="463"/>
                    <a:pt x="0" y="463"/>
                    <a:pt x="0" y="463"/>
                  </a:cubicBezTo>
                  <a:cubicBezTo>
                    <a:pt x="0" y="465"/>
                    <a:pt x="0" y="466"/>
                    <a:pt x="0" y="467"/>
                  </a:cubicBezTo>
                  <a:cubicBezTo>
                    <a:pt x="0" y="468"/>
                    <a:pt x="0" y="468"/>
                    <a:pt x="0" y="468"/>
                  </a:cubicBezTo>
                  <a:cubicBezTo>
                    <a:pt x="1" y="469"/>
                    <a:pt x="1" y="471"/>
                    <a:pt x="1" y="472"/>
                  </a:cubicBezTo>
                  <a:cubicBezTo>
                    <a:pt x="1" y="472"/>
                    <a:pt x="1" y="472"/>
                    <a:pt x="1" y="472"/>
                  </a:cubicBezTo>
                  <a:cubicBezTo>
                    <a:pt x="5" y="496"/>
                    <a:pt x="26" y="515"/>
                    <a:pt x="52" y="515"/>
                  </a:cubicBezTo>
                  <a:cubicBezTo>
                    <a:pt x="464" y="515"/>
                    <a:pt x="464" y="515"/>
                    <a:pt x="464" y="515"/>
                  </a:cubicBezTo>
                  <a:cubicBezTo>
                    <a:pt x="492" y="515"/>
                    <a:pt x="515" y="492"/>
                    <a:pt x="515" y="463"/>
                  </a:cubicBezTo>
                  <a:cubicBezTo>
                    <a:pt x="515" y="221"/>
                    <a:pt x="515" y="221"/>
                    <a:pt x="515" y="221"/>
                  </a:cubicBezTo>
                  <a:cubicBezTo>
                    <a:pt x="419" y="221"/>
                    <a:pt x="327" y="221"/>
                    <a:pt x="284" y="221"/>
                  </a:cubicBezTo>
                  <a:cubicBezTo>
                    <a:pt x="186" y="221"/>
                    <a:pt x="106" y="148"/>
                    <a:pt x="106" y="50"/>
                  </a:cubicBezTo>
                  <a:close/>
                </a:path>
              </a:pathLst>
            </a:custGeom>
            <a:solidFill>
              <a:srgbClr val="002050">
                <a:lumMod val="75000"/>
                <a:lumOff val="25000"/>
              </a:srgbClr>
            </a:solidFill>
            <a:ln>
              <a:solidFill>
                <a:srgbClr val="002050">
                  <a:lumMod val="75000"/>
                  <a:lumOff val="25000"/>
                </a:srgbClr>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defTabSz="91401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Light" charset="0"/>
              </a:endParaRPr>
            </a:p>
          </p:txBody>
        </p:sp>
        <p:sp>
          <p:nvSpPr>
            <p:cNvPr id="18" name="Freeform 7"/>
            <p:cNvSpPr>
              <a:spLocks/>
            </p:cNvSpPr>
            <p:nvPr/>
          </p:nvSpPr>
          <p:spPr bwMode="auto">
            <a:xfrm>
              <a:off x="2863850" y="-3463925"/>
              <a:ext cx="1797050" cy="1793875"/>
            </a:xfrm>
            <a:custGeom>
              <a:avLst/>
              <a:gdLst>
                <a:gd name="T0" fmla="*/ 515 w 515"/>
                <a:gd name="T1" fmla="*/ 463 h 514"/>
                <a:gd name="T2" fmla="*/ 515 w 515"/>
                <a:gd name="T3" fmla="*/ 51 h 514"/>
                <a:gd name="T4" fmla="*/ 463 w 515"/>
                <a:gd name="T5" fmla="*/ 0 h 514"/>
                <a:gd name="T6" fmla="*/ 51 w 515"/>
                <a:gd name="T7" fmla="*/ 0 h 514"/>
                <a:gd name="T8" fmla="*/ 1 w 515"/>
                <a:gd name="T9" fmla="*/ 42 h 514"/>
                <a:gd name="T10" fmla="*/ 0 w 515"/>
                <a:gd name="T11" fmla="*/ 42 h 514"/>
                <a:gd name="T12" fmla="*/ 0 w 515"/>
                <a:gd name="T13" fmla="*/ 46 h 514"/>
                <a:gd name="T14" fmla="*/ 0 w 515"/>
                <a:gd name="T15" fmla="*/ 47 h 514"/>
                <a:gd name="T16" fmla="*/ 0 w 515"/>
                <a:gd name="T17" fmla="*/ 51 h 514"/>
                <a:gd name="T18" fmla="*/ 0 w 515"/>
                <a:gd name="T19" fmla="*/ 238 h 514"/>
                <a:gd name="T20" fmla="*/ 56 w 515"/>
                <a:gd name="T21" fmla="*/ 231 h 514"/>
                <a:gd name="T22" fmla="*/ 283 w 515"/>
                <a:gd name="T23" fmla="*/ 458 h 514"/>
                <a:gd name="T24" fmla="*/ 282 w 515"/>
                <a:gd name="T25" fmla="*/ 465 h 514"/>
                <a:gd name="T26" fmla="*/ 365 w 515"/>
                <a:gd name="T27" fmla="*/ 514 h 514"/>
                <a:gd name="T28" fmla="*/ 463 w 515"/>
                <a:gd name="T29" fmla="*/ 514 h 514"/>
                <a:gd name="T30" fmla="*/ 515 w 515"/>
                <a:gd name="T31" fmla="*/ 463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15" h="514">
                  <a:moveTo>
                    <a:pt x="515" y="463"/>
                  </a:moveTo>
                  <a:cubicBezTo>
                    <a:pt x="515" y="51"/>
                    <a:pt x="515" y="51"/>
                    <a:pt x="515" y="51"/>
                  </a:cubicBezTo>
                  <a:cubicBezTo>
                    <a:pt x="515" y="23"/>
                    <a:pt x="492" y="0"/>
                    <a:pt x="463" y="0"/>
                  </a:cubicBezTo>
                  <a:cubicBezTo>
                    <a:pt x="51" y="0"/>
                    <a:pt x="51" y="0"/>
                    <a:pt x="51" y="0"/>
                  </a:cubicBezTo>
                  <a:cubicBezTo>
                    <a:pt x="26" y="0"/>
                    <a:pt x="5" y="18"/>
                    <a:pt x="1" y="42"/>
                  </a:cubicBezTo>
                  <a:cubicBezTo>
                    <a:pt x="1" y="42"/>
                    <a:pt x="1" y="42"/>
                    <a:pt x="0" y="42"/>
                  </a:cubicBezTo>
                  <a:cubicBezTo>
                    <a:pt x="0" y="44"/>
                    <a:pt x="0" y="45"/>
                    <a:pt x="0" y="46"/>
                  </a:cubicBezTo>
                  <a:cubicBezTo>
                    <a:pt x="0" y="46"/>
                    <a:pt x="0" y="47"/>
                    <a:pt x="0" y="47"/>
                  </a:cubicBezTo>
                  <a:cubicBezTo>
                    <a:pt x="0" y="48"/>
                    <a:pt x="0" y="50"/>
                    <a:pt x="0" y="51"/>
                  </a:cubicBezTo>
                  <a:cubicBezTo>
                    <a:pt x="0" y="238"/>
                    <a:pt x="0" y="238"/>
                    <a:pt x="0" y="238"/>
                  </a:cubicBezTo>
                  <a:cubicBezTo>
                    <a:pt x="18" y="233"/>
                    <a:pt x="36" y="231"/>
                    <a:pt x="56" y="231"/>
                  </a:cubicBezTo>
                  <a:cubicBezTo>
                    <a:pt x="181" y="231"/>
                    <a:pt x="283" y="332"/>
                    <a:pt x="283" y="458"/>
                  </a:cubicBezTo>
                  <a:cubicBezTo>
                    <a:pt x="283" y="460"/>
                    <a:pt x="282" y="463"/>
                    <a:pt x="282" y="465"/>
                  </a:cubicBezTo>
                  <a:cubicBezTo>
                    <a:pt x="314" y="475"/>
                    <a:pt x="343" y="492"/>
                    <a:pt x="365" y="514"/>
                  </a:cubicBezTo>
                  <a:cubicBezTo>
                    <a:pt x="463" y="514"/>
                    <a:pt x="463" y="514"/>
                    <a:pt x="463" y="514"/>
                  </a:cubicBezTo>
                  <a:cubicBezTo>
                    <a:pt x="492" y="514"/>
                    <a:pt x="515" y="491"/>
                    <a:pt x="515" y="463"/>
                  </a:cubicBezTo>
                  <a:close/>
                </a:path>
              </a:pathLst>
            </a:custGeom>
            <a:solidFill>
              <a:srgbClr val="002050">
                <a:lumMod val="75000"/>
                <a:lumOff val="25000"/>
              </a:srgbClr>
            </a:solidFill>
            <a:ln>
              <a:solidFill>
                <a:srgbClr val="002050">
                  <a:lumMod val="75000"/>
                  <a:lumOff val="25000"/>
                </a:srgbClr>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defTabSz="91401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Light" charset="0"/>
              </a:endParaRPr>
            </a:p>
          </p:txBody>
        </p:sp>
        <p:sp>
          <p:nvSpPr>
            <p:cNvPr id="19" name="Freeform 8"/>
            <p:cNvSpPr>
              <a:spLocks/>
            </p:cNvSpPr>
            <p:nvPr/>
          </p:nvSpPr>
          <p:spPr bwMode="auto">
            <a:xfrm>
              <a:off x="827088" y="-3463925"/>
              <a:ext cx="1797050" cy="1793875"/>
            </a:xfrm>
            <a:custGeom>
              <a:avLst/>
              <a:gdLst>
                <a:gd name="T0" fmla="*/ 247 w 515"/>
                <a:gd name="T1" fmla="*/ 462 h 514"/>
                <a:gd name="T2" fmla="*/ 245 w 515"/>
                <a:gd name="T3" fmla="*/ 438 h 514"/>
                <a:gd name="T4" fmla="*/ 383 w 515"/>
                <a:gd name="T5" fmla="*/ 300 h 514"/>
                <a:gd name="T6" fmla="*/ 458 w 515"/>
                <a:gd name="T7" fmla="*/ 322 h 514"/>
                <a:gd name="T8" fmla="*/ 515 w 515"/>
                <a:gd name="T9" fmla="*/ 268 h 514"/>
                <a:gd name="T10" fmla="*/ 515 w 515"/>
                <a:gd name="T11" fmla="*/ 51 h 514"/>
                <a:gd name="T12" fmla="*/ 464 w 515"/>
                <a:gd name="T13" fmla="*/ 0 h 514"/>
                <a:gd name="T14" fmla="*/ 52 w 515"/>
                <a:gd name="T15" fmla="*/ 0 h 514"/>
                <a:gd name="T16" fmla="*/ 1 w 515"/>
                <a:gd name="T17" fmla="*/ 42 h 514"/>
                <a:gd name="T18" fmla="*/ 1 w 515"/>
                <a:gd name="T19" fmla="*/ 42 h 514"/>
                <a:gd name="T20" fmla="*/ 0 w 515"/>
                <a:gd name="T21" fmla="*/ 46 h 514"/>
                <a:gd name="T22" fmla="*/ 0 w 515"/>
                <a:gd name="T23" fmla="*/ 47 h 514"/>
                <a:gd name="T24" fmla="*/ 0 w 515"/>
                <a:gd name="T25" fmla="*/ 51 h 514"/>
                <a:gd name="T26" fmla="*/ 0 w 515"/>
                <a:gd name="T27" fmla="*/ 463 h 514"/>
                <a:gd name="T28" fmla="*/ 0 w 515"/>
                <a:gd name="T29" fmla="*/ 467 h 514"/>
                <a:gd name="T30" fmla="*/ 0 w 515"/>
                <a:gd name="T31" fmla="*/ 468 h 514"/>
                <a:gd name="T32" fmla="*/ 1 w 515"/>
                <a:gd name="T33" fmla="*/ 472 h 514"/>
                <a:gd name="T34" fmla="*/ 1 w 515"/>
                <a:gd name="T35" fmla="*/ 472 h 514"/>
                <a:gd name="T36" fmla="*/ 52 w 515"/>
                <a:gd name="T37" fmla="*/ 514 h 514"/>
                <a:gd name="T38" fmla="*/ 151 w 515"/>
                <a:gd name="T39" fmla="*/ 514 h 514"/>
                <a:gd name="T40" fmla="*/ 247 w 515"/>
                <a:gd name="T41" fmla="*/ 462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5" h="514">
                  <a:moveTo>
                    <a:pt x="247" y="462"/>
                  </a:moveTo>
                  <a:cubicBezTo>
                    <a:pt x="246" y="454"/>
                    <a:pt x="245" y="446"/>
                    <a:pt x="245" y="438"/>
                  </a:cubicBezTo>
                  <a:cubicBezTo>
                    <a:pt x="245" y="362"/>
                    <a:pt x="306" y="300"/>
                    <a:pt x="383" y="300"/>
                  </a:cubicBezTo>
                  <a:cubicBezTo>
                    <a:pt x="411" y="300"/>
                    <a:pt x="436" y="308"/>
                    <a:pt x="458" y="322"/>
                  </a:cubicBezTo>
                  <a:cubicBezTo>
                    <a:pt x="474" y="301"/>
                    <a:pt x="493" y="283"/>
                    <a:pt x="515" y="268"/>
                  </a:cubicBezTo>
                  <a:cubicBezTo>
                    <a:pt x="515" y="51"/>
                    <a:pt x="515" y="51"/>
                    <a:pt x="515" y="51"/>
                  </a:cubicBezTo>
                  <a:cubicBezTo>
                    <a:pt x="515" y="23"/>
                    <a:pt x="492" y="0"/>
                    <a:pt x="464" y="0"/>
                  </a:cubicBezTo>
                  <a:cubicBezTo>
                    <a:pt x="52" y="0"/>
                    <a:pt x="52" y="0"/>
                    <a:pt x="52" y="0"/>
                  </a:cubicBezTo>
                  <a:cubicBezTo>
                    <a:pt x="26" y="0"/>
                    <a:pt x="5" y="18"/>
                    <a:pt x="1" y="42"/>
                  </a:cubicBezTo>
                  <a:cubicBezTo>
                    <a:pt x="1" y="42"/>
                    <a:pt x="1" y="42"/>
                    <a:pt x="1" y="42"/>
                  </a:cubicBezTo>
                  <a:cubicBezTo>
                    <a:pt x="1" y="44"/>
                    <a:pt x="1" y="45"/>
                    <a:pt x="0" y="46"/>
                  </a:cubicBezTo>
                  <a:cubicBezTo>
                    <a:pt x="0" y="46"/>
                    <a:pt x="0" y="47"/>
                    <a:pt x="0" y="47"/>
                  </a:cubicBezTo>
                  <a:cubicBezTo>
                    <a:pt x="0" y="48"/>
                    <a:pt x="0" y="50"/>
                    <a:pt x="0" y="51"/>
                  </a:cubicBezTo>
                  <a:cubicBezTo>
                    <a:pt x="0" y="463"/>
                    <a:pt x="0" y="463"/>
                    <a:pt x="0" y="463"/>
                  </a:cubicBezTo>
                  <a:cubicBezTo>
                    <a:pt x="0" y="464"/>
                    <a:pt x="0" y="466"/>
                    <a:pt x="0" y="467"/>
                  </a:cubicBezTo>
                  <a:cubicBezTo>
                    <a:pt x="0" y="467"/>
                    <a:pt x="0" y="468"/>
                    <a:pt x="0" y="468"/>
                  </a:cubicBezTo>
                  <a:cubicBezTo>
                    <a:pt x="1" y="469"/>
                    <a:pt x="1" y="470"/>
                    <a:pt x="1" y="472"/>
                  </a:cubicBezTo>
                  <a:cubicBezTo>
                    <a:pt x="1" y="472"/>
                    <a:pt x="1" y="472"/>
                    <a:pt x="1" y="472"/>
                  </a:cubicBezTo>
                  <a:cubicBezTo>
                    <a:pt x="5" y="496"/>
                    <a:pt x="26" y="514"/>
                    <a:pt x="52" y="514"/>
                  </a:cubicBezTo>
                  <a:cubicBezTo>
                    <a:pt x="151" y="514"/>
                    <a:pt x="151" y="514"/>
                    <a:pt x="151" y="514"/>
                  </a:cubicBezTo>
                  <a:cubicBezTo>
                    <a:pt x="176" y="488"/>
                    <a:pt x="209" y="470"/>
                    <a:pt x="247" y="462"/>
                  </a:cubicBezTo>
                  <a:close/>
                </a:path>
              </a:pathLst>
            </a:custGeom>
            <a:solidFill>
              <a:srgbClr val="002050">
                <a:lumMod val="75000"/>
                <a:lumOff val="25000"/>
              </a:srgbClr>
            </a:solidFill>
            <a:ln>
              <a:solidFill>
                <a:srgbClr val="002050">
                  <a:lumMod val="75000"/>
                  <a:lumOff val="25000"/>
                </a:srgbClr>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defTabSz="91401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Light" charset="0"/>
              </a:endParaRPr>
            </a:p>
          </p:txBody>
        </p:sp>
        <p:sp>
          <p:nvSpPr>
            <p:cNvPr id="20" name="Freeform 9"/>
            <p:cNvSpPr>
              <a:spLocks/>
            </p:cNvSpPr>
            <p:nvPr/>
          </p:nvSpPr>
          <p:spPr bwMode="auto">
            <a:xfrm>
              <a:off x="2863850" y="-1444625"/>
              <a:ext cx="1433512" cy="771525"/>
            </a:xfrm>
            <a:custGeom>
              <a:avLst/>
              <a:gdLst>
                <a:gd name="T0" fmla="*/ 1 w 411"/>
                <a:gd name="T1" fmla="*/ 42 h 221"/>
                <a:gd name="T2" fmla="*/ 0 w 411"/>
                <a:gd name="T3" fmla="*/ 43 h 221"/>
                <a:gd name="T4" fmla="*/ 0 w 411"/>
                <a:gd name="T5" fmla="*/ 46 h 221"/>
                <a:gd name="T6" fmla="*/ 0 w 411"/>
                <a:gd name="T7" fmla="*/ 47 h 221"/>
                <a:gd name="T8" fmla="*/ 0 w 411"/>
                <a:gd name="T9" fmla="*/ 51 h 221"/>
                <a:gd name="T10" fmla="*/ 0 w 411"/>
                <a:gd name="T11" fmla="*/ 221 h 221"/>
                <a:gd name="T12" fmla="*/ 233 w 411"/>
                <a:gd name="T13" fmla="*/ 221 h 221"/>
                <a:gd name="T14" fmla="*/ 411 w 411"/>
                <a:gd name="T15" fmla="*/ 50 h 221"/>
                <a:gd name="T16" fmla="*/ 404 w 411"/>
                <a:gd name="T17" fmla="*/ 0 h 221"/>
                <a:gd name="T18" fmla="*/ 51 w 411"/>
                <a:gd name="T19" fmla="*/ 0 h 221"/>
                <a:gd name="T20" fmla="*/ 1 w 411"/>
                <a:gd name="T21" fmla="*/ 42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1" h="221">
                  <a:moveTo>
                    <a:pt x="1" y="42"/>
                  </a:moveTo>
                  <a:cubicBezTo>
                    <a:pt x="1" y="42"/>
                    <a:pt x="1" y="42"/>
                    <a:pt x="0" y="43"/>
                  </a:cubicBezTo>
                  <a:cubicBezTo>
                    <a:pt x="0" y="44"/>
                    <a:pt x="0" y="45"/>
                    <a:pt x="0" y="46"/>
                  </a:cubicBezTo>
                  <a:cubicBezTo>
                    <a:pt x="0" y="47"/>
                    <a:pt x="0" y="47"/>
                    <a:pt x="0" y="47"/>
                  </a:cubicBezTo>
                  <a:cubicBezTo>
                    <a:pt x="0" y="48"/>
                    <a:pt x="0" y="50"/>
                    <a:pt x="0" y="51"/>
                  </a:cubicBezTo>
                  <a:cubicBezTo>
                    <a:pt x="0" y="221"/>
                    <a:pt x="0" y="221"/>
                    <a:pt x="0" y="221"/>
                  </a:cubicBezTo>
                  <a:cubicBezTo>
                    <a:pt x="101" y="221"/>
                    <a:pt x="196" y="221"/>
                    <a:pt x="233" y="221"/>
                  </a:cubicBezTo>
                  <a:cubicBezTo>
                    <a:pt x="332" y="221"/>
                    <a:pt x="411" y="148"/>
                    <a:pt x="411" y="50"/>
                  </a:cubicBezTo>
                  <a:cubicBezTo>
                    <a:pt x="411" y="32"/>
                    <a:pt x="409" y="15"/>
                    <a:pt x="404" y="0"/>
                  </a:cubicBezTo>
                  <a:cubicBezTo>
                    <a:pt x="51" y="0"/>
                    <a:pt x="51" y="0"/>
                    <a:pt x="51" y="0"/>
                  </a:cubicBezTo>
                  <a:cubicBezTo>
                    <a:pt x="26" y="0"/>
                    <a:pt x="5" y="18"/>
                    <a:pt x="1" y="42"/>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defTabSz="91401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Light" charset="0"/>
              </a:endParaRPr>
            </a:p>
          </p:txBody>
        </p:sp>
        <p:sp>
          <p:nvSpPr>
            <p:cNvPr id="21" name="Freeform 10"/>
            <p:cNvSpPr>
              <a:spLocks/>
            </p:cNvSpPr>
            <p:nvPr/>
          </p:nvSpPr>
          <p:spPr bwMode="auto">
            <a:xfrm>
              <a:off x="1196975" y="-1444625"/>
              <a:ext cx="1427162" cy="771525"/>
            </a:xfrm>
            <a:custGeom>
              <a:avLst/>
              <a:gdLst>
                <a:gd name="T0" fmla="*/ 358 w 409"/>
                <a:gd name="T1" fmla="*/ 0 h 221"/>
                <a:gd name="T2" fmla="*/ 8 w 409"/>
                <a:gd name="T3" fmla="*/ 0 h 221"/>
                <a:gd name="T4" fmla="*/ 0 w 409"/>
                <a:gd name="T5" fmla="*/ 50 h 221"/>
                <a:gd name="T6" fmla="*/ 178 w 409"/>
                <a:gd name="T7" fmla="*/ 221 h 221"/>
                <a:gd name="T8" fmla="*/ 409 w 409"/>
                <a:gd name="T9" fmla="*/ 221 h 221"/>
                <a:gd name="T10" fmla="*/ 409 w 409"/>
                <a:gd name="T11" fmla="*/ 51 h 221"/>
                <a:gd name="T12" fmla="*/ 358 w 409"/>
                <a:gd name="T13" fmla="*/ 0 h 221"/>
              </a:gdLst>
              <a:ahLst/>
              <a:cxnLst>
                <a:cxn ang="0">
                  <a:pos x="T0" y="T1"/>
                </a:cxn>
                <a:cxn ang="0">
                  <a:pos x="T2" y="T3"/>
                </a:cxn>
                <a:cxn ang="0">
                  <a:pos x="T4" y="T5"/>
                </a:cxn>
                <a:cxn ang="0">
                  <a:pos x="T6" y="T7"/>
                </a:cxn>
                <a:cxn ang="0">
                  <a:pos x="T8" y="T9"/>
                </a:cxn>
                <a:cxn ang="0">
                  <a:pos x="T10" y="T11"/>
                </a:cxn>
                <a:cxn ang="0">
                  <a:pos x="T12" y="T13"/>
                </a:cxn>
              </a:cxnLst>
              <a:rect l="0" t="0" r="r" b="b"/>
              <a:pathLst>
                <a:path w="409" h="221">
                  <a:moveTo>
                    <a:pt x="358" y="0"/>
                  </a:moveTo>
                  <a:cubicBezTo>
                    <a:pt x="8" y="0"/>
                    <a:pt x="8" y="0"/>
                    <a:pt x="8" y="0"/>
                  </a:cubicBezTo>
                  <a:cubicBezTo>
                    <a:pt x="3" y="15"/>
                    <a:pt x="0" y="32"/>
                    <a:pt x="0" y="50"/>
                  </a:cubicBezTo>
                  <a:cubicBezTo>
                    <a:pt x="0" y="148"/>
                    <a:pt x="80" y="221"/>
                    <a:pt x="178" y="221"/>
                  </a:cubicBezTo>
                  <a:cubicBezTo>
                    <a:pt x="221" y="221"/>
                    <a:pt x="313" y="221"/>
                    <a:pt x="409" y="221"/>
                  </a:cubicBezTo>
                  <a:cubicBezTo>
                    <a:pt x="409" y="51"/>
                    <a:pt x="409" y="51"/>
                    <a:pt x="409" y="51"/>
                  </a:cubicBezTo>
                  <a:cubicBezTo>
                    <a:pt x="409" y="23"/>
                    <a:pt x="386" y="0"/>
                    <a:pt x="358"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defTabSz="91401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Light" charset="0"/>
              </a:endParaRPr>
            </a:p>
          </p:txBody>
        </p:sp>
        <p:sp>
          <p:nvSpPr>
            <p:cNvPr id="22" name="Freeform 11"/>
            <p:cNvSpPr>
              <a:spLocks/>
            </p:cNvSpPr>
            <p:nvPr/>
          </p:nvSpPr>
          <p:spPr bwMode="auto">
            <a:xfrm>
              <a:off x="2863850" y="-2657475"/>
              <a:ext cx="1273175" cy="987425"/>
            </a:xfrm>
            <a:custGeom>
              <a:avLst/>
              <a:gdLst>
                <a:gd name="T0" fmla="*/ 283 w 365"/>
                <a:gd name="T1" fmla="*/ 227 h 283"/>
                <a:gd name="T2" fmla="*/ 56 w 365"/>
                <a:gd name="T3" fmla="*/ 0 h 283"/>
                <a:gd name="T4" fmla="*/ 0 w 365"/>
                <a:gd name="T5" fmla="*/ 7 h 283"/>
                <a:gd name="T6" fmla="*/ 0 w 365"/>
                <a:gd name="T7" fmla="*/ 232 h 283"/>
                <a:gd name="T8" fmla="*/ 0 w 365"/>
                <a:gd name="T9" fmla="*/ 236 h 283"/>
                <a:gd name="T10" fmla="*/ 0 w 365"/>
                <a:gd name="T11" fmla="*/ 237 h 283"/>
                <a:gd name="T12" fmla="*/ 0 w 365"/>
                <a:gd name="T13" fmla="*/ 241 h 283"/>
                <a:gd name="T14" fmla="*/ 1 w 365"/>
                <a:gd name="T15" fmla="*/ 241 h 283"/>
                <a:gd name="T16" fmla="*/ 51 w 365"/>
                <a:gd name="T17" fmla="*/ 283 h 283"/>
                <a:gd name="T18" fmla="*/ 365 w 365"/>
                <a:gd name="T19" fmla="*/ 283 h 283"/>
                <a:gd name="T20" fmla="*/ 282 w 365"/>
                <a:gd name="T21" fmla="*/ 234 h 283"/>
                <a:gd name="T22" fmla="*/ 283 w 365"/>
                <a:gd name="T23" fmla="*/ 227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5" h="283">
                  <a:moveTo>
                    <a:pt x="283" y="227"/>
                  </a:moveTo>
                  <a:cubicBezTo>
                    <a:pt x="283" y="101"/>
                    <a:pt x="181" y="0"/>
                    <a:pt x="56" y="0"/>
                  </a:cubicBezTo>
                  <a:cubicBezTo>
                    <a:pt x="36" y="0"/>
                    <a:pt x="18" y="2"/>
                    <a:pt x="0" y="7"/>
                  </a:cubicBezTo>
                  <a:cubicBezTo>
                    <a:pt x="0" y="232"/>
                    <a:pt x="0" y="232"/>
                    <a:pt x="0" y="232"/>
                  </a:cubicBezTo>
                  <a:cubicBezTo>
                    <a:pt x="0" y="233"/>
                    <a:pt x="0" y="235"/>
                    <a:pt x="0" y="236"/>
                  </a:cubicBezTo>
                  <a:cubicBezTo>
                    <a:pt x="0" y="236"/>
                    <a:pt x="0" y="237"/>
                    <a:pt x="0" y="237"/>
                  </a:cubicBezTo>
                  <a:cubicBezTo>
                    <a:pt x="0" y="238"/>
                    <a:pt x="0" y="239"/>
                    <a:pt x="0" y="241"/>
                  </a:cubicBezTo>
                  <a:cubicBezTo>
                    <a:pt x="1" y="241"/>
                    <a:pt x="1" y="241"/>
                    <a:pt x="1" y="241"/>
                  </a:cubicBezTo>
                  <a:cubicBezTo>
                    <a:pt x="5" y="265"/>
                    <a:pt x="26" y="283"/>
                    <a:pt x="51" y="283"/>
                  </a:cubicBezTo>
                  <a:cubicBezTo>
                    <a:pt x="365" y="283"/>
                    <a:pt x="365" y="283"/>
                    <a:pt x="365" y="283"/>
                  </a:cubicBezTo>
                  <a:cubicBezTo>
                    <a:pt x="343" y="261"/>
                    <a:pt x="314" y="244"/>
                    <a:pt x="282" y="234"/>
                  </a:cubicBezTo>
                  <a:cubicBezTo>
                    <a:pt x="282" y="232"/>
                    <a:pt x="283" y="229"/>
                    <a:pt x="283" y="227"/>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defTabSz="91401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Light" charset="0"/>
              </a:endParaRPr>
            </a:p>
          </p:txBody>
        </p:sp>
        <p:sp>
          <p:nvSpPr>
            <p:cNvPr id="23" name="Freeform 12"/>
            <p:cNvSpPr>
              <a:spLocks/>
            </p:cNvSpPr>
            <p:nvPr/>
          </p:nvSpPr>
          <p:spPr bwMode="auto">
            <a:xfrm>
              <a:off x="1354138" y="-2528888"/>
              <a:ext cx="1270000" cy="858838"/>
            </a:xfrm>
            <a:custGeom>
              <a:avLst/>
              <a:gdLst>
                <a:gd name="T0" fmla="*/ 364 w 364"/>
                <a:gd name="T1" fmla="*/ 195 h 246"/>
                <a:gd name="T2" fmla="*/ 364 w 364"/>
                <a:gd name="T3" fmla="*/ 0 h 246"/>
                <a:gd name="T4" fmla="*/ 307 w 364"/>
                <a:gd name="T5" fmla="*/ 54 h 246"/>
                <a:gd name="T6" fmla="*/ 232 w 364"/>
                <a:gd name="T7" fmla="*/ 32 h 246"/>
                <a:gd name="T8" fmla="*/ 94 w 364"/>
                <a:gd name="T9" fmla="*/ 170 h 246"/>
                <a:gd name="T10" fmla="*/ 96 w 364"/>
                <a:gd name="T11" fmla="*/ 194 h 246"/>
                <a:gd name="T12" fmla="*/ 0 w 364"/>
                <a:gd name="T13" fmla="*/ 246 h 246"/>
                <a:gd name="T14" fmla="*/ 313 w 364"/>
                <a:gd name="T15" fmla="*/ 246 h 246"/>
                <a:gd name="T16" fmla="*/ 364 w 364"/>
                <a:gd name="T17" fmla="*/ 195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4" h="246">
                  <a:moveTo>
                    <a:pt x="364" y="195"/>
                  </a:moveTo>
                  <a:cubicBezTo>
                    <a:pt x="364" y="0"/>
                    <a:pt x="364" y="0"/>
                    <a:pt x="364" y="0"/>
                  </a:cubicBezTo>
                  <a:cubicBezTo>
                    <a:pt x="342" y="15"/>
                    <a:pt x="323" y="33"/>
                    <a:pt x="307" y="54"/>
                  </a:cubicBezTo>
                  <a:cubicBezTo>
                    <a:pt x="285" y="40"/>
                    <a:pt x="260" y="32"/>
                    <a:pt x="232" y="32"/>
                  </a:cubicBezTo>
                  <a:cubicBezTo>
                    <a:pt x="155" y="32"/>
                    <a:pt x="94" y="94"/>
                    <a:pt x="94" y="170"/>
                  </a:cubicBezTo>
                  <a:cubicBezTo>
                    <a:pt x="94" y="178"/>
                    <a:pt x="95" y="186"/>
                    <a:pt x="96" y="194"/>
                  </a:cubicBezTo>
                  <a:cubicBezTo>
                    <a:pt x="58" y="202"/>
                    <a:pt x="25" y="220"/>
                    <a:pt x="0" y="246"/>
                  </a:cubicBezTo>
                  <a:cubicBezTo>
                    <a:pt x="313" y="246"/>
                    <a:pt x="313" y="246"/>
                    <a:pt x="313" y="246"/>
                  </a:cubicBezTo>
                  <a:cubicBezTo>
                    <a:pt x="341" y="246"/>
                    <a:pt x="364" y="223"/>
                    <a:pt x="364" y="195"/>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defTabSz="91401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Light" charset="0"/>
              </a:endParaRPr>
            </a:p>
          </p:txBody>
        </p:sp>
      </p:grpSp>
    </p:spTree>
    <p:extLst>
      <p:ext uri="{BB962C8B-B14F-4D97-AF65-F5344CB8AC3E}">
        <p14:creationId xmlns:p14="http://schemas.microsoft.com/office/powerpoint/2010/main" val="3197138173"/>
      </p:ext>
    </p:extLst>
  </p:cSld>
  <p:clrMapOvr>
    <a:masterClrMapping/>
  </p:clrMapOvr>
  <p:transition spd="slow">
    <p:push/>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245835" y="337"/>
            <a:ext cx="12602556" cy="6934130"/>
            <a:chOff x="-250765" y="-153"/>
            <a:chExt cx="12855263" cy="7073174"/>
          </a:xfrm>
        </p:grpSpPr>
        <p:sp>
          <p:nvSpPr>
            <p:cNvPr id="76" name="Rectangle 75"/>
            <p:cNvSpPr/>
            <p:nvPr/>
          </p:nvSpPr>
          <p:spPr bwMode="auto">
            <a:xfrm>
              <a:off x="602" y="-153"/>
              <a:ext cx="12436475" cy="7073174"/>
            </a:xfrm>
            <a:prstGeom prst="rect">
              <a:avLst/>
            </a:prstGeom>
            <a:solidFill>
              <a:srgbClr val="032E4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16814">
                      <a:srgbClr val="FFFFFF"/>
                    </a:gs>
                    <a:gs pos="46000">
                      <a:srgbClr val="FFFFFF"/>
                    </a:gs>
                  </a:gsLst>
                  <a:lin ang="5400000" scaled="0"/>
                </a:gradFill>
                <a:effectLst/>
                <a:uLnTx/>
                <a:uFillTx/>
                <a:latin typeface="Segoe UI"/>
                <a:ea typeface="+mn-ea"/>
                <a:cs typeface="+mn-cs"/>
              </a:endParaRPr>
            </a:p>
          </p:txBody>
        </p:sp>
        <p:sp>
          <p:nvSpPr>
            <p:cNvPr id="78" name="Rectangle 77"/>
            <p:cNvSpPr/>
            <p:nvPr/>
          </p:nvSpPr>
          <p:spPr bwMode="auto">
            <a:xfrm>
              <a:off x="127875" y="92314"/>
              <a:ext cx="12115666" cy="4716921"/>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5923" rtl="0" eaLnBrk="1" fontAlgn="base" latinLnBrk="0" hangingPunct="1">
                <a:lnSpc>
                  <a:spcPct val="90000"/>
                </a:lnSpc>
                <a:spcBef>
                  <a:spcPts val="0"/>
                </a:spcBef>
                <a:spcAft>
                  <a:spcPts val="0"/>
                </a:spcAft>
                <a:buClrTx/>
                <a:buSzTx/>
                <a:buFontTx/>
                <a:buNone/>
                <a:tabLst/>
                <a:defRPr/>
              </a:pPr>
              <a:r>
                <a:rPr kumimoji="0" lang="en-US" sz="1372" b="1" i="0" u="none" strike="noStrike" kern="0" cap="none" spc="0" normalizeH="0" baseline="0" noProof="0">
                  <a:ln>
                    <a:noFill/>
                  </a:ln>
                  <a:solidFill>
                    <a:srgbClr val="FFFF00"/>
                  </a:solidFill>
                  <a:effectLst/>
                  <a:uLnTx/>
                  <a:uFillTx/>
                  <a:latin typeface="Segoe UI"/>
                  <a:ea typeface="Segoe UI" pitchFamily="34" charset="0"/>
                  <a:cs typeface="Segoe UI" pitchFamily="34" charset="0"/>
                </a:rPr>
                <a:t>Platform Services</a:t>
              </a:r>
            </a:p>
          </p:txBody>
        </p:sp>
        <p:sp>
          <p:nvSpPr>
            <p:cNvPr id="87" name="Rectangle 86"/>
            <p:cNvSpPr/>
            <p:nvPr/>
          </p:nvSpPr>
          <p:spPr bwMode="auto">
            <a:xfrm>
              <a:off x="602" y="4589960"/>
              <a:ext cx="12436475" cy="2420721"/>
            </a:xfrm>
            <a:prstGeom prst="rect">
              <a:avLst/>
            </a:prstGeom>
            <a:solidFill>
              <a:schemeClr val="accent1">
                <a:lumMod val="75000"/>
              </a:scheme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61" tIns="89642" rIns="175761" bIns="140609" numCol="1" spcCol="0" rtlCol="0" fromWordArt="0" anchor="t" anchorCtr="0" forceAA="0" compatLnSpc="1">
              <a:prstTxWarp prst="textNoShape">
                <a:avLst/>
              </a:prstTxWarp>
              <a:noAutofit/>
            </a:bodyPr>
            <a:lstStyle/>
            <a:p>
              <a:pPr marL="0" marR="0" lvl="0" indent="0" algn="ctr" defTabSz="895923" rtl="0" eaLnBrk="1" fontAlgn="base" latinLnBrk="0" hangingPunct="1">
                <a:lnSpc>
                  <a:spcPct val="90000"/>
                </a:lnSpc>
                <a:spcBef>
                  <a:spcPts val="0"/>
                </a:spcBef>
                <a:spcAft>
                  <a:spcPts val="0"/>
                </a:spcAft>
                <a:buClrTx/>
                <a:buSzTx/>
                <a:buFontTx/>
                <a:buNone/>
                <a:tabLst/>
                <a:defRPr/>
              </a:pPr>
              <a:r>
                <a:rPr kumimoji="0" lang="en-US" sz="1372" b="1" i="0" u="none" strike="noStrike" kern="0" cap="none" spc="0" normalizeH="0" baseline="0" noProof="0">
                  <a:ln>
                    <a:noFill/>
                  </a:ln>
                  <a:solidFill>
                    <a:srgbClr val="FFFF00"/>
                  </a:solidFill>
                  <a:effectLst/>
                  <a:uLnTx/>
                  <a:uFillTx/>
                  <a:latin typeface="Segoe UI"/>
                  <a:ea typeface="Segoe UI" pitchFamily="34" charset="0"/>
                  <a:cs typeface="Segoe UI" pitchFamily="34" charset="0"/>
                </a:rPr>
                <a:t>Infrastructure Services</a:t>
              </a:r>
            </a:p>
          </p:txBody>
        </p:sp>
        <p:sp>
          <p:nvSpPr>
            <p:cNvPr id="31" name="Rectangle 30"/>
            <p:cNvSpPr/>
            <p:nvPr/>
          </p:nvSpPr>
          <p:spPr bwMode="auto">
            <a:xfrm>
              <a:off x="127875" y="4930870"/>
              <a:ext cx="2629171" cy="789394"/>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89642" tIns="44821" rIns="89642" bIns="140609" numCol="1" spcCol="0" rtlCol="0" fromWordArt="0" anchor="t" anchorCtr="0" forceAA="0" compatLnSpc="1">
              <a:prstTxWarp prst="textNoShape">
                <a:avLst/>
              </a:prstTxWarp>
              <a:noAutofit/>
            </a:bodyPr>
            <a:lstStyle/>
            <a:p>
              <a:pPr marL="0" marR="0" lvl="0" indent="0" algn="ctr" defTabSz="895923" rtl="0" eaLnBrk="1" fontAlgn="base" latinLnBrk="0" hangingPunct="1">
                <a:lnSpc>
                  <a:spcPct val="90000"/>
                </a:lnSpc>
                <a:spcBef>
                  <a:spcPts val="0"/>
                </a:spcBef>
                <a:spcAft>
                  <a:spcPts val="0"/>
                </a:spcAft>
                <a:buClrTx/>
                <a:buSzTx/>
                <a:buFontTx/>
                <a:buNone/>
                <a:tabLst/>
                <a:defRPr/>
              </a:pPr>
              <a:r>
                <a:rPr kumimoji="0" lang="en-US" sz="1176"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Compute</a:t>
              </a:r>
            </a:p>
          </p:txBody>
        </p:sp>
        <p:sp>
          <p:nvSpPr>
            <p:cNvPr id="32" name="Rectangle 31"/>
            <p:cNvSpPr/>
            <p:nvPr/>
          </p:nvSpPr>
          <p:spPr bwMode="auto">
            <a:xfrm>
              <a:off x="2938263" y="4930870"/>
              <a:ext cx="2892122" cy="789804"/>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89642" tIns="44821" rIns="89642" bIns="140609" numCol="1" spcCol="0" rtlCol="0" fromWordArt="0" anchor="t" anchorCtr="0" forceAA="0" compatLnSpc="1">
              <a:prstTxWarp prst="textNoShape">
                <a:avLst/>
              </a:prstTxWarp>
              <a:noAutofit/>
            </a:bodyPr>
            <a:lstStyle/>
            <a:p>
              <a:pPr marL="0" marR="0" lvl="0" indent="0" algn="ctr" defTabSz="895923" rtl="0" eaLnBrk="1" fontAlgn="base" latinLnBrk="0" hangingPunct="1">
                <a:lnSpc>
                  <a:spcPct val="90000"/>
                </a:lnSpc>
                <a:spcBef>
                  <a:spcPts val="0"/>
                </a:spcBef>
                <a:spcAft>
                  <a:spcPts val="0"/>
                </a:spcAft>
                <a:buClrTx/>
                <a:buSzTx/>
                <a:buFontTx/>
                <a:buNone/>
                <a:tabLst/>
                <a:defRPr/>
              </a:pPr>
              <a:r>
                <a:rPr kumimoji="0" lang="en-US" sz="1176"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Storage</a:t>
              </a:r>
            </a:p>
          </p:txBody>
        </p:sp>
        <p:sp>
          <p:nvSpPr>
            <p:cNvPr id="56" name="Rectangle 55"/>
            <p:cNvSpPr/>
            <p:nvPr/>
          </p:nvSpPr>
          <p:spPr bwMode="auto">
            <a:xfrm>
              <a:off x="-142611" y="5849407"/>
              <a:ext cx="12641920" cy="1097416"/>
            </a:xfrm>
            <a:prstGeom prst="rect">
              <a:avLst/>
            </a:prstGeom>
            <a:solidFill>
              <a:srgbClr val="002846"/>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61" tIns="89642" rIns="175761" bIns="140609" numCol="1" spcCol="0" rtlCol="0" fromWordArt="0" anchor="t" anchorCtr="0" forceAA="0" compatLnSpc="1">
              <a:prstTxWarp prst="textNoShape">
                <a:avLst/>
              </a:prstTxWarp>
              <a:noAutofit/>
            </a:bodyPr>
            <a:lstStyle/>
            <a:p>
              <a:pPr marL="0" marR="0" lvl="0" indent="0" algn="ctr" defTabSz="895923" rtl="0" eaLnBrk="1" fontAlgn="base" latinLnBrk="0" hangingPunct="1">
                <a:lnSpc>
                  <a:spcPct val="90000"/>
                </a:lnSpc>
                <a:spcBef>
                  <a:spcPts val="0"/>
                </a:spcBef>
                <a:spcAft>
                  <a:spcPts val="0"/>
                </a:spcAft>
                <a:buClrTx/>
                <a:buSzTx/>
                <a:buFontTx/>
                <a:buNone/>
                <a:tabLst/>
                <a:defRPr/>
              </a:pPr>
              <a:r>
                <a:rPr kumimoji="0" lang="en-US" sz="1372"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Datacenter Infrastructure (32 Regions, 24 Online)</a:t>
              </a:r>
            </a:p>
          </p:txBody>
        </p:sp>
        <p:pic>
          <p:nvPicPr>
            <p:cNvPr id="3" name="Picture 2"/>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1359853" y="6292731"/>
              <a:ext cx="780290" cy="780290"/>
            </a:xfrm>
            <a:prstGeom prst="rect">
              <a:avLst/>
            </a:prstGeom>
          </p:spPr>
        </p:pic>
        <p:pic>
          <p:nvPicPr>
            <p:cNvPr id="45" name="Picture 44"/>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2165162" y="6292731"/>
              <a:ext cx="780290" cy="780290"/>
            </a:xfrm>
            <a:prstGeom prst="rect">
              <a:avLst/>
            </a:prstGeom>
          </p:spPr>
        </p:pic>
        <p:pic>
          <p:nvPicPr>
            <p:cNvPr id="46" name="Picture 45"/>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2970471" y="6292731"/>
              <a:ext cx="780290" cy="780290"/>
            </a:xfrm>
            <a:prstGeom prst="rect">
              <a:avLst/>
            </a:prstGeom>
          </p:spPr>
        </p:pic>
        <p:pic>
          <p:nvPicPr>
            <p:cNvPr id="47" name="Picture 46"/>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3771118" y="6292731"/>
              <a:ext cx="780290" cy="780290"/>
            </a:xfrm>
            <a:prstGeom prst="rect">
              <a:avLst/>
            </a:prstGeom>
          </p:spPr>
        </p:pic>
        <p:pic>
          <p:nvPicPr>
            <p:cNvPr id="48" name="Picture 47"/>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4576427" y="6292731"/>
              <a:ext cx="780290" cy="780290"/>
            </a:xfrm>
            <a:prstGeom prst="rect">
              <a:avLst/>
            </a:prstGeom>
          </p:spPr>
        </p:pic>
        <p:pic>
          <p:nvPicPr>
            <p:cNvPr id="49" name="Picture 48"/>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5381736" y="6292731"/>
              <a:ext cx="780290" cy="780290"/>
            </a:xfrm>
            <a:prstGeom prst="rect">
              <a:avLst/>
            </a:prstGeom>
          </p:spPr>
        </p:pic>
        <p:pic>
          <p:nvPicPr>
            <p:cNvPr id="50" name="Picture 49"/>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6187045" y="6292731"/>
              <a:ext cx="780290" cy="780290"/>
            </a:xfrm>
            <a:prstGeom prst="rect">
              <a:avLst/>
            </a:prstGeom>
          </p:spPr>
        </p:pic>
        <p:pic>
          <p:nvPicPr>
            <p:cNvPr id="51" name="Picture 50"/>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6992354" y="6292731"/>
              <a:ext cx="780290" cy="780290"/>
            </a:xfrm>
            <a:prstGeom prst="rect">
              <a:avLst/>
            </a:prstGeom>
          </p:spPr>
        </p:pic>
        <p:pic>
          <p:nvPicPr>
            <p:cNvPr id="52" name="Picture 51"/>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7797663" y="6292731"/>
              <a:ext cx="780290" cy="780290"/>
            </a:xfrm>
            <a:prstGeom prst="rect">
              <a:avLst/>
            </a:prstGeom>
          </p:spPr>
        </p:pic>
        <p:pic>
          <p:nvPicPr>
            <p:cNvPr id="53" name="Picture 52"/>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8602972" y="6292731"/>
              <a:ext cx="780290" cy="780290"/>
            </a:xfrm>
            <a:prstGeom prst="rect">
              <a:avLst/>
            </a:prstGeom>
          </p:spPr>
        </p:pic>
        <p:pic>
          <p:nvPicPr>
            <p:cNvPr id="54" name="Picture 53"/>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9408281" y="6292731"/>
              <a:ext cx="780290" cy="780290"/>
            </a:xfrm>
            <a:prstGeom prst="rect">
              <a:avLst/>
            </a:prstGeom>
          </p:spPr>
        </p:pic>
        <p:pic>
          <p:nvPicPr>
            <p:cNvPr id="55" name="Picture 54"/>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10213590" y="6292731"/>
              <a:ext cx="780290" cy="780290"/>
            </a:xfrm>
            <a:prstGeom prst="rect">
              <a:avLst/>
            </a:prstGeom>
          </p:spPr>
        </p:pic>
        <p:pic>
          <p:nvPicPr>
            <p:cNvPr id="57" name="Picture 56"/>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11018899" y="6292731"/>
              <a:ext cx="780290" cy="780290"/>
            </a:xfrm>
            <a:prstGeom prst="rect">
              <a:avLst/>
            </a:prstGeom>
          </p:spPr>
        </p:pic>
        <p:pic>
          <p:nvPicPr>
            <p:cNvPr id="58" name="Picture 57"/>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11824208" y="6292731"/>
              <a:ext cx="780290" cy="780290"/>
            </a:xfrm>
            <a:prstGeom prst="rect">
              <a:avLst/>
            </a:prstGeom>
          </p:spPr>
        </p:pic>
        <p:pic>
          <p:nvPicPr>
            <p:cNvPr id="59" name="Picture 58"/>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250765" y="6292731"/>
              <a:ext cx="780290" cy="780290"/>
            </a:xfrm>
            <a:prstGeom prst="rect">
              <a:avLst/>
            </a:prstGeom>
          </p:spPr>
        </p:pic>
        <p:pic>
          <p:nvPicPr>
            <p:cNvPr id="60" name="Picture 59"/>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554544" y="6292731"/>
              <a:ext cx="780290" cy="780290"/>
            </a:xfrm>
            <a:prstGeom prst="rect">
              <a:avLst/>
            </a:prstGeom>
          </p:spPr>
        </p:pic>
        <p:sp>
          <p:nvSpPr>
            <p:cNvPr id="41" name="Rectangle 40"/>
            <p:cNvSpPr/>
            <p:nvPr/>
          </p:nvSpPr>
          <p:spPr bwMode="auto">
            <a:xfrm>
              <a:off x="4422464" y="532204"/>
              <a:ext cx="2193137" cy="2184965"/>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5923" rtl="0" eaLnBrk="1" fontAlgn="base" latinLnBrk="0" hangingPunct="1">
                <a:lnSpc>
                  <a:spcPct val="90000"/>
                </a:lnSpc>
                <a:spcBef>
                  <a:spcPts val="0"/>
                </a:spcBef>
                <a:spcAft>
                  <a:spcPts val="0"/>
                </a:spcAft>
                <a:buClrTx/>
                <a:buSzTx/>
                <a:buFontTx/>
                <a:buNone/>
                <a:tabLst/>
                <a:defRPr/>
              </a:pPr>
              <a:r>
                <a:rPr kumimoji="0" lang="en-US" sz="1176"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Application Platform</a:t>
              </a:r>
            </a:p>
          </p:txBody>
        </p:sp>
        <p:grpSp>
          <p:nvGrpSpPr>
            <p:cNvPr id="137" name="Group 136"/>
            <p:cNvGrpSpPr/>
            <p:nvPr/>
          </p:nvGrpSpPr>
          <p:grpSpPr>
            <a:xfrm>
              <a:off x="4687644" y="1028128"/>
              <a:ext cx="1008542" cy="316971"/>
              <a:chOff x="5710243" y="2026656"/>
              <a:chExt cx="1008542" cy="316971"/>
            </a:xfrm>
          </p:grpSpPr>
          <p:sp>
            <p:nvSpPr>
              <p:cNvPr id="151" name="TextBox 150"/>
              <p:cNvSpPr txBox="1"/>
              <p:nvPr/>
            </p:nvSpPr>
            <p:spPr>
              <a:xfrm>
                <a:off x="6059629" y="2042521"/>
                <a:ext cx="659156" cy="301106"/>
              </a:xfrm>
              <a:prstGeom prst="rect">
                <a:avLst/>
              </a:prstGeom>
              <a:noFill/>
              <a:ln>
                <a:noFill/>
              </a:ln>
            </p:spPr>
            <p:txBody>
              <a:bodyPr wrap="none" lIns="0" tIns="27421" rIns="0" bIns="0" rtlCol="0" anchor="t">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Web</a:t>
                </a:r>
              </a:p>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Apps</a:t>
                </a:r>
              </a:p>
              <a:p>
                <a:pPr marL="0" marR="0" lvl="0" indent="0" algn="l" defTabSz="913950" rtl="0" eaLnBrk="0" fontAlgn="base" latinLnBrk="0" hangingPunct="0">
                  <a:lnSpc>
                    <a:spcPts val="800"/>
                  </a:lnSpc>
                  <a:spcBef>
                    <a:spcPct val="0"/>
                  </a:spcBef>
                  <a:spcAft>
                    <a:spcPct val="0"/>
                  </a:spcAft>
                  <a:buClrTx/>
                  <a:buSzTx/>
                  <a:buFontTx/>
                  <a:buNone/>
                  <a:tabLst/>
                  <a:defRPr/>
                </a:pPr>
                <a:endPar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152" name="Picture 151"/>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5710243" y="2026656"/>
                <a:ext cx="286784" cy="286785"/>
              </a:xfrm>
              <a:prstGeom prst="rect">
                <a:avLst/>
              </a:prstGeom>
            </p:spPr>
          </p:pic>
        </p:grpSp>
        <p:grpSp>
          <p:nvGrpSpPr>
            <p:cNvPr id="138" name="Group 137"/>
            <p:cNvGrpSpPr/>
            <p:nvPr/>
          </p:nvGrpSpPr>
          <p:grpSpPr>
            <a:xfrm>
              <a:off x="5600417" y="993142"/>
              <a:ext cx="1016034" cy="291093"/>
              <a:chOff x="6623016" y="1991670"/>
              <a:chExt cx="1016034" cy="291093"/>
            </a:xfrm>
          </p:grpSpPr>
          <p:sp>
            <p:nvSpPr>
              <p:cNvPr id="153" name="TextBox 152"/>
              <p:cNvSpPr txBox="1"/>
              <p:nvPr/>
            </p:nvSpPr>
            <p:spPr>
              <a:xfrm>
                <a:off x="6979894" y="2017974"/>
                <a:ext cx="659156" cy="261636"/>
              </a:xfrm>
              <a:prstGeom prst="rect">
                <a:avLst/>
              </a:prstGeom>
              <a:noFill/>
              <a:ln>
                <a:noFill/>
              </a:ln>
            </p:spPr>
            <p:txBody>
              <a:bodyPr wrap="none" lIns="0" tIns="27421" rIns="0" bIns="0" rtlCol="0" anchor="t">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Mobile</a:t>
                </a:r>
              </a:p>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Apps</a:t>
                </a:r>
              </a:p>
            </p:txBody>
          </p:sp>
          <p:pic>
            <p:nvPicPr>
              <p:cNvPr id="154" name="Picture 153"/>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6623016" y="1991670"/>
                <a:ext cx="291092" cy="291093"/>
              </a:xfrm>
              <a:prstGeom prst="rect">
                <a:avLst/>
              </a:prstGeom>
            </p:spPr>
          </p:pic>
        </p:grpSp>
        <p:grpSp>
          <p:nvGrpSpPr>
            <p:cNvPr id="139" name="Group 138"/>
            <p:cNvGrpSpPr/>
            <p:nvPr/>
          </p:nvGrpSpPr>
          <p:grpSpPr>
            <a:xfrm>
              <a:off x="4736500" y="1550374"/>
              <a:ext cx="1018326" cy="294805"/>
              <a:chOff x="5759099" y="2548902"/>
              <a:chExt cx="1018326" cy="294805"/>
            </a:xfrm>
          </p:grpSpPr>
          <p:sp>
            <p:nvSpPr>
              <p:cNvPr id="157" name="TextBox 156"/>
              <p:cNvSpPr txBox="1"/>
              <p:nvPr/>
            </p:nvSpPr>
            <p:spPr>
              <a:xfrm>
                <a:off x="6118269" y="2568628"/>
                <a:ext cx="659156" cy="256602"/>
              </a:xfrm>
              <a:prstGeom prst="rect">
                <a:avLst/>
              </a:prstGeom>
              <a:noFill/>
              <a:ln>
                <a:noFill/>
              </a:ln>
            </p:spPr>
            <p:txBody>
              <a:bodyPr wrap="none" lIns="0" tIns="27421" rIns="0" bIns="0" rtlCol="0" anchor="t">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API </a:t>
                </a:r>
              </a:p>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Apps</a:t>
                </a:r>
              </a:p>
            </p:txBody>
          </p:sp>
          <p:pic>
            <p:nvPicPr>
              <p:cNvPr id="158" name="Picture 157"/>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5759099" y="2548902"/>
                <a:ext cx="294804" cy="294805"/>
              </a:xfrm>
              <a:prstGeom prst="rect">
                <a:avLst/>
              </a:prstGeom>
            </p:spPr>
          </p:pic>
        </p:grpSp>
        <p:grpSp>
          <p:nvGrpSpPr>
            <p:cNvPr id="142" name="Group 141"/>
            <p:cNvGrpSpPr/>
            <p:nvPr/>
          </p:nvGrpSpPr>
          <p:grpSpPr>
            <a:xfrm>
              <a:off x="5608845" y="2013847"/>
              <a:ext cx="1003560" cy="328116"/>
              <a:chOff x="6631444" y="3012375"/>
              <a:chExt cx="1003560" cy="328116"/>
            </a:xfrm>
          </p:grpSpPr>
          <p:sp>
            <p:nvSpPr>
              <p:cNvPr id="161" name="TextBox 160"/>
              <p:cNvSpPr txBox="1"/>
              <p:nvPr/>
            </p:nvSpPr>
            <p:spPr>
              <a:xfrm>
                <a:off x="6975848" y="3039385"/>
                <a:ext cx="659156" cy="301106"/>
              </a:xfrm>
              <a:prstGeom prst="rect">
                <a:avLst/>
              </a:prstGeom>
              <a:noFill/>
              <a:ln>
                <a:noFill/>
              </a:ln>
            </p:spPr>
            <p:txBody>
              <a:bodyPr wrap="none" lIns="0" tIns="27421" rIns="0" bIns="0" rtlCol="0" anchor="t">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Notification </a:t>
                </a:r>
              </a:p>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Hubs</a:t>
                </a:r>
              </a:p>
            </p:txBody>
          </p:sp>
          <p:pic>
            <p:nvPicPr>
              <p:cNvPr id="162" name="Picture 161"/>
              <p:cNvPicPr>
                <a:picLocks noChangeAspect="1"/>
              </p:cNvPicPr>
              <p:nvPr/>
            </p:nvPicPr>
            <p:blipFill>
              <a:blip r:embed="rId7" cstate="print">
                <a:biLevel thresh="25000"/>
                <a:extLst>
                  <a:ext uri="{28A0092B-C50C-407E-A947-70E740481C1C}">
                    <a14:useLocalDpi xmlns:a14="http://schemas.microsoft.com/office/drawing/2010/main" val="0"/>
                  </a:ext>
                </a:extLst>
              </a:blip>
              <a:stretch>
                <a:fillRect/>
              </a:stretch>
            </p:blipFill>
            <p:spPr>
              <a:xfrm>
                <a:off x="6631444" y="3012375"/>
                <a:ext cx="289263" cy="289263"/>
              </a:xfrm>
              <a:prstGeom prst="rect">
                <a:avLst/>
              </a:prstGeom>
            </p:spPr>
          </p:pic>
        </p:grpSp>
        <p:sp>
          <p:nvSpPr>
            <p:cNvPr id="71" name="Rectangle 70"/>
            <p:cNvSpPr/>
            <p:nvPr/>
          </p:nvSpPr>
          <p:spPr bwMode="auto">
            <a:xfrm>
              <a:off x="10439952" y="195306"/>
              <a:ext cx="1569938" cy="4606420"/>
            </a:xfrm>
            <a:prstGeom prst="rect">
              <a:avLst/>
            </a:prstGeom>
            <a:solidFill>
              <a:srgbClr val="1B3C72"/>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5923" rtl="0" eaLnBrk="1" fontAlgn="base" latinLnBrk="0" hangingPunct="1">
                <a:lnSpc>
                  <a:spcPct val="90000"/>
                </a:lnSpc>
                <a:spcBef>
                  <a:spcPts val="0"/>
                </a:spcBef>
                <a:spcAft>
                  <a:spcPts val="0"/>
                </a:spcAft>
                <a:buClrTx/>
                <a:buSzTx/>
                <a:buFontTx/>
                <a:buNone/>
                <a:tabLst/>
                <a:defRPr/>
              </a:pPr>
              <a:r>
                <a:rPr kumimoji="0" lang="en-US" sz="1176" b="1" i="0" u="none" strike="noStrike" kern="0" cap="none" spc="0" normalizeH="0" baseline="0" noProof="0">
                  <a:ln>
                    <a:noFill/>
                  </a:ln>
                  <a:solidFill>
                    <a:srgbClr val="FFFFFF"/>
                  </a:solidFill>
                  <a:effectLst/>
                  <a:uLnTx/>
                  <a:uFillTx/>
                  <a:latin typeface="Segoe UI"/>
                  <a:ea typeface="Segoe UI" pitchFamily="34" charset="0"/>
                  <a:cs typeface="Segoe UI" pitchFamily="34" charset="0"/>
                </a:rPr>
                <a:t>Hybrid</a:t>
              </a:r>
            </a:p>
            <a:p>
              <a:pPr marL="0" marR="0" lvl="0" indent="0" algn="ctr" defTabSz="895923" rtl="0" eaLnBrk="1" fontAlgn="base" latinLnBrk="0" hangingPunct="1">
                <a:lnSpc>
                  <a:spcPct val="90000"/>
                </a:lnSpc>
                <a:spcBef>
                  <a:spcPts val="0"/>
                </a:spcBef>
                <a:spcAft>
                  <a:spcPts val="0"/>
                </a:spcAft>
                <a:buClrTx/>
                <a:buSzTx/>
                <a:buFontTx/>
                <a:buNone/>
                <a:tabLst/>
                <a:defRPr/>
              </a:pPr>
              <a:r>
                <a:rPr kumimoji="0" lang="en-US" sz="1274" b="1" i="0" u="none" strike="noStrike" kern="0" cap="none" spc="0" normalizeH="0" baseline="0" noProof="0">
                  <a:ln>
                    <a:noFill/>
                  </a:ln>
                  <a:solidFill>
                    <a:srgbClr val="FFFFFF"/>
                  </a:solidFill>
                  <a:effectLst/>
                  <a:uLnTx/>
                  <a:uFillTx/>
                  <a:latin typeface="Segoe UI"/>
                  <a:ea typeface="Segoe UI" pitchFamily="34" charset="0"/>
                  <a:cs typeface="Segoe UI" pitchFamily="34" charset="0"/>
                </a:rPr>
                <a:t>Cloud</a:t>
              </a:r>
            </a:p>
          </p:txBody>
        </p:sp>
        <p:sp>
          <p:nvSpPr>
            <p:cNvPr id="206" name="TextBox 205"/>
            <p:cNvSpPr txBox="1"/>
            <p:nvPr/>
          </p:nvSpPr>
          <p:spPr>
            <a:xfrm>
              <a:off x="11045032" y="2310831"/>
              <a:ext cx="659156" cy="301106"/>
            </a:xfrm>
            <a:prstGeom prst="rect">
              <a:avLst/>
            </a:prstGeom>
            <a:noFill/>
            <a:ln>
              <a:noFill/>
            </a:ln>
          </p:spPr>
          <p:txBody>
            <a:bodyPr wrap="none" lIns="0" tIns="27421" rIns="0" bIns="0" rtlCol="0">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Backup</a:t>
              </a:r>
            </a:p>
          </p:txBody>
        </p:sp>
        <p:pic>
          <p:nvPicPr>
            <p:cNvPr id="207" name="Picture 206" descr="Backup Service.png"/>
            <p:cNvPicPr>
              <a:picLocks noChangeAspect="1"/>
            </p:cNvPicPr>
            <p:nvPr/>
          </p:nvPicPr>
          <p:blipFill>
            <a:blip r:embed="rId8" cstate="print">
              <a:biLevel thresh="25000"/>
              <a:extLst>
                <a:ext uri="{28A0092B-C50C-407E-A947-70E740481C1C}">
                  <a14:useLocalDpi xmlns:a14="http://schemas.microsoft.com/office/drawing/2010/main" val="0"/>
                </a:ext>
              </a:extLst>
            </a:blip>
            <a:stretch>
              <a:fillRect/>
            </a:stretch>
          </p:blipFill>
          <p:spPr>
            <a:xfrm>
              <a:off x="10697472" y="2254415"/>
              <a:ext cx="296408" cy="296408"/>
            </a:xfrm>
            <a:prstGeom prst="rect">
              <a:avLst/>
            </a:prstGeom>
          </p:spPr>
        </p:pic>
        <p:sp>
          <p:nvSpPr>
            <p:cNvPr id="208" name="TextBox 207"/>
            <p:cNvSpPr txBox="1"/>
            <p:nvPr/>
          </p:nvSpPr>
          <p:spPr>
            <a:xfrm>
              <a:off x="11053641" y="4318866"/>
              <a:ext cx="659156" cy="301106"/>
            </a:xfrm>
            <a:prstGeom prst="rect">
              <a:avLst/>
            </a:prstGeom>
            <a:noFill/>
            <a:ln>
              <a:noFill/>
            </a:ln>
          </p:spPr>
          <p:txBody>
            <a:bodyPr wrap="none" lIns="0" tIns="27421" rIns="0" bIns="0" rtlCol="0">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err="1">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StorSimple</a:t>
              </a:r>
              <a:endPar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endParaRPr>
            </a:p>
            <a:p>
              <a:pPr marL="0" marR="0" lvl="0" indent="0" algn="l" defTabSz="913950" rtl="0" eaLnBrk="0" fontAlgn="base" latinLnBrk="0" hangingPunct="0">
                <a:lnSpc>
                  <a:spcPts val="800"/>
                </a:lnSpc>
                <a:spcBef>
                  <a:spcPct val="0"/>
                </a:spcBef>
                <a:spcAft>
                  <a:spcPct val="0"/>
                </a:spcAft>
                <a:buClrTx/>
                <a:buSzTx/>
                <a:buFontTx/>
                <a:buNone/>
                <a:tabLst/>
                <a:defRPr/>
              </a:pPr>
              <a:endPar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209" name="Picture 208" descr="StorSimple.png"/>
            <p:cNvPicPr>
              <a:picLocks noChangeAspect="1"/>
            </p:cNvPicPr>
            <p:nvPr/>
          </p:nvPicPr>
          <p:blipFill>
            <a:blip r:embed="rId9" cstate="print">
              <a:biLevel thresh="25000"/>
              <a:extLst>
                <a:ext uri="{28A0092B-C50C-407E-A947-70E740481C1C}">
                  <a14:useLocalDpi xmlns:a14="http://schemas.microsoft.com/office/drawing/2010/main" val="0"/>
                </a:ext>
              </a:extLst>
            </a:blip>
            <a:stretch>
              <a:fillRect/>
            </a:stretch>
          </p:blipFill>
          <p:spPr>
            <a:xfrm>
              <a:off x="10707052" y="4288943"/>
              <a:ext cx="286828" cy="286828"/>
            </a:xfrm>
            <a:prstGeom prst="rect">
              <a:avLst/>
            </a:prstGeom>
          </p:spPr>
        </p:pic>
        <p:sp>
          <p:nvSpPr>
            <p:cNvPr id="210" name="TextBox 209"/>
            <p:cNvSpPr txBox="1"/>
            <p:nvPr/>
          </p:nvSpPr>
          <p:spPr>
            <a:xfrm>
              <a:off x="11060762" y="3828543"/>
              <a:ext cx="659156" cy="301106"/>
            </a:xfrm>
            <a:prstGeom prst="rect">
              <a:avLst/>
            </a:prstGeom>
            <a:noFill/>
            <a:ln>
              <a:noFill/>
            </a:ln>
          </p:spPr>
          <p:txBody>
            <a:bodyPr wrap="none" lIns="0" tIns="27421" rIns="0" bIns="0" rtlCol="0">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Azure Site</a:t>
              </a:r>
            </a:p>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Recovery </a:t>
              </a:r>
            </a:p>
          </p:txBody>
        </p:sp>
        <p:pic>
          <p:nvPicPr>
            <p:cNvPr id="211" name="Picture 210" descr="Site Recovery.png"/>
            <p:cNvPicPr>
              <a:picLocks noChangeAspect="1"/>
            </p:cNvPicPr>
            <p:nvPr/>
          </p:nvPicPr>
          <p:blipFill>
            <a:blip r:embed="rId10" cstate="print">
              <a:biLevel thresh="25000"/>
              <a:extLst>
                <a:ext uri="{28A0092B-C50C-407E-A947-70E740481C1C}">
                  <a14:useLocalDpi xmlns:a14="http://schemas.microsoft.com/office/drawing/2010/main" val="0"/>
                </a:ext>
              </a:extLst>
            </a:blip>
            <a:stretch>
              <a:fillRect/>
            </a:stretch>
          </p:blipFill>
          <p:spPr>
            <a:xfrm>
              <a:off x="10716639" y="3784086"/>
              <a:ext cx="285842" cy="285842"/>
            </a:xfrm>
            <a:prstGeom prst="rect">
              <a:avLst/>
            </a:prstGeom>
          </p:spPr>
        </p:pic>
        <p:sp>
          <p:nvSpPr>
            <p:cNvPr id="212" name="TextBox 211"/>
            <p:cNvSpPr txBox="1"/>
            <p:nvPr/>
          </p:nvSpPr>
          <p:spPr>
            <a:xfrm>
              <a:off x="11045517" y="3358602"/>
              <a:ext cx="659156" cy="301106"/>
            </a:xfrm>
            <a:prstGeom prst="rect">
              <a:avLst/>
            </a:prstGeom>
            <a:noFill/>
            <a:ln>
              <a:noFill/>
            </a:ln>
          </p:spPr>
          <p:txBody>
            <a:bodyPr wrap="none" lIns="0" tIns="27421" rIns="0" bIns="0" rtlCol="0">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Import/Export</a:t>
              </a:r>
            </a:p>
          </p:txBody>
        </p:sp>
        <p:pic>
          <p:nvPicPr>
            <p:cNvPr id="213" name="Picture 212" descr="Storage (Azure).png"/>
            <p:cNvPicPr>
              <a:picLocks noChangeAspect="1"/>
            </p:cNvPicPr>
            <p:nvPr/>
          </p:nvPicPr>
          <p:blipFill>
            <a:blip r:embed="rId11" cstate="print">
              <a:biLevel thresh="25000"/>
              <a:extLst>
                <a:ext uri="{28A0092B-C50C-407E-A947-70E740481C1C}">
                  <a14:useLocalDpi xmlns:a14="http://schemas.microsoft.com/office/drawing/2010/main" val="0"/>
                </a:ext>
              </a:extLst>
            </a:blip>
            <a:stretch>
              <a:fillRect/>
            </a:stretch>
          </p:blipFill>
          <p:spPr>
            <a:xfrm>
              <a:off x="10707697" y="3338544"/>
              <a:ext cx="286753" cy="286753"/>
            </a:xfrm>
            <a:prstGeom prst="rect">
              <a:avLst/>
            </a:prstGeom>
          </p:spPr>
        </p:pic>
        <p:sp>
          <p:nvSpPr>
            <p:cNvPr id="33" name="Rectangle 32"/>
            <p:cNvSpPr/>
            <p:nvPr/>
          </p:nvSpPr>
          <p:spPr bwMode="auto">
            <a:xfrm>
              <a:off x="6011602" y="4930460"/>
              <a:ext cx="6291748" cy="789804"/>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89642" tIns="44821" rIns="89642" bIns="140609" numCol="1" spcCol="0" rtlCol="0" fromWordArt="0" anchor="t" anchorCtr="0" forceAA="0" compatLnSpc="1">
              <a:prstTxWarp prst="textNoShape">
                <a:avLst/>
              </a:prstTxWarp>
              <a:noAutofit/>
            </a:bodyPr>
            <a:lstStyle/>
            <a:p>
              <a:pPr marL="0" marR="0" lvl="0" indent="0" algn="ctr" defTabSz="895923" rtl="0" eaLnBrk="1" fontAlgn="base" latinLnBrk="0" hangingPunct="1">
                <a:lnSpc>
                  <a:spcPct val="90000"/>
                </a:lnSpc>
                <a:spcBef>
                  <a:spcPts val="0"/>
                </a:spcBef>
                <a:spcAft>
                  <a:spcPts val="0"/>
                </a:spcAft>
                <a:buClrTx/>
                <a:buSzTx/>
                <a:buFontTx/>
                <a:buNone/>
                <a:tabLst/>
                <a:defRPr/>
              </a:pPr>
              <a:r>
                <a:rPr kumimoji="0" lang="en-US" sz="1176"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Networking</a:t>
              </a:r>
            </a:p>
          </p:txBody>
        </p:sp>
        <p:sp>
          <p:nvSpPr>
            <p:cNvPr id="37" name="Rectangle 36"/>
            <p:cNvSpPr/>
            <p:nvPr/>
          </p:nvSpPr>
          <p:spPr bwMode="auto">
            <a:xfrm>
              <a:off x="6742874" y="532204"/>
              <a:ext cx="3539738" cy="1335747"/>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5923" rtl="0" eaLnBrk="1" fontAlgn="base" latinLnBrk="0" hangingPunct="1">
                <a:lnSpc>
                  <a:spcPct val="90000"/>
                </a:lnSpc>
                <a:spcBef>
                  <a:spcPts val="0"/>
                </a:spcBef>
                <a:spcAft>
                  <a:spcPts val="0"/>
                </a:spcAft>
                <a:buClrTx/>
                <a:buSzTx/>
                <a:buFontTx/>
                <a:buNone/>
                <a:tabLst/>
                <a:defRPr/>
              </a:pPr>
              <a:r>
                <a:rPr kumimoji="0" lang="en-US" sz="1176"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Data</a:t>
              </a:r>
            </a:p>
          </p:txBody>
        </p:sp>
        <p:grpSp>
          <p:nvGrpSpPr>
            <p:cNvPr id="388" name="Group 387"/>
            <p:cNvGrpSpPr/>
            <p:nvPr/>
          </p:nvGrpSpPr>
          <p:grpSpPr>
            <a:xfrm>
              <a:off x="6923783" y="889774"/>
              <a:ext cx="1052323" cy="324187"/>
              <a:chOff x="8470741" y="3254791"/>
              <a:chExt cx="1052323" cy="324187"/>
            </a:xfrm>
          </p:grpSpPr>
          <p:sp>
            <p:nvSpPr>
              <p:cNvPr id="171" name="TextBox 170"/>
              <p:cNvSpPr txBox="1"/>
              <p:nvPr/>
            </p:nvSpPr>
            <p:spPr>
              <a:xfrm>
                <a:off x="8863908" y="3277873"/>
                <a:ext cx="659156" cy="301105"/>
              </a:xfrm>
              <a:prstGeom prst="rect">
                <a:avLst/>
              </a:prstGeom>
              <a:noFill/>
              <a:ln>
                <a:noFill/>
              </a:ln>
            </p:spPr>
            <p:txBody>
              <a:bodyPr wrap="none" lIns="0" tIns="27421" rIns="0" bIns="0" rtlCol="0">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SQL </a:t>
                </a:r>
              </a:p>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Database</a:t>
                </a:r>
              </a:p>
            </p:txBody>
          </p:sp>
          <p:pic>
            <p:nvPicPr>
              <p:cNvPr id="172" name="Picture 171"/>
              <p:cNvPicPr>
                <a:picLocks noChangeAspect="1"/>
              </p:cNvPicPr>
              <p:nvPr/>
            </p:nvPicPr>
            <p:blipFill>
              <a:blip r:embed="rId12" cstate="print">
                <a:biLevel thresh="25000"/>
                <a:extLst>
                  <a:ext uri="{28A0092B-C50C-407E-A947-70E740481C1C}">
                    <a14:useLocalDpi xmlns:a14="http://schemas.microsoft.com/office/drawing/2010/main" val="0"/>
                  </a:ext>
                </a:extLst>
              </a:blip>
              <a:stretch>
                <a:fillRect/>
              </a:stretch>
            </p:blipFill>
            <p:spPr>
              <a:xfrm>
                <a:off x="8470741" y="3254791"/>
                <a:ext cx="296809" cy="296809"/>
              </a:xfrm>
              <a:prstGeom prst="rect">
                <a:avLst/>
              </a:prstGeom>
            </p:spPr>
          </p:pic>
        </p:grpSp>
        <p:grpSp>
          <p:nvGrpSpPr>
            <p:cNvPr id="390" name="Group 389"/>
            <p:cNvGrpSpPr/>
            <p:nvPr/>
          </p:nvGrpSpPr>
          <p:grpSpPr>
            <a:xfrm>
              <a:off x="9045716" y="929682"/>
              <a:ext cx="993052" cy="352571"/>
              <a:chOff x="10592674" y="3294699"/>
              <a:chExt cx="993052" cy="352571"/>
            </a:xfrm>
          </p:grpSpPr>
          <p:sp>
            <p:nvSpPr>
              <p:cNvPr id="173" name="TextBox 172"/>
              <p:cNvSpPr txBox="1"/>
              <p:nvPr/>
            </p:nvSpPr>
            <p:spPr>
              <a:xfrm>
                <a:off x="10926570" y="3346165"/>
                <a:ext cx="659156" cy="301105"/>
              </a:xfrm>
              <a:prstGeom prst="rect">
                <a:avLst/>
              </a:prstGeom>
              <a:noFill/>
              <a:ln>
                <a:noFill/>
              </a:ln>
            </p:spPr>
            <p:txBody>
              <a:bodyPr wrap="none" lIns="0" tIns="27421" rIns="0" bIns="0" rtlCol="0">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DocumentDB</a:t>
                </a:r>
              </a:p>
            </p:txBody>
          </p:sp>
          <p:pic>
            <p:nvPicPr>
              <p:cNvPr id="174" name="Picture 173"/>
              <p:cNvPicPr>
                <a:picLocks noChangeAspect="1"/>
              </p:cNvPicPr>
              <p:nvPr/>
            </p:nvPicPr>
            <p:blipFill>
              <a:blip r:embed="rId13" cstate="print">
                <a:biLevel thresh="25000"/>
                <a:extLst>
                  <a:ext uri="{28A0092B-C50C-407E-A947-70E740481C1C}">
                    <a14:useLocalDpi xmlns:a14="http://schemas.microsoft.com/office/drawing/2010/main" val="0"/>
                  </a:ext>
                </a:extLst>
              </a:blip>
              <a:stretch>
                <a:fillRect/>
              </a:stretch>
            </p:blipFill>
            <p:spPr>
              <a:xfrm>
                <a:off x="10592674" y="3294699"/>
                <a:ext cx="290620" cy="290619"/>
              </a:xfrm>
              <a:prstGeom prst="rect">
                <a:avLst/>
              </a:prstGeom>
            </p:spPr>
          </p:pic>
        </p:grpSp>
        <p:grpSp>
          <p:nvGrpSpPr>
            <p:cNvPr id="391" name="Group 390"/>
            <p:cNvGrpSpPr/>
            <p:nvPr/>
          </p:nvGrpSpPr>
          <p:grpSpPr>
            <a:xfrm>
              <a:off x="8045777" y="1414488"/>
              <a:ext cx="1011763" cy="318839"/>
              <a:chOff x="9523064" y="3779505"/>
              <a:chExt cx="1011763" cy="318839"/>
            </a:xfrm>
          </p:grpSpPr>
          <p:sp>
            <p:nvSpPr>
              <p:cNvPr id="175" name="TextBox 174"/>
              <p:cNvSpPr txBox="1"/>
              <p:nvPr/>
            </p:nvSpPr>
            <p:spPr>
              <a:xfrm>
                <a:off x="9875671" y="3797239"/>
                <a:ext cx="659156" cy="301105"/>
              </a:xfrm>
              <a:prstGeom prst="rect">
                <a:avLst/>
              </a:prstGeom>
              <a:noFill/>
              <a:ln>
                <a:noFill/>
              </a:ln>
            </p:spPr>
            <p:txBody>
              <a:bodyPr wrap="none" lIns="0" tIns="27421" rIns="0" bIns="0" rtlCol="0">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Redis </a:t>
                </a:r>
              </a:p>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Cache</a:t>
                </a:r>
              </a:p>
            </p:txBody>
          </p:sp>
          <p:pic>
            <p:nvPicPr>
              <p:cNvPr id="176" name="Picture 175"/>
              <p:cNvPicPr>
                <a:picLocks noChangeAspect="1"/>
              </p:cNvPicPr>
              <p:nvPr/>
            </p:nvPicPr>
            <p:blipFill>
              <a:blip r:embed="rId14" cstate="print">
                <a:biLevel thresh="25000"/>
                <a:extLst>
                  <a:ext uri="{28A0092B-C50C-407E-A947-70E740481C1C}">
                    <a14:useLocalDpi xmlns:a14="http://schemas.microsoft.com/office/drawing/2010/main" val="0"/>
                  </a:ext>
                </a:extLst>
              </a:blip>
              <a:stretch>
                <a:fillRect/>
              </a:stretch>
            </p:blipFill>
            <p:spPr>
              <a:xfrm>
                <a:off x="9523064" y="3779505"/>
                <a:ext cx="289282" cy="289282"/>
              </a:xfrm>
              <a:prstGeom prst="rect">
                <a:avLst/>
              </a:prstGeom>
            </p:spPr>
          </p:pic>
        </p:grpSp>
        <p:grpSp>
          <p:nvGrpSpPr>
            <p:cNvPr id="392" name="Group 391"/>
            <p:cNvGrpSpPr/>
            <p:nvPr/>
          </p:nvGrpSpPr>
          <p:grpSpPr>
            <a:xfrm>
              <a:off x="9559960" y="1410308"/>
              <a:ext cx="1011560" cy="324689"/>
              <a:chOff x="11106918" y="3775325"/>
              <a:chExt cx="1011560" cy="324689"/>
            </a:xfrm>
          </p:grpSpPr>
          <p:sp>
            <p:nvSpPr>
              <p:cNvPr id="177" name="TextBox 176"/>
              <p:cNvSpPr txBox="1"/>
              <p:nvPr/>
            </p:nvSpPr>
            <p:spPr>
              <a:xfrm>
                <a:off x="11459322" y="3798909"/>
                <a:ext cx="659156" cy="301105"/>
              </a:xfrm>
              <a:prstGeom prst="rect">
                <a:avLst/>
              </a:prstGeom>
              <a:noFill/>
              <a:ln>
                <a:noFill/>
              </a:ln>
            </p:spPr>
            <p:txBody>
              <a:bodyPr wrap="none" lIns="0" tIns="27421" rIns="0" bIns="0" rtlCol="0">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Azure</a:t>
                </a:r>
              </a:p>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Search</a:t>
                </a:r>
              </a:p>
              <a:p>
                <a:pPr marL="0" marR="0" lvl="0" indent="0" algn="l" defTabSz="913950" rtl="0" eaLnBrk="0" fontAlgn="base" latinLnBrk="0" hangingPunct="0">
                  <a:lnSpc>
                    <a:spcPts val="800"/>
                  </a:lnSpc>
                  <a:spcBef>
                    <a:spcPct val="0"/>
                  </a:spcBef>
                  <a:spcAft>
                    <a:spcPct val="0"/>
                  </a:spcAft>
                  <a:buClrTx/>
                  <a:buSzTx/>
                  <a:buFontTx/>
                  <a:buNone/>
                  <a:tabLst/>
                  <a:defRPr/>
                </a:pPr>
                <a:endPar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178" name="Picture 177"/>
              <p:cNvPicPr>
                <a:picLocks noChangeAspect="1"/>
              </p:cNvPicPr>
              <p:nvPr/>
            </p:nvPicPr>
            <p:blipFill>
              <a:blip r:embed="rId15" cstate="print">
                <a:biLevel thresh="25000"/>
                <a:extLst>
                  <a:ext uri="{28A0092B-C50C-407E-A947-70E740481C1C}">
                    <a14:useLocalDpi xmlns:a14="http://schemas.microsoft.com/office/drawing/2010/main" val="0"/>
                  </a:ext>
                </a:extLst>
              </a:blip>
              <a:stretch>
                <a:fillRect/>
              </a:stretch>
            </p:blipFill>
            <p:spPr>
              <a:xfrm>
                <a:off x="11106918" y="3775325"/>
                <a:ext cx="293993" cy="293993"/>
              </a:xfrm>
              <a:prstGeom prst="rect">
                <a:avLst/>
              </a:prstGeom>
            </p:spPr>
          </p:pic>
        </p:grpSp>
        <p:grpSp>
          <p:nvGrpSpPr>
            <p:cNvPr id="393" name="Group 392"/>
            <p:cNvGrpSpPr/>
            <p:nvPr/>
          </p:nvGrpSpPr>
          <p:grpSpPr>
            <a:xfrm>
              <a:off x="8767152" y="1412176"/>
              <a:ext cx="1037278" cy="318561"/>
              <a:chOff x="10314110" y="3777193"/>
              <a:chExt cx="1037278" cy="318561"/>
            </a:xfrm>
          </p:grpSpPr>
          <p:sp>
            <p:nvSpPr>
              <p:cNvPr id="179" name="TextBox 178"/>
              <p:cNvSpPr txBox="1"/>
              <p:nvPr/>
            </p:nvSpPr>
            <p:spPr>
              <a:xfrm>
                <a:off x="10692232" y="3794649"/>
                <a:ext cx="659156" cy="301105"/>
              </a:xfrm>
              <a:prstGeom prst="rect">
                <a:avLst/>
              </a:prstGeom>
              <a:noFill/>
              <a:ln>
                <a:noFill/>
              </a:ln>
            </p:spPr>
            <p:txBody>
              <a:bodyPr wrap="none" lIns="0" tIns="27421" rIns="0" bIns="0" rtlCol="0">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Storage</a:t>
                </a:r>
              </a:p>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Tables</a:t>
                </a:r>
              </a:p>
            </p:txBody>
          </p:sp>
          <p:pic>
            <p:nvPicPr>
              <p:cNvPr id="180" name="Picture 179" descr="Storage table.png"/>
              <p:cNvPicPr>
                <a:picLocks noChangeAspect="1"/>
              </p:cNvPicPr>
              <p:nvPr/>
            </p:nvPicPr>
            <p:blipFill>
              <a:blip r:embed="rId16" cstate="print">
                <a:biLevel thresh="25000"/>
                <a:extLst>
                  <a:ext uri="{28A0092B-C50C-407E-A947-70E740481C1C}">
                    <a14:useLocalDpi xmlns:a14="http://schemas.microsoft.com/office/drawing/2010/main" val="0"/>
                  </a:ext>
                </a:extLst>
              </a:blip>
              <a:stretch>
                <a:fillRect/>
              </a:stretch>
            </p:blipFill>
            <p:spPr>
              <a:xfrm>
                <a:off x="10314110" y="3777193"/>
                <a:ext cx="288561" cy="288560"/>
              </a:xfrm>
              <a:prstGeom prst="rect">
                <a:avLst/>
              </a:prstGeom>
            </p:spPr>
          </p:pic>
        </p:grpSp>
        <p:grpSp>
          <p:nvGrpSpPr>
            <p:cNvPr id="389" name="Group 388"/>
            <p:cNvGrpSpPr/>
            <p:nvPr/>
          </p:nvGrpSpPr>
          <p:grpSpPr>
            <a:xfrm>
              <a:off x="8028919" y="927036"/>
              <a:ext cx="773361" cy="354046"/>
              <a:chOff x="9575877" y="3292053"/>
              <a:chExt cx="773361" cy="354046"/>
            </a:xfrm>
          </p:grpSpPr>
          <p:pic>
            <p:nvPicPr>
              <p:cNvPr id="17" name="Picture 16"/>
              <p:cNvPicPr>
                <a:picLocks noChangeAspect="1"/>
              </p:cNvPicPr>
              <p:nvPr/>
            </p:nvPicPr>
            <p:blipFill>
              <a:blip r:embed="rId17"/>
              <a:stretch>
                <a:fillRect/>
              </a:stretch>
            </p:blipFill>
            <p:spPr>
              <a:xfrm>
                <a:off x="9575877" y="3292053"/>
                <a:ext cx="320616" cy="290558"/>
              </a:xfrm>
              <a:prstGeom prst="rect">
                <a:avLst/>
              </a:prstGeom>
            </p:spPr>
          </p:pic>
          <p:sp>
            <p:nvSpPr>
              <p:cNvPr id="246" name="TextBox 245"/>
              <p:cNvSpPr txBox="1"/>
              <p:nvPr/>
            </p:nvSpPr>
            <p:spPr>
              <a:xfrm>
                <a:off x="9951425" y="3320023"/>
                <a:ext cx="397813" cy="326076"/>
              </a:xfrm>
              <a:prstGeom prst="rect">
                <a:avLst/>
              </a:prstGeom>
              <a:noFill/>
              <a:ln>
                <a:noFill/>
              </a:ln>
            </p:spPr>
            <p:txBody>
              <a:bodyPr wrap="none" lIns="0" tIns="27421" rIns="0" bIns="0" rtlCol="0">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SQL Data</a:t>
                </a:r>
              </a:p>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Warehouse</a:t>
                </a:r>
              </a:p>
            </p:txBody>
          </p:sp>
        </p:grpSp>
        <p:sp>
          <p:nvSpPr>
            <p:cNvPr id="9" name="Freeform 8"/>
            <p:cNvSpPr/>
            <p:nvPr/>
          </p:nvSpPr>
          <p:spPr bwMode="auto">
            <a:xfrm>
              <a:off x="11186705" y="2720539"/>
              <a:ext cx="69056" cy="38723"/>
            </a:xfrm>
            <a:custGeom>
              <a:avLst/>
              <a:gdLst>
                <a:gd name="connsiteX0" fmla="*/ 0 w 69056"/>
                <a:gd name="connsiteY0" fmla="*/ 16668 h 38723"/>
                <a:gd name="connsiteX1" fmla="*/ 26194 w 69056"/>
                <a:gd name="connsiteY1" fmla="*/ 7143 h 38723"/>
                <a:gd name="connsiteX2" fmla="*/ 28575 w 69056"/>
                <a:gd name="connsiteY2" fmla="*/ 0 h 38723"/>
                <a:gd name="connsiteX3" fmla="*/ 30956 w 69056"/>
                <a:gd name="connsiteY3" fmla="*/ 7143 h 38723"/>
                <a:gd name="connsiteX4" fmla="*/ 33337 w 69056"/>
                <a:gd name="connsiteY4" fmla="*/ 38100 h 38723"/>
                <a:gd name="connsiteX5" fmla="*/ 35719 w 69056"/>
                <a:gd name="connsiteY5" fmla="*/ 28575 h 38723"/>
                <a:gd name="connsiteX6" fmla="*/ 42862 w 69056"/>
                <a:gd name="connsiteY6" fmla="*/ 23812 h 38723"/>
                <a:gd name="connsiteX7" fmla="*/ 69056 w 69056"/>
                <a:gd name="connsiteY7" fmla="*/ 19050 h 38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056" h="38723">
                  <a:moveTo>
                    <a:pt x="0" y="16668"/>
                  </a:moveTo>
                  <a:cubicBezTo>
                    <a:pt x="14329" y="14877"/>
                    <a:pt x="18768" y="18282"/>
                    <a:pt x="26194" y="7143"/>
                  </a:cubicBezTo>
                  <a:cubicBezTo>
                    <a:pt x="27586" y="5055"/>
                    <a:pt x="27781" y="2381"/>
                    <a:pt x="28575" y="0"/>
                  </a:cubicBezTo>
                  <a:cubicBezTo>
                    <a:pt x="29369" y="2381"/>
                    <a:pt x="30645" y="4653"/>
                    <a:pt x="30956" y="7143"/>
                  </a:cubicBezTo>
                  <a:cubicBezTo>
                    <a:pt x="32240" y="17413"/>
                    <a:pt x="31092" y="27997"/>
                    <a:pt x="33337" y="38100"/>
                  </a:cubicBezTo>
                  <a:cubicBezTo>
                    <a:pt x="34047" y="41295"/>
                    <a:pt x="33904" y="31298"/>
                    <a:pt x="35719" y="28575"/>
                  </a:cubicBezTo>
                  <a:cubicBezTo>
                    <a:pt x="37306" y="26194"/>
                    <a:pt x="40247" y="24974"/>
                    <a:pt x="42862" y="23812"/>
                  </a:cubicBezTo>
                  <a:cubicBezTo>
                    <a:pt x="56400" y="17795"/>
                    <a:pt x="55699" y="19050"/>
                    <a:pt x="69056" y="19050"/>
                  </a:cubicBezTo>
                </a:path>
              </a:pathLst>
            </a:cu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97" name="TextBox 196"/>
            <p:cNvSpPr txBox="1"/>
            <p:nvPr/>
          </p:nvSpPr>
          <p:spPr>
            <a:xfrm>
              <a:off x="11062374" y="780083"/>
              <a:ext cx="659156" cy="301105"/>
            </a:xfrm>
            <a:prstGeom prst="rect">
              <a:avLst/>
            </a:prstGeom>
            <a:noFill/>
            <a:ln>
              <a:noFill/>
            </a:ln>
          </p:spPr>
          <p:txBody>
            <a:bodyPr wrap="none" lIns="0" tIns="27421" rIns="0" bIns="0" rtlCol="0">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Azure AD </a:t>
              </a:r>
            </a:p>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Health Monitoring</a:t>
              </a:r>
            </a:p>
          </p:txBody>
        </p:sp>
        <p:grpSp>
          <p:nvGrpSpPr>
            <p:cNvPr id="229" name="Group 228"/>
            <p:cNvGrpSpPr/>
            <p:nvPr/>
          </p:nvGrpSpPr>
          <p:grpSpPr>
            <a:xfrm>
              <a:off x="10701099" y="766052"/>
              <a:ext cx="310605" cy="667840"/>
              <a:chOff x="10740783" y="736599"/>
              <a:chExt cx="310605" cy="667839"/>
            </a:xfrm>
          </p:grpSpPr>
          <p:pic>
            <p:nvPicPr>
              <p:cNvPr id="222" name="Picture 221" descr="Azure Active Directory.png"/>
              <p:cNvPicPr>
                <a:picLocks noChangeAspect="1"/>
              </p:cNvPicPr>
              <p:nvPr/>
            </p:nvPicPr>
            <p:blipFill>
              <a:blip r:embed="rId18" cstate="print">
                <a:biLevel thresh="25000"/>
                <a:extLst>
                  <a:ext uri="{28A0092B-C50C-407E-A947-70E740481C1C}">
                    <a14:useLocalDpi xmlns:a14="http://schemas.microsoft.com/office/drawing/2010/main" val="0"/>
                  </a:ext>
                </a:extLst>
              </a:blip>
              <a:stretch>
                <a:fillRect/>
              </a:stretch>
            </p:blipFill>
            <p:spPr>
              <a:xfrm>
                <a:off x="10740783" y="736599"/>
                <a:ext cx="262077" cy="262076"/>
              </a:xfrm>
              <a:prstGeom prst="rect">
                <a:avLst/>
              </a:prstGeom>
            </p:spPr>
          </p:pic>
          <p:sp>
            <p:nvSpPr>
              <p:cNvPr id="2" name="Heart 1"/>
              <p:cNvSpPr/>
              <p:nvPr/>
            </p:nvSpPr>
            <p:spPr bwMode="auto">
              <a:xfrm>
                <a:off x="10905025" y="1275030"/>
                <a:ext cx="146363" cy="129408"/>
              </a:xfrm>
              <a:prstGeom prst="heart">
                <a:avLst/>
              </a:prstGeom>
              <a:solidFill>
                <a:schemeClr val="bg1"/>
              </a:solidFill>
              <a:ln w="12700">
                <a:solidFill>
                  <a:srgbClr val="00569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grpSp>
            <p:nvGrpSpPr>
              <p:cNvPr id="22" name="Group 21"/>
              <p:cNvGrpSpPr/>
              <p:nvPr/>
            </p:nvGrpSpPr>
            <p:grpSpPr>
              <a:xfrm>
                <a:off x="10911015" y="1312918"/>
                <a:ext cx="107890" cy="50915"/>
                <a:chOff x="11033154" y="1382736"/>
                <a:chExt cx="155481" cy="72283"/>
              </a:xfrm>
            </p:grpSpPr>
            <p:cxnSp>
              <p:nvCxnSpPr>
                <p:cNvPr id="11" name="Straight Connector 10"/>
                <p:cNvCxnSpPr/>
                <p:nvPr/>
              </p:nvCxnSpPr>
              <p:spPr>
                <a:xfrm flipV="1">
                  <a:off x="11033154" y="1413481"/>
                  <a:ext cx="50167" cy="1722"/>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3" name="Straight Connector 222"/>
                <p:cNvCxnSpPr/>
                <p:nvPr/>
              </p:nvCxnSpPr>
              <p:spPr>
                <a:xfrm flipV="1">
                  <a:off x="11138468" y="1418244"/>
                  <a:ext cx="50167" cy="1722"/>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4" name="Straight Connector 223"/>
                <p:cNvCxnSpPr/>
                <p:nvPr/>
              </p:nvCxnSpPr>
              <p:spPr>
                <a:xfrm>
                  <a:off x="11113046" y="1382736"/>
                  <a:ext cx="1" cy="70787"/>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5" name="Straight Connector 224"/>
                <p:cNvCxnSpPr/>
                <p:nvPr/>
              </p:nvCxnSpPr>
              <p:spPr>
                <a:xfrm flipV="1">
                  <a:off x="11080878" y="1387719"/>
                  <a:ext cx="25083" cy="27484"/>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6" name="Straight Connector 225"/>
                <p:cNvCxnSpPr/>
                <p:nvPr/>
              </p:nvCxnSpPr>
              <p:spPr>
                <a:xfrm flipV="1">
                  <a:off x="11105959" y="1418129"/>
                  <a:ext cx="34927" cy="36890"/>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24" name="Rectangle 23"/>
            <p:cNvSpPr/>
            <p:nvPr/>
          </p:nvSpPr>
          <p:spPr bwMode="auto">
            <a:xfrm>
              <a:off x="6072473" y="5231160"/>
              <a:ext cx="843562" cy="346180"/>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44821" rIns="0" bIns="140609" numCol="1" spcCol="0" rtlCol="0" fromWordArt="0" anchor="t" anchorCtr="0" forceAA="0" compatLnSpc="1">
              <a:prstTxWarp prst="textNoShape">
                <a:avLst/>
              </a:prstTxWarp>
              <a:noAutofit/>
            </a:bodyPr>
            <a:lstStyle/>
            <a:p>
              <a:pPr marL="0" marR="0" lvl="0" indent="0" algn="l" defTabSz="895923" rtl="0" eaLnBrk="1" fontAlgn="base" latinLnBrk="0" hangingPunct="1">
                <a:lnSpc>
                  <a:spcPct val="90000"/>
                </a:lnSpc>
                <a:spcBef>
                  <a:spcPts val="0"/>
                </a:spcBef>
                <a:spcAft>
                  <a:spcPts val="0"/>
                </a:spcAft>
                <a:buClrTx/>
                <a:buSzTx/>
                <a:buFontTx/>
                <a:buNone/>
                <a:tabLst/>
                <a:defRPr/>
              </a:pPr>
              <a:r>
                <a:rPr kumimoji="0" lang="en-US" sz="78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Virtual Network</a:t>
              </a:r>
            </a:p>
          </p:txBody>
        </p:sp>
        <p:pic>
          <p:nvPicPr>
            <p:cNvPr id="227" name="Picture 226"/>
            <p:cNvPicPr>
              <a:picLocks noChangeAspect="1"/>
            </p:cNvPicPr>
            <p:nvPr/>
          </p:nvPicPr>
          <p:blipFill>
            <a:blip r:embed="rId19" cstate="print">
              <a:biLevel thresh="25000"/>
              <a:extLst>
                <a:ext uri="{28A0092B-C50C-407E-A947-70E740481C1C}">
                  <a14:useLocalDpi xmlns:a14="http://schemas.microsoft.com/office/drawing/2010/main" val="0"/>
                </a:ext>
              </a:extLst>
            </a:blip>
            <a:stretch>
              <a:fillRect/>
            </a:stretch>
          </p:blipFill>
          <p:spPr>
            <a:xfrm>
              <a:off x="6082198" y="5251801"/>
              <a:ext cx="267702" cy="267702"/>
            </a:xfrm>
            <a:prstGeom prst="rect">
              <a:avLst/>
            </a:prstGeom>
            <a:solidFill>
              <a:srgbClr val="0072C6"/>
            </a:solidFill>
          </p:spPr>
        </p:pic>
        <p:sp>
          <p:nvSpPr>
            <p:cNvPr id="27" name="Rectangle 26"/>
            <p:cNvSpPr/>
            <p:nvPr/>
          </p:nvSpPr>
          <p:spPr bwMode="auto">
            <a:xfrm>
              <a:off x="8562711" y="5275218"/>
              <a:ext cx="925510" cy="346426"/>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17928" rIns="0" bIns="89642" numCol="1" spcCol="0" rtlCol="0" fromWordArt="0" anchor="t" anchorCtr="0" forceAA="0" compatLnSpc="1">
              <a:prstTxWarp prst="textNoShape">
                <a:avLst/>
              </a:prstTxWarp>
              <a:noAutofit/>
            </a:bodyPr>
            <a:lstStyle/>
            <a:p>
              <a:pPr marL="0" marR="0" lvl="0" indent="0" algn="l" defTabSz="895923" rtl="0" eaLnBrk="1" fontAlgn="base" latinLnBrk="0" hangingPunct="1">
                <a:lnSpc>
                  <a:spcPct val="90000"/>
                </a:lnSpc>
                <a:spcBef>
                  <a:spcPts val="0"/>
                </a:spcBef>
                <a:spcAft>
                  <a:spcPts val="0"/>
                </a:spcAft>
                <a:buClrTx/>
                <a:buSzTx/>
                <a:buFontTx/>
                <a:buNone/>
                <a:tabLst/>
                <a:defRPr/>
              </a:pPr>
              <a:r>
                <a:rPr kumimoji="0" lang="en-US" sz="78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Express</a:t>
              </a:r>
            </a:p>
            <a:p>
              <a:pPr marL="0" marR="0" lvl="0" indent="0" algn="l" defTabSz="895923" rtl="0" eaLnBrk="1" fontAlgn="base" latinLnBrk="0" hangingPunct="1">
                <a:lnSpc>
                  <a:spcPct val="90000"/>
                </a:lnSpc>
                <a:spcBef>
                  <a:spcPts val="0"/>
                </a:spcBef>
                <a:spcAft>
                  <a:spcPts val="0"/>
                </a:spcAft>
                <a:buClrTx/>
                <a:buSzTx/>
                <a:buFontTx/>
                <a:buNone/>
                <a:tabLst/>
                <a:defRPr/>
              </a:pPr>
              <a:r>
                <a:rPr kumimoji="0" lang="en-US" sz="78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Route</a:t>
              </a:r>
            </a:p>
          </p:txBody>
        </p:sp>
        <p:pic>
          <p:nvPicPr>
            <p:cNvPr id="228" name="Picture 227"/>
            <p:cNvPicPr>
              <a:picLocks noChangeAspect="1"/>
            </p:cNvPicPr>
            <p:nvPr/>
          </p:nvPicPr>
          <p:blipFill>
            <a:blip r:embed="rId20" cstate="print">
              <a:biLevel thresh="25000"/>
              <a:extLst>
                <a:ext uri="{28A0092B-C50C-407E-A947-70E740481C1C}">
                  <a14:useLocalDpi xmlns:a14="http://schemas.microsoft.com/office/drawing/2010/main" val="0"/>
                </a:ext>
              </a:extLst>
            </a:blip>
            <a:stretch>
              <a:fillRect/>
            </a:stretch>
          </p:blipFill>
          <p:spPr>
            <a:xfrm>
              <a:off x="8564935" y="5259772"/>
              <a:ext cx="251761" cy="251761"/>
            </a:xfrm>
            <a:prstGeom prst="rect">
              <a:avLst/>
            </a:prstGeom>
            <a:solidFill>
              <a:srgbClr val="0072C6"/>
            </a:solidFill>
          </p:spPr>
        </p:pic>
        <p:sp>
          <p:nvSpPr>
            <p:cNvPr id="25" name="Rectangle 24"/>
            <p:cNvSpPr/>
            <p:nvPr/>
          </p:nvSpPr>
          <p:spPr bwMode="auto">
            <a:xfrm>
              <a:off x="3021712" y="5284429"/>
              <a:ext cx="569842" cy="363427"/>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44821" rIns="0" bIns="140609" numCol="1" spcCol="0" rtlCol="0" fromWordArt="0" anchor="t" anchorCtr="0" forceAA="0" compatLnSpc="1">
              <a:prstTxWarp prst="textNoShape">
                <a:avLst/>
              </a:prstTxWarp>
              <a:noAutofit/>
            </a:bodyPr>
            <a:lstStyle/>
            <a:p>
              <a:pPr marL="0" marR="0" lvl="0" indent="0" algn="l" defTabSz="895923" rtl="0" eaLnBrk="1" fontAlgn="base" latinLnBrk="0" hangingPunct="1">
                <a:lnSpc>
                  <a:spcPct val="90000"/>
                </a:lnSpc>
                <a:spcBef>
                  <a:spcPts val="0"/>
                </a:spcBef>
                <a:spcAft>
                  <a:spcPts val="0"/>
                </a:spcAft>
                <a:buClrTx/>
                <a:buSzTx/>
                <a:buFontTx/>
                <a:buNone/>
                <a:tabLst/>
                <a:defRPr/>
              </a:pPr>
              <a:r>
                <a:rPr kumimoji="0" lang="en-US" sz="78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Blob</a:t>
              </a:r>
            </a:p>
          </p:txBody>
        </p:sp>
        <p:pic>
          <p:nvPicPr>
            <p:cNvPr id="232" name="Picture 231" descr="Storage blob.png"/>
            <p:cNvPicPr>
              <a:picLocks noChangeAspect="1"/>
            </p:cNvPicPr>
            <p:nvPr/>
          </p:nvPicPr>
          <p:blipFill>
            <a:blip r:embed="rId21" cstate="print">
              <a:biLevel thresh="25000"/>
              <a:extLst>
                <a:ext uri="{28A0092B-C50C-407E-A947-70E740481C1C}">
                  <a14:useLocalDpi xmlns:a14="http://schemas.microsoft.com/office/drawing/2010/main" val="0"/>
                </a:ext>
              </a:extLst>
            </a:blip>
            <a:stretch>
              <a:fillRect/>
            </a:stretch>
          </p:blipFill>
          <p:spPr>
            <a:xfrm>
              <a:off x="3033370" y="5271155"/>
              <a:ext cx="247169" cy="247170"/>
            </a:xfrm>
            <a:prstGeom prst="rect">
              <a:avLst/>
            </a:prstGeom>
          </p:spPr>
        </p:pic>
        <p:sp>
          <p:nvSpPr>
            <p:cNvPr id="26" name="Rectangle 25"/>
            <p:cNvSpPr/>
            <p:nvPr/>
          </p:nvSpPr>
          <p:spPr bwMode="auto">
            <a:xfrm>
              <a:off x="4531845" y="5289354"/>
              <a:ext cx="571089" cy="363427"/>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44821" rIns="0" bIns="140609" numCol="1" spcCol="0" rtlCol="0" fromWordArt="0" anchor="t" anchorCtr="0" forceAA="0" compatLnSpc="1">
              <a:prstTxWarp prst="textNoShape">
                <a:avLst/>
              </a:prstTxWarp>
              <a:noAutofit/>
            </a:bodyPr>
            <a:lstStyle/>
            <a:p>
              <a:pPr marL="0" marR="0" lvl="0" indent="0" algn="l" defTabSz="895923" rtl="0" eaLnBrk="1" fontAlgn="base" latinLnBrk="0" hangingPunct="1">
                <a:lnSpc>
                  <a:spcPct val="90000"/>
                </a:lnSpc>
                <a:spcBef>
                  <a:spcPts val="0"/>
                </a:spcBef>
                <a:spcAft>
                  <a:spcPts val="0"/>
                </a:spcAft>
                <a:buClrTx/>
                <a:buSzTx/>
                <a:buFontTx/>
                <a:buNone/>
                <a:tabLst/>
                <a:defRPr/>
              </a:pPr>
              <a:r>
                <a:rPr kumimoji="0" lang="en-US" sz="78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Files</a:t>
              </a:r>
            </a:p>
          </p:txBody>
        </p:sp>
        <p:pic>
          <p:nvPicPr>
            <p:cNvPr id="233" name="Picture 232" descr="Storage blob.png"/>
            <p:cNvPicPr>
              <a:picLocks noChangeAspect="1"/>
            </p:cNvPicPr>
            <p:nvPr/>
          </p:nvPicPr>
          <p:blipFill>
            <a:blip r:embed="rId21" cstate="print">
              <a:biLevel thresh="25000"/>
              <a:extLst>
                <a:ext uri="{28A0092B-C50C-407E-A947-70E740481C1C}">
                  <a14:useLocalDpi xmlns:a14="http://schemas.microsoft.com/office/drawing/2010/main" val="0"/>
                </a:ext>
              </a:extLst>
            </a:blip>
            <a:stretch>
              <a:fillRect/>
            </a:stretch>
          </p:blipFill>
          <p:spPr>
            <a:xfrm>
              <a:off x="4543126" y="5276081"/>
              <a:ext cx="247169" cy="247170"/>
            </a:xfrm>
            <a:prstGeom prst="rect">
              <a:avLst/>
            </a:prstGeom>
          </p:spPr>
        </p:pic>
        <p:sp>
          <p:nvSpPr>
            <p:cNvPr id="61" name="Rectangle 60"/>
            <p:cNvSpPr/>
            <p:nvPr/>
          </p:nvSpPr>
          <p:spPr bwMode="auto">
            <a:xfrm>
              <a:off x="5176861" y="5284427"/>
              <a:ext cx="615430" cy="363427"/>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44821" rIns="0" bIns="140609" numCol="1" spcCol="0" rtlCol="0" fromWordArt="0" anchor="t" anchorCtr="0" forceAA="0" compatLnSpc="1">
              <a:prstTxWarp prst="textNoShape">
                <a:avLst/>
              </a:prstTxWarp>
              <a:noAutofit/>
            </a:bodyPr>
            <a:lstStyle/>
            <a:p>
              <a:pPr marL="0" marR="0" lvl="0" indent="0" algn="l" defTabSz="895923" rtl="0" eaLnBrk="1" fontAlgn="base" latinLnBrk="0" hangingPunct="1">
                <a:lnSpc>
                  <a:spcPct val="90000"/>
                </a:lnSpc>
                <a:spcBef>
                  <a:spcPts val="0"/>
                </a:spcBef>
                <a:spcAft>
                  <a:spcPts val="0"/>
                </a:spcAft>
                <a:buClrTx/>
                <a:buSzTx/>
                <a:buFontTx/>
                <a:buNone/>
                <a:tabLst/>
                <a:defRPr/>
              </a:pPr>
              <a:r>
                <a:rPr kumimoji="0" lang="en-US" sz="78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Disks</a:t>
              </a:r>
            </a:p>
          </p:txBody>
        </p:sp>
        <p:pic>
          <p:nvPicPr>
            <p:cNvPr id="234" name="Picture 233" descr="Storage blob.png"/>
            <p:cNvPicPr>
              <a:picLocks noChangeAspect="1"/>
            </p:cNvPicPr>
            <p:nvPr/>
          </p:nvPicPr>
          <p:blipFill>
            <a:blip r:embed="rId21" cstate="print">
              <a:biLevel thresh="25000"/>
              <a:extLst>
                <a:ext uri="{28A0092B-C50C-407E-A947-70E740481C1C}">
                  <a14:useLocalDpi xmlns:a14="http://schemas.microsoft.com/office/drawing/2010/main" val="0"/>
                </a:ext>
              </a:extLst>
            </a:blip>
            <a:stretch>
              <a:fillRect/>
            </a:stretch>
          </p:blipFill>
          <p:spPr>
            <a:xfrm>
              <a:off x="5180537" y="5271155"/>
              <a:ext cx="247169" cy="247170"/>
            </a:xfrm>
            <a:prstGeom prst="rect">
              <a:avLst/>
            </a:prstGeom>
          </p:spPr>
        </p:pic>
        <p:sp>
          <p:nvSpPr>
            <p:cNvPr id="43" name="Rectangle 42"/>
            <p:cNvSpPr/>
            <p:nvPr/>
          </p:nvSpPr>
          <p:spPr bwMode="auto">
            <a:xfrm>
              <a:off x="273828" y="5296256"/>
              <a:ext cx="1149786" cy="356066"/>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44821" rIns="0" bIns="140609" numCol="1" spcCol="0" rtlCol="0" fromWordArt="0" anchor="t" anchorCtr="0" forceAA="0" compatLnSpc="1">
              <a:prstTxWarp prst="textNoShape">
                <a:avLst/>
              </a:prstTxWarp>
              <a:noAutofit/>
            </a:bodyPr>
            <a:lstStyle/>
            <a:p>
              <a:pPr marL="0" marR="0" lvl="0" indent="0" algn="l" defTabSz="895923" rtl="0" eaLnBrk="1" fontAlgn="base" latinLnBrk="0" hangingPunct="1">
                <a:lnSpc>
                  <a:spcPct val="90000"/>
                </a:lnSpc>
                <a:spcBef>
                  <a:spcPts val="0"/>
                </a:spcBef>
                <a:spcAft>
                  <a:spcPts val="0"/>
                </a:spcAft>
                <a:buClrTx/>
                <a:buSzTx/>
                <a:buFontTx/>
                <a:buNone/>
                <a:tabLst/>
                <a:defRPr/>
              </a:pPr>
              <a:r>
                <a:rPr kumimoji="0" lang="en-US" sz="78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Virtual Machines</a:t>
              </a:r>
            </a:p>
          </p:txBody>
        </p:sp>
        <p:pic>
          <p:nvPicPr>
            <p:cNvPr id="235" name="Picture 234"/>
            <p:cNvPicPr>
              <a:picLocks noChangeAspect="1"/>
            </p:cNvPicPr>
            <p:nvPr/>
          </p:nvPicPr>
          <p:blipFill>
            <a:blip r:embed="rId22" cstate="print">
              <a:biLevel thresh="25000"/>
              <a:extLst>
                <a:ext uri="{28A0092B-C50C-407E-A947-70E740481C1C}">
                  <a14:useLocalDpi xmlns:a14="http://schemas.microsoft.com/office/drawing/2010/main" val="0"/>
                </a:ext>
              </a:extLst>
            </a:blip>
            <a:stretch>
              <a:fillRect/>
            </a:stretch>
          </p:blipFill>
          <p:spPr>
            <a:xfrm>
              <a:off x="250303" y="5281215"/>
              <a:ext cx="261581" cy="261582"/>
            </a:xfrm>
            <a:prstGeom prst="rect">
              <a:avLst/>
            </a:prstGeom>
            <a:ln>
              <a:noFill/>
            </a:ln>
          </p:spPr>
        </p:pic>
        <p:sp>
          <p:nvSpPr>
            <p:cNvPr id="236" name="TextBox 235"/>
            <p:cNvSpPr txBox="1"/>
            <p:nvPr/>
          </p:nvSpPr>
          <p:spPr>
            <a:xfrm>
              <a:off x="11062374" y="1231696"/>
              <a:ext cx="659156" cy="301106"/>
            </a:xfrm>
            <a:prstGeom prst="rect">
              <a:avLst/>
            </a:prstGeom>
            <a:noFill/>
            <a:ln>
              <a:noFill/>
            </a:ln>
          </p:spPr>
          <p:txBody>
            <a:bodyPr wrap="none" lIns="0" tIns="27421" rIns="0" bIns="0" rtlCol="0">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AD Privileged</a:t>
              </a:r>
            </a:p>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Identity </a:t>
              </a:r>
            </a:p>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Management</a:t>
              </a:r>
            </a:p>
          </p:txBody>
        </p:sp>
        <p:pic>
          <p:nvPicPr>
            <p:cNvPr id="272" name="Picture 271"/>
            <p:cNvPicPr>
              <a:picLocks noChangeAspect="1"/>
            </p:cNvPicPr>
            <p:nvPr/>
          </p:nvPicPr>
          <p:blipFill>
            <a:blip r:embed="rId23"/>
            <a:stretch>
              <a:fillRect/>
            </a:stretch>
          </p:blipFill>
          <p:spPr>
            <a:xfrm>
              <a:off x="10695453" y="1253262"/>
              <a:ext cx="245456" cy="317925"/>
            </a:xfrm>
            <a:prstGeom prst="rect">
              <a:avLst/>
            </a:prstGeom>
          </p:spPr>
        </p:pic>
        <p:sp>
          <p:nvSpPr>
            <p:cNvPr id="28" name="Rectangle 27"/>
            <p:cNvSpPr/>
            <p:nvPr/>
          </p:nvSpPr>
          <p:spPr bwMode="auto">
            <a:xfrm>
              <a:off x="9495794" y="5230828"/>
              <a:ext cx="921643" cy="346426"/>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44821" rIns="0" bIns="140609" numCol="1" spcCol="0" rtlCol="0" fromWordArt="0" anchor="t" anchorCtr="0" forceAA="0" compatLnSpc="1">
              <a:prstTxWarp prst="textNoShape">
                <a:avLst/>
              </a:prstTxWarp>
              <a:noAutofit/>
            </a:bodyPr>
            <a:lstStyle/>
            <a:p>
              <a:pPr marL="0" marR="0" lvl="0" indent="0" algn="l" defTabSz="895923" rtl="0" eaLnBrk="1" fontAlgn="base" latinLnBrk="0" hangingPunct="1">
                <a:lnSpc>
                  <a:spcPct val="90000"/>
                </a:lnSpc>
                <a:spcBef>
                  <a:spcPts val="0"/>
                </a:spcBef>
                <a:spcAft>
                  <a:spcPts val="0"/>
                </a:spcAft>
                <a:buClrTx/>
                <a:buSzTx/>
                <a:buFontTx/>
                <a:buNone/>
                <a:tabLst/>
                <a:defRPr/>
              </a:pPr>
              <a:r>
                <a:rPr kumimoji="0" lang="en-US" sz="78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Traffic Manager</a:t>
              </a:r>
            </a:p>
          </p:txBody>
        </p:sp>
        <p:pic>
          <p:nvPicPr>
            <p:cNvPr id="89" name="Picture 88"/>
            <p:cNvPicPr>
              <a:picLocks noChangeAspect="1"/>
            </p:cNvPicPr>
            <p:nvPr/>
          </p:nvPicPr>
          <p:blipFill>
            <a:blip r:embed="rId24" cstate="print">
              <a:biLevel thresh="25000"/>
              <a:extLst>
                <a:ext uri="{28A0092B-C50C-407E-A947-70E740481C1C}">
                  <a14:useLocalDpi xmlns:a14="http://schemas.microsoft.com/office/drawing/2010/main" val="0"/>
                </a:ext>
              </a:extLst>
            </a:blip>
            <a:stretch>
              <a:fillRect/>
            </a:stretch>
          </p:blipFill>
          <p:spPr>
            <a:xfrm>
              <a:off x="9543599" y="5280589"/>
              <a:ext cx="210127" cy="210127"/>
            </a:xfrm>
            <a:prstGeom prst="rect">
              <a:avLst/>
            </a:prstGeom>
            <a:solidFill>
              <a:srgbClr val="0072C6"/>
            </a:solidFill>
          </p:spPr>
        </p:pic>
        <p:sp>
          <p:nvSpPr>
            <p:cNvPr id="247" name="Rectangle 246"/>
            <p:cNvSpPr/>
            <p:nvPr/>
          </p:nvSpPr>
          <p:spPr bwMode="auto">
            <a:xfrm>
              <a:off x="11373143" y="5230828"/>
              <a:ext cx="870398" cy="346426"/>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35857" rIns="0" bIns="140609" numCol="1" spcCol="0" rtlCol="0" fromWordArt="0" anchor="t" anchorCtr="0" forceAA="0" compatLnSpc="1">
              <a:prstTxWarp prst="textNoShape">
                <a:avLst/>
              </a:prstTxWarp>
              <a:noAutofit/>
            </a:bodyPr>
            <a:lstStyle/>
            <a:p>
              <a:pPr marL="0" marR="0" lvl="0" indent="0" algn="l" defTabSz="895923" rtl="0" eaLnBrk="1" fontAlgn="base" latinLnBrk="0" hangingPunct="1">
                <a:lnSpc>
                  <a:spcPct val="90000"/>
                </a:lnSpc>
                <a:spcBef>
                  <a:spcPts val="0"/>
                </a:spcBef>
                <a:spcAft>
                  <a:spcPts val="0"/>
                </a:spcAft>
                <a:buClrTx/>
                <a:buSzTx/>
                <a:buFontTx/>
                <a:buNone/>
                <a:tabLst/>
                <a:defRPr/>
              </a:pPr>
              <a:r>
                <a:rPr kumimoji="0" lang="en-US" sz="78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App</a:t>
              </a:r>
            </a:p>
            <a:p>
              <a:pPr marL="0" marR="0" lvl="0" indent="0" algn="l" defTabSz="895923" rtl="0" eaLnBrk="1" fontAlgn="base" latinLnBrk="0" hangingPunct="1">
                <a:lnSpc>
                  <a:spcPct val="90000"/>
                </a:lnSpc>
                <a:spcBef>
                  <a:spcPts val="0"/>
                </a:spcBef>
                <a:spcAft>
                  <a:spcPts val="0"/>
                </a:spcAft>
                <a:buClrTx/>
                <a:buSzTx/>
                <a:buFontTx/>
                <a:buNone/>
                <a:tabLst/>
                <a:defRPr/>
              </a:pPr>
              <a:r>
                <a:rPr kumimoji="0" lang="en-US" sz="78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Gateway</a:t>
              </a:r>
            </a:p>
          </p:txBody>
        </p:sp>
        <p:sp>
          <p:nvSpPr>
            <p:cNvPr id="327" name="Freeform 326"/>
            <p:cNvSpPr/>
            <p:nvPr/>
          </p:nvSpPr>
          <p:spPr bwMode="auto">
            <a:xfrm rot="2700000">
              <a:off x="11423302" y="5291608"/>
              <a:ext cx="188089" cy="188089"/>
            </a:xfrm>
            <a:custGeom>
              <a:avLst/>
              <a:gdLst>
                <a:gd name="connsiteX0" fmla="*/ 314803 w 613867"/>
                <a:gd name="connsiteY0" fmla="*/ 374281 h 613867"/>
                <a:gd name="connsiteX1" fmla="*/ 390557 w 613867"/>
                <a:gd name="connsiteY1" fmla="*/ 450035 h 613867"/>
                <a:gd name="connsiteX2" fmla="*/ 330696 w 613867"/>
                <a:gd name="connsiteY2" fmla="*/ 509896 h 613867"/>
                <a:gd name="connsiteX3" fmla="*/ 507842 w 613867"/>
                <a:gd name="connsiteY3" fmla="*/ 504902 h 613867"/>
                <a:gd name="connsiteX4" fmla="*/ 512837 w 613867"/>
                <a:gd name="connsiteY4" fmla="*/ 327756 h 613867"/>
                <a:gd name="connsiteX5" fmla="*/ 452975 w 613867"/>
                <a:gd name="connsiteY5" fmla="*/ 387617 h 613867"/>
                <a:gd name="connsiteX6" fmla="*/ 377221 w 613867"/>
                <a:gd name="connsiteY6" fmla="*/ 311863 h 613867"/>
                <a:gd name="connsiteX7" fmla="*/ 367619 w 613867"/>
                <a:gd name="connsiteY7" fmla="*/ 63753 h 613867"/>
                <a:gd name="connsiteX8" fmla="*/ 372612 w 613867"/>
                <a:gd name="connsiteY8" fmla="*/ 240900 h 613867"/>
                <a:gd name="connsiteX9" fmla="*/ 549761 w 613867"/>
                <a:gd name="connsiteY9" fmla="*/ 245895 h 613867"/>
                <a:gd name="connsiteX10" fmla="*/ 489898 w 613867"/>
                <a:gd name="connsiteY10" fmla="*/ 186033 h 613867"/>
                <a:gd name="connsiteX11" fmla="*/ 565652 w 613867"/>
                <a:gd name="connsiteY11" fmla="*/ 110279 h 613867"/>
                <a:gd name="connsiteX12" fmla="*/ 503234 w 613867"/>
                <a:gd name="connsiteY12" fmla="*/ 47861 h 613867"/>
                <a:gd name="connsiteX13" fmla="*/ 427480 w 613867"/>
                <a:gd name="connsiteY13" fmla="*/ 123615 h 613867"/>
                <a:gd name="connsiteX14" fmla="*/ 60550 w 613867"/>
                <a:gd name="connsiteY14" fmla="*/ 370823 h 613867"/>
                <a:gd name="connsiteX15" fmla="*/ 120411 w 613867"/>
                <a:gd name="connsiteY15" fmla="*/ 430684 h 613867"/>
                <a:gd name="connsiteX16" fmla="*/ 44657 w 613867"/>
                <a:gd name="connsiteY16" fmla="*/ 506438 h 613867"/>
                <a:gd name="connsiteX17" fmla="*/ 107075 w 613867"/>
                <a:gd name="connsiteY17" fmla="*/ 568856 h 613867"/>
                <a:gd name="connsiteX18" fmla="*/ 182829 w 613867"/>
                <a:gd name="connsiteY18" fmla="*/ 493102 h 613867"/>
                <a:gd name="connsiteX19" fmla="*/ 242691 w 613867"/>
                <a:gd name="connsiteY19" fmla="*/ 552964 h 613867"/>
                <a:gd name="connsiteX20" fmla="*/ 237696 w 613867"/>
                <a:gd name="connsiteY20" fmla="*/ 375818 h 613867"/>
                <a:gd name="connsiteX21" fmla="*/ 104519 w 613867"/>
                <a:gd name="connsiteY21" fmla="*/ 101580 h 613867"/>
                <a:gd name="connsiteX22" fmla="*/ 99524 w 613867"/>
                <a:gd name="connsiteY22" fmla="*/ 278727 h 613867"/>
                <a:gd name="connsiteX23" fmla="*/ 159386 w 613867"/>
                <a:gd name="connsiteY23" fmla="*/ 218865 h 613867"/>
                <a:gd name="connsiteX24" fmla="*/ 235140 w 613867"/>
                <a:gd name="connsiteY24" fmla="*/ 294619 h 613867"/>
                <a:gd name="connsiteX25" fmla="*/ 297558 w 613867"/>
                <a:gd name="connsiteY25" fmla="*/ 232201 h 613867"/>
                <a:gd name="connsiteX26" fmla="*/ 221804 w 613867"/>
                <a:gd name="connsiteY26" fmla="*/ 156447 h 613867"/>
                <a:gd name="connsiteX27" fmla="*/ 281665 w 613867"/>
                <a:gd name="connsiteY27" fmla="*/ 96586 h 613867"/>
                <a:gd name="connsiteX28" fmla="*/ 29967 w 613867"/>
                <a:gd name="connsiteY28" fmla="*/ 29967 h 613867"/>
                <a:gd name="connsiteX29" fmla="*/ 102313 w 613867"/>
                <a:gd name="connsiteY29" fmla="*/ 0 h 613867"/>
                <a:gd name="connsiteX30" fmla="*/ 511554 w 613867"/>
                <a:gd name="connsiteY30" fmla="*/ 0 h 613867"/>
                <a:gd name="connsiteX31" fmla="*/ 613867 w 613867"/>
                <a:gd name="connsiteY31" fmla="*/ 102313 h 613867"/>
                <a:gd name="connsiteX32" fmla="*/ 613867 w 613867"/>
                <a:gd name="connsiteY32" fmla="*/ 511554 h 613867"/>
                <a:gd name="connsiteX33" fmla="*/ 511554 w 613867"/>
                <a:gd name="connsiteY33" fmla="*/ 613867 h 613867"/>
                <a:gd name="connsiteX34" fmla="*/ 102313 w 613867"/>
                <a:gd name="connsiteY34" fmla="*/ 613867 h 613867"/>
                <a:gd name="connsiteX35" fmla="*/ 0 w 613867"/>
                <a:gd name="connsiteY35" fmla="*/ 511554 h 613867"/>
                <a:gd name="connsiteX36" fmla="*/ 0 w 613867"/>
                <a:gd name="connsiteY36" fmla="*/ 102313 h 613867"/>
                <a:gd name="connsiteX37" fmla="*/ 29967 w 613867"/>
                <a:gd name="connsiteY37" fmla="*/ 29967 h 613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13867" h="613867">
                  <a:moveTo>
                    <a:pt x="314803" y="374281"/>
                  </a:moveTo>
                  <a:lnTo>
                    <a:pt x="390557" y="450035"/>
                  </a:lnTo>
                  <a:lnTo>
                    <a:pt x="330696" y="509896"/>
                  </a:lnTo>
                  <a:lnTo>
                    <a:pt x="507842" y="504902"/>
                  </a:lnTo>
                  <a:lnTo>
                    <a:pt x="512837" y="327756"/>
                  </a:lnTo>
                  <a:lnTo>
                    <a:pt x="452975" y="387617"/>
                  </a:lnTo>
                  <a:lnTo>
                    <a:pt x="377221" y="311863"/>
                  </a:lnTo>
                  <a:close/>
                  <a:moveTo>
                    <a:pt x="367619" y="63753"/>
                  </a:moveTo>
                  <a:lnTo>
                    <a:pt x="372612" y="240900"/>
                  </a:lnTo>
                  <a:lnTo>
                    <a:pt x="549761" y="245895"/>
                  </a:lnTo>
                  <a:lnTo>
                    <a:pt x="489898" y="186033"/>
                  </a:lnTo>
                  <a:lnTo>
                    <a:pt x="565652" y="110279"/>
                  </a:lnTo>
                  <a:lnTo>
                    <a:pt x="503234" y="47861"/>
                  </a:lnTo>
                  <a:lnTo>
                    <a:pt x="427480" y="123615"/>
                  </a:lnTo>
                  <a:close/>
                  <a:moveTo>
                    <a:pt x="60550" y="370823"/>
                  </a:moveTo>
                  <a:lnTo>
                    <a:pt x="120411" y="430684"/>
                  </a:lnTo>
                  <a:lnTo>
                    <a:pt x="44657" y="506438"/>
                  </a:lnTo>
                  <a:lnTo>
                    <a:pt x="107075" y="568856"/>
                  </a:lnTo>
                  <a:lnTo>
                    <a:pt x="182829" y="493102"/>
                  </a:lnTo>
                  <a:lnTo>
                    <a:pt x="242691" y="552964"/>
                  </a:lnTo>
                  <a:lnTo>
                    <a:pt x="237696" y="375818"/>
                  </a:lnTo>
                  <a:close/>
                  <a:moveTo>
                    <a:pt x="104519" y="101580"/>
                  </a:moveTo>
                  <a:lnTo>
                    <a:pt x="99524" y="278727"/>
                  </a:lnTo>
                  <a:lnTo>
                    <a:pt x="159386" y="218865"/>
                  </a:lnTo>
                  <a:lnTo>
                    <a:pt x="235140" y="294619"/>
                  </a:lnTo>
                  <a:lnTo>
                    <a:pt x="297558" y="232201"/>
                  </a:lnTo>
                  <a:lnTo>
                    <a:pt x="221804" y="156447"/>
                  </a:lnTo>
                  <a:lnTo>
                    <a:pt x="281665" y="96586"/>
                  </a:lnTo>
                  <a:close/>
                  <a:moveTo>
                    <a:pt x="29967" y="29967"/>
                  </a:moveTo>
                  <a:cubicBezTo>
                    <a:pt x="48482" y="11452"/>
                    <a:pt x="74060" y="0"/>
                    <a:pt x="102313" y="0"/>
                  </a:cubicBezTo>
                  <a:lnTo>
                    <a:pt x="511554" y="0"/>
                  </a:lnTo>
                  <a:cubicBezTo>
                    <a:pt x="568060" y="0"/>
                    <a:pt x="613867" y="45807"/>
                    <a:pt x="613867" y="102313"/>
                  </a:cubicBezTo>
                  <a:lnTo>
                    <a:pt x="613867" y="511554"/>
                  </a:lnTo>
                  <a:cubicBezTo>
                    <a:pt x="613867" y="568060"/>
                    <a:pt x="568060" y="613867"/>
                    <a:pt x="511554" y="613867"/>
                  </a:cubicBezTo>
                  <a:lnTo>
                    <a:pt x="102313" y="613867"/>
                  </a:lnTo>
                  <a:cubicBezTo>
                    <a:pt x="45807" y="613867"/>
                    <a:pt x="0" y="568060"/>
                    <a:pt x="0" y="511554"/>
                  </a:cubicBezTo>
                  <a:lnTo>
                    <a:pt x="0" y="102313"/>
                  </a:lnTo>
                  <a:cubicBezTo>
                    <a:pt x="0" y="74060"/>
                    <a:pt x="11452" y="48482"/>
                    <a:pt x="29967" y="29967"/>
                  </a:cubicBezTo>
                  <a:close/>
                </a:path>
              </a:pathLst>
            </a:cu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sp>
          <p:nvSpPr>
            <p:cNvPr id="329" name="TextBox 328"/>
            <p:cNvSpPr txBox="1"/>
            <p:nvPr/>
          </p:nvSpPr>
          <p:spPr>
            <a:xfrm>
              <a:off x="11057160" y="2795981"/>
              <a:ext cx="659156" cy="301106"/>
            </a:xfrm>
            <a:prstGeom prst="rect">
              <a:avLst/>
            </a:prstGeom>
            <a:noFill/>
            <a:ln>
              <a:noFill/>
            </a:ln>
          </p:spPr>
          <p:txBody>
            <a:bodyPr wrap="none" lIns="0" tIns="27421" rIns="0" bIns="0" rtlCol="0">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Operational</a:t>
              </a:r>
            </a:p>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Analytics</a:t>
              </a:r>
            </a:p>
          </p:txBody>
        </p:sp>
        <p:pic>
          <p:nvPicPr>
            <p:cNvPr id="330" name="Picture 329" descr="Operational Insights.png"/>
            <p:cNvPicPr>
              <a:picLocks noChangeAspect="1"/>
            </p:cNvPicPr>
            <p:nvPr/>
          </p:nvPicPr>
          <p:blipFill>
            <a:blip r:embed="rId25" cstate="print">
              <a:biLevel thresh="25000"/>
              <a:extLst>
                <a:ext uri="{28A0092B-C50C-407E-A947-70E740481C1C}">
                  <a14:useLocalDpi xmlns:a14="http://schemas.microsoft.com/office/drawing/2010/main" val="0"/>
                </a:ext>
              </a:extLst>
            </a:blip>
            <a:stretch>
              <a:fillRect/>
            </a:stretch>
          </p:blipFill>
          <p:spPr>
            <a:xfrm>
              <a:off x="10698990" y="2750675"/>
              <a:ext cx="280231" cy="280232"/>
            </a:xfrm>
            <a:prstGeom prst="rect">
              <a:avLst/>
            </a:prstGeom>
          </p:spPr>
        </p:pic>
        <p:sp>
          <p:nvSpPr>
            <p:cNvPr id="35" name="Rectangle 34"/>
            <p:cNvSpPr/>
            <p:nvPr/>
          </p:nvSpPr>
          <p:spPr bwMode="auto">
            <a:xfrm>
              <a:off x="2019355" y="2924476"/>
              <a:ext cx="2289675" cy="1673141"/>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5923" rtl="0" eaLnBrk="1" fontAlgn="base" latinLnBrk="0" hangingPunct="1">
                <a:lnSpc>
                  <a:spcPct val="90000"/>
                </a:lnSpc>
                <a:spcBef>
                  <a:spcPts val="0"/>
                </a:spcBef>
                <a:spcAft>
                  <a:spcPts val="0"/>
                </a:spcAft>
                <a:buClrTx/>
                <a:buSzTx/>
                <a:buFontTx/>
                <a:buNone/>
                <a:tabLst/>
                <a:defRPr/>
              </a:pPr>
              <a:r>
                <a:rPr kumimoji="0" lang="en-US" sz="1176"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Compute Services</a:t>
              </a:r>
            </a:p>
          </p:txBody>
        </p:sp>
        <p:grpSp>
          <p:nvGrpSpPr>
            <p:cNvPr id="344" name="Group 343"/>
            <p:cNvGrpSpPr/>
            <p:nvPr/>
          </p:nvGrpSpPr>
          <p:grpSpPr>
            <a:xfrm>
              <a:off x="5592672" y="1532909"/>
              <a:ext cx="1001364" cy="338014"/>
              <a:chOff x="6918739" y="2547997"/>
              <a:chExt cx="1001364" cy="338014"/>
            </a:xfrm>
          </p:grpSpPr>
          <p:sp>
            <p:nvSpPr>
              <p:cNvPr id="145" name="TextBox 144"/>
              <p:cNvSpPr txBox="1"/>
              <p:nvPr/>
            </p:nvSpPr>
            <p:spPr>
              <a:xfrm>
                <a:off x="7260947" y="2584905"/>
                <a:ext cx="659156" cy="301106"/>
              </a:xfrm>
              <a:prstGeom prst="rect">
                <a:avLst/>
              </a:prstGeom>
              <a:noFill/>
              <a:ln>
                <a:noFill/>
              </a:ln>
            </p:spPr>
            <p:txBody>
              <a:bodyPr wrap="none" lIns="0" tIns="27421" rIns="0" bIns="0" rtlCol="0" anchor="t">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Cloud </a:t>
                </a:r>
              </a:p>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Services</a:t>
                </a:r>
              </a:p>
            </p:txBody>
          </p:sp>
          <p:pic>
            <p:nvPicPr>
              <p:cNvPr id="146" name="Picture 145"/>
              <p:cNvPicPr>
                <a:picLocks noChangeAspect="1"/>
              </p:cNvPicPr>
              <p:nvPr/>
            </p:nvPicPr>
            <p:blipFill>
              <a:blip r:embed="rId26" cstate="print">
                <a:biLevel thresh="25000"/>
                <a:extLst>
                  <a:ext uri="{28A0092B-C50C-407E-A947-70E740481C1C}">
                    <a14:useLocalDpi xmlns:a14="http://schemas.microsoft.com/office/drawing/2010/main" val="0"/>
                  </a:ext>
                </a:extLst>
              </a:blip>
              <a:stretch>
                <a:fillRect/>
              </a:stretch>
            </p:blipFill>
            <p:spPr>
              <a:xfrm>
                <a:off x="6918739" y="2547997"/>
                <a:ext cx="289802" cy="289802"/>
              </a:xfrm>
              <a:prstGeom prst="rect">
                <a:avLst/>
              </a:prstGeom>
            </p:spPr>
          </p:pic>
        </p:grpSp>
        <p:grpSp>
          <p:nvGrpSpPr>
            <p:cNvPr id="345" name="Group 344"/>
            <p:cNvGrpSpPr/>
            <p:nvPr/>
          </p:nvGrpSpPr>
          <p:grpSpPr>
            <a:xfrm>
              <a:off x="2258989" y="3829575"/>
              <a:ext cx="1007741" cy="320053"/>
              <a:chOff x="3566502" y="2427953"/>
              <a:chExt cx="1007741" cy="320053"/>
            </a:xfrm>
          </p:grpSpPr>
          <p:sp>
            <p:nvSpPr>
              <p:cNvPr id="147" name="TextBox 146"/>
              <p:cNvSpPr txBox="1"/>
              <p:nvPr/>
            </p:nvSpPr>
            <p:spPr>
              <a:xfrm>
                <a:off x="3915087" y="2427953"/>
                <a:ext cx="659156" cy="301106"/>
              </a:xfrm>
              <a:prstGeom prst="rect">
                <a:avLst/>
              </a:prstGeom>
              <a:noFill/>
              <a:ln>
                <a:noFill/>
              </a:ln>
            </p:spPr>
            <p:txBody>
              <a:bodyPr wrap="none" lIns="0" tIns="27421" rIns="0" bIns="0" rtlCol="0" anchor="t">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Batch</a:t>
                </a:r>
              </a:p>
            </p:txBody>
          </p:sp>
          <p:pic>
            <p:nvPicPr>
              <p:cNvPr id="148" name="Picture 147"/>
              <p:cNvPicPr>
                <a:picLocks noChangeAspect="1"/>
              </p:cNvPicPr>
              <p:nvPr/>
            </p:nvPicPr>
            <p:blipFill>
              <a:blip r:embed="rId27" cstate="print">
                <a:biLevel thresh="25000"/>
                <a:extLst>
                  <a:ext uri="{28A0092B-C50C-407E-A947-70E740481C1C}">
                    <a14:useLocalDpi xmlns:a14="http://schemas.microsoft.com/office/drawing/2010/main" val="0"/>
                  </a:ext>
                </a:extLst>
              </a:blip>
              <a:stretch>
                <a:fillRect/>
              </a:stretch>
            </p:blipFill>
            <p:spPr>
              <a:xfrm>
                <a:off x="3566502" y="2444470"/>
                <a:ext cx="303536" cy="303536"/>
              </a:xfrm>
              <a:prstGeom prst="rect">
                <a:avLst/>
              </a:prstGeom>
            </p:spPr>
          </p:pic>
        </p:grpSp>
        <p:grpSp>
          <p:nvGrpSpPr>
            <p:cNvPr id="346" name="Group 345"/>
            <p:cNvGrpSpPr/>
            <p:nvPr/>
          </p:nvGrpSpPr>
          <p:grpSpPr>
            <a:xfrm>
              <a:off x="3287026" y="3832353"/>
              <a:ext cx="1045050" cy="363426"/>
              <a:chOff x="4317137" y="2420457"/>
              <a:chExt cx="1045050" cy="363426"/>
            </a:xfrm>
          </p:grpSpPr>
          <p:sp>
            <p:nvSpPr>
              <p:cNvPr id="149" name="TextBox 148"/>
              <p:cNvSpPr txBox="1"/>
              <p:nvPr/>
            </p:nvSpPr>
            <p:spPr>
              <a:xfrm>
                <a:off x="4703031" y="2482777"/>
                <a:ext cx="659156" cy="301106"/>
              </a:xfrm>
              <a:prstGeom prst="rect">
                <a:avLst/>
              </a:prstGeom>
              <a:noFill/>
              <a:ln>
                <a:noFill/>
              </a:ln>
            </p:spPr>
            <p:txBody>
              <a:bodyPr wrap="none" lIns="0" tIns="27421" rIns="0" bIns="0" rtlCol="0" anchor="t">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RemoteApp</a:t>
                </a:r>
              </a:p>
            </p:txBody>
          </p:sp>
          <p:pic>
            <p:nvPicPr>
              <p:cNvPr id="150" name="Picture 149"/>
              <p:cNvPicPr>
                <a:picLocks noChangeAspect="1"/>
              </p:cNvPicPr>
              <p:nvPr/>
            </p:nvPicPr>
            <p:blipFill>
              <a:blip r:embed="rId28" cstate="print">
                <a:biLevel thresh="25000"/>
                <a:extLst>
                  <a:ext uri="{28A0092B-C50C-407E-A947-70E740481C1C}">
                    <a14:useLocalDpi xmlns:a14="http://schemas.microsoft.com/office/drawing/2010/main" val="0"/>
                  </a:ext>
                </a:extLst>
              </a:blip>
              <a:stretch>
                <a:fillRect/>
              </a:stretch>
            </p:blipFill>
            <p:spPr>
              <a:xfrm>
                <a:off x="4317137" y="2420457"/>
                <a:ext cx="291655" cy="291656"/>
              </a:xfrm>
              <a:prstGeom prst="rect">
                <a:avLst/>
              </a:prstGeom>
            </p:spPr>
          </p:pic>
        </p:grpSp>
        <p:sp>
          <p:nvSpPr>
            <p:cNvPr id="349" name="TextBox 348"/>
            <p:cNvSpPr txBox="1"/>
            <p:nvPr/>
          </p:nvSpPr>
          <p:spPr>
            <a:xfrm>
              <a:off x="5081945" y="2047294"/>
              <a:ext cx="659156" cy="301106"/>
            </a:xfrm>
            <a:prstGeom prst="rect">
              <a:avLst/>
            </a:prstGeom>
            <a:noFill/>
            <a:ln>
              <a:noFill/>
            </a:ln>
          </p:spPr>
          <p:txBody>
            <a:bodyPr wrap="none" lIns="0" tIns="27421" rIns="0" bIns="0" rtlCol="0" anchor="t">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Service</a:t>
              </a:r>
            </a:p>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Fabric</a:t>
              </a:r>
            </a:p>
          </p:txBody>
        </p:sp>
        <p:sp>
          <p:nvSpPr>
            <p:cNvPr id="360" name="Freeform 359"/>
            <p:cNvSpPr/>
            <p:nvPr/>
          </p:nvSpPr>
          <p:spPr bwMode="auto">
            <a:xfrm>
              <a:off x="4739894" y="2031106"/>
              <a:ext cx="282441" cy="271463"/>
            </a:xfrm>
            <a:custGeom>
              <a:avLst/>
              <a:gdLst>
                <a:gd name="connsiteX0" fmla="*/ 284961 w 673895"/>
                <a:gd name="connsiteY0" fmla="*/ 158165 h 647702"/>
                <a:gd name="connsiteX1" fmla="*/ 170786 w 673895"/>
                <a:gd name="connsiteY1" fmla="*/ 242195 h 647702"/>
                <a:gd name="connsiteX2" fmla="*/ 176214 w 673895"/>
                <a:gd name="connsiteY2" fmla="*/ 269082 h 647702"/>
                <a:gd name="connsiteX3" fmla="*/ 150408 w 673895"/>
                <a:gd name="connsiteY3" fmla="*/ 331383 h 647702"/>
                <a:gd name="connsiteX4" fmla="*/ 146443 w 673895"/>
                <a:gd name="connsiteY4" fmla="*/ 334057 h 647702"/>
                <a:gd name="connsiteX5" fmla="*/ 192422 w 673895"/>
                <a:gd name="connsiteY5" fmla="*/ 472837 h 647702"/>
                <a:gd name="connsiteX6" fmla="*/ 220034 w 673895"/>
                <a:gd name="connsiteY6" fmla="*/ 478412 h 647702"/>
                <a:gd name="connsiteX7" fmla="*/ 248039 w 673895"/>
                <a:gd name="connsiteY7" fmla="*/ 497294 h 647702"/>
                <a:gd name="connsiteX8" fmla="*/ 265572 w 673895"/>
                <a:gd name="connsiteY8" fmla="*/ 523298 h 647702"/>
                <a:gd name="connsiteX9" fmla="*/ 408956 w 673895"/>
                <a:gd name="connsiteY9" fmla="*/ 523298 h 647702"/>
                <a:gd name="connsiteX10" fmla="*/ 417479 w 673895"/>
                <a:gd name="connsiteY10" fmla="*/ 505571 h 647702"/>
                <a:gd name="connsiteX11" fmla="*/ 456243 w 673895"/>
                <a:gd name="connsiteY11" fmla="*/ 473649 h 647702"/>
                <a:gd name="connsiteX12" fmla="*/ 488887 w 673895"/>
                <a:gd name="connsiteY12" fmla="*/ 467058 h 647702"/>
                <a:gd name="connsiteX13" fmla="*/ 531395 w 673895"/>
                <a:gd name="connsiteY13" fmla="*/ 334333 h 647702"/>
                <a:gd name="connsiteX14" fmla="*/ 523487 w 673895"/>
                <a:gd name="connsiteY14" fmla="*/ 329002 h 647702"/>
                <a:gd name="connsiteX15" fmla="*/ 497681 w 673895"/>
                <a:gd name="connsiteY15" fmla="*/ 266701 h 647702"/>
                <a:gd name="connsiteX16" fmla="*/ 501673 w 673895"/>
                <a:gd name="connsiteY16" fmla="*/ 246929 h 647702"/>
                <a:gd name="connsiteX17" fmla="*/ 384346 w 673895"/>
                <a:gd name="connsiteY17" fmla="*/ 159653 h 647702"/>
                <a:gd name="connsiteX18" fmla="*/ 370052 w 673895"/>
                <a:gd name="connsiteY18" fmla="*/ 169290 h 647702"/>
                <a:gd name="connsiteX19" fmla="*/ 335757 w 673895"/>
                <a:gd name="connsiteY19" fmla="*/ 176214 h 647702"/>
                <a:gd name="connsiteX20" fmla="*/ 301462 w 673895"/>
                <a:gd name="connsiteY20" fmla="*/ 169290 h 647702"/>
                <a:gd name="connsiteX21" fmla="*/ 335757 w 673895"/>
                <a:gd name="connsiteY21" fmla="*/ 0 h 647702"/>
                <a:gd name="connsiteX22" fmla="*/ 423864 w 673895"/>
                <a:gd name="connsiteY22" fmla="*/ 88107 h 647702"/>
                <a:gd name="connsiteX23" fmla="*/ 420253 w 673895"/>
                <a:gd name="connsiteY23" fmla="*/ 105993 h 647702"/>
                <a:gd name="connsiteX24" fmla="*/ 538728 w 673895"/>
                <a:gd name="connsiteY24" fmla="*/ 194124 h 647702"/>
                <a:gd name="connsiteX25" fmla="*/ 551493 w 673895"/>
                <a:gd name="connsiteY25" fmla="*/ 185518 h 647702"/>
                <a:gd name="connsiteX26" fmla="*/ 585788 w 673895"/>
                <a:gd name="connsiteY26" fmla="*/ 178594 h 647702"/>
                <a:gd name="connsiteX27" fmla="*/ 673895 w 673895"/>
                <a:gd name="connsiteY27" fmla="*/ 266701 h 647702"/>
                <a:gd name="connsiteX28" fmla="*/ 620083 w 673895"/>
                <a:gd name="connsiteY28" fmla="*/ 347884 h 647702"/>
                <a:gd name="connsiteX29" fmla="*/ 593016 w 673895"/>
                <a:gd name="connsiteY29" fmla="*/ 353349 h 647702"/>
                <a:gd name="connsiteX30" fmla="*/ 549222 w 673895"/>
                <a:gd name="connsiteY30" fmla="*/ 490092 h 647702"/>
                <a:gd name="connsiteX31" fmla="*/ 552839 w 673895"/>
                <a:gd name="connsiteY31" fmla="*/ 492531 h 647702"/>
                <a:gd name="connsiteX32" fmla="*/ 578645 w 673895"/>
                <a:gd name="connsiteY32" fmla="*/ 554832 h 647702"/>
                <a:gd name="connsiteX33" fmla="*/ 490538 w 673895"/>
                <a:gd name="connsiteY33" fmla="*/ 642939 h 647702"/>
                <a:gd name="connsiteX34" fmla="*/ 409355 w 673895"/>
                <a:gd name="connsiteY34" fmla="*/ 589127 h 647702"/>
                <a:gd name="connsiteX35" fmla="*/ 409084 w 673895"/>
                <a:gd name="connsiteY35" fmla="*/ 587783 h 647702"/>
                <a:gd name="connsiteX36" fmla="*/ 268154 w 673895"/>
                <a:gd name="connsiteY36" fmla="*/ 587783 h 647702"/>
                <a:gd name="connsiteX37" fmla="*/ 266921 w 673895"/>
                <a:gd name="connsiteY37" fmla="*/ 593890 h 647702"/>
                <a:gd name="connsiteX38" fmla="*/ 185738 w 673895"/>
                <a:gd name="connsiteY38" fmla="*/ 647702 h 647702"/>
                <a:gd name="connsiteX39" fmla="*/ 97631 w 673895"/>
                <a:gd name="connsiteY39" fmla="*/ 559595 h 647702"/>
                <a:gd name="connsiteX40" fmla="*/ 123437 w 673895"/>
                <a:gd name="connsiteY40" fmla="*/ 497294 h 647702"/>
                <a:gd name="connsiteX41" fmla="*/ 130921 w 673895"/>
                <a:gd name="connsiteY41" fmla="*/ 492248 h 647702"/>
                <a:gd name="connsiteX42" fmla="*/ 86036 w 673895"/>
                <a:gd name="connsiteY42" fmla="*/ 356771 h 647702"/>
                <a:gd name="connsiteX43" fmla="*/ 53812 w 673895"/>
                <a:gd name="connsiteY43" fmla="*/ 350265 h 647702"/>
                <a:gd name="connsiteX44" fmla="*/ 0 w 673895"/>
                <a:gd name="connsiteY44" fmla="*/ 269082 h 647702"/>
                <a:gd name="connsiteX45" fmla="*/ 88107 w 673895"/>
                <a:gd name="connsiteY45" fmla="*/ 180975 h 647702"/>
                <a:gd name="connsiteX46" fmla="*/ 122402 w 673895"/>
                <a:gd name="connsiteY46" fmla="*/ 187899 h 647702"/>
                <a:gd name="connsiteX47" fmla="*/ 129378 w 673895"/>
                <a:gd name="connsiteY47" fmla="*/ 192602 h 647702"/>
                <a:gd name="connsiteX48" fmla="*/ 250718 w 673895"/>
                <a:gd name="connsiteY48" fmla="*/ 103300 h 647702"/>
                <a:gd name="connsiteX49" fmla="*/ 247650 w 673895"/>
                <a:gd name="connsiteY49" fmla="*/ 88107 h 647702"/>
                <a:gd name="connsiteX50" fmla="*/ 335757 w 673895"/>
                <a:gd name="connsiteY50" fmla="*/ 0 h 647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673895" h="647702">
                  <a:moveTo>
                    <a:pt x="284961" y="158165"/>
                  </a:moveTo>
                  <a:lnTo>
                    <a:pt x="170786" y="242195"/>
                  </a:lnTo>
                  <a:lnTo>
                    <a:pt x="176214" y="269082"/>
                  </a:lnTo>
                  <a:cubicBezTo>
                    <a:pt x="176214" y="293412"/>
                    <a:pt x="166353" y="315439"/>
                    <a:pt x="150408" y="331383"/>
                  </a:cubicBezTo>
                  <a:lnTo>
                    <a:pt x="146443" y="334057"/>
                  </a:lnTo>
                  <a:lnTo>
                    <a:pt x="192422" y="472837"/>
                  </a:lnTo>
                  <a:lnTo>
                    <a:pt x="220034" y="478412"/>
                  </a:lnTo>
                  <a:cubicBezTo>
                    <a:pt x="230575" y="482870"/>
                    <a:pt x="240067" y="489322"/>
                    <a:pt x="248039" y="497294"/>
                  </a:cubicBezTo>
                  <a:lnTo>
                    <a:pt x="265572" y="523298"/>
                  </a:lnTo>
                  <a:lnTo>
                    <a:pt x="408956" y="523298"/>
                  </a:lnTo>
                  <a:lnTo>
                    <a:pt x="417479" y="505571"/>
                  </a:lnTo>
                  <a:cubicBezTo>
                    <a:pt x="426979" y="491509"/>
                    <a:pt x="440432" y="480337"/>
                    <a:pt x="456243" y="473649"/>
                  </a:cubicBezTo>
                  <a:lnTo>
                    <a:pt x="488887" y="467058"/>
                  </a:lnTo>
                  <a:lnTo>
                    <a:pt x="531395" y="334333"/>
                  </a:lnTo>
                  <a:lnTo>
                    <a:pt x="523487" y="329002"/>
                  </a:lnTo>
                  <a:cubicBezTo>
                    <a:pt x="507543" y="313058"/>
                    <a:pt x="497681" y="291031"/>
                    <a:pt x="497681" y="266701"/>
                  </a:cubicBezTo>
                  <a:lnTo>
                    <a:pt x="501673" y="246929"/>
                  </a:lnTo>
                  <a:lnTo>
                    <a:pt x="384346" y="159653"/>
                  </a:lnTo>
                  <a:lnTo>
                    <a:pt x="370052" y="169290"/>
                  </a:lnTo>
                  <a:cubicBezTo>
                    <a:pt x="359511" y="173749"/>
                    <a:pt x="347922" y="176214"/>
                    <a:pt x="335757" y="176214"/>
                  </a:cubicBezTo>
                  <a:cubicBezTo>
                    <a:pt x="323592" y="176214"/>
                    <a:pt x="312003" y="173749"/>
                    <a:pt x="301462" y="169290"/>
                  </a:cubicBezTo>
                  <a:close/>
                  <a:moveTo>
                    <a:pt x="335757" y="0"/>
                  </a:moveTo>
                  <a:cubicBezTo>
                    <a:pt x="384417" y="0"/>
                    <a:pt x="423864" y="39447"/>
                    <a:pt x="423864" y="88107"/>
                  </a:cubicBezTo>
                  <a:lnTo>
                    <a:pt x="420253" y="105993"/>
                  </a:lnTo>
                  <a:lnTo>
                    <a:pt x="538728" y="194124"/>
                  </a:lnTo>
                  <a:lnTo>
                    <a:pt x="551493" y="185518"/>
                  </a:lnTo>
                  <a:cubicBezTo>
                    <a:pt x="562034" y="181059"/>
                    <a:pt x="573623" y="178594"/>
                    <a:pt x="585788" y="178594"/>
                  </a:cubicBezTo>
                  <a:cubicBezTo>
                    <a:pt x="634448" y="178594"/>
                    <a:pt x="673895" y="218041"/>
                    <a:pt x="673895" y="266701"/>
                  </a:cubicBezTo>
                  <a:cubicBezTo>
                    <a:pt x="673895" y="303196"/>
                    <a:pt x="651706" y="334509"/>
                    <a:pt x="620083" y="347884"/>
                  </a:cubicBezTo>
                  <a:lnTo>
                    <a:pt x="593016" y="353349"/>
                  </a:lnTo>
                  <a:lnTo>
                    <a:pt x="549222" y="490092"/>
                  </a:lnTo>
                  <a:lnTo>
                    <a:pt x="552839" y="492531"/>
                  </a:lnTo>
                  <a:cubicBezTo>
                    <a:pt x="568783" y="508475"/>
                    <a:pt x="578645" y="530502"/>
                    <a:pt x="578645" y="554832"/>
                  </a:cubicBezTo>
                  <a:cubicBezTo>
                    <a:pt x="578645" y="603492"/>
                    <a:pt x="539198" y="642939"/>
                    <a:pt x="490538" y="642939"/>
                  </a:cubicBezTo>
                  <a:cubicBezTo>
                    <a:pt x="454043" y="642939"/>
                    <a:pt x="422731" y="620750"/>
                    <a:pt x="409355" y="589127"/>
                  </a:cubicBezTo>
                  <a:lnTo>
                    <a:pt x="409084" y="587783"/>
                  </a:lnTo>
                  <a:lnTo>
                    <a:pt x="268154" y="587783"/>
                  </a:lnTo>
                  <a:lnTo>
                    <a:pt x="266921" y="593890"/>
                  </a:lnTo>
                  <a:cubicBezTo>
                    <a:pt x="253546" y="625513"/>
                    <a:pt x="222233" y="647702"/>
                    <a:pt x="185738" y="647702"/>
                  </a:cubicBezTo>
                  <a:cubicBezTo>
                    <a:pt x="137078" y="647702"/>
                    <a:pt x="97631" y="608255"/>
                    <a:pt x="97631" y="559595"/>
                  </a:cubicBezTo>
                  <a:cubicBezTo>
                    <a:pt x="97631" y="535265"/>
                    <a:pt x="107493" y="513238"/>
                    <a:pt x="123437" y="497294"/>
                  </a:cubicBezTo>
                  <a:lnTo>
                    <a:pt x="130921" y="492248"/>
                  </a:lnTo>
                  <a:lnTo>
                    <a:pt x="86036" y="356771"/>
                  </a:lnTo>
                  <a:lnTo>
                    <a:pt x="53812" y="350265"/>
                  </a:lnTo>
                  <a:cubicBezTo>
                    <a:pt x="22189" y="336890"/>
                    <a:pt x="0" y="305577"/>
                    <a:pt x="0" y="269082"/>
                  </a:cubicBezTo>
                  <a:cubicBezTo>
                    <a:pt x="0" y="220422"/>
                    <a:pt x="39447" y="180975"/>
                    <a:pt x="88107" y="180975"/>
                  </a:cubicBezTo>
                  <a:cubicBezTo>
                    <a:pt x="100272" y="180975"/>
                    <a:pt x="111861" y="183440"/>
                    <a:pt x="122402" y="187899"/>
                  </a:cubicBezTo>
                  <a:lnTo>
                    <a:pt x="129378" y="192602"/>
                  </a:lnTo>
                  <a:lnTo>
                    <a:pt x="250718" y="103300"/>
                  </a:lnTo>
                  <a:lnTo>
                    <a:pt x="247650" y="88107"/>
                  </a:lnTo>
                  <a:cubicBezTo>
                    <a:pt x="247650" y="39447"/>
                    <a:pt x="287097" y="0"/>
                    <a:pt x="335757" y="0"/>
                  </a:cubicBezTo>
                  <a:close/>
                </a:path>
              </a:pathLst>
            </a:cu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sp>
          <p:nvSpPr>
            <p:cNvPr id="42" name="Rectangle 41"/>
            <p:cNvSpPr/>
            <p:nvPr/>
          </p:nvSpPr>
          <p:spPr bwMode="auto">
            <a:xfrm>
              <a:off x="4422349" y="2826742"/>
              <a:ext cx="2190056" cy="1773950"/>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5923" rtl="0" eaLnBrk="1" fontAlgn="base" latinLnBrk="0" hangingPunct="1">
                <a:lnSpc>
                  <a:spcPct val="90000"/>
                </a:lnSpc>
                <a:spcBef>
                  <a:spcPts val="0"/>
                </a:spcBef>
                <a:spcAft>
                  <a:spcPts val="0"/>
                </a:spcAft>
                <a:buClrTx/>
                <a:buSzTx/>
                <a:buFontTx/>
                <a:buNone/>
                <a:tabLst/>
                <a:defRPr/>
              </a:pPr>
              <a:r>
                <a:rPr kumimoji="0" lang="en-US" sz="1176"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Developer Services</a:t>
              </a:r>
            </a:p>
          </p:txBody>
        </p:sp>
        <p:grpSp>
          <p:nvGrpSpPr>
            <p:cNvPr id="144" name="Group 143"/>
            <p:cNvGrpSpPr/>
            <p:nvPr/>
          </p:nvGrpSpPr>
          <p:grpSpPr>
            <a:xfrm>
              <a:off x="4542997" y="3282151"/>
              <a:ext cx="1016238" cy="309095"/>
              <a:chOff x="9204452" y="1809539"/>
              <a:chExt cx="1016238" cy="309095"/>
            </a:xfrm>
          </p:grpSpPr>
          <p:sp>
            <p:nvSpPr>
              <p:cNvPr id="167" name="TextBox 166"/>
              <p:cNvSpPr txBox="1"/>
              <p:nvPr/>
            </p:nvSpPr>
            <p:spPr>
              <a:xfrm>
                <a:off x="9551307" y="1868609"/>
                <a:ext cx="669383" cy="250025"/>
              </a:xfrm>
              <a:prstGeom prst="rect">
                <a:avLst/>
              </a:prstGeom>
              <a:noFill/>
              <a:ln>
                <a:noFill/>
              </a:ln>
            </p:spPr>
            <p:txBody>
              <a:bodyPr wrap="none" lIns="0" tIns="27421" rIns="0" bIns="0" rtlCol="0" anchor="t">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Visual Studio</a:t>
                </a:r>
              </a:p>
            </p:txBody>
          </p:sp>
          <p:pic>
            <p:nvPicPr>
              <p:cNvPr id="168" name="Picture 167" descr="Visual Studio Online.png"/>
              <p:cNvPicPr>
                <a:picLocks noChangeAspect="1"/>
              </p:cNvPicPr>
              <p:nvPr/>
            </p:nvPicPr>
            <p:blipFill>
              <a:blip r:embed="rId29" cstate="print">
                <a:biLevel thresh="25000"/>
                <a:extLst>
                  <a:ext uri="{28A0092B-C50C-407E-A947-70E740481C1C}">
                    <a14:useLocalDpi xmlns:a14="http://schemas.microsoft.com/office/drawing/2010/main" val="0"/>
                  </a:ext>
                </a:extLst>
              </a:blip>
              <a:stretch>
                <a:fillRect/>
              </a:stretch>
            </p:blipFill>
            <p:spPr>
              <a:xfrm>
                <a:off x="9204452" y="1809539"/>
                <a:ext cx="290489" cy="290489"/>
              </a:xfrm>
              <a:prstGeom prst="rect">
                <a:avLst/>
              </a:prstGeom>
            </p:spPr>
          </p:pic>
        </p:grpSp>
        <p:grpSp>
          <p:nvGrpSpPr>
            <p:cNvPr id="363" name="Group 362"/>
            <p:cNvGrpSpPr/>
            <p:nvPr/>
          </p:nvGrpSpPr>
          <p:grpSpPr>
            <a:xfrm>
              <a:off x="4486004" y="4153250"/>
              <a:ext cx="1057781" cy="319392"/>
              <a:chOff x="9197460" y="2680638"/>
              <a:chExt cx="1057781" cy="319392"/>
            </a:xfrm>
          </p:grpSpPr>
          <p:sp>
            <p:nvSpPr>
              <p:cNvPr id="169" name="TextBox 168"/>
              <p:cNvSpPr txBox="1"/>
              <p:nvPr/>
            </p:nvSpPr>
            <p:spPr>
              <a:xfrm>
                <a:off x="9596085" y="2698925"/>
                <a:ext cx="659156" cy="301105"/>
              </a:xfrm>
              <a:prstGeom prst="rect">
                <a:avLst/>
              </a:prstGeom>
              <a:noFill/>
              <a:ln>
                <a:noFill/>
              </a:ln>
            </p:spPr>
            <p:txBody>
              <a:bodyPr wrap="none" lIns="0" tIns="27421" rIns="0" bIns="0" rtlCol="0" anchor="t">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Application</a:t>
                </a:r>
              </a:p>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Insights</a:t>
                </a:r>
              </a:p>
            </p:txBody>
          </p:sp>
          <p:pic>
            <p:nvPicPr>
              <p:cNvPr id="170" name="Picture 169" descr="Application Insights.png"/>
              <p:cNvPicPr>
                <a:picLocks noChangeAspect="1"/>
              </p:cNvPicPr>
              <p:nvPr/>
            </p:nvPicPr>
            <p:blipFill>
              <a:blip r:embed="rId30" cstate="print">
                <a:biLevel thresh="25000"/>
                <a:extLst>
                  <a:ext uri="{28A0092B-C50C-407E-A947-70E740481C1C}">
                    <a14:useLocalDpi xmlns:a14="http://schemas.microsoft.com/office/drawing/2010/main" val="0"/>
                  </a:ext>
                </a:extLst>
              </a:blip>
              <a:stretch>
                <a:fillRect/>
              </a:stretch>
            </p:blipFill>
            <p:spPr>
              <a:xfrm>
                <a:off x="9197460" y="2680638"/>
                <a:ext cx="292274" cy="292274"/>
              </a:xfrm>
              <a:prstGeom prst="rect">
                <a:avLst/>
              </a:prstGeom>
            </p:spPr>
          </p:pic>
        </p:grpSp>
        <p:grpSp>
          <p:nvGrpSpPr>
            <p:cNvPr id="374" name="Group 373"/>
            <p:cNvGrpSpPr/>
            <p:nvPr/>
          </p:nvGrpSpPr>
          <p:grpSpPr>
            <a:xfrm>
              <a:off x="4502673" y="3710236"/>
              <a:ext cx="907749" cy="314754"/>
              <a:chOff x="8437736" y="1160854"/>
              <a:chExt cx="907749" cy="314754"/>
            </a:xfrm>
          </p:grpSpPr>
          <p:sp>
            <p:nvSpPr>
              <p:cNvPr id="239" name="TextBox 238"/>
              <p:cNvSpPr txBox="1"/>
              <p:nvPr/>
            </p:nvSpPr>
            <p:spPr>
              <a:xfrm>
                <a:off x="8784614" y="1217990"/>
                <a:ext cx="560871" cy="257618"/>
              </a:xfrm>
              <a:prstGeom prst="rect">
                <a:avLst/>
              </a:prstGeom>
              <a:noFill/>
              <a:ln>
                <a:noFill/>
              </a:ln>
            </p:spPr>
            <p:txBody>
              <a:bodyPr wrap="none" lIns="0" tIns="27421" rIns="0" bIns="0" rtlCol="0" anchor="t">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VS Team Services</a:t>
                </a:r>
              </a:p>
            </p:txBody>
          </p:sp>
          <p:sp>
            <p:nvSpPr>
              <p:cNvPr id="371" name="Freeform 370"/>
              <p:cNvSpPr/>
              <p:nvPr/>
            </p:nvSpPr>
            <p:spPr bwMode="auto">
              <a:xfrm>
                <a:off x="8437736" y="1160854"/>
                <a:ext cx="290511" cy="249138"/>
              </a:xfrm>
              <a:custGeom>
                <a:avLst/>
                <a:gdLst>
                  <a:gd name="connsiteX0" fmla="*/ 20235 w 769143"/>
                  <a:gd name="connsiteY0" fmla="*/ 443405 h 659607"/>
                  <a:gd name="connsiteX1" fmla="*/ 84659 w 769143"/>
                  <a:gd name="connsiteY1" fmla="*/ 443405 h 659607"/>
                  <a:gd name="connsiteX2" fmla="*/ 133712 w 769143"/>
                  <a:gd name="connsiteY2" fmla="*/ 527981 h 659607"/>
                  <a:gd name="connsiteX3" fmla="*/ 182766 w 769143"/>
                  <a:gd name="connsiteY3" fmla="*/ 443405 h 659607"/>
                  <a:gd name="connsiteX4" fmla="*/ 251228 w 769143"/>
                  <a:gd name="connsiteY4" fmla="*/ 443405 h 659607"/>
                  <a:gd name="connsiteX5" fmla="*/ 271462 w 769143"/>
                  <a:gd name="connsiteY5" fmla="*/ 463640 h 659607"/>
                  <a:gd name="connsiteX6" fmla="*/ 271462 w 769143"/>
                  <a:gd name="connsiteY6" fmla="*/ 634610 h 659607"/>
                  <a:gd name="connsiteX7" fmla="*/ 251228 w 769143"/>
                  <a:gd name="connsiteY7" fmla="*/ 654845 h 659607"/>
                  <a:gd name="connsiteX8" fmla="*/ 20235 w 769143"/>
                  <a:gd name="connsiteY8" fmla="*/ 654845 h 659607"/>
                  <a:gd name="connsiteX9" fmla="*/ 0 w 769143"/>
                  <a:gd name="connsiteY9" fmla="*/ 634610 h 659607"/>
                  <a:gd name="connsiteX10" fmla="*/ 0 w 769143"/>
                  <a:gd name="connsiteY10" fmla="*/ 463640 h 659607"/>
                  <a:gd name="connsiteX11" fmla="*/ 20235 w 769143"/>
                  <a:gd name="connsiteY11" fmla="*/ 443405 h 659607"/>
                  <a:gd name="connsiteX12" fmla="*/ 330596 w 769143"/>
                  <a:gd name="connsiteY12" fmla="*/ 290513 h 659607"/>
                  <a:gd name="connsiteX13" fmla="*/ 443055 w 769143"/>
                  <a:gd name="connsiteY13" fmla="*/ 290513 h 659607"/>
                  <a:gd name="connsiteX14" fmla="*/ 528684 w 769143"/>
                  <a:gd name="connsiteY14" fmla="*/ 438150 h 659607"/>
                  <a:gd name="connsiteX15" fmla="*/ 614314 w 769143"/>
                  <a:gd name="connsiteY15" fmla="*/ 290513 h 659607"/>
                  <a:gd name="connsiteX16" fmla="*/ 733821 w 769143"/>
                  <a:gd name="connsiteY16" fmla="*/ 290513 h 659607"/>
                  <a:gd name="connsiteX17" fmla="*/ 769143 w 769143"/>
                  <a:gd name="connsiteY17" fmla="*/ 325835 h 659607"/>
                  <a:gd name="connsiteX18" fmla="*/ 769143 w 769143"/>
                  <a:gd name="connsiteY18" fmla="*/ 624285 h 659607"/>
                  <a:gd name="connsiteX19" fmla="*/ 733821 w 769143"/>
                  <a:gd name="connsiteY19" fmla="*/ 659607 h 659607"/>
                  <a:gd name="connsiteX20" fmla="*/ 330596 w 769143"/>
                  <a:gd name="connsiteY20" fmla="*/ 659607 h 659607"/>
                  <a:gd name="connsiteX21" fmla="*/ 295274 w 769143"/>
                  <a:gd name="connsiteY21" fmla="*/ 624285 h 659607"/>
                  <a:gd name="connsiteX22" fmla="*/ 295274 w 769143"/>
                  <a:gd name="connsiteY22" fmla="*/ 325835 h 659607"/>
                  <a:gd name="connsiteX23" fmla="*/ 330596 w 769143"/>
                  <a:gd name="connsiteY23" fmla="*/ 290513 h 659607"/>
                  <a:gd name="connsiteX24" fmla="*/ 134367 w 769143"/>
                  <a:gd name="connsiteY24" fmla="*/ 276981 h 659607"/>
                  <a:gd name="connsiteX25" fmla="*/ 211441 w 769143"/>
                  <a:gd name="connsiteY25" fmla="*/ 354055 h 659607"/>
                  <a:gd name="connsiteX26" fmla="*/ 134367 w 769143"/>
                  <a:gd name="connsiteY26" fmla="*/ 431128 h 659607"/>
                  <a:gd name="connsiteX27" fmla="*/ 57293 w 769143"/>
                  <a:gd name="connsiteY27" fmla="*/ 354055 h 659607"/>
                  <a:gd name="connsiteX28" fmla="*/ 134367 w 769143"/>
                  <a:gd name="connsiteY28" fmla="*/ 276981 h 659607"/>
                  <a:gd name="connsiteX29" fmla="*/ 529827 w 769143"/>
                  <a:gd name="connsiteY29" fmla="*/ 0 h 659607"/>
                  <a:gd name="connsiteX30" fmla="*/ 664368 w 769143"/>
                  <a:gd name="connsiteY30" fmla="*/ 134541 h 659607"/>
                  <a:gd name="connsiteX31" fmla="*/ 529827 w 769143"/>
                  <a:gd name="connsiteY31" fmla="*/ 269082 h 659607"/>
                  <a:gd name="connsiteX32" fmla="*/ 395286 w 769143"/>
                  <a:gd name="connsiteY32" fmla="*/ 134541 h 659607"/>
                  <a:gd name="connsiteX33" fmla="*/ 529827 w 769143"/>
                  <a:gd name="connsiteY33" fmla="*/ 0 h 659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769143" h="659607">
                    <a:moveTo>
                      <a:pt x="20235" y="443405"/>
                    </a:moveTo>
                    <a:lnTo>
                      <a:pt x="84659" y="443405"/>
                    </a:lnTo>
                    <a:lnTo>
                      <a:pt x="133712" y="527981"/>
                    </a:lnTo>
                    <a:lnTo>
                      <a:pt x="182766" y="443405"/>
                    </a:lnTo>
                    <a:lnTo>
                      <a:pt x="251228" y="443405"/>
                    </a:lnTo>
                    <a:cubicBezTo>
                      <a:pt x="262403" y="443405"/>
                      <a:pt x="271462" y="452464"/>
                      <a:pt x="271462" y="463640"/>
                    </a:cubicBezTo>
                    <a:lnTo>
                      <a:pt x="271462" y="634610"/>
                    </a:lnTo>
                    <a:cubicBezTo>
                      <a:pt x="271462" y="645786"/>
                      <a:pt x="262403" y="654845"/>
                      <a:pt x="251228" y="654845"/>
                    </a:cubicBezTo>
                    <a:lnTo>
                      <a:pt x="20235" y="654845"/>
                    </a:lnTo>
                    <a:cubicBezTo>
                      <a:pt x="9060" y="654845"/>
                      <a:pt x="0" y="645786"/>
                      <a:pt x="0" y="634610"/>
                    </a:cubicBezTo>
                    <a:lnTo>
                      <a:pt x="0" y="463640"/>
                    </a:lnTo>
                    <a:cubicBezTo>
                      <a:pt x="0" y="452464"/>
                      <a:pt x="9060" y="443405"/>
                      <a:pt x="20235" y="443405"/>
                    </a:cubicBezTo>
                    <a:close/>
                    <a:moveTo>
                      <a:pt x="330596" y="290513"/>
                    </a:moveTo>
                    <a:lnTo>
                      <a:pt x="443055" y="290513"/>
                    </a:lnTo>
                    <a:lnTo>
                      <a:pt x="528684" y="438150"/>
                    </a:lnTo>
                    <a:lnTo>
                      <a:pt x="614314" y="290513"/>
                    </a:lnTo>
                    <a:lnTo>
                      <a:pt x="733821" y="290513"/>
                    </a:lnTo>
                    <a:cubicBezTo>
                      <a:pt x="753329" y="290513"/>
                      <a:pt x="769143" y="306327"/>
                      <a:pt x="769143" y="325835"/>
                    </a:cubicBezTo>
                    <a:lnTo>
                      <a:pt x="769143" y="624285"/>
                    </a:lnTo>
                    <a:cubicBezTo>
                      <a:pt x="769143" y="643793"/>
                      <a:pt x="753329" y="659607"/>
                      <a:pt x="733821" y="659607"/>
                    </a:cubicBezTo>
                    <a:lnTo>
                      <a:pt x="330596" y="659607"/>
                    </a:lnTo>
                    <a:cubicBezTo>
                      <a:pt x="311088" y="659607"/>
                      <a:pt x="295274" y="643793"/>
                      <a:pt x="295274" y="624285"/>
                    </a:cubicBezTo>
                    <a:lnTo>
                      <a:pt x="295274" y="325835"/>
                    </a:lnTo>
                    <a:cubicBezTo>
                      <a:pt x="295274" y="306327"/>
                      <a:pt x="311088" y="290513"/>
                      <a:pt x="330596" y="290513"/>
                    </a:cubicBezTo>
                    <a:close/>
                    <a:moveTo>
                      <a:pt x="134367" y="276981"/>
                    </a:moveTo>
                    <a:cubicBezTo>
                      <a:pt x="176934" y="276981"/>
                      <a:pt x="211441" y="311488"/>
                      <a:pt x="211441" y="354055"/>
                    </a:cubicBezTo>
                    <a:cubicBezTo>
                      <a:pt x="211441" y="396621"/>
                      <a:pt x="176934" y="431128"/>
                      <a:pt x="134367" y="431128"/>
                    </a:cubicBezTo>
                    <a:cubicBezTo>
                      <a:pt x="91800" y="431128"/>
                      <a:pt x="57293" y="396621"/>
                      <a:pt x="57293" y="354055"/>
                    </a:cubicBezTo>
                    <a:cubicBezTo>
                      <a:pt x="57293" y="311488"/>
                      <a:pt x="91800" y="276981"/>
                      <a:pt x="134367" y="276981"/>
                    </a:cubicBezTo>
                    <a:close/>
                    <a:moveTo>
                      <a:pt x="529827" y="0"/>
                    </a:moveTo>
                    <a:cubicBezTo>
                      <a:pt x="604132" y="0"/>
                      <a:pt x="664368" y="60236"/>
                      <a:pt x="664368" y="134541"/>
                    </a:cubicBezTo>
                    <a:cubicBezTo>
                      <a:pt x="664368" y="208846"/>
                      <a:pt x="604132" y="269082"/>
                      <a:pt x="529827" y="269082"/>
                    </a:cubicBezTo>
                    <a:cubicBezTo>
                      <a:pt x="455522" y="269082"/>
                      <a:pt x="395286" y="208846"/>
                      <a:pt x="395286" y="134541"/>
                    </a:cubicBezTo>
                    <a:cubicBezTo>
                      <a:pt x="395286" y="60236"/>
                      <a:pt x="455522" y="0"/>
                      <a:pt x="529827"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grpSp>
        <p:sp>
          <p:nvSpPr>
            <p:cNvPr id="62" name="Rectangle 61"/>
            <p:cNvSpPr/>
            <p:nvPr/>
          </p:nvSpPr>
          <p:spPr bwMode="auto">
            <a:xfrm>
              <a:off x="1680586" y="5305120"/>
              <a:ext cx="861746" cy="356066"/>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44821" rIns="0" bIns="140609" numCol="1" spcCol="0" rtlCol="0" fromWordArt="0" anchor="t" anchorCtr="0" forceAA="0" compatLnSpc="1">
              <a:prstTxWarp prst="textNoShape">
                <a:avLst/>
              </a:prstTxWarp>
              <a:noAutofit/>
            </a:bodyPr>
            <a:lstStyle/>
            <a:p>
              <a:pPr marL="0" marR="0" lvl="0" indent="0" algn="l" defTabSz="895923" rtl="0" eaLnBrk="1" fontAlgn="base" latinLnBrk="0" hangingPunct="1">
                <a:lnSpc>
                  <a:spcPct val="90000"/>
                </a:lnSpc>
                <a:spcBef>
                  <a:spcPts val="0"/>
                </a:spcBef>
                <a:spcAft>
                  <a:spcPts val="0"/>
                </a:spcAft>
                <a:buClrTx/>
                <a:buSzTx/>
                <a:buFontTx/>
                <a:buNone/>
                <a:tabLst/>
                <a:defRPr/>
              </a:pPr>
              <a:r>
                <a:rPr kumimoji="0" lang="en-US" sz="78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Containers</a:t>
              </a:r>
            </a:p>
          </p:txBody>
        </p:sp>
        <p:grpSp>
          <p:nvGrpSpPr>
            <p:cNvPr id="412" name="Group 411"/>
            <p:cNvGrpSpPr/>
            <p:nvPr/>
          </p:nvGrpSpPr>
          <p:grpSpPr>
            <a:xfrm>
              <a:off x="1693311" y="5326879"/>
              <a:ext cx="221053" cy="170255"/>
              <a:chOff x="729660" y="5278586"/>
              <a:chExt cx="294653" cy="226942"/>
            </a:xfrm>
          </p:grpSpPr>
          <p:grpSp>
            <p:nvGrpSpPr>
              <p:cNvPr id="402" name="Group 401"/>
              <p:cNvGrpSpPr/>
              <p:nvPr/>
            </p:nvGrpSpPr>
            <p:grpSpPr>
              <a:xfrm>
                <a:off x="748309" y="5298113"/>
                <a:ext cx="97032" cy="104038"/>
                <a:chOff x="-760416" y="3893954"/>
                <a:chExt cx="291844" cy="312914"/>
              </a:xfrm>
              <a:solidFill>
                <a:schemeClr val="bg1"/>
              </a:solidFill>
            </p:grpSpPr>
            <p:sp>
              <p:nvSpPr>
                <p:cNvPr id="397" name="Diamond 396"/>
                <p:cNvSpPr/>
                <p:nvPr/>
              </p:nvSpPr>
              <p:spPr bwMode="auto">
                <a:xfrm rot="19690132">
                  <a:off x="-760416" y="3960080"/>
                  <a:ext cx="148049" cy="245585"/>
                </a:xfrm>
                <a:prstGeom prst="diamond">
                  <a:avLst/>
                </a:prstGeom>
                <a:grpFill/>
                <a:ln>
                  <a:noFill/>
                  <a:headEnd type="none" w="med" len="med"/>
                  <a:tailEnd type="none" w="med" len="med"/>
                </a:ln>
                <a:effectLst/>
                <a:scene3d>
                  <a:camera prst="orthographicFront">
                    <a:rot lat="899860" lon="21583921" rev="2154000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sp>
              <p:nvSpPr>
                <p:cNvPr id="398" name="Diamond 397"/>
                <p:cNvSpPr/>
                <p:nvPr/>
              </p:nvSpPr>
              <p:spPr bwMode="auto">
                <a:xfrm rot="1935408">
                  <a:off x="-622514" y="3960220"/>
                  <a:ext cx="153942" cy="246648"/>
                </a:xfrm>
                <a:prstGeom prst="diamond">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sp>
              <p:nvSpPr>
                <p:cNvPr id="399" name="Diamond 398"/>
                <p:cNvSpPr/>
                <p:nvPr/>
              </p:nvSpPr>
              <p:spPr bwMode="auto">
                <a:xfrm rot="5400000">
                  <a:off x="-691931" y="3848129"/>
                  <a:ext cx="153937" cy="245588"/>
                </a:xfrm>
                <a:prstGeom prst="diamond">
                  <a:avLst/>
                </a:prstGeom>
                <a:grpFill/>
                <a:ln>
                  <a:noFill/>
                  <a:headEnd type="none" w="med" len="med"/>
                  <a:tailEnd type="none" w="med" len="med"/>
                </a:ln>
                <a:effectLst/>
                <a:scene3d>
                  <a:camera prst="orthographicFront">
                    <a:rot lat="21599979" lon="240000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grpSp>
          <p:sp>
            <p:nvSpPr>
              <p:cNvPr id="403" name="Rounded Rectangle 402"/>
              <p:cNvSpPr/>
              <p:nvPr/>
            </p:nvSpPr>
            <p:spPr bwMode="auto">
              <a:xfrm>
                <a:off x="729660" y="5278586"/>
                <a:ext cx="294653" cy="226942"/>
              </a:xfrm>
              <a:prstGeom prst="roundRect">
                <a:avLst>
                  <a:gd name="adj" fmla="val 9184"/>
                </a:avLst>
              </a:prstGeom>
              <a:no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grpSp>
            <p:nvGrpSpPr>
              <p:cNvPr id="404" name="Group 403"/>
              <p:cNvGrpSpPr/>
              <p:nvPr/>
            </p:nvGrpSpPr>
            <p:grpSpPr>
              <a:xfrm>
                <a:off x="893156" y="5298645"/>
                <a:ext cx="97032" cy="104036"/>
                <a:chOff x="-760425" y="3893952"/>
                <a:chExt cx="291846" cy="312908"/>
              </a:xfrm>
              <a:solidFill>
                <a:schemeClr val="bg1"/>
              </a:solidFill>
            </p:grpSpPr>
            <p:sp>
              <p:nvSpPr>
                <p:cNvPr id="405" name="Diamond 404"/>
                <p:cNvSpPr/>
                <p:nvPr/>
              </p:nvSpPr>
              <p:spPr bwMode="auto">
                <a:xfrm rot="19690132">
                  <a:off x="-760425" y="3960082"/>
                  <a:ext cx="148050" cy="245583"/>
                </a:xfrm>
                <a:prstGeom prst="diamond">
                  <a:avLst/>
                </a:prstGeom>
                <a:grpFill/>
                <a:ln>
                  <a:noFill/>
                  <a:headEnd type="none" w="med" len="med"/>
                  <a:tailEnd type="none" w="med" len="med"/>
                </a:ln>
                <a:effectLst/>
                <a:scene3d>
                  <a:camera prst="orthographicFront">
                    <a:rot lat="899860" lon="21583921" rev="2154000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sp>
              <p:nvSpPr>
                <p:cNvPr id="406" name="Diamond 405"/>
                <p:cNvSpPr/>
                <p:nvPr/>
              </p:nvSpPr>
              <p:spPr bwMode="auto">
                <a:xfrm rot="1935408">
                  <a:off x="-622522" y="3960219"/>
                  <a:ext cx="153943" cy="246641"/>
                </a:xfrm>
                <a:prstGeom prst="diamond">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sp>
              <p:nvSpPr>
                <p:cNvPr id="407" name="Diamond 406"/>
                <p:cNvSpPr/>
                <p:nvPr/>
              </p:nvSpPr>
              <p:spPr bwMode="auto">
                <a:xfrm rot="5400000">
                  <a:off x="-691939" y="3848130"/>
                  <a:ext cx="153939" cy="245584"/>
                </a:xfrm>
                <a:prstGeom prst="diamond">
                  <a:avLst/>
                </a:prstGeom>
                <a:grpFill/>
                <a:ln>
                  <a:noFill/>
                  <a:headEnd type="none" w="med" len="med"/>
                  <a:tailEnd type="none" w="med" len="med"/>
                </a:ln>
                <a:effectLst/>
                <a:scene3d>
                  <a:camera prst="orthographicFront">
                    <a:rot lat="21599979" lon="240000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grpSp>
          <p:grpSp>
            <p:nvGrpSpPr>
              <p:cNvPr id="408" name="Group 407"/>
              <p:cNvGrpSpPr/>
              <p:nvPr/>
            </p:nvGrpSpPr>
            <p:grpSpPr>
              <a:xfrm>
                <a:off x="824684" y="5380094"/>
                <a:ext cx="97032" cy="104038"/>
                <a:chOff x="-760434" y="3893950"/>
                <a:chExt cx="291848" cy="312914"/>
              </a:xfrm>
              <a:solidFill>
                <a:schemeClr val="bg1"/>
              </a:solidFill>
            </p:grpSpPr>
            <p:sp>
              <p:nvSpPr>
                <p:cNvPr id="409" name="Diamond 408"/>
                <p:cNvSpPr/>
                <p:nvPr/>
              </p:nvSpPr>
              <p:spPr bwMode="auto">
                <a:xfrm rot="19690132">
                  <a:off x="-760434" y="3960080"/>
                  <a:ext cx="148051" cy="245585"/>
                </a:xfrm>
                <a:prstGeom prst="diamond">
                  <a:avLst/>
                </a:prstGeom>
                <a:grpFill/>
                <a:ln>
                  <a:noFill/>
                  <a:headEnd type="none" w="med" len="med"/>
                  <a:tailEnd type="none" w="med" len="med"/>
                </a:ln>
                <a:effectLst/>
                <a:scene3d>
                  <a:camera prst="orthographicFront">
                    <a:rot lat="899860" lon="21583921" rev="2154000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sp>
              <p:nvSpPr>
                <p:cNvPr id="410" name="Diamond 409"/>
                <p:cNvSpPr/>
                <p:nvPr/>
              </p:nvSpPr>
              <p:spPr bwMode="auto">
                <a:xfrm rot="1935408">
                  <a:off x="-622530" y="3960220"/>
                  <a:ext cx="153944" cy="246644"/>
                </a:xfrm>
                <a:prstGeom prst="diamond">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sp>
              <p:nvSpPr>
                <p:cNvPr id="411" name="Diamond 410"/>
                <p:cNvSpPr/>
                <p:nvPr/>
              </p:nvSpPr>
              <p:spPr bwMode="auto">
                <a:xfrm rot="5400000">
                  <a:off x="-691960" y="3848128"/>
                  <a:ext cx="153941" cy="245585"/>
                </a:xfrm>
                <a:prstGeom prst="diamond">
                  <a:avLst/>
                </a:prstGeom>
                <a:grpFill/>
                <a:ln>
                  <a:noFill/>
                  <a:headEnd type="none" w="med" len="med"/>
                  <a:tailEnd type="none" w="med" len="med"/>
                </a:ln>
                <a:effectLst/>
                <a:scene3d>
                  <a:camera prst="orthographicFront">
                    <a:rot lat="21599979" lon="240000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grpSp>
        </p:grpSp>
        <p:sp>
          <p:nvSpPr>
            <p:cNvPr id="30" name="Rectangle 29"/>
            <p:cNvSpPr/>
            <p:nvPr/>
          </p:nvSpPr>
          <p:spPr bwMode="auto">
            <a:xfrm>
              <a:off x="7811715" y="5284096"/>
              <a:ext cx="691304" cy="346426"/>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44821" rIns="0" bIns="140609" numCol="1" spcCol="0" rtlCol="0" fromWordArt="0" anchor="t" anchorCtr="0" forceAA="0" compatLnSpc="1">
              <a:prstTxWarp prst="textNoShape">
                <a:avLst/>
              </a:prstTxWarp>
              <a:noAutofit/>
            </a:bodyPr>
            <a:lstStyle/>
            <a:p>
              <a:pPr marL="0" marR="0" lvl="0" indent="0" algn="l" defTabSz="895923" rtl="0" eaLnBrk="1" fontAlgn="base" latinLnBrk="0" hangingPunct="1">
                <a:lnSpc>
                  <a:spcPct val="90000"/>
                </a:lnSpc>
                <a:spcBef>
                  <a:spcPts val="0"/>
                </a:spcBef>
                <a:spcAft>
                  <a:spcPts val="0"/>
                </a:spcAft>
                <a:buClrTx/>
                <a:buSzTx/>
                <a:buFontTx/>
                <a:buNone/>
                <a:tabLst/>
                <a:defRPr/>
              </a:pPr>
              <a:r>
                <a:rPr kumimoji="0" lang="en-US" sz="78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DNS</a:t>
              </a:r>
            </a:p>
          </p:txBody>
        </p:sp>
        <p:pic>
          <p:nvPicPr>
            <p:cNvPr id="4" name="Picture 3"/>
            <p:cNvPicPr>
              <a:picLocks noChangeAspect="1"/>
            </p:cNvPicPr>
            <p:nvPr/>
          </p:nvPicPr>
          <p:blipFill>
            <a:blip r:embed="rId31" cstate="print">
              <a:biLevel thresh="25000"/>
              <a:extLst>
                <a:ext uri="{28A0092B-C50C-407E-A947-70E740481C1C}">
                  <a14:useLocalDpi xmlns:a14="http://schemas.microsoft.com/office/drawing/2010/main" val="0"/>
                </a:ext>
              </a:extLst>
            </a:blip>
            <a:stretch>
              <a:fillRect/>
            </a:stretch>
          </p:blipFill>
          <p:spPr>
            <a:xfrm>
              <a:off x="7861327" y="5279820"/>
              <a:ext cx="211665" cy="211665"/>
            </a:xfrm>
            <a:prstGeom prst="rect">
              <a:avLst/>
            </a:prstGeom>
            <a:solidFill>
              <a:srgbClr val="0072C6"/>
            </a:solidFill>
          </p:spPr>
        </p:pic>
        <p:sp>
          <p:nvSpPr>
            <p:cNvPr id="34" name="Rectangle 33"/>
            <p:cNvSpPr/>
            <p:nvPr/>
          </p:nvSpPr>
          <p:spPr bwMode="auto">
            <a:xfrm>
              <a:off x="10458851" y="5230828"/>
              <a:ext cx="870398" cy="346426"/>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44821" rIns="0" bIns="140609" numCol="1" spcCol="0" rtlCol="0" fromWordArt="0" anchor="t" anchorCtr="0" forceAA="0" compatLnSpc="1">
              <a:prstTxWarp prst="textNoShape">
                <a:avLst/>
              </a:prstTxWarp>
              <a:noAutofit/>
            </a:bodyPr>
            <a:lstStyle/>
            <a:p>
              <a:pPr marL="0" marR="0" lvl="0" indent="0" algn="l" defTabSz="895923" rtl="0" eaLnBrk="1" fontAlgn="base" latinLnBrk="0" hangingPunct="1">
                <a:lnSpc>
                  <a:spcPct val="90000"/>
                </a:lnSpc>
                <a:spcBef>
                  <a:spcPts val="0"/>
                </a:spcBef>
                <a:spcAft>
                  <a:spcPts val="0"/>
                </a:spcAft>
                <a:buClrTx/>
                <a:buSzTx/>
                <a:buFontTx/>
                <a:buNone/>
                <a:tabLst/>
                <a:defRPr/>
              </a:pPr>
              <a:r>
                <a:rPr kumimoji="0" lang="en-US" sz="78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VPN Gateway</a:t>
              </a:r>
            </a:p>
          </p:txBody>
        </p:sp>
        <p:pic>
          <p:nvPicPr>
            <p:cNvPr id="10" name="Picture 9"/>
            <p:cNvPicPr>
              <a:picLocks noChangeAspect="1"/>
            </p:cNvPicPr>
            <p:nvPr/>
          </p:nvPicPr>
          <p:blipFill>
            <a:blip r:embed="rId32" cstate="print">
              <a:biLevel thresh="25000"/>
              <a:extLst>
                <a:ext uri="{28A0092B-C50C-407E-A947-70E740481C1C}">
                  <a14:useLocalDpi xmlns:a14="http://schemas.microsoft.com/office/drawing/2010/main" val="0"/>
                </a:ext>
              </a:extLst>
            </a:blip>
            <a:stretch>
              <a:fillRect/>
            </a:stretch>
          </p:blipFill>
          <p:spPr>
            <a:xfrm>
              <a:off x="10461236" y="5264905"/>
              <a:ext cx="241495" cy="241495"/>
            </a:xfrm>
            <a:prstGeom prst="rect">
              <a:avLst/>
            </a:prstGeom>
            <a:solidFill>
              <a:srgbClr val="0072C6"/>
            </a:solidFill>
          </p:spPr>
        </p:pic>
        <p:sp>
          <p:nvSpPr>
            <p:cNvPr id="29" name="Rectangle 28"/>
            <p:cNvSpPr/>
            <p:nvPr/>
          </p:nvSpPr>
          <p:spPr bwMode="auto">
            <a:xfrm>
              <a:off x="6949673" y="5231160"/>
              <a:ext cx="829620" cy="346180"/>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44821" rIns="0" bIns="140609" numCol="1" spcCol="0" rtlCol="0" fromWordArt="0" anchor="t" anchorCtr="0" forceAA="0" compatLnSpc="1">
              <a:prstTxWarp prst="textNoShape">
                <a:avLst/>
              </a:prstTxWarp>
              <a:noAutofit/>
            </a:bodyPr>
            <a:lstStyle/>
            <a:p>
              <a:pPr marL="0" marR="0" lvl="0" indent="0" algn="l" defTabSz="895923" rtl="0" eaLnBrk="1" fontAlgn="base" latinLnBrk="0" hangingPunct="1">
                <a:lnSpc>
                  <a:spcPct val="90000"/>
                </a:lnSpc>
                <a:spcBef>
                  <a:spcPts val="0"/>
                </a:spcBef>
                <a:spcAft>
                  <a:spcPts val="0"/>
                </a:spcAft>
                <a:buClrTx/>
                <a:buSzTx/>
                <a:buFontTx/>
                <a:buNone/>
                <a:tabLst/>
                <a:defRPr/>
              </a:pPr>
              <a:r>
                <a:rPr kumimoji="0" lang="en-US" sz="78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Load Balancer</a:t>
              </a:r>
            </a:p>
          </p:txBody>
        </p:sp>
        <p:pic>
          <p:nvPicPr>
            <p:cNvPr id="12" name="Picture 11"/>
            <p:cNvPicPr>
              <a:picLocks noChangeAspect="1"/>
            </p:cNvPicPr>
            <p:nvPr/>
          </p:nvPicPr>
          <p:blipFill>
            <a:blip r:embed="rId33" cstate="print">
              <a:biLevel thresh="25000"/>
              <a:extLst>
                <a:ext uri="{28A0092B-C50C-407E-A947-70E740481C1C}">
                  <a14:useLocalDpi xmlns:a14="http://schemas.microsoft.com/office/drawing/2010/main" val="0"/>
                </a:ext>
              </a:extLst>
            </a:blip>
            <a:stretch>
              <a:fillRect/>
            </a:stretch>
          </p:blipFill>
          <p:spPr>
            <a:xfrm>
              <a:off x="6989271" y="5266231"/>
              <a:ext cx="238842" cy="238842"/>
            </a:xfrm>
            <a:prstGeom prst="rect">
              <a:avLst/>
            </a:prstGeom>
            <a:solidFill>
              <a:srgbClr val="0072C6"/>
            </a:solidFill>
          </p:spPr>
        </p:pic>
        <p:sp>
          <p:nvSpPr>
            <p:cNvPr id="244" name="TextBox 243"/>
            <p:cNvSpPr txBox="1"/>
            <p:nvPr/>
          </p:nvSpPr>
          <p:spPr>
            <a:xfrm>
              <a:off x="11037815" y="1820544"/>
              <a:ext cx="659156" cy="302667"/>
            </a:xfrm>
            <a:prstGeom prst="rect">
              <a:avLst/>
            </a:prstGeom>
            <a:noFill/>
            <a:ln>
              <a:noFill/>
            </a:ln>
          </p:spPr>
          <p:txBody>
            <a:bodyPr wrap="none" lIns="0" tIns="27421" rIns="0" bIns="0" rtlCol="0">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Domain Services </a:t>
              </a:r>
              <a:b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br>
              <a:endPar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245" name="Picture 244" descr="Azure Active Directory.png"/>
            <p:cNvPicPr>
              <a:picLocks noChangeAspect="1"/>
            </p:cNvPicPr>
            <p:nvPr/>
          </p:nvPicPr>
          <p:blipFill>
            <a:blip r:embed="rId18" cstate="print">
              <a:biLevel thresh="25000"/>
              <a:extLst>
                <a:ext uri="{28A0092B-C50C-407E-A947-70E740481C1C}">
                  <a14:useLocalDpi xmlns:a14="http://schemas.microsoft.com/office/drawing/2010/main" val="0"/>
                </a:ext>
              </a:extLst>
            </a:blip>
            <a:stretch>
              <a:fillRect/>
            </a:stretch>
          </p:blipFill>
          <p:spPr>
            <a:xfrm>
              <a:off x="10669129" y="1729724"/>
              <a:ext cx="298103" cy="298102"/>
            </a:xfrm>
            <a:prstGeom prst="rect">
              <a:avLst/>
            </a:prstGeom>
          </p:spPr>
        </p:pic>
        <p:sp>
          <p:nvSpPr>
            <p:cNvPr id="39" name="Rectangle 38"/>
            <p:cNvSpPr/>
            <p:nvPr/>
          </p:nvSpPr>
          <p:spPr bwMode="auto">
            <a:xfrm>
              <a:off x="6737951" y="2732088"/>
              <a:ext cx="3544295" cy="1871537"/>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5923" rtl="0" eaLnBrk="1" fontAlgn="base" latinLnBrk="0" hangingPunct="1">
                <a:lnSpc>
                  <a:spcPct val="90000"/>
                </a:lnSpc>
                <a:spcBef>
                  <a:spcPts val="0"/>
                </a:spcBef>
                <a:spcAft>
                  <a:spcPts val="0"/>
                </a:spcAft>
                <a:buClrTx/>
                <a:buSzTx/>
                <a:buFontTx/>
                <a:buNone/>
                <a:tabLst/>
                <a:defRPr/>
              </a:pPr>
              <a:r>
                <a:rPr kumimoji="0" lang="en-US" sz="1176"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Analytics &amp; IoT</a:t>
              </a:r>
            </a:p>
          </p:txBody>
        </p:sp>
        <p:grpSp>
          <p:nvGrpSpPr>
            <p:cNvPr id="381" name="Group 380"/>
            <p:cNvGrpSpPr/>
            <p:nvPr/>
          </p:nvGrpSpPr>
          <p:grpSpPr>
            <a:xfrm>
              <a:off x="6987800" y="3129255"/>
              <a:ext cx="1011681" cy="347362"/>
              <a:chOff x="6105768" y="3646317"/>
              <a:chExt cx="1011681" cy="347362"/>
            </a:xfrm>
          </p:grpSpPr>
          <p:sp>
            <p:nvSpPr>
              <p:cNvPr id="181" name="TextBox 180"/>
              <p:cNvSpPr txBox="1"/>
              <p:nvPr/>
            </p:nvSpPr>
            <p:spPr>
              <a:xfrm>
                <a:off x="6458293" y="3692574"/>
                <a:ext cx="659156" cy="301105"/>
              </a:xfrm>
              <a:prstGeom prst="rect">
                <a:avLst/>
              </a:prstGeom>
              <a:noFill/>
              <a:ln>
                <a:noFill/>
              </a:ln>
            </p:spPr>
            <p:txBody>
              <a:bodyPr wrap="none" lIns="0" tIns="27421" rIns="0" bIns="0" rtlCol="0">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HDInsight</a:t>
                </a:r>
              </a:p>
            </p:txBody>
          </p:sp>
          <p:pic>
            <p:nvPicPr>
              <p:cNvPr id="182" name="Picture 181"/>
              <p:cNvPicPr>
                <a:picLocks noChangeAspect="1"/>
              </p:cNvPicPr>
              <p:nvPr/>
            </p:nvPicPr>
            <p:blipFill>
              <a:blip r:embed="rId34" cstate="print">
                <a:biLevel thresh="25000"/>
                <a:extLst>
                  <a:ext uri="{28A0092B-C50C-407E-A947-70E740481C1C}">
                    <a14:useLocalDpi xmlns:a14="http://schemas.microsoft.com/office/drawing/2010/main" val="0"/>
                  </a:ext>
                </a:extLst>
              </a:blip>
              <a:stretch>
                <a:fillRect/>
              </a:stretch>
            </p:blipFill>
            <p:spPr>
              <a:xfrm>
                <a:off x="6105768" y="3646317"/>
                <a:ext cx="296813" cy="296813"/>
              </a:xfrm>
              <a:prstGeom prst="rect">
                <a:avLst/>
              </a:prstGeom>
            </p:spPr>
          </p:pic>
        </p:grpSp>
        <p:grpSp>
          <p:nvGrpSpPr>
            <p:cNvPr id="382" name="Group 381"/>
            <p:cNvGrpSpPr/>
            <p:nvPr/>
          </p:nvGrpSpPr>
          <p:grpSpPr>
            <a:xfrm>
              <a:off x="8114677" y="3152375"/>
              <a:ext cx="951185" cy="301105"/>
              <a:chOff x="7232645" y="3669437"/>
              <a:chExt cx="951185" cy="301105"/>
            </a:xfrm>
          </p:grpSpPr>
          <p:sp>
            <p:nvSpPr>
              <p:cNvPr id="183" name="TextBox 182"/>
              <p:cNvSpPr txBox="1"/>
              <p:nvPr/>
            </p:nvSpPr>
            <p:spPr>
              <a:xfrm>
                <a:off x="7524674" y="3669437"/>
                <a:ext cx="659156" cy="301105"/>
              </a:xfrm>
              <a:prstGeom prst="rect">
                <a:avLst/>
              </a:prstGeom>
              <a:noFill/>
              <a:ln>
                <a:noFill/>
              </a:ln>
            </p:spPr>
            <p:txBody>
              <a:bodyPr wrap="none" lIns="0" tIns="27421" rIns="0" bIns="0" rtlCol="0">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Machine</a:t>
                </a:r>
              </a:p>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Learning</a:t>
                </a:r>
              </a:p>
            </p:txBody>
          </p:sp>
          <p:pic>
            <p:nvPicPr>
              <p:cNvPr id="184" name="Picture 183"/>
              <p:cNvPicPr>
                <a:picLocks noChangeAspect="1"/>
              </p:cNvPicPr>
              <p:nvPr/>
            </p:nvPicPr>
            <p:blipFill>
              <a:blip r:embed="rId35" cstate="print">
                <a:biLevel thresh="25000"/>
                <a:extLst>
                  <a:ext uri="{28A0092B-C50C-407E-A947-70E740481C1C}">
                    <a14:useLocalDpi xmlns:a14="http://schemas.microsoft.com/office/drawing/2010/main" val="0"/>
                  </a:ext>
                </a:extLst>
              </a:blip>
              <a:stretch>
                <a:fillRect/>
              </a:stretch>
            </p:blipFill>
            <p:spPr>
              <a:xfrm>
                <a:off x="7232645" y="3690593"/>
                <a:ext cx="248544" cy="248544"/>
              </a:xfrm>
              <a:prstGeom prst="rect">
                <a:avLst/>
              </a:prstGeom>
            </p:spPr>
          </p:pic>
        </p:grpSp>
        <p:grpSp>
          <p:nvGrpSpPr>
            <p:cNvPr id="7" name="Group 6"/>
            <p:cNvGrpSpPr/>
            <p:nvPr/>
          </p:nvGrpSpPr>
          <p:grpSpPr>
            <a:xfrm>
              <a:off x="9140913" y="3139845"/>
              <a:ext cx="1023498" cy="381983"/>
              <a:chOff x="9140310" y="3216198"/>
              <a:chExt cx="1023498" cy="381983"/>
            </a:xfrm>
          </p:grpSpPr>
          <p:sp>
            <p:nvSpPr>
              <p:cNvPr id="185" name="TextBox 184"/>
              <p:cNvSpPr txBox="1"/>
              <p:nvPr/>
            </p:nvSpPr>
            <p:spPr>
              <a:xfrm>
                <a:off x="9504652" y="3297076"/>
                <a:ext cx="659156" cy="301105"/>
              </a:xfrm>
              <a:prstGeom prst="rect">
                <a:avLst/>
              </a:prstGeom>
              <a:noFill/>
              <a:ln>
                <a:noFill/>
              </a:ln>
            </p:spPr>
            <p:txBody>
              <a:bodyPr wrap="none" lIns="0" tIns="27421" rIns="0" bIns="0" rtlCol="0">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Stream Analytics</a:t>
                </a:r>
              </a:p>
            </p:txBody>
          </p:sp>
          <p:pic>
            <p:nvPicPr>
              <p:cNvPr id="186" name="Picture 185"/>
              <p:cNvPicPr>
                <a:picLocks noChangeAspect="1"/>
              </p:cNvPicPr>
              <p:nvPr/>
            </p:nvPicPr>
            <p:blipFill>
              <a:blip r:embed="rId36" cstate="print">
                <a:biLevel thresh="25000"/>
                <a:extLst>
                  <a:ext uri="{28A0092B-C50C-407E-A947-70E740481C1C}">
                    <a14:useLocalDpi xmlns:a14="http://schemas.microsoft.com/office/drawing/2010/main" val="0"/>
                  </a:ext>
                </a:extLst>
              </a:blip>
              <a:stretch>
                <a:fillRect/>
              </a:stretch>
            </p:blipFill>
            <p:spPr>
              <a:xfrm>
                <a:off x="9140310" y="3216198"/>
                <a:ext cx="310547" cy="310546"/>
              </a:xfrm>
              <a:prstGeom prst="rect">
                <a:avLst/>
              </a:prstGeom>
            </p:spPr>
          </p:pic>
        </p:grpSp>
        <p:grpSp>
          <p:nvGrpSpPr>
            <p:cNvPr id="14" name="Group 13"/>
            <p:cNvGrpSpPr/>
            <p:nvPr/>
          </p:nvGrpSpPr>
          <p:grpSpPr>
            <a:xfrm>
              <a:off x="8573555" y="4060780"/>
              <a:ext cx="1002965" cy="334571"/>
              <a:chOff x="8315777" y="4194283"/>
              <a:chExt cx="1002965" cy="334571"/>
            </a:xfrm>
          </p:grpSpPr>
          <p:sp>
            <p:nvSpPr>
              <p:cNvPr id="187" name="TextBox 186"/>
              <p:cNvSpPr txBox="1"/>
              <p:nvPr/>
            </p:nvSpPr>
            <p:spPr>
              <a:xfrm>
                <a:off x="8659586" y="4227749"/>
                <a:ext cx="659156" cy="301105"/>
              </a:xfrm>
              <a:prstGeom prst="rect">
                <a:avLst/>
              </a:prstGeom>
              <a:noFill/>
              <a:ln>
                <a:noFill/>
              </a:ln>
            </p:spPr>
            <p:txBody>
              <a:bodyPr wrap="none" lIns="0" tIns="27421" rIns="0" bIns="0" rtlCol="0">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Data </a:t>
                </a:r>
              </a:p>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Factory</a:t>
                </a:r>
              </a:p>
            </p:txBody>
          </p:sp>
          <p:pic>
            <p:nvPicPr>
              <p:cNvPr id="188" name="Picture 187"/>
              <p:cNvPicPr>
                <a:picLocks noChangeAspect="1"/>
              </p:cNvPicPr>
              <p:nvPr/>
            </p:nvPicPr>
            <p:blipFill>
              <a:blip r:embed="rId37" cstate="print">
                <a:biLevel thresh="25000"/>
                <a:extLst>
                  <a:ext uri="{28A0092B-C50C-407E-A947-70E740481C1C}">
                    <a14:useLocalDpi xmlns:a14="http://schemas.microsoft.com/office/drawing/2010/main" val="0"/>
                  </a:ext>
                </a:extLst>
              </a:blip>
              <a:stretch>
                <a:fillRect/>
              </a:stretch>
            </p:blipFill>
            <p:spPr>
              <a:xfrm>
                <a:off x="8315777" y="4194283"/>
                <a:ext cx="302121" cy="302121"/>
              </a:xfrm>
              <a:prstGeom prst="rect">
                <a:avLst/>
              </a:prstGeom>
            </p:spPr>
          </p:pic>
        </p:grpSp>
        <p:grpSp>
          <p:nvGrpSpPr>
            <p:cNvPr id="385" name="Group 384"/>
            <p:cNvGrpSpPr/>
            <p:nvPr/>
          </p:nvGrpSpPr>
          <p:grpSpPr>
            <a:xfrm>
              <a:off x="7727905" y="4089194"/>
              <a:ext cx="1005670" cy="327678"/>
              <a:chOff x="6588698" y="4663406"/>
              <a:chExt cx="1005670" cy="327678"/>
            </a:xfrm>
          </p:grpSpPr>
          <p:sp>
            <p:nvSpPr>
              <p:cNvPr id="189" name="TextBox 188"/>
              <p:cNvSpPr txBox="1"/>
              <p:nvPr/>
            </p:nvSpPr>
            <p:spPr>
              <a:xfrm>
                <a:off x="6935212" y="4689979"/>
                <a:ext cx="659156" cy="301105"/>
              </a:xfrm>
              <a:prstGeom prst="rect">
                <a:avLst/>
              </a:prstGeom>
              <a:noFill/>
              <a:ln>
                <a:noFill/>
              </a:ln>
            </p:spPr>
            <p:txBody>
              <a:bodyPr wrap="none" lIns="0" tIns="27421" rIns="0" bIns="0" rtlCol="0">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Event</a:t>
                </a:r>
              </a:p>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Hubs</a:t>
                </a:r>
              </a:p>
            </p:txBody>
          </p:sp>
          <p:pic>
            <p:nvPicPr>
              <p:cNvPr id="190" name="Picture 189"/>
              <p:cNvPicPr>
                <a:picLocks noChangeAspect="1"/>
              </p:cNvPicPr>
              <p:nvPr/>
            </p:nvPicPr>
            <p:blipFill>
              <a:blip r:embed="rId38" cstate="print">
                <a:biLevel thresh="25000"/>
                <a:extLst>
                  <a:ext uri="{28A0092B-C50C-407E-A947-70E740481C1C}">
                    <a14:useLocalDpi xmlns:a14="http://schemas.microsoft.com/office/drawing/2010/main" val="0"/>
                  </a:ext>
                </a:extLst>
              </a:blip>
              <a:stretch>
                <a:fillRect/>
              </a:stretch>
            </p:blipFill>
            <p:spPr>
              <a:xfrm>
                <a:off x="6588698" y="4663406"/>
                <a:ext cx="296417" cy="296417"/>
              </a:xfrm>
              <a:prstGeom prst="rect">
                <a:avLst/>
              </a:prstGeom>
            </p:spPr>
          </p:pic>
        </p:grpSp>
        <p:sp>
          <p:nvSpPr>
            <p:cNvPr id="251" name="TextBox 250"/>
            <p:cNvSpPr txBox="1"/>
            <p:nvPr/>
          </p:nvSpPr>
          <p:spPr>
            <a:xfrm>
              <a:off x="8407314" y="3587036"/>
              <a:ext cx="659156" cy="301105"/>
            </a:xfrm>
            <a:prstGeom prst="rect">
              <a:avLst/>
            </a:prstGeom>
            <a:noFill/>
            <a:ln>
              <a:noFill/>
            </a:ln>
          </p:spPr>
          <p:txBody>
            <a:bodyPr wrap="none" lIns="0" tIns="27421" rIns="0" bIns="0" rtlCol="0">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Data Lake</a:t>
              </a:r>
            </a:p>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Analytics Service</a:t>
              </a:r>
            </a:p>
          </p:txBody>
        </p:sp>
        <p:grpSp>
          <p:nvGrpSpPr>
            <p:cNvPr id="255" name="Group 254"/>
            <p:cNvGrpSpPr/>
            <p:nvPr/>
          </p:nvGrpSpPr>
          <p:grpSpPr>
            <a:xfrm>
              <a:off x="6867125" y="4074625"/>
              <a:ext cx="737589" cy="366384"/>
              <a:chOff x="6514097" y="4074778"/>
              <a:chExt cx="737589" cy="366384"/>
            </a:xfrm>
          </p:grpSpPr>
          <p:pic>
            <p:nvPicPr>
              <p:cNvPr id="6" name="Picture 5"/>
              <p:cNvPicPr>
                <a:picLocks noChangeAspect="1"/>
              </p:cNvPicPr>
              <p:nvPr/>
            </p:nvPicPr>
            <p:blipFill>
              <a:blip r:embed="rId39" cstate="print">
                <a:biLevel thresh="25000"/>
                <a:extLst>
                  <a:ext uri="{28A0092B-C50C-407E-A947-70E740481C1C}">
                    <a14:useLocalDpi xmlns:a14="http://schemas.microsoft.com/office/drawing/2010/main" val="0"/>
                  </a:ext>
                </a:extLst>
              </a:blip>
              <a:stretch>
                <a:fillRect/>
              </a:stretch>
            </p:blipFill>
            <p:spPr>
              <a:xfrm>
                <a:off x="6514097" y="4074778"/>
                <a:ext cx="309231" cy="309231"/>
              </a:xfrm>
              <a:prstGeom prst="rect">
                <a:avLst/>
              </a:prstGeom>
            </p:spPr>
          </p:pic>
          <p:sp>
            <p:nvSpPr>
              <p:cNvPr id="248" name="TextBox 247"/>
              <p:cNvSpPr txBox="1"/>
              <p:nvPr/>
            </p:nvSpPr>
            <p:spPr>
              <a:xfrm>
                <a:off x="6884835" y="4126981"/>
                <a:ext cx="366851" cy="314181"/>
              </a:xfrm>
              <a:prstGeom prst="rect">
                <a:avLst/>
              </a:prstGeom>
              <a:noFill/>
              <a:ln>
                <a:noFill/>
              </a:ln>
            </p:spPr>
            <p:txBody>
              <a:bodyPr wrap="none" lIns="0" tIns="27421" rIns="0" bIns="0" rtlCol="0">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err="1">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IoT</a:t>
                </a: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 Hub</a:t>
                </a:r>
              </a:p>
            </p:txBody>
          </p:sp>
        </p:grpSp>
        <p:grpSp>
          <p:nvGrpSpPr>
            <p:cNvPr id="259" name="Group 258"/>
            <p:cNvGrpSpPr/>
            <p:nvPr/>
          </p:nvGrpSpPr>
          <p:grpSpPr>
            <a:xfrm>
              <a:off x="7084956" y="3545180"/>
              <a:ext cx="856129" cy="349612"/>
              <a:chOff x="7055778" y="3545333"/>
              <a:chExt cx="856129" cy="349612"/>
            </a:xfrm>
          </p:grpSpPr>
          <p:sp>
            <p:nvSpPr>
              <p:cNvPr id="260" name="TextBox 259"/>
              <p:cNvSpPr txBox="1"/>
              <p:nvPr/>
            </p:nvSpPr>
            <p:spPr>
              <a:xfrm>
                <a:off x="7453378" y="3593840"/>
                <a:ext cx="458529" cy="301105"/>
              </a:xfrm>
              <a:prstGeom prst="rect">
                <a:avLst/>
              </a:prstGeom>
              <a:noFill/>
              <a:ln>
                <a:noFill/>
              </a:ln>
            </p:spPr>
            <p:txBody>
              <a:bodyPr wrap="none" lIns="0" tIns="27421" rIns="0" bIns="0" rtlCol="0">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Data </a:t>
                </a:r>
              </a:p>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Catalog</a:t>
                </a:r>
              </a:p>
            </p:txBody>
          </p:sp>
          <p:pic>
            <p:nvPicPr>
              <p:cNvPr id="261" name="Picture 260"/>
              <p:cNvPicPr>
                <a:picLocks noChangeAspect="1"/>
              </p:cNvPicPr>
              <p:nvPr/>
            </p:nvPicPr>
            <p:blipFill>
              <a:blip r:embed="rId40" cstate="print">
                <a:biLevel thresh="25000"/>
                <a:extLst>
                  <a:ext uri="{28A0092B-C50C-407E-A947-70E740481C1C}">
                    <a14:useLocalDpi xmlns:a14="http://schemas.microsoft.com/office/drawing/2010/main" val="0"/>
                  </a:ext>
                </a:extLst>
              </a:blip>
              <a:stretch>
                <a:fillRect/>
              </a:stretch>
            </p:blipFill>
            <p:spPr>
              <a:xfrm>
                <a:off x="7055778" y="3545333"/>
                <a:ext cx="325042" cy="325042"/>
              </a:xfrm>
              <a:prstGeom prst="rect">
                <a:avLst/>
              </a:prstGeom>
            </p:spPr>
          </p:pic>
        </p:grpSp>
        <p:sp>
          <p:nvSpPr>
            <p:cNvPr id="75" name="Rectangle 74"/>
            <p:cNvSpPr/>
            <p:nvPr/>
          </p:nvSpPr>
          <p:spPr bwMode="auto">
            <a:xfrm>
              <a:off x="355726" y="195305"/>
              <a:ext cx="1547714" cy="4606421"/>
            </a:xfrm>
            <a:prstGeom prst="rect">
              <a:avLst/>
            </a:prstGeom>
            <a:solidFill>
              <a:srgbClr val="1B3C72"/>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5923" rtl="0" eaLnBrk="1" fontAlgn="base" latinLnBrk="0" hangingPunct="1">
                <a:lnSpc>
                  <a:spcPct val="90000"/>
                </a:lnSpc>
                <a:spcBef>
                  <a:spcPts val="0"/>
                </a:spcBef>
                <a:spcAft>
                  <a:spcPts val="0"/>
                </a:spcAft>
                <a:buClrTx/>
                <a:buSzTx/>
                <a:buFontTx/>
                <a:buNone/>
                <a:tabLst/>
                <a:defRPr/>
              </a:pPr>
              <a:r>
                <a:rPr kumimoji="0" lang="en-US" sz="1372" b="1" i="0" u="none" strike="noStrike" kern="0" cap="none" spc="0" normalizeH="0" baseline="0" noProof="0">
                  <a:ln>
                    <a:noFill/>
                  </a:ln>
                  <a:solidFill>
                    <a:srgbClr val="FFFFFF"/>
                  </a:solidFill>
                  <a:effectLst/>
                  <a:uLnTx/>
                  <a:uFillTx/>
                  <a:latin typeface="Segoe UI"/>
                  <a:ea typeface="Segoe UI" pitchFamily="34" charset="0"/>
                  <a:cs typeface="Segoe UI" pitchFamily="34" charset="0"/>
                </a:rPr>
                <a:t>Security &amp; Management</a:t>
              </a:r>
            </a:p>
          </p:txBody>
        </p:sp>
        <p:sp>
          <p:nvSpPr>
            <p:cNvPr id="193" name="TextBox 192"/>
            <p:cNvSpPr txBox="1"/>
            <p:nvPr/>
          </p:nvSpPr>
          <p:spPr>
            <a:xfrm>
              <a:off x="913458" y="1533993"/>
              <a:ext cx="659156" cy="301105"/>
            </a:xfrm>
            <a:prstGeom prst="rect">
              <a:avLst/>
            </a:prstGeom>
            <a:noFill/>
            <a:ln>
              <a:noFill/>
            </a:ln>
          </p:spPr>
          <p:txBody>
            <a:bodyPr wrap="none" lIns="0" tIns="27421" rIns="0" bIns="0" rtlCol="0">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Azure Active</a:t>
              </a:r>
            </a:p>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Directory</a:t>
              </a:r>
            </a:p>
          </p:txBody>
        </p:sp>
        <p:pic>
          <p:nvPicPr>
            <p:cNvPr id="194" name="Picture 193" descr="Azure Active Directory.png"/>
            <p:cNvPicPr>
              <a:picLocks noChangeAspect="1"/>
            </p:cNvPicPr>
            <p:nvPr/>
          </p:nvPicPr>
          <p:blipFill>
            <a:blip r:embed="rId18" cstate="print">
              <a:biLevel thresh="25000"/>
              <a:extLst>
                <a:ext uri="{28A0092B-C50C-407E-A947-70E740481C1C}">
                  <a14:useLocalDpi xmlns:a14="http://schemas.microsoft.com/office/drawing/2010/main" val="0"/>
                </a:ext>
              </a:extLst>
            </a:blip>
            <a:stretch>
              <a:fillRect/>
            </a:stretch>
          </p:blipFill>
          <p:spPr>
            <a:xfrm>
              <a:off x="560032" y="1513668"/>
              <a:ext cx="298103" cy="298102"/>
            </a:xfrm>
            <a:prstGeom prst="rect">
              <a:avLst/>
            </a:prstGeom>
          </p:spPr>
        </p:pic>
        <p:sp>
          <p:nvSpPr>
            <p:cNvPr id="195" name="TextBox 194"/>
            <p:cNvSpPr txBox="1"/>
            <p:nvPr/>
          </p:nvSpPr>
          <p:spPr>
            <a:xfrm>
              <a:off x="875448" y="2353035"/>
              <a:ext cx="659156" cy="301105"/>
            </a:xfrm>
            <a:prstGeom prst="rect">
              <a:avLst/>
            </a:prstGeom>
            <a:noFill/>
            <a:ln>
              <a:noFill/>
            </a:ln>
          </p:spPr>
          <p:txBody>
            <a:bodyPr wrap="none" lIns="0" tIns="27421" rIns="0" bIns="0" rtlCol="0">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Multi-Factor</a:t>
              </a:r>
            </a:p>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Authentication</a:t>
              </a:r>
            </a:p>
          </p:txBody>
        </p:sp>
        <p:pic>
          <p:nvPicPr>
            <p:cNvPr id="196" name="Picture 195" descr="Multi-Factor Authentication.png"/>
            <p:cNvPicPr>
              <a:picLocks noChangeAspect="1"/>
            </p:cNvPicPr>
            <p:nvPr/>
          </p:nvPicPr>
          <p:blipFill>
            <a:blip r:embed="rId41" cstate="print">
              <a:biLevel thresh="25000"/>
              <a:extLst>
                <a:ext uri="{28A0092B-C50C-407E-A947-70E740481C1C}">
                  <a14:useLocalDpi xmlns:a14="http://schemas.microsoft.com/office/drawing/2010/main" val="0"/>
                </a:ext>
              </a:extLst>
            </a:blip>
            <a:stretch>
              <a:fillRect/>
            </a:stretch>
          </p:blipFill>
          <p:spPr>
            <a:xfrm>
              <a:off x="560032" y="2343119"/>
              <a:ext cx="288019" cy="288019"/>
            </a:xfrm>
            <a:prstGeom prst="rect">
              <a:avLst/>
            </a:prstGeom>
          </p:spPr>
        </p:pic>
        <p:sp>
          <p:nvSpPr>
            <p:cNvPr id="198" name="TextBox 197"/>
            <p:cNvSpPr txBox="1"/>
            <p:nvPr/>
          </p:nvSpPr>
          <p:spPr>
            <a:xfrm>
              <a:off x="909374" y="2768121"/>
              <a:ext cx="659156" cy="301106"/>
            </a:xfrm>
            <a:prstGeom prst="rect">
              <a:avLst/>
            </a:prstGeom>
            <a:noFill/>
            <a:ln>
              <a:noFill/>
            </a:ln>
          </p:spPr>
          <p:txBody>
            <a:bodyPr wrap="none" lIns="0" tIns="27421" rIns="0" bIns="0" rtlCol="0">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Automation</a:t>
              </a:r>
            </a:p>
          </p:txBody>
        </p:sp>
        <p:pic>
          <p:nvPicPr>
            <p:cNvPr id="199" name="Picture 198" descr="Azure automation.png"/>
            <p:cNvPicPr>
              <a:picLocks noChangeAspect="1"/>
            </p:cNvPicPr>
            <p:nvPr/>
          </p:nvPicPr>
          <p:blipFill>
            <a:blip r:embed="rId42" cstate="print">
              <a:biLevel thresh="25000"/>
              <a:extLst>
                <a:ext uri="{28A0092B-C50C-407E-A947-70E740481C1C}">
                  <a14:useLocalDpi xmlns:a14="http://schemas.microsoft.com/office/drawing/2010/main" val="0"/>
                </a:ext>
              </a:extLst>
            </a:blip>
            <a:stretch>
              <a:fillRect/>
            </a:stretch>
          </p:blipFill>
          <p:spPr>
            <a:xfrm>
              <a:off x="560032" y="2732088"/>
              <a:ext cx="289607" cy="289607"/>
            </a:xfrm>
            <a:prstGeom prst="rect">
              <a:avLst/>
            </a:prstGeom>
          </p:spPr>
        </p:pic>
        <p:sp>
          <p:nvSpPr>
            <p:cNvPr id="200" name="TextBox 199"/>
            <p:cNvSpPr txBox="1"/>
            <p:nvPr/>
          </p:nvSpPr>
          <p:spPr>
            <a:xfrm>
              <a:off x="892453" y="1227967"/>
              <a:ext cx="659156" cy="301106"/>
            </a:xfrm>
            <a:prstGeom prst="rect">
              <a:avLst/>
            </a:prstGeom>
            <a:noFill/>
            <a:ln>
              <a:noFill/>
            </a:ln>
          </p:spPr>
          <p:txBody>
            <a:bodyPr wrap="none" lIns="0" tIns="27421" rIns="0" bIns="0" rtlCol="0">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Portal</a:t>
              </a:r>
            </a:p>
          </p:txBody>
        </p:sp>
        <p:pic>
          <p:nvPicPr>
            <p:cNvPr id="201" name="Picture 200" descr="Azure subscription.png"/>
            <p:cNvPicPr>
              <a:picLocks noChangeAspect="1"/>
            </p:cNvPicPr>
            <p:nvPr/>
          </p:nvPicPr>
          <p:blipFill>
            <a:blip r:embed="rId43" cstate="print">
              <a:biLevel thresh="25000"/>
              <a:extLst>
                <a:ext uri="{28A0092B-C50C-407E-A947-70E740481C1C}">
                  <a14:useLocalDpi xmlns:a14="http://schemas.microsoft.com/office/drawing/2010/main" val="0"/>
                </a:ext>
              </a:extLst>
            </a:blip>
            <a:stretch>
              <a:fillRect/>
            </a:stretch>
          </p:blipFill>
          <p:spPr>
            <a:xfrm>
              <a:off x="560032" y="1127965"/>
              <a:ext cx="286236" cy="286236"/>
            </a:xfrm>
            <a:prstGeom prst="rect">
              <a:avLst/>
            </a:prstGeom>
          </p:spPr>
        </p:pic>
        <p:sp>
          <p:nvSpPr>
            <p:cNvPr id="204" name="TextBox 203"/>
            <p:cNvSpPr txBox="1"/>
            <p:nvPr/>
          </p:nvSpPr>
          <p:spPr>
            <a:xfrm>
              <a:off x="907540" y="3568701"/>
              <a:ext cx="659156" cy="301106"/>
            </a:xfrm>
            <a:prstGeom prst="rect">
              <a:avLst/>
            </a:prstGeom>
            <a:noFill/>
            <a:ln>
              <a:noFill/>
            </a:ln>
          </p:spPr>
          <p:txBody>
            <a:bodyPr wrap="none" lIns="0" tIns="27421" rIns="0" bIns="0" rtlCol="0">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Key Vault</a:t>
              </a:r>
            </a:p>
          </p:txBody>
        </p:sp>
        <p:pic>
          <p:nvPicPr>
            <p:cNvPr id="205" name="Picture 204" descr="AzureKeyVault_icon_white.png"/>
            <p:cNvPicPr>
              <a:picLocks noChangeAspect="1"/>
            </p:cNvPicPr>
            <p:nvPr/>
          </p:nvPicPr>
          <p:blipFill>
            <a:blip r:embed="rId44">
              <a:extLst>
                <a:ext uri="{28A0092B-C50C-407E-A947-70E740481C1C}">
                  <a14:useLocalDpi xmlns:a14="http://schemas.microsoft.com/office/drawing/2010/main" val="0"/>
                </a:ext>
              </a:extLst>
            </a:blip>
            <a:stretch>
              <a:fillRect/>
            </a:stretch>
          </p:blipFill>
          <p:spPr>
            <a:xfrm>
              <a:off x="560032" y="3509369"/>
              <a:ext cx="235263" cy="261402"/>
            </a:xfrm>
            <a:prstGeom prst="rect">
              <a:avLst/>
            </a:prstGeom>
          </p:spPr>
        </p:pic>
        <p:sp>
          <p:nvSpPr>
            <p:cNvPr id="230" name="TextBox 229"/>
            <p:cNvSpPr txBox="1"/>
            <p:nvPr/>
          </p:nvSpPr>
          <p:spPr>
            <a:xfrm>
              <a:off x="925526" y="3903288"/>
              <a:ext cx="659156" cy="301105"/>
            </a:xfrm>
            <a:prstGeom prst="rect">
              <a:avLst/>
            </a:prstGeom>
            <a:noFill/>
            <a:ln>
              <a:noFill/>
            </a:ln>
          </p:spPr>
          <p:txBody>
            <a:bodyPr wrap="none" lIns="0" tIns="27421" rIns="0" bIns="0" rtlCol="0">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Store/</a:t>
              </a:r>
            </a:p>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Marketplace</a:t>
              </a:r>
            </a:p>
          </p:txBody>
        </p:sp>
        <p:pic>
          <p:nvPicPr>
            <p:cNvPr id="231" name="Picture 230" descr="Azure Marketplace.png"/>
            <p:cNvPicPr>
              <a:picLocks noChangeAspect="1"/>
            </p:cNvPicPr>
            <p:nvPr/>
          </p:nvPicPr>
          <p:blipFill>
            <a:blip r:embed="rId45" cstate="print">
              <a:biLevel thresh="25000"/>
              <a:extLst>
                <a:ext uri="{28A0092B-C50C-407E-A947-70E740481C1C}">
                  <a14:useLocalDpi xmlns:a14="http://schemas.microsoft.com/office/drawing/2010/main" val="0"/>
                </a:ext>
              </a:extLst>
            </a:blip>
            <a:stretch>
              <a:fillRect/>
            </a:stretch>
          </p:blipFill>
          <p:spPr>
            <a:xfrm>
              <a:off x="560032" y="3887120"/>
              <a:ext cx="291303" cy="291303"/>
            </a:xfrm>
            <a:prstGeom prst="rect">
              <a:avLst/>
            </a:prstGeom>
          </p:spPr>
        </p:pic>
        <p:pic>
          <p:nvPicPr>
            <p:cNvPr id="413" name="Picture 412"/>
            <p:cNvPicPr>
              <a:picLocks noChangeAspect="1"/>
            </p:cNvPicPr>
            <p:nvPr/>
          </p:nvPicPr>
          <p:blipFill>
            <a:blip r:embed="rId46" cstate="print">
              <a:biLevel thresh="25000"/>
              <a:extLst>
                <a:ext uri="{28A0092B-C50C-407E-A947-70E740481C1C}">
                  <a14:useLocalDpi xmlns:a14="http://schemas.microsoft.com/office/drawing/2010/main" val="0"/>
                </a:ext>
              </a:extLst>
            </a:blip>
            <a:stretch>
              <a:fillRect/>
            </a:stretch>
          </p:blipFill>
          <p:spPr>
            <a:xfrm>
              <a:off x="560032" y="4356264"/>
              <a:ext cx="252028" cy="252028"/>
            </a:xfrm>
            <a:prstGeom prst="rect">
              <a:avLst/>
            </a:prstGeom>
          </p:spPr>
        </p:pic>
        <p:sp>
          <p:nvSpPr>
            <p:cNvPr id="414" name="TextBox 413"/>
            <p:cNvSpPr txBox="1"/>
            <p:nvPr/>
          </p:nvSpPr>
          <p:spPr>
            <a:xfrm>
              <a:off x="909264" y="4364403"/>
              <a:ext cx="659156" cy="301105"/>
            </a:xfrm>
            <a:prstGeom prst="rect">
              <a:avLst/>
            </a:prstGeom>
            <a:noFill/>
            <a:ln>
              <a:noFill/>
            </a:ln>
          </p:spPr>
          <p:txBody>
            <a:bodyPr wrap="none" lIns="0" tIns="27421" rIns="0" bIns="0" rtlCol="0">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VM Image Gallery</a:t>
              </a:r>
            </a:p>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&amp; VM Depot</a:t>
              </a:r>
            </a:p>
          </p:txBody>
        </p:sp>
        <p:sp>
          <p:nvSpPr>
            <p:cNvPr id="257" name="TextBox 256"/>
            <p:cNvSpPr txBox="1"/>
            <p:nvPr/>
          </p:nvSpPr>
          <p:spPr>
            <a:xfrm>
              <a:off x="913458" y="1924410"/>
              <a:ext cx="659156" cy="301105"/>
            </a:xfrm>
            <a:prstGeom prst="rect">
              <a:avLst/>
            </a:prstGeom>
            <a:noFill/>
            <a:ln>
              <a:noFill/>
            </a:ln>
          </p:spPr>
          <p:txBody>
            <a:bodyPr wrap="none" lIns="0" tIns="27421" rIns="0" bIns="0" rtlCol="0">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Azure AD</a:t>
              </a:r>
            </a:p>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B2C</a:t>
              </a:r>
            </a:p>
          </p:txBody>
        </p:sp>
        <p:pic>
          <p:nvPicPr>
            <p:cNvPr id="258" name="Picture 257" descr="Azure Active Directory.png"/>
            <p:cNvPicPr>
              <a:picLocks noChangeAspect="1"/>
            </p:cNvPicPr>
            <p:nvPr/>
          </p:nvPicPr>
          <p:blipFill>
            <a:blip r:embed="rId18" cstate="print">
              <a:biLevel thresh="25000"/>
              <a:extLst>
                <a:ext uri="{28A0092B-C50C-407E-A947-70E740481C1C}">
                  <a14:useLocalDpi xmlns:a14="http://schemas.microsoft.com/office/drawing/2010/main" val="0"/>
                </a:ext>
              </a:extLst>
            </a:blip>
            <a:stretch>
              <a:fillRect/>
            </a:stretch>
          </p:blipFill>
          <p:spPr>
            <a:xfrm>
              <a:off x="560032" y="1904085"/>
              <a:ext cx="298103" cy="298102"/>
            </a:xfrm>
            <a:prstGeom prst="rect">
              <a:avLst/>
            </a:prstGeom>
          </p:spPr>
        </p:pic>
        <p:pic>
          <p:nvPicPr>
            <p:cNvPr id="262" name="Picture 261"/>
            <p:cNvPicPr>
              <a:picLocks noChangeAspect="1"/>
            </p:cNvPicPr>
            <p:nvPr/>
          </p:nvPicPr>
          <p:blipFill>
            <a:blip r:embed="rId47" cstate="print">
              <a:biLevel thresh="25000"/>
              <a:extLst>
                <a:ext uri="{28A0092B-C50C-407E-A947-70E740481C1C}">
                  <a14:useLocalDpi xmlns:a14="http://schemas.microsoft.com/office/drawing/2010/main" val="0"/>
                </a:ext>
              </a:extLst>
            </a:blip>
            <a:stretch>
              <a:fillRect/>
            </a:stretch>
          </p:blipFill>
          <p:spPr>
            <a:xfrm>
              <a:off x="533202" y="3106964"/>
              <a:ext cx="333331" cy="333331"/>
            </a:xfrm>
            <a:prstGeom prst="rect">
              <a:avLst/>
            </a:prstGeom>
          </p:spPr>
        </p:pic>
        <p:sp>
          <p:nvSpPr>
            <p:cNvPr id="263" name="TextBox 262"/>
            <p:cNvSpPr txBox="1"/>
            <p:nvPr/>
          </p:nvSpPr>
          <p:spPr>
            <a:xfrm>
              <a:off x="899562" y="3138796"/>
              <a:ext cx="659156" cy="301106"/>
            </a:xfrm>
            <a:prstGeom prst="rect">
              <a:avLst/>
            </a:prstGeom>
            <a:noFill/>
            <a:ln>
              <a:noFill/>
            </a:ln>
          </p:spPr>
          <p:txBody>
            <a:bodyPr wrap="none" lIns="0" tIns="27421" rIns="0" bIns="0" rtlCol="0">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Scheduler</a:t>
              </a:r>
            </a:p>
          </p:txBody>
        </p:sp>
        <p:sp>
          <p:nvSpPr>
            <p:cNvPr id="264" name="TextBox 263"/>
            <p:cNvSpPr txBox="1"/>
            <p:nvPr/>
          </p:nvSpPr>
          <p:spPr>
            <a:xfrm>
              <a:off x="6052533" y="3814796"/>
              <a:ext cx="541197" cy="250025"/>
            </a:xfrm>
            <a:prstGeom prst="rect">
              <a:avLst/>
            </a:prstGeom>
            <a:noFill/>
            <a:ln>
              <a:noFill/>
            </a:ln>
          </p:spPr>
          <p:txBody>
            <a:bodyPr wrap="none" lIns="0" tIns="27421" rIns="0" bIns="0" rtlCol="0" anchor="t">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Xamarin</a:t>
              </a:r>
            </a:p>
          </p:txBody>
        </p:sp>
        <p:pic>
          <p:nvPicPr>
            <p:cNvPr id="252" name="Picture 251"/>
            <p:cNvPicPr>
              <a:picLocks noChangeAspect="1"/>
            </p:cNvPicPr>
            <p:nvPr/>
          </p:nvPicPr>
          <p:blipFill>
            <a:blip r:embed="rId48" cstate="print">
              <a:biLevel thresh="25000"/>
              <a:extLst>
                <a:ext uri="{28A0092B-C50C-407E-A947-70E740481C1C}">
                  <a14:useLocalDpi xmlns:a14="http://schemas.microsoft.com/office/drawing/2010/main" val="0"/>
                </a:ext>
              </a:extLst>
            </a:blip>
            <a:stretch>
              <a:fillRect/>
            </a:stretch>
          </p:blipFill>
          <p:spPr>
            <a:xfrm>
              <a:off x="5642147" y="3678074"/>
              <a:ext cx="418091" cy="418091"/>
            </a:xfrm>
            <a:prstGeom prst="rect">
              <a:avLst/>
            </a:prstGeom>
          </p:spPr>
        </p:pic>
        <p:sp>
          <p:nvSpPr>
            <p:cNvPr id="265" name="TextBox 264"/>
            <p:cNvSpPr txBox="1"/>
            <p:nvPr/>
          </p:nvSpPr>
          <p:spPr>
            <a:xfrm>
              <a:off x="6021827" y="4211841"/>
              <a:ext cx="541197" cy="250025"/>
            </a:xfrm>
            <a:prstGeom prst="rect">
              <a:avLst/>
            </a:prstGeom>
            <a:noFill/>
            <a:ln>
              <a:noFill/>
            </a:ln>
          </p:spPr>
          <p:txBody>
            <a:bodyPr wrap="none" lIns="0" tIns="27421" rIns="0" bIns="0" rtlCol="0" anchor="t">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HockeyApp</a:t>
              </a:r>
            </a:p>
          </p:txBody>
        </p:sp>
        <p:pic>
          <p:nvPicPr>
            <p:cNvPr id="2050" name="Picture 2" descr="https://wmpdatastorage.blob.core.windows.net/logos/6c752373-c0f2-464a-94e0-6c88e0554313">
              <a:hlinkClick r:id="rId49"/>
            </p:cNvPr>
            <p:cNvPicPr>
              <a:picLocks noChangeAspect="1" noChangeArrowheads="1"/>
            </p:cNvPicPr>
            <p:nvPr/>
          </p:nvPicPr>
          <p:blipFill>
            <a:blip r:embed="rId50" cstate="print">
              <a:biLevel thresh="25000"/>
              <a:extLst>
                <a:ext uri="{28A0092B-C50C-407E-A947-70E740481C1C}">
                  <a14:useLocalDpi xmlns:a14="http://schemas.microsoft.com/office/drawing/2010/main" val="0"/>
                </a:ext>
              </a:extLst>
            </a:blip>
            <a:srcRect/>
            <a:stretch>
              <a:fillRect/>
            </a:stretch>
          </p:blipFill>
          <p:spPr bwMode="auto">
            <a:xfrm>
              <a:off x="5587546" y="4046683"/>
              <a:ext cx="466775" cy="46677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azure.microsoft.com/svghandler/power-bi-embedded?width=600&amp;height=315">
              <a:hlinkClick r:id="rId51"/>
            </p:cNvPr>
            <p:cNvPicPr>
              <a:picLocks noChangeAspect="1" noChangeArrowheads="1"/>
            </p:cNvPicPr>
            <p:nvPr/>
          </p:nvPicPr>
          <p:blipFill>
            <a:blip r:embed="rId52" cstate="print">
              <a:biLevel thresh="25000"/>
              <a:extLst>
                <a:ext uri="{28A0092B-C50C-407E-A947-70E740481C1C}">
                  <a14:useLocalDpi xmlns:a14="http://schemas.microsoft.com/office/drawing/2010/main" val="0"/>
                </a:ext>
              </a:extLst>
            </a:blip>
            <a:srcRect/>
            <a:stretch>
              <a:fillRect/>
            </a:stretch>
          </p:blipFill>
          <p:spPr bwMode="auto">
            <a:xfrm>
              <a:off x="9201111" y="4065809"/>
              <a:ext cx="592900" cy="311272"/>
            </a:xfrm>
            <a:prstGeom prst="rect">
              <a:avLst/>
            </a:prstGeom>
            <a:noFill/>
            <a:extLst>
              <a:ext uri="{909E8E84-426E-40DD-AFC4-6F175D3DCCD1}">
                <a14:hiddenFill xmlns:a14="http://schemas.microsoft.com/office/drawing/2010/main">
                  <a:solidFill>
                    <a:srgbClr val="FFFFFF"/>
                  </a:solidFill>
                </a14:hiddenFill>
              </a:ext>
            </a:extLst>
          </p:spPr>
        </p:pic>
        <p:sp>
          <p:nvSpPr>
            <p:cNvPr id="267" name="TextBox 266"/>
            <p:cNvSpPr txBox="1"/>
            <p:nvPr/>
          </p:nvSpPr>
          <p:spPr>
            <a:xfrm>
              <a:off x="9726992" y="4082922"/>
              <a:ext cx="659156" cy="258458"/>
            </a:xfrm>
            <a:prstGeom prst="rect">
              <a:avLst/>
            </a:prstGeom>
            <a:noFill/>
            <a:ln>
              <a:noFill/>
            </a:ln>
          </p:spPr>
          <p:txBody>
            <a:bodyPr wrap="none" lIns="0" tIns="27421" rIns="0" bIns="0" rtlCol="0">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Power BI </a:t>
              </a:r>
            </a:p>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Embedded</a:t>
              </a:r>
            </a:p>
          </p:txBody>
        </p:sp>
        <p:sp>
          <p:nvSpPr>
            <p:cNvPr id="276" name="Down Arrow 275"/>
            <p:cNvSpPr/>
            <p:nvPr/>
          </p:nvSpPr>
          <p:spPr bwMode="auto">
            <a:xfrm rot="16200000">
              <a:off x="7176430" y="3713022"/>
              <a:ext cx="71376" cy="111044"/>
            </a:xfrm>
            <a:prstGeom prst="downArrow">
              <a:avLst>
                <a:gd name="adj1" fmla="val 32235"/>
                <a:gd name="adj2" fmla="val 5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pic>
          <p:nvPicPr>
            <p:cNvPr id="281" name="Picture 280"/>
            <p:cNvPicPr>
              <a:picLocks noChangeAspect="1"/>
            </p:cNvPicPr>
            <p:nvPr/>
          </p:nvPicPr>
          <p:blipFill>
            <a:blip r:embed="rId53" cstate="print">
              <a:biLevel thresh="25000"/>
              <a:extLst>
                <a:ext uri="{28A0092B-C50C-407E-A947-70E740481C1C}">
                  <a14:useLocalDpi xmlns:a14="http://schemas.microsoft.com/office/drawing/2010/main" val="0"/>
                </a:ext>
              </a:extLst>
            </a:blip>
            <a:stretch>
              <a:fillRect/>
            </a:stretch>
          </p:blipFill>
          <p:spPr>
            <a:xfrm>
              <a:off x="6916030" y="1413701"/>
              <a:ext cx="267771" cy="267771"/>
            </a:xfrm>
            <a:prstGeom prst="rect">
              <a:avLst/>
            </a:prstGeom>
          </p:spPr>
        </p:pic>
        <p:sp>
          <p:nvSpPr>
            <p:cNvPr id="282" name="TextBox 281"/>
            <p:cNvSpPr txBox="1"/>
            <p:nvPr/>
          </p:nvSpPr>
          <p:spPr>
            <a:xfrm>
              <a:off x="7253945" y="1421267"/>
              <a:ext cx="659156" cy="301105"/>
            </a:xfrm>
            <a:prstGeom prst="rect">
              <a:avLst/>
            </a:prstGeom>
            <a:noFill/>
            <a:ln>
              <a:noFill/>
            </a:ln>
          </p:spPr>
          <p:txBody>
            <a:bodyPr wrap="none" lIns="0" tIns="27421" rIns="0" bIns="0" rtlCol="0">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SQL Server </a:t>
              </a:r>
            </a:p>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Stretch Database</a:t>
              </a:r>
            </a:p>
          </p:txBody>
        </p:sp>
        <p:pic>
          <p:nvPicPr>
            <p:cNvPr id="286" name="Picture 285"/>
            <p:cNvPicPr>
              <a:picLocks noChangeAspect="1"/>
            </p:cNvPicPr>
            <p:nvPr/>
          </p:nvPicPr>
          <p:blipFill>
            <a:blip r:embed="rId54" cstate="print">
              <a:biLevel thresh="25000"/>
              <a:extLst>
                <a:ext uri="{28A0092B-C50C-407E-A947-70E740481C1C}">
                  <a14:useLocalDpi xmlns:a14="http://schemas.microsoft.com/office/drawing/2010/main" val="0"/>
                </a:ext>
              </a:extLst>
            </a:blip>
            <a:stretch>
              <a:fillRect/>
            </a:stretch>
          </p:blipFill>
          <p:spPr>
            <a:xfrm>
              <a:off x="5646464" y="3283036"/>
              <a:ext cx="308210" cy="308210"/>
            </a:xfrm>
            <a:prstGeom prst="rect">
              <a:avLst/>
            </a:prstGeom>
          </p:spPr>
        </p:pic>
        <p:sp>
          <p:nvSpPr>
            <p:cNvPr id="287" name="TextBox 286"/>
            <p:cNvSpPr txBox="1"/>
            <p:nvPr/>
          </p:nvSpPr>
          <p:spPr>
            <a:xfrm>
              <a:off x="6024991" y="3297829"/>
              <a:ext cx="659156" cy="261636"/>
            </a:xfrm>
            <a:prstGeom prst="rect">
              <a:avLst/>
            </a:prstGeom>
            <a:noFill/>
            <a:ln>
              <a:noFill/>
            </a:ln>
          </p:spPr>
          <p:txBody>
            <a:bodyPr wrap="none" lIns="0" tIns="27421" rIns="0" bIns="0" rtlCol="0" anchor="t">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Mobile</a:t>
              </a:r>
            </a:p>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Engagement</a:t>
              </a:r>
            </a:p>
          </p:txBody>
        </p:sp>
        <p:sp>
          <p:nvSpPr>
            <p:cNvPr id="288" name="TextBox 287"/>
            <p:cNvSpPr txBox="1"/>
            <p:nvPr/>
          </p:nvSpPr>
          <p:spPr>
            <a:xfrm>
              <a:off x="5775896" y="2425833"/>
              <a:ext cx="659156" cy="261636"/>
            </a:xfrm>
            <a:prstGeom prst="rect">
              <a:avLst/>
            </a:prstGeom>
            <a:noFill/>
            <a:ln>
              <a:noFill/>
            </a:ln>
          </p:spPr>
          <p:txBody>
            <a:bodyPr wrap="none" lIns="0" tIns="27421" rIns="0" bIns="0" rtlCol="0" anchor="t">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Functions</a:t>
              </a:r>
            </a:p>
          </p:txBody>
        </p:sp>
        <p:sp>
          <p:nvSpPr>
            <p:cNvPr id="289" name="Rectangle 288"/>
            <p:cNvSpPr/>
            <p:nvPr/>
          </p:nvSpPr>
          <p:spPr bwMode="auto">
            <a:xfrm>
              <a:off x="6747589" y="1982298"/>
              <a:ext cx="3545532" cy="614765"/>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5923" rtl="0" eaLnBrk="1" fontAlgn="base" latinLnBrk="0" hangingPunct="1">
                <a:lnSpc>
                  <a:spcPct val="90000"/>
                </a:lnSpc>
                <a:spcBef>
                  <a:spcPts val="0"/>
                </a:spcBef>
                <a:spcAft>
                  <a:spcPts val="0"/>
                </a:spcAft>
                <a:buClrTx/>
                <a:buSzTx/>
                <a:buFontTx/>
                <a:buNone/>
                <a:tabLst/>
                <a:defRPr/>
              </a:pPr>
              <a:r>
                <a:rPr kumimoji="0" lang="en-US" sz="1176"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Intelligence</a:t>
              </a:r>
            </a:p>
          </p:txBody>
        </p:sp>
        <p:pic>
          <p:nvPicPr>
            <p:cNvPr id="64" name="Picture 63"/>
            <p:cNvPicPr>
              <a:picLocks noChangeAspect="1"/>
            </p:cNvPicPr>
            <p:nvPr/>
          </p:nvPicPr>
          <p:blipFill>
            <a:blip r:embed="rId55" cstate="print">
              <a:biLevel thresh="25000"/>
              <a:extLst>
                <a:ext uri="{28A0092B-C50C-407E-A947-70E740481C1C}">
                  <a14:useLocalDpi xmlns:a14="http://schemas.microsoft.com/office/drawing/2010/main" val="0"/>
                </a:ext>
              </a:extLst>
            </a:blip>
            <a:stretch>
              <a:fillRect/>
            </a:stretch>
          </p:blipFill>
          <p:spPr>
            <a:xfrm>
              <a:off x="6868462" y="2235618"/>
              <a:ext cx="345173" cy="345173"/>
            </a:xfrm>
            <a:prstGeom prst="rect">
              <a:avLst/>
            </a:prstGeom>
          </p:spPr>
        </p:pic>
        <p:sp>
          <p:nvSpPr>
            <p:cNvPr id="290" name="TextBox 289"/>
            <p:cNvSpPr txBox="1"/>
            <p:nvPr/>
          </p:nvSpPr>
          <p:spPr>
            <a:xfrm>
              <a:off x="7296810" y="2366948"/>
              <a:ext cx="659156" cy="301105"/>
            </a:xfrm>
            <a:prstGeom prst="rect">
              <a:avLst/>
            </a:prstGeom>
            <a:noFill/>
            <a:ln>
              <a:noFill/>
            </a:ln>
          </p:spPr>
          <p:txBody>
            <a:bodyPr wrap="none" lIns="0" tIns="27421" rIns="0" bIns="0" rtlCol="0">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Cognitive Services</a:t>
              </a:r>
            </a:p>
          </p:txBody>
        </p:sp>
        <p:pic>
          <p:nvPicPr>
            <p:cNvPr id="65" name="Picture 64"/>
            <p:cNvPicPr>
              <a:picLocks noChangeAspect="1"/>
            </p:cNvPicPr>
            <p:nvPr/>
          </p:nvPicPr>
          <p:blipFill>
            <a:blip r:embed="rId56" cstate="print">
              <a:clrChange>
                <a:clrFrom>
                  <a:srgbClr val="0078D7"/>
                </a:clrFrom>
                <a:clrTo>
                  <a:srgbClr val="0078D7">
                    <a:alpha val="0"/>
                  </a:srgbClr>
                </a:clrTo>
              </a:clrChange>
              <a:extLst>
                <a:ext uri="{28A0092B-C50C-407E-A947-70E740481C1C}">
                  <a14:useLocalDpi xmlns:a14="http://schemas.microsoft.com/office/drawing/2010/main" val="0"/>
                </a:ext>
              </a:extLst>
            </a:blip>
            <a:stretch>
              <a:fillRect/>
            </a:stretch>
          </p:blipFill>
          <p:spPr>
            <a:xfrm flipH="1">
              <a:off x="8197083" y="2248269"/>
              <a:ext cx="380870" cy="380870"/>
            </a:xfrm>
            <a:prstGeom prst="rect">
              <a:avLst/>
            </a:prstGeom>
          </p:spPr>
        </p:pic>
        <p:sp>
          <p:nvSpPr>
            <p:cNvPr id="291" name="TextBox 290"/>
            <p:cNvSpPr txBox="1"/>
            <p:nvPr/>
          </p:nvSpPr>
          <p:spPr>
            <a:xfrm>
              <a:off x="8565876" y="2366948"/>
              <a:ext cx="659156" cy="301105"/>
            </a:xfrm>
            <a:prstGeom prst="rect">
              <a:avLst/>
            </a:prstGeom>
            <a:noFill/>
            <a:ln>
              <a:noFill/>
            </a:ln>
          </p:spPr>
          <p:txBody>
            <a:bodyPr wrap="none" lIns="0" tIns="27421" rIns="0" bIns="0" rtlCol="0">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Bot Framework</a:t>
              </a:r>
            </a:p>
          </p:txBody>
        </p:sp>
        <p:pic>
          <p:nvPicPr>
            <p:cNvPr id="67" name="Picture 66"/>
            <p:cNvPicPr>
              <a:picLocks noChangeAspect="1"/>
            </p:cNvPicPr>
            <p:nvPr/>
          </p:nvPicPr>
          <p:blipFill>
            <a:blip r:embed="rId57" cstate="print">
              <a:biLevel thresh="50000"/>
              <a:extLst>
                <a:ext uri="{28A0092B-C50C-407E-A947-70E740481C1C}">
                  <a14:useLocalDpi xmlns:a14="http://schemas.microsoft.com/office/drawing/2010/main" val="0"/>
                </a:ext>
              </a:extLst>
            </a:blip>
            <a:stretch>
              <a:fillRect/>
            </a:stretch>
          </p:blipFill>
          <p:spPr>
            <a:xfrm>
              <a:off x="9367578" y="2339737"/>
              <a:ext cx="217641" cy="217641"/>
            </a:xfrm>
            <a:prstGeom prst="rect">
              <a:avLst/>
            </a:prstGeom>
          </p:spPr>
        </p:pic>
        <p:sp>
          <p:nvSpPr>
            <p:cNvPr id="292" name="TextBox 291"/>
            <p:cNvSpPr txBox="1"/>
            <p:nvPr/>
          </p:nvSpPr>
          <p:spPr>
            <a:xfrm>
              <a:off x="9662001" y="2364193"/>
              <a:ext cx="659156" cy="301105"/>
            </a:xfrm>
            <a:prstGeom prst="rect">
              <a:avLst/>
            </a:prstGeom>
            <a:noFill/>
            <a:ln>
              <a:noFill/>
            </a:ln>
          </p:spPr>
          <p:txBody>
            <a:bodyPr wrap="none" lIns="0" tIns="27421" rIns="0" bIns="0" rtlCol="0">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Cortana</a:t>
              </a:r>
            </a:p>
          </p:txBody>
        </p:sp>
        <p:pic>
          <p:nvPicPr>
            <p:cNvPr id="70" name="Picture 69"/>
            <p:cNvPicPr>
              <a:picLocks noChangeAspect="1"/>
            </p:cNvPicPr>
            <p:nvPr/>
          </p:nvPicPr>
          <p:blipFill>
            <a:blip r:embed="rId58" cstate="print">
              <a:biLevel thresh="25000"/>
              <a:extLst>
                <a:ext uri="{28A0092B-C50C-407E-A947-70E740481C1C}">
                  <a14:useLocalDpi xmlns:a14="http://schemas.microsoft.com/office/drawing/2010/main" val="0"/>
                </a:ext>
              </a:extLst>
            </a:blip>
            <a:stretch>
              <a:fillRect/>
            </a:stretch>
          </p:blipFill>
          <p:spPr>
            <a:xfrm>
              <a:off x="556596" y="807846"/>
              <a:ext cx="301539" cy="301539"/>
            </a:xfrm>
            <a:prstGeom prst="rect">
              <a:avLst/>
            </a:prstGeom>
          </p:spPr>
        </p:pic>
        <p:sp>
          <p:nvSpPr>
            <p:cNvPr id="295" name="TextBox 294"/>
            <p:cNvSpPr txBox="1"/>
            <p:nvPr/>
          </p:nvSpPr>
          <p:spPr>
            <a:xfrm>
              <a:off x="894332" y="902036"/>
              <a:ext cx="659156" cy="301106"/>
            </a:xfrm>
            <a:prstGeom prst="rect">
              <a:avLst/>
            </a:prstGeom>
            <a:noFill/>
            <a:ln>
              <a:noFill/>
            </a:ln>
          </p:spPr>
          <p:txBody>
            <a:bodyPr wrap="none" lIns="0" tIns="27421" rIns="0" bIns="0" rtlCol="0">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Security Center</a:t>
              </a:r>
            </a:p>
          </p:txBody>
        </p:sp>
        <p:pic>
          <p:nvPicPr>
            <p:cNvPr id="66" name="Picture 65"/>
            <p:cNvPicPr>
              <a:picLocks noChangeAspect="1"/>
            </p:cNvPicPr>
            <p:nvPr/>
          </p:nvPicPr>
          <p:blipFill>
            <a:blip r:embed="rId59" cstate="print">
              <a:biLevel thresh="25000"/>
              <a:extLst>
                <a:ext uri="{28A0092B-C50C-407E-A947-70E740481C1C}">
                  <a14:useLocalDpi xmlns:a14="http://schemas.microsoft.com/office/drawing/2010/main" val="0"/>
                </a:ext>
              </a:extLst>
            </a:blip>
            <a:stretch>
              <a:fillRect/>
            </a:stretch>
          </p:blipFill>
          <p:spPr>
            <a:xfrm>
              <a:off x="2135148" y="3345921"/>
              <a:ext cx="365829" cy="365829"/>
            </a:xfrm>
            <a:prstGeom prst="rect">
              <a:avLst/>
            </a:prstGeom>
          </p:spPr>
        </p:pic>
        <p:sp>
          <p:nvSpPr>
            <p:cNvPr id="285" name="TextBox 284"/>
            <p:cNvSpPr txBox="1"/>
            <p:nvPr/>
          </p:nvSpPr>
          <p:spPr>
            <a:xfrm>
              <a:off x="2594954" y="3429746"/>
              <a:ext cx="659156" cy="301106"/>
            </a:xfrm>
            <a:prstGeom prst="rect">
              <a:avLst/>
            </a:prstGeom>
            <a:noFill/>
            <a:ln>
              <a:noFill/>
            </a:ln>
          </p:spPr>
          <p:txBody>
            <a:bodyPr wrap="none" lIns="0" tIns="27421" rIns="0" bIns="0" rtlCol="0" anchor="t">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Container </a:t>
              </a:r>
            </a:p>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Service</a:t>
              </a:r>
            </a:p>
          </p:txBody>
        </p:sp>
        <p:pic>
          <p:nvPicPr>
            <p:cNvPr id="74" name="Picture 73"/>
            <p:cNvPicPr>
              <a:picLocks noChangeAspect="1"/>
            </p:cNvPicPr>
            <p:nvPr/>
          </p:nvPicPr>
          <p:blipFill>
            <a:blip r:embed="rId60">
              <a:clrChange>
                <a:clrFrom>
                  <a:srgbClr val="FFFFFF"/>
                </a:clrFrom>
                <a:clrTo>
                  <a:srgbClr val="FFFFFF">
                    <a:alpha val="0"/>
                  </a:srgbClr>
                </a:clrTo>
              </a:clrChange>
              <a:biLevel thresh="25000"/>
            </a:blip>
            <a:stretch>
              <a:fillRect/>
            </a:stretch>
          </p:blipFill>
          <p:spPr>
            <a:xfrm>
              <a:off x="5177357" y="2363785"/>
              <a:ext cx="598080" cy="361340"/>
            </a:xfrm>
            <a:prstGeom prst="rect">
              <a:avLst/>
            </a:prstGeom>
          </p:spPr>
        </p:pic>
        <p:sp>
          <p:nvSpPr>
            <p:cNvPr id="293" name="Rectangle 292"/>
            <p:cNvSpPr/>
            <p:nvPr/>
          </p:nvSpPr>
          <p:spPr bwMode="auto">
            <a:xfrm>
              <a:off x="3700635" y="5285811"/>
              <a:ext cx="719442" cy="363427"/>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44821" rIns="0" bIns="140609" numCol="1" spcCol="0" rtlCol="0" fromWordArt="0" anchor="t" anchorCtr="0" forceAA="0" compatLnSpc="1">
              <a:prstTxWarp prst="textNoShape">
                <a:avLst/>
              </a:prstTxWarp>
              <a:noAutofit/>
            </a:bodyPr>
            <a:lstStyle/>
            <a:p>
              <a:pPr marL="0" marR="0" lvl="0" indent="0" algn="l" defTabSz="895923" rtl="0" eaLnBrk="1" fontAlgn="base" latinLnBrk="0" hangingPunct="1">
                <a:lnSpc>
                  <a:spcPct val="90000"/>
                </a:lnSpc>
                <a:spcBef>
                  <a:spcPts val="0"/>
                </a:spcBef>
                <a:spcAft>
                  <a:spcPts val="0"/>
                </a:spcAft>
                <a:buClrTx/>
                <a:buSzTx/>
                <a:buFontTx/>
                <a:buNone/>
                <a:tabLst/>
                <a:defRPr/>
              </a:pPr>
              <a:r>
                <a:rPr kumimoji="0" lang="en-US" sz="78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Queues</a:t>
              </a:r>
            </a:p>
          </p:txBody>
        </p:sp>
        <p:pic>
          <p:nvPicPr>
            <p:cNvPr id="294" name="Picture 293" descr="Storage blob.png"/>
            <p:cNvPicPr>
              <a:picLocks noChangeAspect="1"/>
            </p:cNvPicPr>
            <p:nvPr/>
          </p:nvPicPr>
          <p:blipFill>
            <a:blip r:embed="rId21" cstate="print">
              <a:biLevel thresh="25000"/>
              <a:extLst>
                <a:ext uri="{28A0092B-C50C-407E-A947-70E740481C1C}">
                  <a14:useLocalDpi xmlns:a14="http://schemas.microsoft.com/office/drawing/2010/main" val="0"/>
                </a:ext>
              </a:extLst>
            </a:blip>
            <a:stretch>
              <a:fillRect/>
            </a:stretch>
          </p:blipFill>
          <p:spPr>
            <a:xfrm>
              <a:off x="3712294" y="5272537"/>
              <a:ext cx="247169" cy="247170"/>
            </a:xfrm>
            <a:prstGeom prst="rect">
              <a:avLst/>
            </a:prstGeom>
          </p:spPr>
        </p:pic>
        <p:pic>
          <p:nvPicPr>
            <p:cNvPr id="80" name="Picture 79"/>
            <p:cNvPicPr>
              <a:picLocks noChangeAspect="1"/>
            </p:cNvPicPr>
            <p:nvPr/>
          </p:nvPicPr>
          <p:blipFill>
            <a:blip r:embed="rId61" cstate="print">
              <a:biLevel thresh="25000"/>
              <a:extLst>
                <a:ext uri="{28A0092B-C50C-407E-A947-70E740481C1C}">
                  <a14:useLocalDpi xmlns:a14="http://schemas.microsoft.com/office/drawing/2010/main" val="0"/>
                </a:ext>
              </a:extLst>
            </a:blip>
            <a:stretch>
              <a:fillRect/>
            </a:stretch>
          </p:blipFill>
          <p:spPr>
            <a:xfrm>
              <a:off x="3247745" y="3373934"/>
              <a:ext cx="341082" cy="341082"/>
            </a:xfrm>
            <a:prstGeom prst="rect">
              <a:avLst/>
            </a:prstGeom>
          </p:spPr>
        </p:pic>
        <p:sp>
          <p:nvSpPr>
            <p:cNvPr id="299" name="TextBox 298"/>
            <p:cNvSpPr txBox="1"/>
            <p:nvPr/>
          </p:nvSpPr>
          <p:spPr>
            <a:xfrm>
              <a:off x="3660077" y="3390851"/>
              <a:ext cx="659156" cy="301106"/>
            </a:xfrm>
            <a:prstGeom prst="rect">
              <a:avLst/>
            </a:prstGeom>
            <a:noFill/>
            <a:ln>
              <a:noFill/>
            </a:ln>
          </p:spPr>
          <p:txBody>
            <a:bodyPr wrap="none" lIns="0" tIns="27421" rIns="0" bIns="0" rtlCol="0" anchor="t">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VM </a:t>
              </a:r>
            </a:p>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Scale Sets</a:t>
              </a:r>
            </a:p>
          </p:txBody>
        </p:sp>
        <p:sp>
          <p:nvSpPr>
            <p:cNvPr id="302" name="TextBox 301"/>
            <p:cNvSpPr txBox="1"/>
            <p:nvPr/>
          </p:nvSpPr>
          <p:spPr>
            <a:xfrm>
              <a:off x="9491114" y="3657793"/>
              <a:ext cx="659156" cy="301105"/>
            </a:xfrm>
            <a:prstGeom prst="rect">
              <a:avLst/>
            </a:prstGeom>
            <a:noFill/>
            <a:ln>
              <a:noFill/>
            </a:ln>
          </p:spPr>
          <p:txBody>
            <a:bodyPr wrap="none" lIns="0" tIns="27421" rIns="0" bIns="0" rtlCol="0">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Data Lake Store</a:t>
              </a:r>
            </a:p>
          </p:txBody>
        </p:sp>
        <p:sp>
          <p:nvSpPr>
            <p:cNvPr id="306" name="Rectangle 305"/>
            <p:cNvSpPr/>
            <p:nvPr/>
          </p:nvSpPr>
          <p:spPr bwMode="auto">
            <a:xfrm>
              <a:off x="2779051" y="4293019"/>
              <a:ext cx="1273355" cy="262926"/>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44821" rIns="0" bIns="140609" numCol="1" spcCol="0" rtlCol="0" fromWordArt="0" anchor="t" anchorCtr="0" forceAA="0" compatLnSpc="1">
              <a:prstTxWarp prst="textNoShape">
                <a:avLst/>
              </a:prstTxWarp>
              <a:noAutofit/>
            </a:bodyPr>
            <a:lstStyle/>
            <a:p>
              <a:pPr marL="0" marR="0" lvl="0" indent="0" algn="l" defTabSz="895923" rtl="0" eaLnBrk="1" fontAlgn="base" latinLnBrk="0" hangingPunct="1">
                <a:lnSpc>
                  <a:spcPct val="90000"/>
                </a:lnSpc>
                <a:spcBef>
                  <a:spcPts val="0"/>
                </a:spcBef>
                <a:spcAft>
                  <a:spcPts val="0"/>
                </a:spcAft>
                <a:buClrTx/>
                <a:buSzTx/>
                <a:buFontTx/>
                <a:buNone/>
                <a:tabLst/>
                <a:defRPr/>
              </a:pPr>
              <a:r>
                <a:rPr kumimoji="0" lang="en-US" sz="78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Dev/Test Lab</a:t>
              </a:r>
            </a:p>
          </p:txBody>
        </p:sp>
        <p:pic>
          <p:nvPicPr>
            <p:cNvPr id="83" name="Picture 82"/>
            <p:cNvPicPr>
              <a:picLocks noChangeAspect="1"/>
            </p:cNvPicPr>
            <p:nvPr/>
          </p:nvPicPr>
          <p:blipFill>
            <a:blip r:embed="rId62" cstate="print">
              <a:biLevel thresh="25000"/>
              <a:extLst>
                <a:ext uri="{28A0092B-C50C-407E-A947-70E740481C1C}">
                  <a14:useLocalDpi xmlns:a14="http://schemas.microsoft.com/office/drawing/2010/main" val="0"/>
                </a:ext>
              </a:extLst>
            </a:blip>
            <a:stretch>
              <a:fillRect/>
            </a:stretch>
          </p:blipFill>
          <p:spPr>
            <a:xfrm>
              <a:off x="2823503" y="4271376"/>
              <a:ext cx="209430" cy="209430"/>
            </a:xfrm>
            <a:prstGeom prst="rect">
              <a:avLst/>
            </a:prstGeom>
          </p:spPr>
        </p:pic>
        <p:sp>
          <p:nvSpPr>
            <p:cNvPr id="303" name="Rectangle 302"/>
            <p:cNvSpPr/>
            <p:nvPr/>
          </p:nvSpPr>
          <p:spPr bwMode="auto">
            <a:xfrm>
              <a:off x="2015791" y="1473072"/>
              <a:ext cx="2291970" cy="1351020"/>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5923" rtl="0" eaLnBrk="1" fontAlgn="base" latinLnBrk="0" hangingPunct="1">
                <a:lnSpc>
                  <a:spcPct val="90000"/>
                </a:lnSpc>
                <a:spcBef>
                  <a:spcPts val="0"/>
                </a:spcBef>
                <a:spcAft>
                  <a:spcPts val="0"/>
                </a:spcAft>
                <a:buClrTx/>
                <a:buSzTx/>
                <a:buFontTx/>
                <a:buNone/>
                <a:tabLst/>
                <a:defRPr/>
              </a:pPr>
              <a:r>
                <a:rPr kumimoji="0" lang="en-US" sz="1176"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Integration</a:t>
              </a:r>
            </a:p>
          </p:txBody>
        </p:sp>
        <p:grpSp>
          <p:nvGrpSpPr>
            <p:cNvPr id="307" name="Group 306"/>
            <p:cNvGrpSpPr/>
            <p:nvPr/>
          </p:nvGrpSpPr>
          <p:grpSpPr>
            <a:xfrm>
              <a:off x="3197734" y="1883910"/>
              <a:ext cx="1005586" cy="311924"/>
              <a:chOff x="4508812" y="2773724"/>
              <a:chExt cx="1005586" cy="311924"/>
            </a:xfrm>
          </p:grpSpPr>
          <p:sp>
            <p:nvSpPr>
              <p:cNvPr id="308" name="TextBox 307"/>
              <p:cNvSpPr txBox="1"/>
              <p:nvPr/>
            </p:nvSpPr>
            <p:spPr>
              <a:xfrm>
                <a:off x="4855242" y="2784543"/>
                <a:ext cx="659156" cy="301105"/>
              </a:xfrm>
              <a:prstGeom prst="rect">
                <a:avLst/>
              </a:prstGeom>
              <a:noFill/>
              <a:ln>
                <a:noFill/>
              </a:ln>
            </p:spPr>
            <p:txBody>
              <a:bodyPr wrap="none" lIns="0" tIns="27421" rIns="0" bIns="0" rtlCol="0">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BizTalk</a:t>
                </a:r>
              </a:p>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Services</a:t>
                </a:r>
              </a:p>
            </p:txBody>
          </p:sp>
          <p:pic>
            <p:nvPicPr>
              <p:cNvPr id="309" name="Picture 308" descr="BizTalk Services.png"/>
              <p:cNvPicPr>
                <a:picLocks noChangeAspect="1"/>
              </p:cNvPicPr>
              <p:nvPr/>
            </p:nvPicPr>
            <p:blipFill>
              <a:blip r:embed="rId63" cstate="print">
                <a:biLevel thresh="25000"/>
                <a:extLst>
                  <a:ext uri="{28A0092B-C50C-407E-A947-70E740481C1C}">
                    <a14:useLocalDpi xmlns:a14="http://schemas.microsoft.com/office/drawing/2010/main" val="0"/>
                  </a:ext>
                </a:extLst>
              </a:blip>
              <a:stretch>
                <a:fillRect/>
              </a:stretch>
            </p:blipFill>
            <p:spPr>
              <a:xfrm>
                <a:off x="4508812" y="2773724"/>
                <a:ext cx="293814" cy="293814"/>
              </a:xfrm>
              <a:prstGeom prst="rect">
                <a:avLst/>
              </a:prstGeom>
            </p:spPr>
          </p:pic>
        </p:grpSp>
        <p:grpSp>
          <p:nvGrpSpPr>
            <p:cNvPr id="310" name="Group 309"/>
            <p:cNvGrpSpPr/>
            <p:nvPr/>
          </p:nvGrpSpPr>
          <p:grpSpPr>
            <a:xfrm>
              <a:off x="3206082" y="2416319"/>
              <a:ext cx="998427" cy="323766"/>
              <a:chOff x="4517160" y="3306133"/>
              <a:chExt cx="998427" cy="323766"/>
            </a:xfrm>
          </p:grpSpPr>
          <p:sp>
            <p:nvSpPr>
              <p:cNvPr id="311" name="TextBox 310"/>
              <p:cNvSpPr txBox="1"/>
              <p:nvPr/>
            </p:nvSpPr>
            <p:spPr>
              <a:xfrm>
                <a:off x="4856431" y="3328794"/>
                <a:ext cx="659156" cy="301105"/>
              </a:xfrm>
              <a:prstGeom prst="rect">
                <a:avLst/>
              </a:prstGeom>
              <a:noFill/>
              <a:ln>
                <a:noFill/>
              </a:ln>
            </p:spPr>
            <p:txBody>
              <a:bodyPr wrap="none" lIns="0" tIns="27421" rIns="0" bIns="0" rtlCol="0">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Service Bus</a:t>
                </a:r>
              </a:p>
            </p:txBody>
          </p:sp>
          <p:pic>
            <p:nvPicPr>
              <p:cNvPr id="312" name="Picture 311" descr="Service Bus.png"/>
              <p:cNvPicPr>
                <a:picLocks noChangeAspect="1"/>
              </p:cNvPicPr>
              <p:nvPr/>
            </p:nvPicPr>
            <p:blipFill>
              <a:blip r:embed="rId64" cstate="print">
                <a:biLevel thresh="25000"/>
                <a:extLst>
                  <a:ext uri="{28A0092B-C50C-407E-A947-70E740481C1C}">
                    <a14:useLocalDpi xmlns:a14="http://schemas.microsoft.com/office/drawing/2010/main" val="0"/>
                  </a:ext>
                </a:extLst>
              </a:blip>
              <a:stretch>
                <a:fillRect/>
              </a:stretch>
            </p:blipFill>
            <p:spPr>
              <a:xfrm>
                <a:off x="4517160" y="3306133"/>
                <a:ext cx="292386" cy="292386"/>
              </a:xfrm>
              <a:prstGeom prst="rect">
                <a:avLst/>
              </a:prstGeom>
            </p:spPr>
          </p:pic>
        </p:grpSp>
        <p:sp>
          <p:nvSpPr>
            <p:cNvPr id="314" name="TextBox 313"/>
            <p:cNvSpPr txBox="1"/>
            <p:nvPr/>
          </p:nvSpPr>
          <p:spPr>
            <a:xfrm>
              <a:off x="2489221" y="2303545"/>
              <a:ext cx="659156" cy="301105"/>
            </a:xfrm>
            <a:prstGeom prst="rect">
              <a:avLst/>
            </a:prstGeom>
            <a:noFill/>
            <a:ln>
              <a:noFill/>
            </a:ln>
          </p:spPr>
          <p:txBody>
            <a:bodyPr wrap="none" lIns="0" tIns="27421" rIns="0" bIns="0" rtlCol="0">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Logic </a:t>
              </a:r>
            </a:p>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Apps</a:t>
              </a:r>
            </a:p>
          </p:txBody>
        </p:sp>
        <p:pic>
          <p:nvPicPr>
            <p:cNvPr id="315" name="Picture 314"/>
            <p:cNvPicPr>
              <a:picLocks noChangeAspect="1"/>
            </p:cNvPicPr>
            <p:nvPr/>
          </p:nvPicPr>
          <p:blipFill>
            <a:blip r:embed="rId65" cstate="print">
              <a:biLevel thresh="25000"/>
              <a:extLst>
                <a:ext uri="{28A0092B-C50C-407E-A947-70E740481C1C}">
                  <a14:useLocalDpi xmlns:a14="http://schemas.microsoft.com/office/drawing/2010/main" val="0"/>
                </a:ext>
              </a:extLst>
            </a:blip>
            <a:stretch>
              <a:fillRect/>
            </a:stretch>
          </p:blipFill>
          <p:spPr>
            <a:xfrm>
              <a:off x="2047234" y="1902377"/>
              <a:ext cx="315892" cy="315892"/>
            </a:xfrm>
            <a:prstGeom prst="rect">
              <a:avLst/>
            </a:prstGeom>
          </p:spPr>
        </p:pic>
        <p:sp>
          <p:nvSpPr>
            <p:cNvPr id="316" name="TextBox 315"/>
            <p:cNvSpPr txBox="1"/>
            <p:nvPr/>
          </p:nvSpPr>
          <p:spPr>
            <a:xfrm>
              <a:off x="2418416" y="1896980"/>
              <a:ext cx="659156" cy="301105"/>
            </a:xfrm>
            <a:prstGeom prst="rect">
              <a:avLst/>
            </a:prstGeom>
            <a:noFill/>
            <a:ln>
              <a:noFill/>
            </a:ln>
          </p:spPr>
          <p:txBody>
            <a:bodyPr wrap="none" lIns="0" tIns="27421" rIns="0" bIns="0" rtlCol="0">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API </a:t>
              </a:r>
            </a:p>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Management</a:t>
              </a:r>
            </a:p>
          </p:txBody>
        </p:sp>
        <p:sp>
          <p:nvSpPr>
            <p:cNvPr id="319" name="Rectangle 318"/>
            <p:cNvSpPr/>
            <p:nvPr/>
          </p:nvSpPr>
          <p:spPr bwMode="auto">
            <a:xfrm>
              <a:off x="2013863" y="532203"/>
              <a:ext cx="2293898" cy="840484"/>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89642" tIns="140609" rIns="89642" bIns="140609" numCol="1" spcCol="0" rtlCol="0" fromWordArt="0" anchor="t" anchorCtr="0" forceAA="0" compatLnSpc="1">
              <a:prstTxWarp prst="textNoShape">
                <a:avLst/>
              </a:prstTxWarp>
              <a:noAutofit/>
            </a:bodyPr>
            <a:lstStyle/>
            <a:p>
              <a:pPr marL="0" marR="0" lvl="0" indent="0" algn="ctr" defTabSz="895923" rtl="0" eaLnBrk="1" fontAlgn="base" latinLnBrk="0" hangingPunct="1">
                <a:lnSpc>
                  <a:spcPct val="90000"/>
                </a:lnSpc>
                <a:spcBef>
                  <a:spcPts val="0"/>
                </a:spcBef>
                <a:spcAft>
                  <a:spcPts val="0"/>
                </a:spcAft>
                <a:buClrTx/>
                <a:buSzTx/>
                <a:buFontTx/>
                <a:buNone/>
                <a:tabLst/>
                <a:defRPr/>
              </a:pPr>
              <a:r>
                <a:rPr kumimoji="0" lang="en-US" sz="1176"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Media &amp; CDN</a:t>
              </a:r>
            </a:p>
          </p:txBody>
        </p:sp>
        <p:grpSp>
          <p:nvGrpSpPr>
            <p:cNvPr id="320" name="Group 319"/>
            <p:cNvGrpSpPr/>
            <p:nvPr/>
          </p:nvGrpSpPr>
          <p:grpSpPr>
            <a:xfrm>
              <a:off x="3540741" y="925340"/>
              <a:ext cx="985876" cy="310428"/>
              <a:chOff x="4094213" y="3729530"/>
              <a:chExt cx="985876" cy="310428"/>
            </a:xfrm>
          </p:grpSpPr>
          <p:sp>
            <p:nvSpPr>
              <p:cNvPr id="321" name="TextBox 320"/>
              <p:cNvSpPr txBox="1"/>
              <p:nvPr/>
            </p:nvSpPr>
            <p:spPr>
              <a:xfrm>
                <a:off x="4420933" y="3729530"/>
                <a:ext cx="659156" cy="301105"/>
              </a:xfrm>
              <a:prstGeom prst="rect">
                <a:avLst/>
              </a:prstGeom>
              <a:noFill/>
              <a:ln>
                <a:noFill/>
              </a:ln>
            </p:spPr>
            <p:txBody>
              <a:bodyPr wrap="none" lIns="0" tIns="27421" rIns="0" bIns="0" rtlCol="0">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5" b="0" i="0" u="none" strike="noStrike" kern="0" cap="none" spc="0" normalizeH="0" baseline="0" noProof="0">
                    <a:ln>
                      <a:noFill/>
                    </a:ln>
                    <a:solidFill>
                      <a:srgbClr val="FFFFFF"/>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Content </a:t>
                </a:r>
                <a:br>
                  <a:rPr kumimoji="0" lang="en-US" sz="755" b="0" i="0" u="none" strike="noStrike" kern="0" cap="none" spc="0" normalizeH="0" baseline="0" noProof="0">
                    <a:ln>
                      <a:noFill/>
                    </a:ln>
                    <a:solidFill>
                      <a:srgbClr val="FFFFFF"/>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br>
                <a:r>
                  <a:rPr kumimoji="0" lang="en-US" sz="755" b="0" i="0" u="none" strike="noStrike" kern="0" cap="none" spc="0" normalizeH="0" baseline="0" noProof="0">
                    <a:ln>
                      <a:noFill/>
                    </a:ln>
                    <a:solidFill>
                      <a:srgbClr val="FFFFFF"/>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Delivery</a:t>
                </a:r>
              </a:p>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5" b="0" i="0" u="none" strike="noStrike" kern="0" cap="none" spc="0" normalizeH="0" baseline="0" noProof="0">
                    <a:ln>
                      <a:noFill/>
                    </a:ln>
                    <a:solidFill>
                      <a:srgbClr val="FFFFFF"/>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Network</a:t>
                </a:r>
              </a:p>
            </p:txBody>
          </p:sp>
          <p:pic>
            <p:nvPicPr>
              <p:cNvPr id="322" name="Picture 321" descr="Content Delivery Network (CDN).png"/>
              <p:cNvPicPr>
                <a:picLocks noChangeAspect="1"/>
              </p:cNvPicPr>
              <p:nvPr/>
            </p:nvPicPr>
            <p:blipFill>
              <a:blip r:embed="rId66" cstate="print">
                <a:biLevel thresh="25000"/>
                <a:extLst>
                  <a:ext uri="{28A0092B-C50C-407E-A947-70E740481C1C}">
                    <a14:useLocalDpi xmlns:a14="http://schemas.microsoft.com/office/drawing/2010/main" val="0"/>
                  </a:ext>
                </a:extLst>
              </a:blip>
              <a:stretch>
                <a:fillRect/>
              </a:stretch>
            </p:blipFill>
            <p:spPr>
              <a:xfrm>
                <a:off x="4094213" y="3743791"/>
                <a:ext cx="296167" cy="296167"/>
              </a:xfrm>
              <a:prstGeom prst="rect">
                <a:avLst/>
              </a:prstGeom>
            </p:spPr>
          </p:pic>
        </p:grpSp>
        <p:grpSp>
          <p:nvGrpSpPr>
            <p:cNvPr id="323" name="Group 322"/>
            <p:cNvGrpSpPr/>
            <p:nvPr/>
          </p:nvGrpSpPr>
          <p:grpSpPr>
            <a:xfrm>
              <a:off x="2042318" y="943855"/>
              <a:ext cx="997180" cy="301105"/>
              <a:chOff x="2770452" y="3748045"/>
              <a:chExt cx="997180" cy="301105"/>
            </a:xfrm>
          </p:grpSpPr>
          <p:sp>
            <p:nvSpPr>
              <p:cNvPr id="324" name="TextBox 323"/>
              <p:cNvSpPr txBox="1"/>
              <p:nvPr/>
            </p:nvSpPr>
            <p:spPr>
              <a:xfrm>
                <a:off x="3108476" y="3748045"/>
                <a:ext cx="659156" cy="301105"/>
              </a:xfrm>
              <a:prstGeom prst="rect">
                <a:avLst/>
              </a:prstGeom>
              <a:noFill/>
              <a:ln>
                <a:noFill/>
              </a:ln>
            </p:spPr>
            <p:txBody>
              <a:bodyPr wrap="none" lIns="0" tIns="27421" rIns="0" bIns="0" rtlCol="0">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Media </a:t>
                </a:r>
                <a:b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b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Services</a:t>
                </a:r>
              </a:p>
            </p:txBody>
          </p:sp>
          <p:pic>
            <p:nvPicPr>
              <p:cNvPr id="325" name="Picture 324" descr="Media Services.png"/>
              <p:cNvPicPr>
                <a:picLocks noChangeAspect="1"/>
              </p:cNvPicPr>
              <p:nvPr/>
            </p:nvPicPr>
            <p:blipFill>
              <a:blip r:embed="rId67" cstate="print">
                <a:biLevel thresh="25000"/>
                <a:extLst>
                  <a:ext uri="{28A0092B-C50C-407E-A947-70E740481C1C}">
                    <a14:useLocalDpi xmlns:a14="http://schemas.microsoft.com/office/drawing/2010/main" val="0"/>
                  </a:ext>
                </a:extLst>
              </a:blip>
              <a:stretch>
                <a:fillRect/>
              </a:stretch>
            </p:blipFill>
            <p:spPr>
              <a:xfrm>
                <a:off x="2770452" y="3757874"/>
                <a:ext cx="282134" cy="282134"/>
              </a:xfrm>
              <a:prstGeom prst="rect">
                <a:avLst/>
              </a:prstGeom>
            </p:spPr>
          </p:pic>
        </p:grpSp>
        <p:sp>
          <p:nvSpPr>
            <p:cNvPr id="326" name="TextBox 325"/>
            <p:cNvSpPr txBox="1"/>
            <p:nvPr/>
          </p:nvSpPr>
          <p:spPr>
            <a:xfrm>
              <a:off x="3084763" y="950978"/>
              <a:ext cx="473543" cy="301105"/>
            </a:xfrm>
            <a:prstGeom prst="rect">
              <a:avLst/>
            </a:prstGeom>
            <a:noFill/>
            <a:ln>
              <a:noFill/>
            </a:ln>
          </p:spPr>
          <p:txBody>
            <a:bodyPr wrap="none" lIns="0" tIns="27421" rIns="0" bIns="0" rtlCol="0">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Media </a:t>
              </a:r>
              <a:b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b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Analytics</a:t>
              </a:r>
            </a:p>
          </p:txBody>
        </p:sp>
        <p:pic>
          <p:nvPicPr>
            <p:cNvPr id="347" name="Picture 346" descr="Media Services.png"/>
            <p:cNvPicPr>
              <a:picLocks noChangeAspect="1"/>
            </p:cNvPicPr>
            <p:nvPr/>
          </p:nvPicPr>
          <p:blipFill>
            <a:blip r:embed="rId67" cstate="print">
              <a:biLevel thresh="25000"/>
              <a:extLst>
                <a:ext uri="{28A0092B-C50C-407E-A947-70E740481C1C}">
                  <a14:useLocalDpi xmlns:a14="http://schemas.microsoft.com/office/drawing/2010/main" val="0"/>
                </a:ext>
              </a:extLst>
            </a:blip>
            <a:stretch>
              <a:fillRect/>
            </a:stretch>
          </p:blipFill>
          <p:spPr>
            <a:xfrm>
              <a:off x="2746739" y="960807"/>
              <a:ext cx="282134" cy="282134"/>
            </a:xfrm>
            <a:prstGeom prst="rect">
              <a:avLst/>
            </a:prstGeom>
          </p:spPr>
        </p:pic>
        <p:sp>
          <p:nvSpPr>
            <p:cNvPr id="348" name="Freeform 347"/>
            <p:cNvSpPr/>
            <p:nvPr/>
          </p:nvSpPr>
          <p:spPr bwMode="auto">
            <a:xfrm rot="2700000">
              <a:off x="11369431" y="5296394"/>
              <a:ext cx="188089" cy="188089"/>
            </a:xfrm>
            <a:custGeom>
              <a:avLst/>
              <a:gdLst>
                <a:gd name="connsiteX0" fmla="*/ 314803 w 613867"/>
                <a:gd name="connsiteY0" fmla="*/ 374281 h 613867"/>
                <a:gd name="connsiteX1" fmla="*/ 390557 w 613867"/>
                <a:gd name="connsiteY1" fmla="*/ 450035 h 613867"/>
                <a:gd name="connsiteX2" fmla="*/ 330696 w 613867"/>
                <a:gd name="connsiteY2" fmla="*/ 509896 h 613867"/>
                <a:gd name="connsiteX3" fmla="*/ 507842 w 613867"/>
                <a:gd name="connsiteY3" fmla="*/ 504902 h 613867"/>
                <a:gd name="connsiteX4" fmla="*/ 512837 w 613867"/>
                <a:gd name="connsiteY4" fmla="*/ 327756 h 613867"/>
                <a:gd name="connsiteX5" fmla="*/ 452975 w 613867"/>
                <a:gd name="connsiteY5" fmla="*/ 387617 h 613867"/>
                <a:gd name="connsiteX6" fmla="*/ 377221 w 613867"/>
                <a:gd name="connsiteY6" fmla="*/ 311863 h 613867"/>
                <a:gd name="connsiteX7" fmla="*/ 367619 w 613867"/>
                <a:gd name="connsiteY7" fmla="*/ 63753 h 613867"/>
                <a:gd name="connsiteX8" fmla="*/ 372612 w 613867"/>
                <a:gd name="connsiteY8" fmla="*/ 240900 h 613867"/>
                <a:gd name="connsiteX9" fmla="*/ 549761 w 613867"/>
                <a:gd name="connsiteY9" fmla="*/ 245895 h 613867"/>
                <a:gd name="connsiteX10" fmla="*/ 489898 w 613867"/>
                <a:gd name="connsiteY10" fmla="*/ 186033 h 613867"/>
                <a:gd name="connsiteX11" fmla="*/ 565652 w 613867"/>
                <a:gd name="connsiteY11" fmla="*/ 110279 h 613867"/>
                <a:gd name="connsiteX12" fmla="*/ 503234 w 613867"/>
                <a:gd name="connsiteY12" fmla="*/ 47861 h 613867"/>
                <a:gd name="connsiteX13" fmla="*/ 427480 w 613867"/>
                <a:gd name="connsiteY13" fmla="*/ 123615 h 613867"/>
                <a:gd name="connsiteX14" fmla="*/ 60550 w 613867"/>
                <a:gd name="connsiteY14" fmla="*/ 370823 h 613867"/>
                <a:gd name="connsiteX15" fmla="*/ 120411 w 613867"/>
                <a:gd name="connsiteY15" fmla="*/ 430684 h 613867"/>
                <a:gd name="connsiteX16" fmla="*/ 44657 w 613867"/>
                <a:gd name="connsiteY16" fmla="*/ 506438 h 613867"/>
                <a:gd name="connsiteX17" fmla="*/ 107075 w 613867"/>
                <a:gd name="connsiteY17" fmla="*/ 568856 h 613867"/>
                <a:gd name="connsiteX18" fmla="*/ 182829 w 613867"/>
                <a:gd name="connsiteY18" fmla="*/ 493102 h 613867"/>
                <a:gd name="connsiteX19" fmla="*/ 242691 w 613867"/>
                <a:gd name="connsiteY19" fmla="*/ 552964 h 613867"/>
                <a:gd name="connsiteX20" fmla="*/ 237696 w 613867"/>
                <a:gd name="connsiteY20" fmla="*/ 375818 h 613867"/>
                <a:gd name="connsiteX21" fmla="*/ 104519 w 613867"/>
                <a:gd name="connsiteY21" fmla="*/ 101580 h 613867"/>
                <a:gd name="connsiteX22" fmla="*/ 99524 w 613867"/>
                <a:gd name="connsiteY22" fmla="*/ 278727 h 613867"/>
                <a:gd name="connsiteX23" fmla="*/ 159386 w 613867"/>
                <a:gd name="connsiteY23" fmla="*/ 218865 h 613867"/>
                <a:gd name="connsiteX24" fmla="*/ 235140 w 613867"/>
                <a:gd name="connsiteY24" fmla="*/ 294619 h 613867"/>
                <a:gd name="connsiteX25" fmla="*/ 297558 w 613867"/>
                <a:gd name="connsiteY25" fmla="*/ 232201 h 613867"/>
                <a:gd name="connsiteX26" fmla="*/ 221804 w 613867"/>
                <a:gd name="connsiteY26" fmla="*/ 156447 h 613867"/>
                <a:gd name="connsiteX27" fmla="*/ 281665 w 613867"/>
                <a:gd name="connsiteY27" fmla="*/ 96586 h 613867"/>
                <a:gd name="connsiteX28" fmla="*/ 29967 w 613867"/>
                <a:gd name="connsiteY28" fmla="*/ 29967 h 613867"/>
                <a:gd name="connsiteX29" fmla="*/ 102313 w 613867"/>
                <a:gd name="connsiteY29" fmla="*/ 0 h 613867"/>
                <a:gd name="connsiteX30" fmla="*/ 511554 w 613867"/>
                <a:gd name="connsiteY30" fmla="*/ 0 h 613867"/>
                <a:gd name="connsiteX31" fmla="*/ 613867 w 613867"/>
                <a:gd name="connsiteY31" fmla="*/ 102313 h 613867"/>
                <a:gd name="connsiteX32" fmla="*/ 613867 w 613867"/>
                <a:gd name="connsiteY32" fmla="*/ 511554 h 613867"/>
                <a:gd name="connsiteX33" fmla="*/ 511554 w 613867"/>
                <a:gd name="connsiteY33" fmla="*/ 613867 h 613867"/>
                <a:gd name="connsiteX34" fmla="*/ 102313 w 613867"/>
                <a:gd name="connsiteY34" fmla="*/ 613867 h 613867"/>
                <a:gd name="connsiteX35" fmla="*/ 0 w 613867"/>
                <a:gd name="connsiteY35" fmla="*/ 511554 h 613867"/>
                <a:gd name="connsiteX36" fmla="*/ 0 w 613867"/>
                <a:gd name="connsiteY36" fmla="*/ 102313 h 613867"/>
                <a:gd name="connsiteX37" fmla="*/ 29967 w 613867"/>
                <a:gd name="connsiteY37" fmla="*/ 29967 h 613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13867" h="613867">
                  <a:moveTo>
                    <a:pt x="314803" y="374281"/>
                  </a:moveTo>
                  <a:lnTo>
                    <a:pt x="390557" y="450035"/>
                  </a:lnTo>
                  <a:lnTo>
                    <a:pt x="330696" y="509896"/>
                  </a:lnTo>
                  <a:lnTo>
                    <a:pt x="507842" y="504902"/>
                  </a:lnTo>
                  <a:lnTo>
                    <a:pt x="512837" y="327756"/>
                  </a:lnTo>
                  <a:lnTo>
                    <a:pt x="452975" y="387617"/>
                  </a:lnTo>
                  <a:lnTo>
                    <a:pt x="377221" y="311863"/>
                  </a:lnTo>
                  <a:close/>
                  <a:moveTo>
                    <a:pt x="367619" y="63753"/>
                  </a:moveTo>
                  <a:lnTo>
                    <a:pt x="372612" y="240900"/>
                  </a:lnTo>
                  <a:lnTo>
                    <a:pt x="549761" y="245895"/>
                  </a:lnTo>
                  <a:lnTo>
                    <a:pt x="489898" y="186033"/>
                  </a:lnTo>
                  <a:lnTo>
                    <a:pt x="565652" y="110279"/>
                  </a:lnTo>
                  <a:lnTo>
                    <a:pt x="503234" y="47861"/>
                  </a:lnTo>
                  <a:lnTo>
                    <a:pt x="427480" y="123615"/>
                  </a:lnTo>
                  <a:close/>
                  <a:moveTo>
                    <a:pt x="60550" y="370823"/>
                  </a:moveTo>
                  <a:lnTo>
                    <a:pt x="120411" y="430684"/>
                  </a:lnTo>
                  <a:lnTo>
                    <a:pt x="44657" y="506438"/>
                  </a:lnTo>
                  <a:lnTo>
                    <a:pt x="107075" y="568856"/>
                  </a:lnTo>
                  <a:lnTo>
                    <a:pt x="182829" y="493102"/>
                  </a:lnTo>
                  <a:lnTo>
                    <a:pt x="242691" y="552964"/>
                  </a:lnTo>
                  <a:lnTo>
                    <a:pt x="237696" y="375818"/>
                  </a:lnTo>
                  <a:close/>
                  <a:moveTo>
                    <a:pt x="104519" y="101580"/>
                  </a:moveTo>
                  <a:lnTo>
                    <a:pt x="99524" y="278727"/>
                  </a:lnTo>
                  <a:lnTo>
                    <a:pt x="159386" y="218865"/>
                  </a:lnTo>
                  <a:lnTo>
                    <a:pt x="235140" y="294619"/>
                  </a:lnTo>
                  <a:lnTo>
                    <a:pt x="297558" y="232201"/>
                  </a:lnTo>
                  <a:lnTo>
                    <a:pt x="221804" y="156447"/>
                  </a:lnTo>
                  <a:lnTo>
                    <a:pt x="281665" y="96586"/>
                  </a:lnTo>
                  <a:close/>
                  <a:moveTo>
                    <a:pt x="29967" y="29967"/>
                  </a:moveTo>
                  <a:cubicBezTo>
                    <a:pt x="48482" y="11452"/>
                    <a:pt x="74060" y="0"/>
                    <a:pt x="102313" y="0"/>
                  </a:cubicBezTo>
                  <a:lnTo>
                    <a:pt x="511554" y="0"/>
                  </a:lnTo>
                  <a:cubicBezTo>
                    <a:pt x="568060" y="0"/>
                    <a:pt x="613867" y="45807"/>
                    <a:pt x="613867" y="102313"/>
                  </a:cubicBezTo>
                  <a:lnTo>
                    <a:pt x="613867" y="511554"/>
                  </a:lnTo>
                  <a:cubicBezTo>
                    <a:pt x="613867" y="568060"/>
                    <a:pt x="568060" y="613867"/>
                    <a:pt x="511554" y="613867"/>
                  </a:cubicBezTo>
                  <a:lnTo>
                    <a:pt x="102313" y="613867"/>
                  </a:lnTo>
                  <a:cubicBezTo>
                    <a:pt x="45807" y="613867"/>
                    <a:pt x="0" y="568060"/>
                    <a:pt x="0" y="511554"/>
                  </a:cubicBezTo>
                  <a:lnTo>
                    <a:pt x="0" y="102313"/>
                  </a:lnTo>
                  <a:cubicBezTo>
                    <a:pt x="0" y="74060"/>
                    <a:pt x="11452" y="48482"/>
                    <a:pt x="29967" y="29967"/>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grpSp>
          <p:nvGrpSpPr>
            <p:cNvPr id="350" name="Group 349"/>
            <p:cNvGrpSpPr/>
            <p:nvPr/>
          </p:nvGrpSpPr>
          <p:grpSpPr>
            <a:xfrm>
              <a:off x="8035122" y="3568701"/>
              <a:ext cx="297136" cy="295678"/>
              <a:chOff x="8580718" y="793097"/>
              <a:chExt cx="2587625" cy="2574925"/>
            </a:xfrm>
          </p:grpSpPr>
          <p:sp>
            <p:nvSpPr>
              <p:cNvPr id="351" name="Freeform 34"/>
              <p:cNvSpPr>
                <a:spLocks/>
              </p:cNvSpPr>
              <p:nvPr/>
            </p:nvSpPr>
            <p:spPr bwMode="auto">
              <a:xfrm>
                <a:off x="9477655" y="1434447"/>
                <a:ext cx="792163" cy="1312862"/>
              </a:xfrm>
              <a:custGeom>
                <a:avLst/>
                <a:gdLst>
                  <a:gd name="T0" fmla="*/ 1459 w 1508"/>
                  <a:gd name="T1" fmla="*/ 930 h 2501"/>
                  <a:gd name="T2" fmla="*/ 837 w 1508"/>
                  <a:gd name="T3" fmla="*/ 930 h 2501"/>
                  <a:gd name="T4" fmla="*/ 1097 w 1508"/>
                  <a:gd name="T5" fmla="*/ 63 h 2501"/>
                  <a:gd name="T6" fmla="*/ 1072 w 1508"/>
                  <a:gd name="T7" fmla="*/ 4 h 2501"/>
                  <a:gd name="T8" fmla="*/ 1053 w 1508"/>
                  <a:gd name="T9" fmla="*/ 0 h 2501"/>
                  <a:gd name="T10" fmla="*/ 1014 w 1508"/>
                  <a:gd name="T11" fmla="*/ 19 h 2501"/>
                  <a:gd name="T12" fmla="*/ 10 w 1508"/>
                  <a:gd name="T13" fmla="*/ 1483 h 2501"/>
                  <a:gd name="T14" fmla="*/ 5 w 1508"/>
                  <a:gd name="T15" fmla="*/ 1532 h 2501"/>
                  <a:gd name="T16" fmla="*/ 49 w 1508"/>
                  <a:gd name="T17" fmla="*/ 1556 h 2501"/>
                  <a:gd name="T18" fmla="*/ 651 w 1508"/>
                  <a:gd name="T19" fmla="*/ 1556 h 2501"/>
                  <a:gd name="T20" fmla="*/ 382 w 1508"/>
                  <a:gd name="T21" fmla="*/ 2438 h 2501"/>
                  <a:gd name="T22" fmla="*/ 407 w 1508"/>
                  <a:gd name="T23" fmla="*/ 2497 h 2501"/>
                  <a:gd name="T24" fmla="*/ 426 w 1508"/>
                  <a:gd name="T25" fmla="*/ 2501 h 2501"/>
                  <a:gd name="T26" fmla="*/ 465 w 1508"/>
                  <a:gd name="T27" fmla="*/ 2482 h 2501"/>
                  <a:gd name="T28" fmla="*/ 1498 w 1508"/>
                  <a:gd name="T29" fmla="*/ 1003 h 2501"/>
                  <a:gd name="T30" fmla="*/ 1508 w 1508"/>
                  <a:gd name="T31" fmla="*/ 974 h 2501"/>
                  <a:gd name="T32" fmla="*/ 1459 w 1508"/>
                  <a:gd name="T33" fmla="*/ 930 h 2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08" h="2501">
                    <a:moveTo>
                      <a:pt x="1459" y="930"/>
                    </a:moveTo>
                    <a:lnTo>
                      <a:pt x="837" y="930"/>
                    </a:lnTo>
                    <a:lnTo>
                      <a:pt x="1097" y="63"/>
                    </a:lnTo>
                    <a:cubicBezTo>
                      <a:pt x="1102" y="39"/>
                      <a:pt x="1092" y="14"/>
                      <a:pt x="1072" y="4"/>
                    </a:cubicBezTo>
                    <a:cubicBezTo>
                      <a:pt x="1068" y="0"/>
                      <a:pt x="1058" y="0"/>
                      <a:pt x="1053" y="0"/>
                    </a:cubicBezTo>
                    <a:cubicBezTo>
                      <a:pt x="1038" y="0"/>
                      <a:pt x="1024" y="9"/>
                      <a:pt x="1014" y="19"/>
                    </a:cubicBezTo>
                    <a:lnTo>
                      <a:pt x="10" y="1483"/>
                    </a:lnTo>
                    <a:cubicBezTo>
                      <a:pt x="0" y="1498"/>
                      <a:pt x="0" y="1517"/>
                      <a:pt x="5" y="1532"/>
                    </a:cubicBezTo>
                    <a:cubicBezTo>
                      <a:pt x="15" y="1547"/>
                      <a:pt x="30" y="1556"/>
                      <a:pt x="49" y="1556"/>
                    </a:cubicBezTo>
                    <a:lnTo>
                      <a:pt x="651" y="1556"/>
                    </a:lnTo>
                    <a:lnTo>
                      <a:pt x="382" y="2438"/>
                    </a:lnTo>
                    <a:cubicBezTo>
                      <a:pt x="377" y="2462"/>
                      <a:pt x="387" y="2487"/>
                      <a:pt x="407" y="2497"/>
                    </a:cubicBezTo>
                    <a:cubicBezTo>
                      <a:pt x="412" y="2501"/>
                      <a:pt x="421" y="2501"/>
                      <a:pt x="426" y="2501"/>
                    </a:cubicBezTo>
                    <a:cubicBezTo>
                      <a:pt x="441" y="2501"/>
                      <a:pt x="456" y="2492"/>
                      <a:pt x="465" y="2482"/>
                    </a:cubicBezTo>
                    <a:lnTo>
                      <a:pt x="1498" y="1003"/>
                    </a:lnTo>
                    <a:cubicBezTo>
                      <a:pt x="1503" y="993"/>
                      <a:pt x="1508" y="984"/>
                      <a:pt x="1508" y="974"/>
                    </a:cubicBezTo>
                    <a:cubicBezTo>
                      <a:pt x="1508" y="949"/>
                      <a:pt x="1484" y="930"/>
                      <a:pt x="1459" y="930"/>
                    </a:cubicBezTo>
                    <a:close/>
                  </a:path>
                </a:pathLst>
              </a:custGeom>
              <a:solidFill>
                <a:srgbClr val="FFFFFF"/>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52" name="Freeform 35"/>
              <p:cNvSpPr>
                <a:spLocks noEditPoints="1"/>
              </p:cNvSpPr>
              <p:nvPr/>
            </p:nvSpPr>
            <p:spPr bwMode="auto">
              <a:xfrm>
                <a:off x="8580718" y="793097"/>
                <a:ext cx="2587625" cy="2574925"/>
              </a:xfrm>
              <a:custGeom>
                <a:avLst/>
                <a:gdLst>
                  <a:gd name="T0" fmla="*/ 3231 w 4925"/>
                  <a:gd name="T1" fmla="*/ 4866 h 4910"/>
                  <a:gd name="T2" fmla="*/ 3422 w 4925"/>
                  <a:gd name="T3" fmla="*/ 4910 h 4910"/>
                  <a:gd name="T4" fmla="*/ 3579 w 4925"/>
                  <a:gd name="T5" fmla="*/ 4881 h 4910"/>
                  <a:gd name="T6" fmla="*/ 3833 w 4925"/>
                  <a:gd name="T7" fmla="*/ 4646 h 4910"/>
                  <a:gd name="T8" fmla="*/ 3899 w 4925"/>
                  <a:gd name="T9" fmla="*/ 4509 h 4910"/>
                  <a:gd name="T10" fmla="*/ 4063 w 4925"/>
                  <a:gd name="T11" fmla="*/ 4509 h 4910"/>
                  <a:gd name="T12" fmla="*/ 4509 w 4925"/>
                  <a:gd name="T13" fmla="*/ 4063 h 4910"/>
                  <a:gd name="T14" fmla="*/ 4509 w 4925"/>
                  <a:gd name="T15" fmla="*/ 2794 h 4910"/>
                  <a:gd name="T16" fmla="*/ 4866 w 4925"/>
                  <a:gd name="T17" fmla="*/ 2031 h 4910"/>
                  <a:gd name="T18" fmla="*/ 4881 w 4925"/>
                  <a:gd name="T19" fmla="*/ 1679 h 4910"/>
                  <a:gd name="T20" fmla="*/ 4646 w 4925"/>
                  <a:gd name="T21" fmla="*/ 1424 h 4910"/>
                  <a:gd name="T22" fmla="*/ 4509 w 4925"/>
                  <a:gd name="T23" fmla="*/ 1358 h 4910"/>
                  <a:gd name="T24" fmla="*/ 4509 w 4925"/>
                  <a:gd name="T25" fmla="*/ 856 h 4910"/>
                  <a:gd name="T26" fmla="*/ 4063 w 4925"/>
                  <a:gd name="T27" fmla="*/ 411 h 4910"/>
                  <a:gd name="T28" fmla="*/ 2779 w 4925"/>
                  <a:gd name="T29" fmla="*/ 411 h 4910"/>
                  <a:gd name="T30" fmla="*/ 2026 w 4925"/>
                  <a:gd name="T31" fmla="*/ 58 h 4910"/>
                  <a:gd name="T32" fmla="*/ 1679 w 4925"/>
                  <a:gd name="T33" fmla="*/ 44 h 4910"/>
                  <a:gd name="T34" fmla="*/ 1424 w 4925"/>
                  <a:gd name="T35" fmla="*/ 279 h 4910"/>
                  <a:gd name="T36" fmla="*/ 1360 w 4925"/>
                  <a:gd name="T37" fmla="*/ 411 h 4910"/>
                  <a:gd name="T38" fmla="*/ 856 w 4925"/>
                  <a:gd name="T39" fmla="*/ 411 h 4910"/>
                  <a:gd name="T40" fmla="*/ 411 w 4925"/>
                  <a:gd name="T41" fmla="*/ 856 h 4910"/>
                  <a:gd name="T42" fmla="*/ 411 w 4925"/>
                  <a:gd name="T43" fmla="*/ 2478 h 4910"/>
                  <a:gd name="T44" fmla="*/ 58 w 4925"/>
                  <a:gd name="T45" fmla="*/ 3231 h 4910"/>
                  <a:gd name="T46" fmla="*/ 44 w 4925"/>
                  <a:gd name="T47" fmla="*/ 3579 h 4910"/>
                  <a:gd name="T48" fmla="*/ 279 w 4925"/>
                  <a:gd name="T49" fmla="*/ 3833 h 4910"/>
                  <a:gd name="T50" fmla="*/ 411 w 4925"/>
                  <a:gd name="T51" fmla="*/ 3897 h 4910"/>
                  <a:gd name="T52" fmla="*/ 411 w 4925"/>
                  <a:gd name="T53" fmla="*/ 4063 h 4910"/>
                  <a:gd name="T54" fmla="*/ 856 w 4925"/>
                  <a:gd name="T55" fmla="*/ 4509 h 4910"/>
                  <a:gd name="T56" fmla="*/ 2468 w 4925"/>
                  <a:gd name="T57" fmla="*/ 4509 h 4910"/>
                  <a:gd name="T58" fmla="*/ 3231 w 4925"/>
                  <a:gd name="T59" fmla="*/ 4866 h 4910"/>
                  <a:gd name="T60" fmla="*/ 856 w 4925"/>
                  <a:gd name="T61" fmla="*/ 705 h 4910"/>
                  <a:gd name="T62" fmla="*/ 4063 w 4925"/>
                  <a:gd name="T63" fmla="*/ 705 h 4910"/>
                  <a:gd name="T64" fmla="*/ 4210 w 4925"/>
                  <a:gd name="T65" fmla="*/ 851 h 4910"/>
                  <a:gd name="T66" fmla="*/ 4210 w 4925"/>
                  <a:gd name="T67" fmla="*/ 4058 h 4910"/>
                  <a:gd name="T68" fmla="*/ 4063 w 4925"/>
                  <a:gd name="T69" fmla="*/ 4205 h 4910"/>
                  <a:gd name="T70" fmla="*/ 856 w 4925"/>
                  <a:gd name="T71" fmla="*/ 4205 h 4910"/>
                  <a:gd name="T72" fmla="*/ 709 w 4925"/>
                  <a:gd name="T73" fmla="*/ 4058 h 4910"/>
                  <a:gd name="T74" fmla="*/ 709 w 4925"/>
                  <a:gd name="T75" fmla="*/ 851 h 4910"/>
                  <a:gd name="T76" fmla="*/ 856 w 4925"/>
                  <a:gd name="T77" fmla="*/ 705 h 49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925" h="4910">
                    <a:moveTo>
                      <a:pt x="3231" y="4866"/>
                    </a:moveTo>
                    <a:cubicBezTo>
                      <a:pt x="3290" y="4896"/>
                      <a:pt x="3358" y="4910"/>
                      <a:pt x="3422" y="4910"/>
                    </a:cubicBezTo>
                    <a:cubicBezTo>
                      <a:pt x="3476" y="4910"/>
                      <a:pt x="3525" y="4900"/>
                      <a:pt x="3579" y="4881"/>
                    </a:cubicBezTo>
                    <a:cubicBezTo>
                      <a:pt x="3691" y="4842"/>
                      <a:pt x="3784" y="4758"/>
                      <a:pt x="3833" y="4646"/>
                    </a:cubicBezTo>
                    <a:lnTo>
                      <a:pt x="3899" y="4509"/>
                    </a:lnTo>
                    <a:lnTo>
                      <a:pt x="4063" y="4509"/>
                    </a:lnTo>
                    <a:cubicBezTo>
                      <a:pt x="4308" y="4509"/>
                      <a:pt x="4509" y="4308"/>
                      <a:pt x="4509" y="4063"/>
                    </a:cubicBezTo>
                    <a:lnTo>
                      <a:pt x="4509" y="2794"/>
                    </a:lnTo>
                    <a:lnTo>
                      <a:pt x="4866" y="2031"/>
                    </a:lnTo>
                    <a:cubicBezTo>
                      <a:pt x="4920" y="1919"/>
                      <a:pt x="4925" y="1796"/>
                      <a:pt x="4881" y="1679"/>
                    </a:cubicBezTo>
                    <a:cubicBezTo>
                      <a:pt x="4842" y="1566"/>
                      <a:pt x="4758" y="1473"/>
                      <a:pt x="4646" y="1424"/>
                    </a:cubicBezTo>
                    <a:lnTo>
                      <a:pt x="4509" y="1358"/>
                    </a:lnTo>
                    <a:lnTo>
                      <a:pt x="4509" y="856"/>
                    </a:lnTo>
                    <a:cubicBezTo>
                      <a:pt x="4509" y="612"/>
                      <a:pt x="4308" y="411"/>
                      <a:pt x="4063" y="411"/>
                    </a:cubicBezTo>
                    <a:lnTo>
                      <a:pt x="2779" y="411"/>
                    </a:lnTo>
                    <a:lnTo>
                      <a:pt x="2026" y="58"/>
                    </a:lnTo>
                    <a:cubicBezTo>
                      <a:pt x="1919" y="9"/>
                      <a:pt x="1791" y="0"/>
                      <a:pt x="1679" y="44"/>
                    </a:cubicBezTo>
                    <a:cubicBezTo>
                      <a:pt x="1566" y="83"/>
                      <a:pt x="1473" y="166"/>
                      <a:pt x="1424" y="279"/>
                    </a:cubicBezTo>
                    <a:lnTo>
                      <a:pt x="1360" y="411"/>
                    </a:lnTo>
                    <a:lnTo>
                      <a:pt x="856" y="411"/>
                    </a:lnTo>
                    <a:cubicBezTo>
                      <a:pt x="612" y="411"/>
                      <a:pt x="411" y="612"/>
                      <a:pt x="411" y="856"/>
                    </a:cubicBezTo>
                    <a:lnTo>
                      <a:pt x="411" y="2478"/>
                    </a:lnTo>
                    <a:lnTo>
                      <a:pt x="58" y="3231"/>
                    </a:lnTo>
                    <a:cubicBezTo>
                      <a:pt x="9" y="3339"/>
                      <a:pt x="0" y="3466"/>
                      <a:pt x="44" y="3579"/>
                    </a:cubicBezTo>
                    <a:cubicBezTo>
                      <a:pt x="83" y="3691"/>
                      <a:pt x="166" y="3784"/>
                      <a:pt x="279" y="3833"/>
                    </a:cubicBezTo>
                    <a:lnTo>
                      <a:pt x="411" y="3897"/>
                    </a:lnTo>
                    <a:lnTo>
                      <a:pt x="411" y="4063"/>
                    </a:lnTo>
                    <a:cubicBezTo>
                      <a:pt x="411" y="4308"/>
                      <a:pt x="612" y="4509"/>
                      <a:pt x="856" y="4509"/>
                    </a:cubicBezTo>
                    <a:lnTo>
                      <a:pt x="2468" y="4509"/>
                    </a:lnTo>
                    <a:lnTo>
                      <a:pt x="3231" y="4866"/>
                    </a:lnTo>
                    <a:close/>
                    <a:moveTo>
                      <a:pt x="856" y="705"/>
                    </a:moveTo>
                    <a:lnTo>
                      <a:pt x="4063" y="705"/>
                    </a:lnTo>
                    <a:cubicBezTo>
                      <a:pt x="4142" y="705"/>
                      <a:pt x="4210" y="768"/>
                      <a:pt x="4210" y="851"/>
                    </a:cubicBezTo>
                    <a:lnTo>
                      <a:pt x="4210" y="4058"/>
                    </a:lnTo>
                    <a:cubicBezTo>
                      <a:pt x="4210" y="4137"/>
                      <a:pt x="4146" y="4205"/>
                      <a:pt x="4063" y="4205"/>
                    </a:cubicBezTo>
                    <a:lnTo>
                      <a:pt x="856" y="4205"/>
                    </a:lnTo>
                    <a:cubicBezTo>
                      <a:pt x="778" y="4205"/>
                      <a:pt x="709" y="4142"/>
                      <a:pt x="709" y="4058"/>
                    </a:cubicBezTo>
                    <a:lnTo>
                      <a:pt x="709" y="851"/>
                    </a:lnTo>
                    <a:cubicBezTo>
                      <a:pt x="709" y="773"/>
                      <a:pt x="773" y="705"/>
                      <a:pt x="856" y="705"/>
                    </a:cubicBezTo>
                    <a:close/>
                  </a:path>
                </a:pathLst>
              </a:custGeom>
              <a:solidFill>
                <a:srgbClr val="FFFFFF"/>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grpSp>
        <p:grpSp>
          <p:nvGrpSpPr>
            <p:cNvPr id="353" name="Group 352"/>
            <p:cNvGrpSpPr/>
            <p:nvPr/>
          </p:nvGrpSpPr>
          <p:grpSpPr>
            <a:xfrm>
              <a:off x="9154089" y="3612024"/>
              <a:ext cx="266641" cy="209033"/>
              <a:chOff x="8588655" y="3482322"/>
              <a:chExt cx="2571750" cy="2016125"/>
            </a:xfrm>
          </p:grpSpPr>
          <p:sp>
            <p:nvSpPr>
              <p:cNvPr id="354" name="Freeform 36"/>
              <p:cNvSpPr>
                <a:spLocks/>
              </p:cNvSpPr>
              <p:nvPr/>
            </p:nvSpPr>
            <p:spPr bwMode="auto">
              <a:xfrm>
                <a:off x="8588655" y="3482322"/>
                <a:ext cx="1547813" cy="241300"/>
              </a:xfrm>
              <a:custGeom>
                <a:avLst/>
                <a:gdLst>
                  <a:gd name="T0" fmla="*/ 2894 w 2948"/>
                  <a:gd name="T1" fmla="*/ 397 h 460"/>
                  <a:gd name="T2" fmla="*/ 2752 w 2948"/>
                  <a:gd name="T3" fmla="*/ 152 h 460"/>
                  <a:gd name="T4" fmla="*/ 2488 w 2948"/>
                  <a:gd name="T5" fmla="*/ 0 h 460"/>
                  <a:gd name="T6" fmla="*/ 304 w 2948"/>
                  <a:gd name="T7" fmla="*/ 0 h 460"/>
                  <a:gd name="T8" fmla="*/ 0 w 2948"/>
                  <a:gd name="T9" fmla="*/ 304 h 460"/>
                  <a:gd name="T10" fmla="*/ 0 w 2948"/>
                  <a:gd name="T11" fmla="*/ 460 h 460"/>
                  <a:gd name="T12" fmla="*/ 2948 w 2948"/>
                  <a:gd name="T13" fmla="*/ 460 h 460"/>
                  <a:gd name="T14" fmla="*/ 2894 w 2948"/>
                  <a:gd name="T15" fmla="*/ 397 h 4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48" h="460">
                    <a:moveTo>
                      <a:pt x="2894" y="397"/>
                    </a:moveTo>
                    <a:lnTo>
                      <a:pt x="2752" y="152"/>
                    </a:lnTo>
                    <a:cubicBezTo>
                      <a:pt x="2698" y="59"/>
                      <a:pt x="2595" y="0"/>
                      <a:pt x="2488" y="0"/>
                    </a:cubicBezTo>
                    <a:lnTo>
                      <a:pt x="304" y="0"/>
                    </a:lnTo>
                    <a:cubicBezTo>
                      <a:pt x="138" y="0"/>
                      <a:pt x="0" y="137"/>
                      <a:pt x="0" y="304"/>
                    </a:cubicBezTo>
                    <a:lnTo>
                      <a:pt x="0" y="460"/>
                    </a:lnTo>
                    <a:lnTo>
                      <a:pt x="2948" y="460"/>
                    </a:lnTo>
                    <a:cubicBezTo>
                      <a:pt x="2923" y="446"/>
                      <a:pt x="2909" y="421"/>
                      <a:pt x="2894" y="397"/>
                    </a:cubicBezTo>
                    <a:close/>
                  </a:path>
                </a:pathLst>
              </a:custGeom>
              <a:solidFill>
                <a:srgbClr val="FFFFFF"/>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55" name="Freeform 37"/>
              <p:cNvSpPr>
                <a:spLocks noEditPoints="1"/>
              </p:cNvSpPr>
              <p:nvPr/>
            </p:nvSpPr>
            <p:spPr bwMode="auto">
              <a:xfrm>
                <a:off x="8588655" y="3804585"/>
                <a:ext cx="2571750" cy="1693862"/>
              </a:xfrm>
              <a:custGeom>
                <a:avLst/>
                <a:gdLst>
                  <a:gd name="T0" fmla="*/ 4706 w 4896"/>
                  <a:gd name="T1" fmla="*/ 0 h 3227"/>
                  <a:gd name="T2" fmla="*/ 0 w 4896"/>
                  <a:gd name="T3" fmla="*/ 0 h 3227"/>
                  <a:gd name="T4" fmla="*/ 0 w 4896"/>
                  <a:gd name="T5" fmla="*/ 2923 h 3227"/>
                  <a:gd name="T6" fmla="*/ 304 w 4896"/>
                  <a:gd name="T7" fmla="*/ 3227 h 3227"/>
                  <a:gd name="T8" fmla="*/ 4593 w 4896"/>
                  <a:gd name="T9" fmla="*/ 3227 h 3227"/>
                  <a:gd name="T10" fmla="*/ 4896 w 4896"/>
                  <a:gd name="T11" fmla="*/ 2923 h 3227"/>
                  <a:gd name="T12" fmla="*/ 4896 w 4896"/>
                  <a:gd name="T13" fmla="*/ 279 h 3227"/>
                  <a:gd name="T14" fmla="*/ 4706 w 4896"/>
                  <a:gd name="T15" fmla="*/ 0 h 3227"/>
                  <a:gd name="T16" fmla="*/ 3070 w 4896"/>
                  <a:gd name="T17" fmla="*/ 1469 h 3227"/>
                  <a:gd name="T18" fmla="*/ 2204 w 4896"/>
                  <a:gd name="T19" fmla="*/ 2708 h 3227"/>
                  <a:gd name="T20" fmla="*/ 2169 w 4896"/>
                  <a:gd name="T21" fmla="*/ 2727 h 3227"/>
                  <a:gd name="T22" fmla="*/ 2150 w 4896"/>
                  <a:gd name="T23" fmla="*/ 2722 h 3227"/>
                  <a:gd name="T24" fmla="*/ 2130 w 4896"/>
                  <a:gd name="T25" fmla="*/ 2673 h 3227"/>
                  <a:gd name="T26" fmla="*/ 2355 w 4896"/>
                  <a:gd name="T27" fmla="*/ 1934 h 3227"/>
                  <a:gd name="T28" fmla="*/ 1851 w 4896"/>
                  <a:gd name="T29" fmla="*/ 1934 h 3227"/>
                  <a:gd name="T30" fmla="*/ 1812 w 4896"/>
                  <a:gd name="T31" fmla="*/ 1910 h 3227"/>
                  <a:gd name="T32" fmla="*/ 1817 w 4896"/>
                  <a:gd name="T33" fmla="*/ 1866 h 3227"/>
                  <a:gd name="T34" fmla="*/ 2659 w 4896"/>
                  <a:gd name="T35" fmla="*/ 642 h 3227"/>
                  <a:gd name="T36" fmla="*/ 2693 w 4896"/>
                  <a:gd name="T37" fmla="*/ 622 h 3227"/>
                  <a:gd name="T38" fmla="*/ 2713 w 4896"/>
                  <a:gd name="T39" fmla="*/ 627 h 3227"/>
                  <a:gd name="T40" fmla="*/ 2732 w 4896"/>
                  <a:gd name="T41" fmla="*/ 676 h 3227"/>
                  <a:gd name="T42" fmla="*/ 2517 w 4896"/>
                  <a:gd name="T43" fmla="*/ 1400 h 3227"/>
                  <a:gd name="T44" fmla="*/ 3036 w 4896"/>
                  <a:gd name="T45" fmla="*/ 1400 h 3227"/>
                  <a:gd name="T46" fmla="*/ 3080 w 4896"/>
                  <a:gd name="T47" fmla="*/ 1444 h 3227"/>
                  <a:gd name="T48" fmla="*/ 3070 w 4896"/>
                  <a:gd name="T49" fmla="*/ 1469 h 3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896" h="3227">
                    <a:moveTo>
                      <a:pt x="4706" y="0"/>
                    </a:moveTo>
                    <a:lnTo>
                      <a:pt x="0" y="0"/>
                    </a:lnTo>
                    <a:lnTo>
                      <a:pt x="0" y="2923"/>
                    </a:lnTo>
                    <a:cubicBezTo>
                      <a:pt x="0" y="3090"/>
                      <a:pt x="138" y="3227"/>
                      <a:pt x="304" y="3227"/>
                    </a:cubicBezTo>
                    <a:lnTo>
                      <a:pt x="4593" y="3227"/>
                    </a:lnTo>
                    <a:cubicBezTo>
                      <a:pt x="4759" y="3227"/>
                      <a:pt x="4896" y="3090"/>
                      <a:pt x="4896" y="2923"/>
                    </a:cubicBezTo>
                    <a:lnTo>
                      <a:pt x="4896" y="279"/>
                    </a:lnTo>
                    <a:cubicBezTo>
                      <a:pt x="4896" y="157"/>
                      <a:pt x="4818" y="49"/>
                      <a:pt x="4706" y="0"/>
                    </a:cubicBezTo>
                    <a:close/>
                    <a:moveTo>
                      <a:pt x="3070" y="1469"/>
                    </a:moveTo>
                    <a:lnTo>
                      <a:pt x="2204" y="2708"/>
                    </a:lnTo>
                    <a:cubicBezTo>
                      <a:pt x="2194" y="2717"/>
                      <a:pt x="2184" y="2727"/>
                      <a:pt x="2169" y="2727"/>
                    </a:cubicBezTo>
                    <a:cubicBezTo>
                      <a:pt x="2164" y="2727"/>
                      <a:pt x="2155" y="2727"/>
                      <a:pt x="2150" y="2722"/>
                    </a:cubicBezTo>
                    <a:cubicBezTo>
                      <a:pt x="2130" y="2713"/>
                      <a:pt x="2120" y="2693"/>
                      <a:pt x="2130" y="2673"/>
                    </a:cubicBezTo>
                    <a:lnTo>
                      <a:pt x="2355" y="1934"/>
                    </a:lnTo>
                    <a:lnTo>
                      <a:pt x="1851" y="1934"/>
                    </a:lnTo>
                    <a:cubicBezTo>
                      <a:pt x="1836" y="1934"/>
                      <a:pt x="1822" y="1924"/>
                      <a:pt x="1812" y="1910"/>
                    </a:cubicBezTo>
                    <a:cubicBezTo>
                      <a:pt x="1807" y="1895"/>
                      <a:pt x="1807" y="1880"/>
                      <a:pt x="1817" y="1866"/>
                    </a:cubicBezTo>
                    <a:lnTo>
                      <a:pt x="2659" y="642"/>
                    </a:lnTo>
                    <a:cubicBezTo>
                      <a:pt x="2669" y="632"/>
                      <a:pt x="2679" y="622"/>
                      <a:pt x="2693" y="622"/>
                    </a:cubicBezTo>
                    <a:cubicBezTo>
                      <a:pt x="2698" y="622"/>
                      <a:pt x="2703" y="622"/>
                      <a:pt x="2713" y="627"/>
                    </a:cubicBezTo>
                    <a:cubicBezTo>
                      <a:pt x="2732" y="637"/>
                      <a:pt x="2742" y="656"/>
                      <a:pt x="2732" y="676"/>
                    </a:cubicBezTo>
                    <a:lnTo>
                      <a:pt x="2517" y="1400"/>
                    </a:lnTo>
                    <a:lnTo>
                      <a:pt x="3036" y="1400"/>
                    </a:lnTo>
                    <a:cubicBezTo>
                      <a:pt x="3060" y="1400"/>
                      <a:pt x="3080" y="1420"/>
                      <a:pt x="3080" y="1444"/>
                    </a:cubicBezTo>
                    <a:cubicBezTo>
                      <a:pt x="3080" y="1454"/>
                      <a:pt x="3075" y="1459"/>
                      <a:pt x="3070" y="1469"/>
                    </a:cubicBezTo>
                    <a:close/>
                  </a:path>
                </a:pathLst>
              </a:custGeom>
              <a:solidFill>
                <a:srgbClr val="FFFFFF"/>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grpSp>
      </p:grpSp>
      <p:pic>
        <p:nvPicPr>
          <p:cNvPr id="243" name="Picture 242"/>
          <p:cNvPicPr>
            <a:picLocks noChangeAspect="1"/>
          </p:cNvPicPr>
          <p:nvPr/>
        </p:nvPicPr>
        <p:blipFill>
          <a:blip r:embed="rId68" cstate="print">
            <a:biLevel thresh="25000"/>
            <a:extLst>
              <a:ext uri="{28A0092B-C50C-407E-A947-70E740481C1C}">
                <a14:useLocalDpi xmlns:a14="http://schemas.microsoft.com/office/drawing/2010/main" val="0"/>
              </a:ext>
            </a:extLst>
          </a:blip>
          <a:stretch>
            <a:fillRect/>
          </a:stretch>
        </p:blipFill>
        <p:spPr>
          <a:xfrm>
            <a:off x="2011549" y="2249555"/>
            <a:ext cx="347354" cy="347354"/>
          </a:xfrm>
          <a:prstGeom prst="rect">
            <a:avLst/>
          </a:prstGeom>
        </p:spPr>
      </p:pic>
    </p:spTree>
    <p:extLst>
      <p:ext uri="{BB962C8B-B14F-4D97-AF65-F5344CB8AC3E}">
        <p14:creationId xmlns:p14="http://schemas.microsoft.com/office/powerpoint/2010/main" val="262562954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TextBox 54"/>
          <p:cNvSpPr txBox="1"/>
          <p:nvPr/>
        </p:nvSpPr>
        <p:spPr>
          <a:xfrm>
            <a:off x="269241" y="1586595"/>
            <a:ext cx="3854627" cy="4804837"/>
          </a:xfrm>
          <a:prstGeom prst="rect">
            <a:avLst/>
          </a:prstGeom>
          <a:solidFill>
            <a:schemeClr val="tx2"/>
          </a:solidFill>
        </p:spPr>
        <p:txBody>
          <a:bodyPr wrap="square" lIns="179285" tIns="143428" rIns="179285" bIns="143428" rtlCol="0">
            <a:noAutofit/>
          </a:bodyPr>
          <a:lstStyle/>
          <a:p>
            <a:pPr algn="ctr" defTabSz="895810">
              <a:lnSpc>
                <a:spcPct val="90000"/>
              </a:lnSpc>
              <a:tabLst>
                <a:tab pos="878164" algn="l"/>
              </a:tabLst>
              <a:defRPr/>
            </a:pPr>
            <a:r>
              <a:rPr lang="en-US" sz="2400" kern="0">
                <a:gradFill>
                  <a:gsLst>
                    <a:gs pos="0">
                      <a:srgbClr val="FFFFFF"/>
                    </a:gs>
                    <a:gs pos="100000">
                      <a:srgbClr val="FFFFFF"/>
                    </a:gs>
                  </a:gsLst>
                  <a:lin ang="5400000" scaled="1"/>
                </a:gradFill>
                <a:latin typeface="Segoe UI Semilight" charset="0"/>
                <a:ea typeface="Segoe UI Semilight" charset="0"/>
                <a:cs typeface="Segoe UI Semilight" charset="0"/>
              </a:rPr>
              <a:t>Enterprise-grade apps</a:t>
            </a:r>
          </a:p>
        </p:txBody>
      </p:sp>
      <p:sp>
        <p:nvSpPr>
          <p:cNvPr id="56" name="TextBox 55"/>
          <p:cNvSpPr txBox="1"/>
          <p:nvPr/>
        </p:nvSpPr>
        <p:spPr>
          <a:xfrm>
            <a:off x="4168687" y="1586596"/>
            <a:ext cx="3854627" cy="4804837"/>
          </a:xfrm>
          <a:prstGeom prst="rect">
            <a:avLst/>
          </a:prstGeom>
          <a:solidFill>
            <a:schemeClr val="tx1"/>
          </a:solidFill>
        </p:spPr>
        <p:txBody>
          <a:bodyPr wrap="square" lIns="179285" tIns="143428" rIns="179285" bIns="143428" rtlCol="0">
            <a:noAutofit/>
          </a:bodyPr>
          <a:lstStyle/>
          <a:p>
            <a:pPr algn="ctr" defTabSz="895810">
              <a:lnSpc>
                <a:spcPct val="90000"/>
              </a:lnSpc>
              <a:tabLst>
                <a:tab pos="878164" algn="l"/>
              </a:tabLst>
              <a:defRPr/>
            </a:pPr>
            <a:r>
              <a:rPr lang="en-US" sz="2400" kern="0">
                <a:gradFill>
                  <a:gsLst>
                    <a:gs pos="0">
                      <a:srgbClr val="FFFFFF"/>
                    </a:gs>
                    <a:gs pos="100000">
                      <a:srgbClr val="FFFFFF"/>
                    </a:gs>
                  </a:gsLst>
                  <a:lin ang="5400000" scaled="1"/>
                </a:gradFill>
                <a:latin typeface="Segoe UI Semilight" charset="0"/>
                <a:ea typeface="Segoe UI Semilight" charset="0"/>
                <a:cs typeface="Segoe UI Semilight" charset="0"/>
              </a:rPr>
              <a:t>Fully managed platform</a:t>
            </a:r>
          </a:p>
        </p:txBody>
      </p:sp>
      <p:sp>
        <p:nvSpPr>
          <p:cNvPr id="57" name="TextBox 56"/>
          <p:cNvSpPr txBox="1"/>
          <p:nvPr/>
        </p:nvSpPr>
        <p:spPr>
          <a:xfrm>
            <a:off x="8068135" y="1586597"/>
            <a:ext cx="3854627" cy="4804837"/>
          </a:xfrm>
          <a:prstGeom prst="rect">
            <a:avLst/>
          </a:prstGeom>
          <a:solidFill>
            <a:schemeClr val="tx2"/>
          </a:solidFill>
        </p:spPr>
        <p:txBody>
          <a:bodyPr wrap="square" lIns="179285" tIns="143428" rIns="179285" bIns="143428" rtlCol="0">
            <a:noAutofit/>
          </a:bodyPr>
          <a:lstStyle/>
          <a:p>
            <a:pPr algn="ctr" defTabSz="895810">
              <a:lnSpc>
                <a:spcPct val="90000"/>
              </a:lnSpc>
              <a:tabLst>
                <a:tab pos="878164" algn="l"/>
              </a:tabLst>
              <a:defRPr/>
            </a:pPr>
            <a:r>
              <a:rPr lang="en-US" sz="2400" kern="0">
                <a:gradFill>
                  <a:gsLst>
                    <a:gs pos="0">
                      <a:srgbClr val="FFFFFF"/>
                    </a:gs>
                    <a:gs pos="100000">
                      <a:srgbClr val="FFFFFF"/>
                    </a:gs>
                  </a:gsLst>
                  <a:lin ang="5400000" scaled="1"/>
                </a:gradFill>
                <a:latin typeface="Segoe UI Semilight" charset="0"/>
                <a:ea typeface="Segoe UI Semilight" charset="0"/>
                <a:cs typeface="Segoe UI Semilight" charset="0"/>
              </a:rPr>
              <a:t>High productivity development</a:t>
            </a:r>
          </a:p>
        </p:txBody>
      </p:sp>
      <p:grpSp>
        <p:nvGrpSpPr>
          <p:cNvPr id="97" name="Group 96"/>
          <p:cNvGrpSpPr>
            <a:grpSpLocks noChangeAspect="1"/>
          </p:cNvGrpSpPr>
          <p:nvPr/>
        </p:nvGrpSpPr>
        <p:grpSpPr>
          <a:xfrm>
            <a:off x="269240" y="293476"/>
            <a:ext cx="900529" cy="896425"/>
            <a:chOff x="827088" y="-3463925"/>
            <a:chExt cx="3833812" cy="3816350"/>
          </a:xfrm>
        </p:grpSpPr>
        <p:sp>
          <p:nvSpPr>
            <p:cNvPr id="98" name="Freeform 5"/>
            <p:cNvSpPr>
              <a:spLocks/>
            </p:cNvSpPr>
            <p:nvPr/>
          </p:nvSpPr>
          <p:spPr bwMode="auto">
            <a:xfrm>
              <a:off x="2863850" y="-1444625"/>
              <a:ext cx="1797050" cy="1797050"/>
            </a:xfrm>
            <a:custGeom>
              <a:avLst/>
              <a:gdLst>
                <a:gd name="T0" fmla="*/ 233 w 515"/>
                <a:gd name="T1" fmla="*/ 221 h 515"/>
                <a:gd name="T2" fmla="*/ 0 w 515"/>
                <a:gd name="T3" fmla="*/ 221 h 515"/>
                <a:gd name="T4" fmla="*/ 0 w 515"/>
                <a:gd name="T5" fmla="*/ 463 h 515"/>
                <a:gd name="T6" fmla="*/ 0 w 515"/>
                <a:gd name="T7" fmla="*/ 467 h 515"/>
                <a:gd name="T8" fmla="*/ 0 w 515"/>
                <a:gd name="T9" fmla="*/ 468 h 515"/>
                <a:gd name="T10" fmla="*/ 0 w 515"/>
                <a:gd name="T11" fmla="*/ 472 h 515"/>
                <a:gd name="T12" fmla="*/ 1 w 515"/>
                <a:gd name="T13" fmla="*/ 472 h 515"/>
                <a:gd name="T14" fmla="*/ 51 w 515"/>
                <a:gd name="T15" fmla="*/ 515 h 515"/>
                <a:gd name="T16" fmla="*/ 463 w 515"/>
                <a:gd name="T17" fmla="*/ 515 h 515"/>
                <a:gd name="T18" fmla="*/ 515 w 515"/>
                <a:gd name="T19" fmla="*/ 463 h 515"/>
                <a:gd name="T20" fmla="*/ 515 w 515"/>
                <a:gd name="T21" fmla="*/ 51 h 515"/>
                <a:gd name="T22" fmla="*/ 463 w 515"/>
                <a:gd name="T23" fmla="*/ 0 h 515"/>
                <a:gd name="T24" fmla="*/ 404 w 515"/>
                <a:gd name="T25" fmla="*/ 0 h 515"/>
                <a:gd name="T26" fmla="*/ 411 w 515"/>
                <a:gd name="T27" fmla="*/ 50 h 515"/>
                <a:gd name="T28" fmla="*/ 233 w 515"/>
                <a:gd name="T29" fmla="*/ 221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5" h="515">
                  <a:moveTo>
                    <a:pt x="233" y="221"/>
                  </a:moveTo>
                  <a:cubicBezTo>
                    <a:pt x="196" y="221"/>
                    <a:pt x="101" y="221"/>
                    <a:pt x="0" y="221"/>
                  </a:cubicBezTo>
                  <a:cubicBezTo>
                    <a:pt x="0" y="463"/>
                    <a:pt x="0" y="463"/>
                    <a:pt x="0" y="463"/>
                  </a:cubicBezTo>
                  <a:cubicBezTo>
                    <a:pt x="0" y="465"/>
                    <a:pt x="0" y="466"/>
                    <a:pt x="0" y="467"/>
                  </a:cubicBezTo>
                  <a:cubicBezTo>
                    <a:pt x="0" y="468"/>
                    <a:pt x="0" y="468"/>
                    <a:pt x="0" y="468"/>
                  </a:cubicBezTo>
                  <a:cubicBezTo>
                    <a:pt x="0" y="469"/>
                    <a:pt x="0" y="471"/>
                    <a:pt x="0" y="472"/>
                  </a:cubicBezTo>
                  <a:cubicBezTo>
                    <a:pt x="1" y="472"/>
                    <a:pt x="1" y="472"/>
                    <a:pt x="1" y="472"/>
                  </a:cubicBezTo>
                  <a:cubicBezTo>
                    <a:pt x="5" y="496"/>
                    <a:pt x="26" y="515"/>
                    <a:pt x="51" y="515"/>
                  </a:cubicBezTo>
                  <a:cubicBezTo>
                    <a:pt x="463" y="515"/>
                    <a:pt x="463" y="515"/>
                    <a:pt x="463" y="515"/>
                  </a:cubicBezTo>
                  <a:cubicBezTo>
                    <a:pt x="492" y="515"/>
                    <a:pt x="515" y="492"/>
                    <a:pt x="515" y="463"/>
                  </a:cubicBezTo>
                  <a:cubicBezTo>
                    <a:pt x="515" y="51"/>
                    <a:pt x="515" y="51"/>
                    <a:pt x="515" y="51"/>
                  </a:cubicBezTo>
                  <a:cubicBezTo>
                    <a:pt x="515" y="23"/>
                    <a:pt x="492" y="0"/>
                    <a:pt x="463" y="0"/>
                  </a:cubicBezTo>
                  <a:cubicBezTo>
                    <a:pt x="404" y="0"/>
                    <a:pt x="404" y="0"/>
                    <a:pt x="404" y="0"/>
                  </a:cubicBezTo>
                  <a:cubicBezTo>
                    <a:pt x="409" y="15"/>
                    <a:pt x="411" y="32"/>
                    <a:pt x="411" y="50"/>
                  </a:cubicBezTo>
                  <a:cubicBezTo>
                    <a:pt x="411" y="148"/>
                    <a:pt x="332" y="221"/>
                    <a:pt x="233" y="221"/>
                  </a:cubicBezTo>
                  <a:close/>
                </a:path>
              </a:pathLst>
            </a:custGeom>
            <a:solidFill>
              <a:srgbClr val="002050">
                <a:lumMod val="75000"/>
                <a:lumOff val="25000"/>
              </a:srgbClr>
            </a:solidFill>
            <a:ln>
              <a:solidFill>
                <a:srgbClr val="002050">
                  <a:lumMod val="75000"/>
                  <a:lumOff val="25000"/>
                </a:srgbClr>
              </a:solidFill>
            </a:ln>
            <a:extLst>
              <a:ext uri="{91240B29-F687-4f45-9708-019B960494DF}">
                <a14:hiddenLine xmlns:a14="http://schemas.microsoft.com/office/drawing/2010/main" xmlns=""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841">
                <a:defRPr/>
              </a:pPr>
              <a:endParaRPr lang="en-US" sz="1050" kern="0">
                <a:solidFill>
                  <a:srgbClr val="FFFFFF"/>
                </a:solidFill>
                <a:latin typeface="Segoe UI Light" charset="0"/>
              </a:endParaRPr>
            </a:p>
          </p:txBody>
        </p:sp>
        <p:sp>
          <p:nvSpPr>
            <p:cNvPr id="99" name="Freeform 6"/>
            <p:cNvSpPr>
              <a:spLocks/>
            </p:cNvSpPr>
            <p:nvPr/>
          </p:nvSpPr>
          <p:spPr bwMode="auto">
            <a:xfrm>
              <a:off x="827088" y="-1444625"/>
              <a:ext cx="1797050" cy="1797050"/>
            </a:xfrm>
            <a:custGeom>
              <a:avLst/>
              <a:gdLst>
                <a:gd name="T0" fmla="*/ 106 w 515"/>
                <a:gd name="T1" fmla="*/ 50 h 515"/>
                <a:gd name="T2" fmla="*/ 114 w 515"/>
                <a:gd name="T3" fmla="*/ 0 h 515"/>
                <a:gd name="T4" fmla="*/ 52 w 515"/>
                <a:gd name="T5" fmla="*/ 0 h 515"/>
                <a:gd name="T6" fmla="*/ 1 w 515"/>
                <a:gd name="T7" fmla="*/ 42 h 515"/>
                <a:gd name="T8" fmla="*/ 1 w 515"/>
                <a:gd name="T9" fmla="*/ 43 h 515"/>
                <a:gd name="T10" fmla="*/ 0 w 515"/>
                <a:gd name="T11" fmla="*/ 46 h 515"/>
                <a:gd name="T12" fmla="*/ 0 w 515"/>
                <a:gd name="T13" fmla="*/ 47 h 515"/>
                <a:gd name="T14" fmla="*/ 0 w 515"/>
                <a:gd name="T15" fmla="*/ 51 h 515"/>
                <a:gd name="T16" fmla="*/ 0 w 515"/>
                <a:gd name="T17" fmla="*/ 463 h 515"/>
                <a:gd name="T18" fmla="*/ 0 w 515"/>
                <a:gd name="T19" fmla="*/ 467 h 515"/>
                <a:gd name="T20" fmla="*/ 0 w 515"/>
                <a:gd name="T21" fmla="*/ 468 h 515"/>
                <a:gd name="T22" fmla="*/ 1 w 515"/>
                <a:gd name="T23" fmla="*/ 472 h 515"/>
                <a:gd name="T24" fmla="*/ 1 w 515"/>
                <a:gd name="T25" fmla="*/ 472 h 515"/>
                <a:gd name="T26" fmla="*/ 52 w 515"/>
                <a:gd name="T27" fmla="*/ 515 h 515"/>
                <a:gd name="T28" fmla="*/ 464 w 515"/>
                <a:gd name="T29" fmla="*/ 515 h 515"/>
                <a:gd name="T30" fmla="*/ 515 w 515"/>
                <a:gd name="T31" fmla="*/ 463 h 515"/>
                <a:gd name="T32" fmla="*/ 515 w 515"/>
                <a:gd name="T33" fmla="*/ 221 h 515"/>
                <a:gd name="T34" fmla="*/ 284 w 515"/>
                <a:gd name="T35" fmla="*/ 221 h 515"/>
                <a:gd name="T36" fmla="*/ 106 w 515"/>
                <a:gd name="T37" fmla="*/ 5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15" h="515">
                  <a:moveTo>
                    <a:pt x="106" y="50"/>
                  </a:moveTo>
                  <a:cubicBezTo>
                    <a:pt x="106" y="32"/>
                    <a:pt x="109" y="15"/>
                    <a:pt x="114" y="0"/>
                  </a:cubicBezTo>
                  <a:cubicBezTo>
                    <a:pt x="52" y="0"/>
                    <a:pt x="52" y="0"/>
                    <a:pt x="52" y="0"/>
                  </a:cubicBezTo>
                  <a:cubicBezTo>
                    <a:pt x="26" y="0"/>
                    <a:pt x="5" y="18"/>
                    <a:pt x="1" y="42"/>
                  </a:cubicBezTo>
                  <a:cubicBezTo>
                    <a:pt x="1" y="42"/>
                    <a:pt x="1" y="42"/>
                    <a:pt x="1" y="43"/>
                  </a:cubicBezTo>
                  <a:cubicBezTo>
                    <a:pt x="1" y="44"/>
                    <a:pt x="1" y="45"/>
                    <a:pt x="0" y="46"/>
                  </a:cubicBezTo>
                  <a:cubicBezTo>
                    <a:pt x="0" y="47"/>
                    <a:pt x="0" y="47"/>
                    <a:pt x="0" y="47"/>
                  </a:cubicBezTo>
                  <a:cubicBezTo>
                    <a:pt x="0" y="48"/>
                    <a:pt x="0" y="50"/>
                    <a:pt x="0" y="51"/>
                  </a:cubicBezTo>
                  <a:cubicBezTo>
                    <a:pt x="0" y="463"/>
                    <a:pt x="0" y="463"/>
                    <a:pt x="0" y="463"/>
                  </a:cubicBezTo>
                  <a:cubicBezTo>
                    <a:pt x="0" y="465"/>
                    <a:pt x="0" y="466"/>
                    <a:pt x="0" y="467"/>
                  </a:cubicBezTo>
                  <a:cubicBezTo>
                    <a:pt x="0" y="468"/>
                    <a:pt x="0" y="468"/>
                    <a:pt x="0" y="468"/>
                  </a:cubicBezTo>
                  <a:cubicBezTo>
                    <a:pt x="1" y="469"/>
                    <a:pt x="1" y="471"/>
                    <a:pt x="1" y="472"/>
                  </a:cubicBezTo>
                  <a:cubicBezTo>
                    <a:pt x="1" y="472"/>
                    <a:pt x="1" y="472"/>
                    <a:pt x="1" y="472"/>
                  </a:cubicBezTo>
                  <a:cubicBezTo>
                    <a:pt x="5" y="496"/>
                    <a:pt x="26" y="515"/>
                    <a:pt x="52" y="515"/>
                  </a:cubicBezTo>
                  <a:cubicBezTo>
                    <a:pt x="464" y="515"/>
                    <a:pt x="464" y="515"/>
                    <a:pt x="464" y="515"/>
                  </a:cubicBezTo>
                  <a:cubicBezTo>
                    <a:pt x="492" y="515"/>
                    <a:pt x="515" y="492"/>
                    <a:pt x="515" y="463"/>
                  </a:cubicBezTo>
                  <a:cubicBezTo>
                    <a:pt x="515" y="221"/>
                    <a:pt x="515" y="221"/>
                    <a:pt x="515" y="221"/>
                  </a:cubicBezTo>
                  <a:cubicBezTo>
                    <a:pt x="419" y="221"/>
                    <a:pt x="327" y="221"/>
                    <a:pt x="284" y="221"/>
                  </a:cubicBezTo>
                  <a:cubicBezTo>
                    <a:pt x="186" y="221"/>
                    <a:pt x="106" y="148"/>
                    <a:pt x="106" y="50"/>
                  </a:cubicBezTo>
                  <a:close/>
                </a:path>
              </a:pathLst>
            </a:custGeom>
            <a:solidFill>
              <a:srgbClr val="002050">
                <a:lumMod val="75000"/>
                <a:lumOff val="25000"/>
              </a:srgbClr>
            </a:solidFill>
            <a:ln>
              <a:solidFill>
                <a:srgbClr val="002050">
                  <a:lumMod val="75000"/>
                  <a:lumOff val="25000"/>
                </a:srgbClr>
              </a:solidFill>
            </a:ln>
            <a:extLst>
              <a:ext uri="{91240B29-F687-4f45-9708-019B960494DF}">
                <a14:hiddenLine xmlns:a14="http://schemas.microsoft.com/office/drawing/2010/main" xmlns=""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841">
                <a:defRPr/>
              </a:pPr>
              <a:endParaRPr lang="en-US" sz="1050" kern="0">
                <a:solidFill>
                  <a:srgbClr val="FFFFFF"/>
                </a:solidFill>
                <a:latin typeface="Segoe UI Light" charset="0"/>
              </a:endParaRPr>
            </a:p>
          </p:txBody>
        </p:sp>
        <p:sp>
          <p:nvSpPr>
            <p:cNvPr id="100" name="Freeform 7"/>
            <p:cNvSpPr>
              <a:spLocks/>
            </p:cNvSpPr>
            <p:nvPr/>
          </p:nvSpPr>
          <p:spPr bwMode="auto">
            <a:xfrm>
              <a:off x="2863850" y="-3463925"/>
              <a:ext cx="1797050" cy="1793875"/>
            </a:xfrm>
            <a:custGeom>
              <a:avLst/>
              <a:gdLst>
                <a:gd name="T0" fmla="*/ 515 w 515"/>
                <a:gd name="T1" fmla="*/ 463 h 514"/>
                <a:gd name="T2" fmla="*/ 515 w 515"/>
                <a:gd name="T3" fmla="*/ 51 h 514"/>
                <a:gd name="T4" fmla="*/ 463 w 515"/>
                <a:gd name="T5" fmla="*/ 0 h 514"/>
                <a:gd name="T6" fmla="*/ 51 w 515"/>
                <a:gd name="T7" fmla="*/ 0 h 514"/>
                <a:gd name="T8" fmla="*/ 1 w 515"/>
                <a:gd name="T9" fmla="*/ 42 h 514"/>
                <a:gd name="T10" fmla="*/ 0 w 515"/>
                <a:gd name="T11" fmla="*/ 42 h 514"/>
                <a:gd name="T12" fmla="*/ 0 w 515"/>
                <a:gd name="T13" fmla="*/ 46 h 514"/>
                <a:gd name="T14" fmla="*/ 0 w 515"/>
                <a:gd name="T15" fmla="*/ 47 h 514"/>
                <a:gd name="T16" fmla="*/ 0 w 515"/>
                <a:gd name="T17" fmla="*/ 51 h 514"/>
                <a:gd name="T18" fmla="*/ 0 w 515"/>
                <a:gd name="T19" fmla="*/ 238 h 514"/>
                <a:gd name="T20" fmla="*/ 56 w 515"/>
                <a:gd name="T21" fmla="*/ 231 h 514"/>
                <a:gd name="T22" fmla="*/ 283 w 515"/>
                <a:gd name="T23" fmla="*/ 458 h 514"/>
                <a:gd name="T24" fmla="*/ 282 w 515"/>
                <a:gd name="T25" fmla="*/ 465 h 514"/>
                <a:gd name="T26" fmla="*/ 365 w 515"/>
                <a:gd name="T27" fmla="*/ 514 h 514"/>
                <a:gd name="T28" fmla="*/ 463 w 515"/>
                <a:gd name="T29" fmla="*/ 514 h 514"/>
                <a:gd name="T30" fmla="*/ 515 w 515"/>
                <a:gd name="T31" fmla="*/ 463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15" h="514">
                  <a:moveTo>
                    <a:pt x="515" y="463"/>
                  </a:moveTo>
                  <a:cubicBezTo>
                    <a:pt x="515" y="51"/>
                    <a:pt x="515" y="51"/>
                    <a:pt x="515" y="51"/>
                  </a:cubicBezTo>
                  <a:cubicBezTo>
                    <a:pt x="515" y="23"/>
                    <a:pt x="492" y="0"/>
                    <a:pt x="463" y="0"/>
                  </a:cubicBezTo>
                  <a:cubicBezTo>
                    <a:pt x="51" y="0"/>
                    <a:pt x="51" y="0"/>
                    <a:pt x="51" y="0"/>
                  </a:cubicBezTo>
                  <a:cubicBezTo>
                    <a:pt x="26" y="0"/>
                    <a:pt x="5" y="18"/>
                    <a:pt x="1" y="42"/>
                  </a:cubicBezTo>
                  <a:cubicBezTo>
                    <a:pt x="1" y="42"/>
                    <a:pt x="1" y="42"/>
                    <a:pt x="0" y="42"/>
                  </a:cubicBezTo>
                  <a:cubicBezTo>
                    <a:pt x="0" y="44"/>
                    <a:pt x="0" y="45"/>
                    <a:pt x="0" y="46"/>
                  </a:cubicBezTo>
                  <a:cubicBezTo>
                    <a:pt x="0" y="46"/>
                    <a:pt x="0" y="47"/>
                    <a:pt x="0" y="47"/>
                  </a:cubicBezTo>
                  <a:cubicBezTo>
                    <a:pt x="0" y="48"/>
                    <a:pt x="0" y="50"/>
                    <a:pt x="0" y="51"/>
                  </a:cubicBezTo>
                  <a:cubicBezTo>
                    <a:pt x="0" y="238"/>
                    <a:pt x="0" y="238"/>
                    <a:pt x="0" y="238"/>
                  </a:cubicBezTo>
                  <a:cubicBezTo>
                    <a:pt x="18" y="233"/>
                    <a:pt x="36" y="231"/>
                    <a:pt x="56" y="231"/>
                  </a:cubicBezTo>
                  <a:cubicBezTo>
                    <a:pt x="181" y="231"/>
                    <a:pt x="283" y="332"/>
                    <a:pt x="283" y="458"/>
                  </a:cubicBezTo>
                  <a:cubicBezTo>
                    <a:pt x="283" y="460"/>
                    <a:pt x="282" y="463"/>
                    <a:pt x="282" y="465"/>
                  </a:cubicBezTo>
                  <a:cubicBezTo>
                    <a:pt x="314" y="475"/>
                    <a:pt x="343" y="492"/>
                    <a:pt x="365" y="514"/>
                  </a:cubicBezTo>
                  <a:cubicBezTo>
                    <a:pt x="463" y="514"/>
                    <a:pt x="463" y="514"/>
                    <a:pt x="463" y="514"/>
                  </a:cubicBezTo>
                  <a:cubicBezTo>
                    <a:pt x="492" y="514"/>
                    <a:pt x="515" y="491"/>
                    <a:pt x="515" y="463"/>
                  </a:cubicBezTo>
                  <a:close/>
                </a:path>
              </a:pathLst>
            </a:custGeom>
            <a:solidFill>
              <a:srgbClr val="002050">
                <a:lumMod val="75000"/>
                <a:lumOff val="25000"/>
              </a:srgbClr>
            </a:solidFill>
            <a:ln>
              <a:solidFill>
                <a:srgbClr val="002050">
                  <a:lumMod val="75000"/>
                  <a:lumOff val="25000"/>
                </a:srgbClr>
              </a:solidFill>
            </a:ln>
            <a:extLst>
              <a:ext uri="{91240B29-F687-4f45-9708-019B960494DF}">
                <a14:hiddenLine xmlns:a14="http://schemas.microsoft.com/office/drawing/2010/main" xmlns=""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841">
                <a:defRPr/>
              </a:pPr>
              <a:endParaRPr lang="en-US" sz="1050" kern="0">
                <a:solidFill>
                  <a:srgbClr val="FFFFFF"/>
                </a:solidFill>
                <a:latin typeface="Segoe UI Light" charset="0"/>
              </a:endParaRPr>
            </a:p>
          </p:txBody>
        </p:sp>
        <p:sp>
          <p:nvSpPr>
            <p:cNvPr id="101" name="Freeform 8"/>
            <p:cNvSpPr>
              <a:spLocks/>
            </p:cNvSpPr>
            <p:nvPr/>
          </p:nvSpPr>
          <p:spPr bwMode="auto">
            <a:xfrm>
              <a:off x="827088" y="-3463925"/>
              <a:ext cx="1797050" cy="1793875"/>
            </a:xfrm>
            <a:custGeom>
              <a:avLst/>
              <a:gdLst>
                <a:gd name="T0" fmla="*/ 247 w 515"/>
                <a:gd name="T1" fmla="*/ 462 h 514"/>
                <a:gd name="T2" fmla="*/ 245 w 515"/>
                <a:gd name="T3" fmla="*/ 438 h 514"/>
                <a:gd name="T4" fmla="*/ 383 w 515"/>
                <a:gd name="T5" fmla="*/ 300 h 514"/>
                <a:gd name="T6" fmla="*/ 458 w 515"/>
                <a:gd name="T7" fmla="*/ 322 h 514"/>
                <a:gd name="T8" fmla="*/ 515 w 515"/>
                <a:gd name="T9" fmla="*/ 268 h 514"/>
                <a:gd name="T10" fmla="*/ 515 w 515"/>
                <a:gd name="T11" fmla="*/ 51 h 514"/>
                <a:gd name="T12" fmla="*/ 464 w 515"/>
                <a:gd name="T13" fmla="*/ 0 h 514"/>
                <a:gd name="T14" fmla="*/ 52 w 515"/>
                <a:gd name="T15" fmla="*/ 0 h 514"/>
                <a:gd name="T16" fmla="*/ 1 w 515"/>
                <a:gd name="T17" fmla="*/ 42 h 514"/>
                <a:gd name="T18" fmla="*/ 1 w 515"/>
                <a:gd name="T19" fmla="*/ 42 h 514"/>
                <a:gd name="T20" fmla="*/ 0 w 515"/>
                <a:gd name="T21" fmla="*/ 46 h 514"/>
                <a:gd name="T22" fmla="*/ 0 w 515"/>
                <a:gd name="T23" fmla="*/ 47 h 514"/>
                <a:gd name="T24" fmla="*/ 0 w 515"/>
                <a:gd name="T25" fmla="*/ 51 h 514"/>
                <a:gd name="T26" fmla="*/ 0 w 515"/>
                <a:gd name="T27" fmla="*/ 463 h 514"/>
                <a:gd name="T28" fmla="*/ 0 w 515"/>
                <a:gd name="T29" fmla="*/ 467 h 514"/>
                <a:gd name="T30" fmla="*/ 0 w 515"/>
                <a:gd name="T31" fmla="*/ 468 h 514"/>
                <a:gd name="T32" fmla="*/ 1 w 515"/>
                <a:gd name="T33" fmla="*/ 472 h 514"/>
                <a:gd name="T34" fmla="*/ 1 w 515"/>
                <a:gd name="T35" fmla="*/ 472 h 514"/>
                <a:gd name="T36" fmla="*/ 52 w 515"/>
                <a:gd name="T37" fmla="*/ 514 h 514"/>
                <a:gd name="T38" fmla="*/ 151 w 515"/>
                <a:gd name="T39" fmla="*/ 514 h 514"/>
                <a:gd name="T40" fmla="*/ 247 w 515"/>
                <a:gd name="T41" fmla="*/ 462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5" h="514">
                  <a:moveTo>
                    <a:pt x="247" y="462"/>
                  </a:moveTo>
                  <a:cubicBezTo>
                    <a:pt x="246" y="454"/>
                    <a:pt x="245" y="446"/>
                    <a:pt x="245" y="438"/>
                  </a:cubicBezTo>
                  <a:cubicBezTo>
                    <a:pt x="245" y="362"/>
                    <a:pt x="306" y="300"/>
                    <a:pt x="383" y="300"/>
                  </a:cubicBezTo>
                  <a:cubicBezTo>
                    <a:pt x="411" y="300"/>
                    <a:pt x="436" y="308"/>
                    <a:pt x="458" y="322"/>
                  </a:cubicBezTo>
                  <a:cubicBezTo>
                    <a:pt x="474" y="301"/>
                    <a:pt x="493" y="283"/>
                    <a:pt x="515" y="268"/>
                  </a:cubicBezTo>
                  <a:cubicBezTo>
                    <a:pt x="515" y="51"/>
                    <a:pt x="515" y="51"/>
                    <a:pt x="515" y="51"/>
                  </a:cubicBezTo>
                  <a:cubicBezTo>
                    <a:pt x="515" y="23"/>
                    <a:pt x="492" y="0"/>
                    <a:pt x="464" y="0"/>
                  </a:cubicBezTo>
                  <a:cubicBezTo>
                    <a:pt x="52" y="0"/>
                    <a:pt x="52" y="0"/>
                    <a:pt x="52" y="0"/>
                  </a:cubicBezTo>
                  <a:cubicBezTo>
                    <a:pt x="26" y="0"/>
                    <a:pt x="5" y="18"/>
                    <a:pt x="1" y="42"/>
                  </a:cubicBezTo>
                  <a:cubicBezTo>
                    <a:pt x="1" y="42"/>
                    <a:pt x="1" y="42"/>
                    <a:pt x="1" y="42"/>
                  </a:cubicBezTo>
                  <a:cubicBezTo>
                    <a:pt x="1" y="44"/>
                    <a:pt x="1" y="45"/>
                    <a:pt x="0" y="46"/>
                  </a:cubicBezTo>
                  <a:cubicBezTo>
                    <a:pt x="0" y="46"/>
                    <a:pt x="0" y="47"/>
                    <a:pt x="0" y="47"/>
                  </a:cubicBezTo>
                  <a:cubicBezTo>
                    <a:pt x="0" y="48"/>
                    <a:pt x="0" y="50"/>
                    <a:pt x="0" y="51"/>
                  </a:cubicBezTo>
                  <a:cubicBezTo>
                    <a:pt x="0" y="463"/>
                    <a:pt x="0" y="463"/>
                    <a:pt x="0" y="463"/>
                  </a:cubicBezTo>
                  <a:cubicBezTo>
                    <a:pt x="0" y="464"/>
                    <a:pt x="0" y="466"/>
                    <a:pt x="0" y="467"/>
                  </a:cubicBezTo>
                  <a:cubicBezTo>
                    <a:pt x="0" y="467"/>
                    <a:pt x="0" y="468"/>
                    <a:pt x="0" y="468"/>
                  </a:cubicBezTo>
                  <a:cubicBezTo>
                    <a:pt x="1" y="469"/>
                    <a:pt x="1" y="470"/>
                    <a:pt x="1" y="472"/>
                  </a:cubicBezTo>
                  <a:cubicBezTo>
                    <a:pt x="1" y="472"/>
                    <a:pt x="1" y="472"/>
                    <a:pt x="1" y="472"/>
                  </a:cubicBezTo>
                  <a:cubicBezTo>
                    <a:pt x="5" y="496"/>
                    <a:pt x="26" y="514"/>
                    <a:pt x="52" y="514"/>
                  </a:cubicBezTo>
                  <a:cubicBezTo>
                    <a:pt x="151" y="514"/>
                    <a:pt x="151" y="514"/>
                    <a:pt x="151" y="514"/>
                  </a:cubicBezTo>
                  <a:cubicBezTo>
                    <a:pt x="176" y="488"/>
                    <a:pt x="209" y="470"/>
                    <a:pt x="247" y="462"/>
                  </a:cubicBezTo>
                  <a:close/>
                </a:path>
              </a:pathLst>
            </a:custGeom>
            <a:solidFill>
              <a:srgbClr val="002050">
                <a:lumMod val="75000"/>
                <a:lumOff val="25000"/>
              </a:srgbClr>
            </a:solidFill>
            <a:ln>
              <a:solidFill>
                <a:srgbClr val="002050">
                  <a:lumMod val="75000"/>
                  <a:lumOff val="25000"/>
                </a:srgbClr>
              </a:solidFill>
            </a:ln>
            <a:extLst>
              <a:ext uri="{91240B29-F687-4f45-9708-019B960494DF}">
                <a14:hiddenLine xmlns:a14="http://schemas.microsoft.com/office/drawing/2010/main" xmlns=""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841">
                <a:defRPr/>
              </a:pPr>
              <a:endParaRPr lang="en-US" sz="1050" kern="0">
                <a:solidFill>
                  <a:srgbClr val="FFFFFF"/>
                </a:solidFill>
                <a:latin typeface="Segoe UI Light" charset="0"/>
              </a:endParaRPr>
            </a:p>
          </p:txBody>
        </p:sp>
        <p:sp>
          <p:nvSpPr>
            <p:cNvPr id="102" name="Freeform 9"/>
            <p:cNvSpPr>
              <a:spLocks/>
            </p:cNvSpPr>
            <p:nvPr/>
          </p:nvSpPr>
          <p:spPr bwMode="auto">
            <a:xfrm>
              <a:off x="2863850" y="-1444625"/>
              <a:ext cx="1433512" cy="771525"/>
            </a:xfrm>
            <a:custGeom>
              <a:avLst/>
              <a:gdLst>
                <a:gd name="T0" fmla="*/ 1 w 411"/>
                <a:gd name="T1" fmla="*/ 42 h 221"/>
                <a:gd name="T2" fmla="*/ 0 w 411"/>
                <a:gd name="T3" fmla="*/ 43 h 221"/>
                <a:gd name="T4" fmla="*/ 0 w 411"/>
                <a:gd name="T5" fmla="*/ 46 h 221"/>
                <a:gd name="T6" fmla="*/ 0 w 411"/>
                <a:gd name="T7" fmla="*/ 47 h 221"/>
                <a:gd name="T8" fmla="*/ 0 w 411"/>
                <a:gd name="T9" fmla="*/ 51 h 221"/>
                <a:gd name="T10" fmla="*/ 0 w 411"/>
                <a:gd name="T11" fmla="*/ 221 h 221"/>
                <a:gd name="T12" fmla="*/ 233 w 411"/>
                <a:gd name="T13" fmla="*/ 221 h 221"/>
                <a:gd name="T14" fmla="*/ 411 w 411"/>
                <a:gd name="T15" fmla="*/ 50 h 221"/>
                <a:gd name="T16" fmla="*/ 404 w 411"/>
                <a:gd name="T17" fmla="*/ 0 h 221"/>
                <a:gd name="T18" fmla="*/ 51 w 411"/>
                <a:gd name="T19" fmla="*/ 0 h 221"/>
                <a:gd name="T20" fmla="*/ 1 w 411"/>
                <a:gd name="T21" fmla="*/ 42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1" h="221">
                  <a:moveTo>
                    <a:pt x="1" y="42"/>
                  </a:moveTo>
                  <a:cubicBezTo>
                    <a:pt x="1" y="42"/>
                    <a:pt x="1" y="42"/>
                    <a:pt x="0" y="43"/>
                  </a:cubicBezTo>
                  <a:cubicBezTo>
                    <a:pt x="0" y="44"/>
                    <a:pt x="0" y="45"/>
                    <a:pt x="0" y="46"/>
                  </a:cubicBezTo>
                  <a:cubicBezTo>
                    <a:pt x="0" y="47"/>
                    <a:pt x="0" y="47"/>
                    <a:pt x="0" y="47"/>
                  </a:cubicBezTo>
                  <a:cubicBezTo>
                    <a:pt x="0" y="48"/>
                    <a:pt x="0" y="50"/>
                    <a:pt x="0" y="51"/>
                  </a:cubicBezTo>
                  <a:cubicBezTo>
                    <a:pt x="0" y="221"/>
                    <a:pt x="0" y="221"/>
                    <a:pt x="0" y="221"/>
                  </a:cubicBezTo>
                  <a:cubicBezTo>
                    <a:pt x="101" y="221"/>
                    <a:pt x="196" y="221"/>
                    <a:pt x="233" y="221"/>
                  </a:cubicBezTo>
                  <a:cubicBezTo>
                    <a:pt x="332" y="221"/>
                    <a:pt x="411" y="148"/>
                    <a:pt x="411" y="50"/>
                  </a:cubicBezTo>
                  <a:cubicBezTo>
                    <a:pt x="411" y="32"/>
                    <a:pt x="409" y="15"/>
                    <a:pt x="404" y="0"/>
                  </a:cubicBezTo>
                  <a:cubicBezTo>
                    <a:pt x="51" y="0"/>
                    <a:pt x="51" y="0"/>
                    <a:pt x="51" y="0"/>
                  </a:cubicBezTo>
                  <a:cubicBezTo>
                    <a:pt x="26" y="0"/>
                    <a:pt x="5" y="18"/>
                    <a:pt x="1" y="42"/>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841">
                <a:defRPr/>
              </a:pPr>
              <a:endParaRPr lang="en-US" sz="1050" kern="0">
                <a:solidFill>
                  <a:srgbClr val="FFFFFF"/>
                </a:solidFill>
                <a:latin typeface="Segoe UI Light" charset="0"/>
              </a:endParaRPr>
            </a:p>
          </p:txBody>
        </p:sp>
        <p:sp>
          <p:nvSpPr>
            <p:cNvPr id="103" name="Freeform 10"/>
            <p:cNvSpPr>
              <a:spLocks/>
            </p:cNvSpPr>
            <p:nvPr/>
          </p:nvSpPr>
          <p:spPr bwMode="auto">
            <a:xfrm>
              <a:off x="1196975" y="-1444625"/>
              <a:ext cx="1427162" cy="771525"/>
            </a:xfrm>
            <a:custGeom>
              <a:avLst/>
              <a:gdLst>
                <a:gd name="T0" fmla="*/ 358 w 409"/>
                <a:gd name="T1" fmla="*/ 0 h 221"/>
                <a:gd name="T2" fmla="*/ 8 w 409"/>
                <a:gd name="T3" fmla="*/ 0 h 221"/>
                <a:gd name="T4" fmla="*/ 0 w 409"/>
                <a:gd name="T5" fmla="*/ 50 h 221"/>
                <a:gd name="T6" fmla="*/ 178 w 409"/>
                <a:gd name="T7" fmla="*/ 221 h 221"/>
                <a:gd name="T8" fmla="*/ 409 w 409"/>
                <a:gd name="T9" fmla="*/ 221 h 221"/>
                <a:gd name="T10" fmla="*/ 409 w 409"/>
                <a:gd name="T11" fmla="*/ 51 h 221"/>
                <a:gd name="T12" fmla="*/ 358 w 409"/>
                <a:gd name="T13" fmla="*/ 0 h 221"/>
              </a:gdLst>
              <a:ahLst/>
              <a:cxnLst>
                <a:cxn ang="0">
                  <a:pos x="T0" y="T1"/>
                </a:cxn>
                <a:cxn ang="0">
                  <a:pos x="T2" y="T3"/>
                </a:cxn>
                <a:cxn ang="0">
                  <a:pos x="T4" y="T5"/>
                </a:cxn>
                <a:cxn ang="0">
                  <a:pos x="T6" y="T7"/>
                </a:cxn>
                <a:cxn ang="0">
                  <a:pos x="T8" y="T9"/>
                </a:cxn>
                <a:cxn ang="0">
                  <a:pos x="T10" y="T11"/>
                </a:cxn>
                <a:cxn ang="0">
                  <a:pos x="T12" y="T13"/>
                </a:cxn>
              </a:cxnLst>
              <a:rect l="0" t="0" r="r" b="b"/>
              <a:pathLst>
                <a:path w="409" h="221">
                  <a:moveTo>
                    <a:pt x="358" y="0"/>
                  </a:moveTo>
                  <a:cubicBezTo>
                    <a:pt x="8" y="0"/>
                    <a:pt x="8" y="0"/>
                    <a:pt x="8" y="0"/>
                  </a:cubicBezTo>
                  <a:cubicBezTo>
                    <a:pt x="3" y="15"/>
                    <a:pt x="0" y="32"/>
                    <a:pt x="0" y="50"/>
                  </a:cubicBezTo>
                  <a:cubicBezTo>
                    <a:pt x="0" y="148"/>
                    <a:pt x="80" y="221"/>
                    <a:pt x="178" y="221"/>
                  </a:cubicBezTo>
                  <a:cubicBezTo>
                    <a:pt x="221" y="221"/>
                    <a:pt x="313" y="221"/>
                    <a:pt x="409" y="221"/>
                  </a:cubicBezTo>
                  <a:cubicBezTo>
                    <a:pt x="409" y="51"/>
                    <a:pt x="409" y="51"/>
                    <a:pt x="409" y="51"/>
                  </a:cubicBezTo>
                  <a:cubicBezTo>
                    <a:pt x="409" y="23"/>
                    <a:pt x="386" y="0"/>
                    <a:pt x="358"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841">
                <a:defRPr/>
              </a:pPr>
              <a:endParaRPr lang="en-US" sz="1050" kern="0">
                <a:solidFill>
                  <a:srgbClr val="FFFFFF"/>
                </a:solidFill>
                <a:latin typeface="Segoe UI Light" charset="0"/>
              </a:endParaRPr>
            </a:p>
          </p:txBody>
        </p:sp>
        <p:sp>
          <p:nvSpPr>
            <p:cNvPr id="104" name="Freeform 11"/>
            <p:cNvSpPr>
              <a:spLocks/>
            </p:cNvSpPr>
            <p:nvPr/>
          </p:nvSpPr>
          <p:spPr bwMode="auto">
            <a:xfrm>
              <a:off x="2863850" y="-2657475"/>
              <a:ext cx="1273175" cy="987425"/>
            </a:xfrm>
            <a:custGeom>
              <a:avLst/>
              <a:gdLst>
                <a:gd name="T0" fmla="*/ 283 w 365"/>
                <a:gd name="T1" fmla="*/ 227 h 283"/>
                <a:gd name="T2" fmla="*/ 56 w 365"/>
                <a:gd name="T3" fmla="*/ 0 h 283"/>
                <a:gd name="T4" fmla="*/ 0 w 365"/>
                <a:gd name="T5" fmla="*/ 7 h 283"/>
                <a:gd name="T6" fmla="*/ 0 w 365"/>
                <a:gd name="T7" fmla="*/ 232 h 283"/>
                <a:gd name="T8" fmla="*/ 0 w 365"/>
                <a:gd name="T9" fmla="*/ 236 h 283"/>
                <a:gd name="T10" fmla="*/ 0 w 365"/>
                <a:gd name="T11" fmla="*/ 237 h 283"/>
                <a:gd name="T12" fmla="*/ 0 w 365"/>
                <a:gd name="T13" fmla="*/ 241 h 283"/>
                <a:gd name="T14" fmla="*/ 1 w 365"/>
                <a:gd name="T15" fmla="*/ 241 h 283"/>
                <a:gd name="T16" fmla="*/ 51 w 365"/>
                <a:gd name="T17" fmla="*/ 283 h 283"/>
                <a:gd name="T18" fmla="*/ 365 w 365"/>
                <a:gd name="T19" fmla="*/ 283 h 283"/>
                <a:gd name="T20" fmla="*/ 282 w 365"/>
                <a:gd name="T21" fmla="*/ 234 h 283"/>
                <a:gd name="T22" fmla="*/ 283 w 365"/>
                <a:gd name="T23" fmla="*/ 227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5" h="283">
                  <a:moveTo>
                    <a:pt x="283" y="227"/>
                  </a:moveTo>
                  <a:cubicBezTo>
                    <a:pt x="283" y="101"/>
                    <a:pt x="181" y="0"/>
                    <a:pt x="56" y="0"/>
                  </a:cubicBezTo>
                  <a:cubicBezTo>
                    <a:pt x="36" y="0"/>
                    <a:pt x="18" y="2"/>
                    <a:pt x="0" y="7"/>
                  </a:cubicBezTo>
                  <a:cubicBezTo>
                    <a:pt x="0" y="232"/>
                    <a:pt x="0" y="232"/>
                    <a:pt x="0" y="232"/>
                  </a:cubicBezTo>
                  <a:cubicBezTo>
                    <a:pt x="0" y="233"/>
                    <a:pt x="0" y="235"/>
                    <a:pt x="0" y="236"/>
                  </a:cubicBezTo>
                  <a:cubicBezTo>
                    <a:pt x="0" y="236"/>
                    <a:pt x="0" y="237"/>
                    <a:pt x="0" y="237"/>
                  </a:cubicBezTo>
                  <a:cubicBezTo>
                    <a:pt x="0" y="238"/>
                    <a:pt x="0" y="239"/>
                    <a:pt x="0" y="241"/>
                  </a:cubicBezTo>
                  <a:cubicBezTo>
                    <a:pt x="1" y="241"/>
                    <a:pt x="1" y="241"/>
                    <a:pt x="1" y="241"/>
                  </a:cubicBezTo>
                  <a:cubicBezTo>
                    <a:pt x="5" y="265"/>
                    <a:pt x="26" y="283"/>
                    <a:pt x="51" y="283"/>
                  </a:cubicBezTo>
                  <a:cubicBezTo>
                    <a:pt x="365" y="283"/>
                    <a:pt x="365" y="283"/>
                    <a:pt x="365" y="283"/>
                  </a:cubicBezTo>
                  <a:cubicBezTo>
                    <a:pt x="343" y="261"/>
                    <a:pt x="314" y="244"/>
                    <a:pt x="282" y="234"/>
                  </a:cubicBezTo>
                  <a:cubicBezTo>
                    <a:pt x="282" y="232"/>
                    <a:pt x="283" y="229"/>
                    <a:pt x="283" y="227"/>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841">
                <a:defRPr/>
              </a:pPr>
              <a:endParaRPr lang="en-US" sz="1050" kern="0">
                <a:solidFill>
                  <a:srgbClr val="FFFFFF"/>
                </a:solidFill>
                <a:latin typeface="Segoe UI Light" charset="0"/>
              </a:endParaRPr>
            </a:p>
          </p:txBody>
        </p:sp>
        <p:sp>
          <p:nvSpPr>
            <p:cNvPr id="105" name="Freeform 12"/>
            <p:cNvSpPr>
              <a:spLocks/>
            </p:cNvSpPr>
            <p:nvPr/>
          </p:nvSpPr>
          <p:spPr bwMode="auto">
            <a:xfrm>
              <a:off x="1354138" y="-2528888"/>
              <a:ext cx="1270000" cy="858838"/>
            </a:xfrm>
            <a:custGeom>
              <a:avLst/>
              <a:gdLst>
                <a:gd name="T0" fmla="*/ 364 w 364"/>
                <a:gd name="T1" fmla="*/ 195 h 246"/>
                <a:gd name="T2" fmla="*/ 364 w 364"/>
                <a:gd name="T3" fmla="*/ 0 h 246"/>
                <a:gd name="T4" fmla="*/ 307 w 364"/>
                <a:gd name="T5" fmla="*/ 54 h 246"/>
                <a:gd name="T6" fmla="*/ 232 w 364"/>
                <a:gd name="T7" fmla="*/ 32 h 246"/>
                <a:gd name="T8" fmla="*/ 94 w 364"/>
                <a:gd name="T9" fmla="*/ 170 h 246"/>
                <a:gd name="T10" fmla="*/ 96 w 364"/>
                <a:gd name="T11" fmla="*/ 194 h 246"/>
                <a:gd name="T12" fmla="*/ 0 w 364"/>
                <a:gd name="T13" fmla="*/ 246 h 246"/>
                <a:gd name="T14" fmla="*/ 313 w 364"/>
                <a:gd name="T15" fmla="*/ 246 h 246"/>
                <a:gd name="T16" fmla="*/ 364 w 364"/>
                <a:gd name="T17" fmla="*/ 195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4" h="246">
                  <a:moveTo>
                    <a:pt x="364" y="195"/>
                  </a:moveTo>
                  <a:cubicBezTo>
                    <a:pt x="364" y="0"/>
                    <a:pt x="364" y="0"/>
                    <a:pt x="364" y="0"/>
                  </a:cubicBezTo>
                  <a:cubicBezTo>
                    <a:pt x="342" y="15"/>
                    <a:pt x="323" y="33"/>
                    <a:pt x="307" y="54"/>
                  </a:cubicBezTo>
                  <a:cubicBezTo>
                    <a:pt x="285" y="40"/>
                    <a:pt x="260" y="32"/>
                    <a:pt x="232" y="32"/>
                  </a:cubicBezTo>
                  <a:cubicBezTo>
                    <a:pt x="155" y="32"/>
                    <a:pt x="94" y="94"/>
                    <a:pt x="94" y="170"/>
                  </a:cubicBezTo>
                  <a:cubicBezTo>
                    <a:pt x="94" y="178"/>
                    <a:pt x="95" y="186"/>
                    <a:pt x="96" y="194"/>
                  </a:cubicBezTo>
                  <a:cubicBezTo>
                    <a:pt x="58" y="202"/>
                    <a:pt x="25" y="220"/>
                    <a:pt x="0" y="246"/>
                  </a:cubicBezTo>
                  <a:cubicBezTo>
                    <a:pt x="313" y="246"/>
                    <a:pt x="313" y="246"/>
                    <a:pt x="313" y="246"/>
                  </a:cubicBezTo>
                  <a:cubicBezTo>
                    <a:pt x="341" y="246"/>
                    <a:pt x="364" y="223"/>
                    <a:pt x="364" y="195"/>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841">
                <a:defRPr/>
              </a:pPr>
              <a:endParaRPr lang="en-US" sz="1050" kern="0">
                <a:solidFill>
                  <a:srgbClr val="FFFFFF"/>
                </a:solidFill>
                <a:latin typeface="Segoe UI Light" charset="0"/>
              </a:endParaRPr>
            </a:p>
          </p:txBody>
        </p:sp>
      </p:grpSp>
      <p:pic>
        <p:nvPicPr>
          <p:cNvPr id="29" name="Picture 28"/>
          <p:cNvPicPr>
            <a:picLocks noChangeAspect="1"/>
          </p:cNvPicPr>
          <p:nvPr/>
        </p:nvPicPr>
        <p:blipFill rotWithShape="1">
          <a:blip r:embed="rId2"/>
          <a:stretch/>
        </p:blipFill>
        <p:spPr>
          <a:xfrm>
            <a:off x="8157778" y="2580488"/>
            <a:ext cx="3675342" cy="2905602"/>
          </a:xfrm>
          <a:prstGeom prst="rect">
            <a:avLst/>
          </a:prstGeom>
        </p:spPr>
      </p:pic>
      <p:pic>
        <p:nvPicPr>
          <p:cNvPr id="2" name="Picture 1"/>
          <p:cNvPicPr>
            <a:picLocks noChangeAspect="1"/>
          </p:cNvPicPr>
          <p:nvPr/>
        </p:nvPicPr>
        <p:blipFill rotWithShape="1">
          <a:blip r:embed="rId3"/>
          <a:stretch/>
        </p:blipFill>
        <p:spPr>
          <a:xfrm>
            <a:off x="4258330" y="2580487"/>
            <a:ext cx="3675342" cy="2249389"/>
          </a:xfrm>
          <a:prstGeom prst="rect">
            <a:avLst/>
          </a:prstGeom>
        </p:spPr>
      </p:pic>
      <p:pic>
        <p:nvPicPr>
          <p:cNvPr id="3" name="Picture 2"/>
          <p:cNvPicPr>
            <a:picLocks noChangeAspect="1"/>
          </p:cNvPicPr>
          <p:nvPr/>
        </p:nvPicPr>
        <p:blipFill>
          <a:blip r:embed="rId4"/>
          <a:stretch>
            <a:fillRect/>
          </a:stretch>
        </p:blipFill>
        <p:spPr>
          <a:xfrm>
            <a:off x="839846" y="2580487"/>
            <a:ext cx="2713417" cy="3720163"/>
          </a:xfrm>
          <a:prstGeom prst="rect">
            <a:avLst/>
          </a:prstGeom>
        </p:spPr>
      </p:pic>
      <p:sp>
        <p:nvSpPr>
          <p:cNvPr id="5" name="Title 4"/>
          <p:cNvSpPr>
            <a:spLocks noGrp="1"/>
          </p:cNvSpPr>
          <p:nvPr>
            <p:ph type="title"/>
          </p:nvPr>
        </p:nvSpPr>
        <p:spPr>
          <a:xfrm>
            <a:off x="1174317" y="289957"/>
            <a:ext cx="10755312" cy="899537"/>
          </a:xfrm>
        </p:spPr>
        <p:txBody>
          <a:bodyPr/>
          <a:lstStyle/>
          <a:p>
            <a:r>
              <a:rPr lang="en-US"/>
              <a:t>Azure App Service</a:t>
            </a:r>
          </a:p>
        </p:txBody>
      </p:sp>
      <p:sp useBgFill="1">
        <p:nvSpPr>
          <p:cNvPr id="6" name="Rectangle 5"/>
          <p:cNvSpPr/>
          <p:nvPr/>
        </p:nvSpPr>
        <p:spPr bwMode="auto">
          <a:xfrm>
            <a:off x="1" y="6387514"/>
            <a:ext cx="12192000" cy="470001"/>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a:gradFill>
                <a:gsLst>
                  <a:gs pos="5439">
                    <a:srgbClr val="F8F8F8"/>
                  </a:gs>
                  <a:gs pos="10000">
                    <a:srgbClr val="F8F8F8"/>
                  </a:gs>
                </a:gsLst>
                <a:lin ang="5400000" scaled="0"/>
              </a:gradFill>
            </a:endParaRPr>
          </a:p>
        </p:txBody>
      </p:sp>
    </p:spTree>
    <p:extLst>
      <p:ext uri="{BB962C8B-B14F-4D97-AF65-F5344CB8AC3E}">
        <p14:creationId xmlns:p14="http://schemas.microsoft.com/office/powerpoint/2010/main" val="1776472629"/>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100"/>
                                  </p:stCondLst>
                                  <p:childTnLst>
                                    <p:set>
                                      <p:cBhvr>
                                        <p:cTn id="6" dur="1" fill="hold">
                                          <p:stCondLst>
                                            <p:cond delay="0"/>
                                          </p:stCondLst>
                                        </p:cTn>
                                        <p:tgtEl>
                                          <p:spTgt spid="55"/>
                                        </p:tgtEl>
                                        <p:attrNameLst>
                                          <p:attrName>style.visibility</p:attrName>
                                        </p:attrNameLst>
                                      </p:cBhvr>
                                      <p:to>
                                        <p:strVal val="visible"/>
                                      </p:to>
                                    </p:set>
                                    <p:anim calcmode="lin" valueType="num">
                                      <p:cBhvr additive="base">
                                        <p:cTn id="7" dur="500" fill="hold"/>
                                        <p:tgtEl>
                                          <p:spTgt spid="55"/>
                                        </p:tgtEl>
                                        <p:attrNameLst>
                                          <p:attrName>ppt_x</p:attrName>
                                        </p:attrNameLst>
                                      </p:cBhvr>
                                      <p:tavLst>
                                        <p:tav tm="0">
                                          <p:val>
                                            <p:strVal val="#ppt_x"/>
                                          </p:val>
                                        </p:tav>
                                        <p:tav tm="100000">
                                          <p:val>
                                            <p:strVal val="#ppt_x"/>
                                          </p:val>
                                        </p:tav>
                                      </p:tavLst>
                                    </p:anim>
                                    <p:anim calcmode="lin" valueType="num">
                                      <p:cBhvr additive="base">
                                        <p:cTn id="8" dur="500" fill="hold"/>
                                        <p:tgtEl>
                                          <p:spTgt spid="55"/>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300"/>
                                  </p:stCondLst>
                                  <p:childTnLst>
                                    <p:set>
                                      <p:cBhvr>
                                        <p:cTn id="10" dur="1" fill="hold">
                                          <p:stCondLst>
                                            <p:cond delay="0"/>
                                          </p:stCondLst>
                                        </p:cTn>
                                        <p:tgtEl>
                                          <p:spTgt spid="56"/>
                                        </p:tgtEl>
                                        <p:attrNameLst>
                                          <p:attrName>style.visibility</p:attrName>
                                        </p:attrNameLst>
                                      </p:cBhvr>
                                      <p:to>
                                        <p:strVal val="visible"/>
                                      </p:to>
                                    </p:set>
                                    <p:anim calcmode="lin" valueType="num">
                                      <p:cBhvr additive="base">
                                        <p:cTn id="11" dur="500" fill="hold"/>
                                        <p:tgtEl>
                                          <p:spTgt spid="56"/>
                                        </p:tgtEl>
                                        <p:attrNameLst>
                                          <p:attrName>ppt_x</p:attrName>
                                        </p:attrNameLst>
                                      </p:cBhvr>
                                      <p:tavLst>
                                        <p:tav tm="0">
                                          <p:val>
                                            <p:strVal val="#ppt_x"/>
                                          </p:val>
                                        </p:tav>
                                        <p:tav tm="100000">
                                          <p:val>
                                            <p:strVal val="#ppt_x"/>
                                          </p:val>
                                        </p:tav>
                                      </p:tavLst>
                                    </p:anim>
                                    <p:anim calcmode="lin" valueType="num">
                                      <p:cBhvr additive="base">
                                        <p:cTn id="12" dur="500" fill="hold"/>
                                        <p:tgtEl>
                                          <p:spTgt spid="56"/>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57"/>
                                        </p:tgtEl>
                                        <p:attrNameLst>
                                          <p:attrName>style.visibility</p:attrName>
                                        </p:attrNameLst>
                                      </p:cBhvr>
                                      <p:to>
                                        <p:strVal val="visible"/>
                                      </p:to>
                                    </p:set>
                                    <p:anim calcmode="lin" valueType="num">
                                      <p:cBhvr additive="base">
                                        <p:cTn id="15" dur="500" fill="hold"/>
                                        <p:tgtEl>
                                          <p:spTgt spid="57"/>
                                        </p:tgtEl>
                                        <p:attrNameLst>
                                          <p:attrName>ppt_x</p:attrName>
                                        </p:attrNameLst>
                                      </p:cBhvr>
                                      <p:tavLst>
                                        <p:tav tm="0">
                                          <p:val>
                                            <p:strVal val="#ppt_x"/>
                                          </p:val>
                                        </p:tav>
                                        <p:tav tm="100000">
                                          <p:val>
                                            <p:strVal val="#ppt_x"/>
                                          </p:val>
                                        </p:tav>
                                      </p:tavLst>
                                    </p:anim>
                                    <p:anim calcmode="lin" valueType="num">
                                      <p:cBhvr additive="base">
                                        <p:cTn id="16" dur="500" fill="hold"/>
                                        <p:tgtEl>
                                          <p:spTgt spid="57"/>
                                        </p:tgtEl>
                                        <p:attrNameLst>
                                          <p:attrName>ppt_y</p:attrName>
                                        </p:attrNameLst>
                                      </p:cBhvr>
                                      <p:tavLst>
                                        <p:tav tm="0">
                                          <p:val>
                                            <p:strVal val="1+#ppt_h/2"/>
                                          </p:val>
                                        </p:tav>
                                        <p:tav tm="100000">
                                          <p:val>
                                            <p:strVal val="#ppt_y"/>
                                          </p:val>
                                        </p:tav>
                                      </p:tavLst>
                                    </p:anim>
                                  </p:childTnLst>
                                </p:cTn>
                              </p:par>
                              <p:par>
                                <p:cTn id="17" presetID="2" presetClass="entr" presetSubtype="4" decel="100000" fill="hold" nodeType="withEffect">
                                  <p:stCondLst>
                                    <p:cond delay="70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500" fill="hold"/>
                                        <p:tgtEl>
                                          <p:spTgt spid="3"/>
                                        </p:tgtEl>
                                        <p:attrNameLst>
                                          <p:attrName>ppt_x</p:attrName>
                                        </p:attrNameLst>
                                      </p:cBhvr>
                                      <p:tavLst>
                                        <p:tav tm="0">
                                          <p:val>
                                            <p:strVal val="#ppt_x"/>
                                          </p:val>
                                        </p:tav>
                                        <p:tav tm="100000">
                                          <p:val>
                                            <p:strVal val="#ppt_x"/>
                                          </p:val>
                                        </p:tav>
                                      </p:tavLst>
                                    </p:anim>
                                    <p:anim calcmode="lin" valueType="num">
                                      <p:cBhvr additive="base">
                                        <p:cTn id="20" dur="500" fill="hold"/>
                                        <p:tgtEl>
                                          <p:spTgt spid="3"/>
                                        </p:tgtEl>
                                        <p:attrNameLst>
                                          <p:attrName>ppt_y</p:attrName>
                                        </p:attrNameLst>
                                      </p:cBhvr>
                                      <p:tavLst>
                                        <p:tav tm="0">
                                          <p:val>
                                            <p:strVal val="1+#ppt_h/2"/>
                                          </p:val>
                                        </p:tav>
                                        <p:tav tm="100000">
                                          <p:val>
                                            <p:strVal val="#ppt_y"/>
                                          </p:val>
                                        </p:tav>
                                      </p:tavLst>
                                    </p:anim>
                                  </p:childTnLst>
                                </p:cTn>
                              </p:par>
                              <p:par>
                                <p:cTn id="21" presetID="2" presetClass="entr" presetSubtype="4" decel="100000" fill="hold" nodeType="withEffect">
                                  <p:stCondLst>
                                    <p:cond delay="900"/>
                                  </p:stCondLst>
                                  <p:childTnLst>
                                    <p:set>
                                      <p:cBhvr>
                                        <p:cTn id="22" dur="1" fill="hold">
                                          <p:stCondLst>
                                            <p:cond delay="0"/>
                                          </p:stCondLst>
                                        </p:cTn>
                                        <p:tgtEl>
                                          <p:spTgt spid="2"/>
                                        </p:tgtEl>
                                        <p:attrNameLst>
                                          <p:attrName>style.visibility</p:attrName>
                                        </p:attrNameLst>
                                      </p:cBhvr>
                                      <p:to>
                                        <p:strVal val="visible"/>
                                      </p:to>
                                    </p:set>
                                    <p:anim calcmode="lin" valueType="num">
                                      <p:cBhvr additive="base">
                                        <p:cTn id="23" dur="500" fill="hold"/>
                                        <p:tgtEl>
                                          <p:spTgt spid="2"/>
                                        </p:tgtEl>
                                        <p:attrNameLst>
                                          <p:attrName>ppt_x</p:attrName>
                                        </p:attrNameLst>
                                      </p:cBhvr>
                                      <p:tavLst>
                                        <p:tav tm="0">
                                          <p:val>
                                            <p:strVal val="#ppt_x"/>
                                          </p:val>
                                        </p:tav>
                                        <p:tav tm="100000">
                                          <p:val>
                                            <p:strVal val="#ppt_x"/>
                                          </p:val>
                                        </p:tav>
                                      </p:tavLst>
                                    </p:anim>
                                    <p:anim calcmode="lin" valueType="num">
                                      <p:cBhvr additive="base">
                                        <p:cTn id="24" dur="500" fill="hold"/>
                                        <p:tgtEl>
                                          <p:spTgt spid="2"/>
                                        </p:tgtEl>
                                        <p:attrNameLst>
                                          <p:attrName>ppt_y</p:attrName>
                                        </p:attrNameLst>
                                      </p:cBhvr>
                                      <p:tavLst>
                                        <p:tav tm="0">
                                          <p:val>
                                            <p:strVal val="1+#ppt_h/2"/>
                                          </p:val>
                                        </p:tav>
                                        <p:tav tm="100000">
                                          <p:val>
                                            <p:strVal val="#ppt_y"/>
                                          </p:val>
                                        </p:tav>
                                      </p:tavLst>
                                    </p:anim>
                                  </p:childTnLst>
                                </p:cTn>
                              </p:par>
                              <p:par>
                                <p:cTn id="25" presetID="2" presetClass="entr" presetSubtype="4" decel="100000" fill="hold" nodeType="withEffect">
                                  <p:stCondLst>
                                    <p:cond delay="1100"/>
                                  </p:stCondLst>
                                  <p:childTnLst>
                                    <p:set>
                                      <p:cBhvr>
                                        <p:cTn id="26" dur="1" fill="hold">
                                          <p:stCondLst>
                                            <p:cond delay="0"/>
                                          </p:stCondLst>
                                        </p:cTn>
                                        <p:tgtEl>
                                          <p:spTgt spid="29"/>
                                        </p:tgtEl>
                                        <p:attrNameLst>
                                          <p:attrName>style.visibility</p:attrName>
                                        </p:attrNameLst>
                                      </p:cBhvr>
                                      <p:to>
                                        <p:strVal val="visible"/>
                                      </p:to>
                                    </p:set>
                                    <p:anim calcmode="lin" valueType="num">
                                      <p:cBhvr additive="base">
                                        <p:cTn id="27" dur="500" fill="hold"/>
                                        <p:tgtEl>
                                          <p:spTgt spid="29"/>
                                        </p:tgtEl>
                                        <p:attrNameLst>
                                          <p:attrName>ppt_x</p:attrName>
                                        </p:attrNameLst>
                                      </p:cBhvr>
                                      <p:tavLst>
                                        <p:tav tm="0">
                                          <p:val>
                                            <p:strVal val="#ppt_x"/>
                                          </p:val>
                                        </p:tav>
                                        <p:tav tm="100000">
                                          <p:val>
                                            <p:strVal val="#ppt_x"/>
                                          </p:val>
                                        </p:tav>
                                      </p:tavLst>
                                    </p:anim>
                                    <p:anim calcmode="lin" valueType="num">
                                      <p:cBhvr additive="base">
                                        <p:cTn id="28"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56" grpId="0" animBg="1"/>
      <p:bldP spid="57"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174317" y="289957"/>
            <a:ext cx="10748445" cy="899537"/>
          </a:xfrm>
        </p:spPr>
        <p:txBody>
          <a:bodyPr/>
          <a:lstStyle/>
          <a:p>
            <a:r>
              <a:rPr lang="en-US"/>
              <a:t>Azure App Service</a:t>
            </a:r>
          </a:p>
        </p:txBody>
      </p:sp>
      <p:grpSp>
        <p:nvGrpSpPr>
          <p:cNvPr id="61" name="Group 60"/>
          <p:cNvGrpSpPr>
            <a:grpSpLocks noChangeAspect="1"/>
          </p:cNvGrpSpPr>
          <p:nvPr/>
        </p:nvGrpSpPr>
        <p:grpSpPr>
          <a:xfrm>
            <a:off x="269240" y="293476"/>
            <a:ext cx="900529" cy="896425"/>
            <a:chOff x="827088" y="-3463925"/>
            <a:chExt cx="3833812" cy="3816350"/>
          </a:xfrm>
        </p:grpSpPr>
        <p:sp>
          <p:nvSpPr>
            <p:cNvPr id="62" name="Freeform 5"/>
            <p:cNvSpPr>
              <a:spLocks/>
            </p:cNvSpPr>
            <p:nvPr/>
          </p:nvSpPr>
          <p:spPr bwMode="auto">
            <a:xfrm>
              <a:off x="2863850" y="-1444625"/>
              <a:ext cx="1797050" cy="1797050"/>
            </a:xfrm>
            <a:custGeom>
              <a:avLst/>
              <a:gdLst>
                <a:gd name="T0" fmla="*/ 233 w 515"/>
                <a:gd name="T1" fmla="*/ 221 h 515"/>
                <a:gd name="T2" fmla="*/ 0 w 515"/>
                <a:gd name="T3" fmla="*/ 221 h 515"/>
                <a:gd name="T4" fmla="*/ 0 w 515"/>
                <a:gd name="T5" fmla="*/ 463 h 515"/>
                <a:gd name="T6" fmla="*/ 0 w 515"/>
                <a:gd name="T7" fmla="*/ 467 h 515"/>
                <a:gd name="T8" fmla="*/ 0 w 515"/>
                <a:gd name="T9" fmla="*/ 468 h 515"/>
                <a:gd name="T10" fmla="*/ 0 w 515"/>
                <a:gd name="T11" fmla="*/ 472 h 515"/>
                <a:gd name="T12" fmla="*/ 1 w 515"/>
                <a:gd name="T13" fmla="*/ 472 h 515"/>
                <a:gd name="T14" fmla="*/ 51 w 515"/>
                <a:gd name="T15" fmla="*/ 515 h 515"/>
                <a:gd name="T16" fmla="*/ 463 w 515"/>
                <a:gd name="T17" fmla="*/ 515 h 515"/>
                <a:gd name="T18" fmla="*/ 515 w 515"/>
                <a:gd name="T19" fmla="*/ 463 h 515"/>
                <a:gd name="T20" fmla="*/ 515 w 515"/>
                <a:gd name="T21" fmla="*/ 51 h 515"/>
                <a:gd name="T22" fmla="*/ 463 w 515"/>
                <a:gd name="T23" fmla="*/ 0 h 515"/>
                <a:gd name="T24" fmla="*/ 404 w 515"/>
                <a:gd name="T25" fmla="*/ 0 h 515"/>
                <a:gd name="T26" fmla="*/ 411 w 515"/>
                <a:gd name="T27" fmla="*/ 50 h 515"/>
                <a:gd name="T28" fmla="*/ 233 w 515"/>
                <a:gd name="T29" fmla="*/ 221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5" h="515">
                  <a:moveTo>
                    <a:pt x="233" y="221"/>
                  </a:moveTo>
                  <a:cubicBezTo>
                    <a:pt x="196" y="221"/>
                    <a:pt x="101" y="221"/>
                    <a:pt x="0" y="221"/>
                  </a:cubicBezTo>
                  <a:cubicBezTo>
                    <a:pt x="0" y="463"/>
                    <a:pt x="0" y="463"/>
                    <a:pt x="0" y="463"/>
                  </a:cubicBezTo>
                  <a:cubicBezTo>
                    <a:pt x="0" y="465"/>
                    <a:pt x="0" y="466"/>
                    <a:pt x="0" y="467"/>
                  </a:cubicBezTo>
                  <a:cubicBezTo>
                    <a:pt x="0" y="468"/>
                    <a:pt x="0" y="468"/>
                    <a:pt x="0" y="468"/>
                  </a:cubicBezTo>
                  <a:cubicBezTo>
                    <a:pt x="0" y="469"/>
                    <a:pt x="0" y="471"/>
                    <a:pt x="0" y="472"/>
                  </a:cubicBezTo>
                  <a:cubicBezTo>
                    <a:pt x="1" y="472"/>
                    <a:pt x="1" y="472"/>
                    <a:pt x="1" y="472"/>
                  </a:cubicBezTo>
                  <a:cubicBezTo>
                    <a:pt x="5" y="496"/>
                    <a:pt x="26" y="515"/>
                    <a:pt x="51" y="515"/>
                  </a:cubicBezTo>
                  <a:cubicBezTo>
                    <a:pt x="463" y="515"/>
                    <a:pt x="463" y="515"/>
                    <a:pt x="463" y="515"/>
                  </a:cubicBezTo>
                  <a:cubicBezTo>
                    <a:pt x="492" y="515"/>
                    <a:pt x="515" y="492"/>
                    <a:pt x="515" y="463"/>
                  </a:cubicBezTo>
                  <a:cubicBezTo>
                    <a:pt x="515" y="51"/>
                    <a:pt x="515" y="51"/>
                    <a:pt x="515" y="51"/>
                  </a:cubicBezTo>
                  <a:cubicBezTo>
                    <a:pt x="515" y="23"/>
                    <a:pt x="492" y="0"/>
                    <a:pt x="463" y="0"/>
                  </a:cubicBezTo>
                  <a:cubicBezTo>
                    <a:pt x="404" y="0"/>
                    <a:pt x="404" y="0"/>
                    <a:pt x="404" y="0"/>
                  </a:cubicBezTo>
                  <a:cubicBezTo>
                    <a:pt x="409" y="15"/>
                    <a:pt x="411" y="32"/>
                    <a:pt x="411" y="50"/>
                  </a:cubicBezTo>
                  <a:cubicBezTo>
                    <a:pt x="411" y="148"/>
                    <a:pt x="332" y="221"/>
                    <a:pt x="233" y="221"/>
                  </a:cubicBezTo>
                  <a:close/>
                </a:path>
              </a:pathLst>
            </a:custGeom>
            <a:solidFill>
              <a:srgbClr val="002050">
                <a:lumMod val="75000"/>
                <a:lumOff val="25000"/>
              </a:srgbClr>
            </a:solidFill>
            <a:ln>
              <a:solidFill>
                <a:srgbClr val="002050">
                  <a:lumMod val="75000"/>
                  <a:lumOff val="25000"/>
                </a:srgbClr>
              </a:solidFill>
            </a:ln>
            <a:extLst>
              <a:ext uri="{91240B29-F687-4f45-9708-019B960494DF}">
                <a14:hiddenLine xmlns:a14="http://schemas.microsoft.com/office/drawing/2010/main" xmlns=""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841">
                <a:defRPr/>
              </a:pPr>
              <a:endParaRPr lang="en-US" sz="1050" kern="0">
                <a:solidFill>
                  <a:srgbClr val="FFFFFF"/>
                </a:solidFill>
                <a:latin typeface="Segoe UI Light" charset="0"/>
              </a:endParaRPr>
            </a:p>
          </p:txBody>
        </p:sp>
        <p:sp>
          <p:nvSpPr>
            <p:cNvPr id="63" name="Freeform 6"/>
            <p:cNvSpPr>
              <a:spLocks/>
            </p:cNvSpPr>
            <p:nvPr/>
          </p:nvSpPr>
          <p:spPr bwMode="auto">
            <a:xfrm>
              <a:off x="827088" y="-1444625"/>
              <a:ext cx="1797050" cy="1797050"/>
            </a:xfrm>
            <a:custGeom>
              <a:avLst/>
              <a:gdLst>
                <a:gd name="T0" fmla="*/ 106 w 515"/>
                <a:gd name="T1" fmla="*/ 50 h 515"/>
                <a:gd name="T2" fmla="*/ 114 w 515"/>
                <a:gd name="T3" fmla="*/ 0 h 515"/>
                <a:gd name="T4" fmla="*/ 52 w 515"/>
                <a:gd name="T5" fmla="*/ 0 h 515"/>
                <a:gd name="T6" fmla="*/ 1 w 515"/>
                <a:gd name="T7" fmla="*/ 42 h 515"/>
                <a:gd name="T8" fmla="*/ 1 w 515"/>
                <a:gd name="T9" fmla="*/ 43 h 515"/>
                <a:gd name="T10" fmla="*/ 0 w 515"/>
                <a:gd name="T11" fmla="*/ 46 h 515"/>
                <a:gd name="T12" fmla="*/ 0 w 515"/>
                <a:gd name="T13" fmla="*/ 47 h 515"/>
                <a:gd name="T14" fmla="*/ 0 w 515"/>
                <a:gd name="T15" fmla="*/ 51 h 515"/>
                <a:gd name="T16" fmla="*/ 0 w 515"/>
                <a:gd name="T17" fmla="*/ 463 h 515"/>
                <a:gd name="T18" fmla="*/ 0 w 515"/>
                <a:gd name="T19" fmla="*/ 467 h 515"/>
                <a:gd name="T20" fmla="*/ 0 w 515"/>
                <a:gd name="T21" fmla="*/ 468 h 515"/>
                <a:gd name="T22" fmla="*/ 1 w 515"/>
                <a:gd name="T23" fmla="*/ 472 h 515"/>
                <a:gd name="T24" fmla="*/ 1 w 515"/>
                <a:gd name="T25" fmla="*/ 472 h 515"/>
                <a:gd name="T26" fmla="*/ 52 w 515"/>
                <a:gd name="T27" fmla="*/ 515 h 515"/>
                <a:gd name="T28" fmla="*/ 464 w 515"/>
                <a:gd name="T29" fmla="*/ 515 h 515"/>
                <a:gd name="T30" fmla="*/ 515 w 515"/>
                <a:gd name="T31" fmla="*/ 463 h 515"/>
                <a:gd name="T32" fmla="*/ 515 w 515"/>
                <a:gd name="T33" fmla="*/ 221 h 515"/>
                <a:gd name="T34" fmla="*/ 284 w 515"/>
                <a:gd name="T35" fmla="*/ 221 h 515"/>
                <a:gd name="T36" fmla="*/ 106 w 515"/>
                <a:gd name="T37" fmla="*/ 5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15" h="515">
                  <a:moveTo>
                    <a:pt x="106" y="50"/>
                  </a:moveTo>
                  <a:cubicBezTo>
                    <a:pt x="106" y="32"/>
                    <a:pt x="109" y="15"/>
                    <a:pt x="114" y="0"/>
                  </a:cubicBezTo>
                  <a:cubicBezTo>
                    <a:pt x="52" y="0"/>
                    <a:pt x="52" y="0"/>
                    <a:pt x="52" y="0"/>
                  </a:cubicBezTo>
                  <a:cubicBezTo>
                    <a:pt x="26" y="0"/>
                    <a:pt x="5" y="18"/>
                    <a:pt x="1" y="42"/>
                  </a:cubicBezTo>
                  <a:cubicBezTo>
                    <a:pt x="1" y="42"/>
                    <a:pt x="1" y="42"/>
                    <a:pt x="1" y="43"/>
                  </a:cubicBezTo>
                  <a:cubicBezTo>
                    <a:pt x="1" y="44"/>
                    <a:pt x="1" y="45"/>
                    <a:pt x="0" y="46"/>
                  </a:cubicBezTo>
                  <a:cubicBezTo>
                    <a:pt x="0" y="47"/>
                    <a:pt x="0" y="47"/>
                    <a:pt x="0" y="47"/>
                  </a:cubicBezTo>
                  <a:cubicBezTo>
                    <a:pt x="0" y="48"/>
                    <a:pt x="0" y="50"/>
                    <a:pt x="0" y="51"/>
                  </a:cubicBezTo>
                  <a:cubicBezTo>
                    <a:pt x="0" y="463"/>
                    <a:pt x="0" y="463"/>
                    <a:pt x="0" y="463"/>
                  </a:cubicBezTo>
                  <a:cubicBezTo>
                    <a:pt x="0" y="465"/>
                    <a:pt x="0" y="466"/>
                    <a:pt x="0" y="467"/>
                  </a:cubicBezTo>
                  <a:cubicBezTo>
                    <a:pt x="0" y="468"/>
                    <a:pt x="0" y="468"/>
                    <a:pt x="0" y="468"/>
                  </a:cubicBezTo>
                  <a:cubicBezTo>
                    <a:pt x="1" y="469"/>
                    <a:pt x="1" y="471"/>
                    <a:pt x="1" y="472"/>
                  </a:cubicBezTo>
                  <a:cubicBezTo>
                    <a:pt x="1" y="472"/>
                    <a:pt x="1" y="472"/>
                    <a:pt x="1" y="472"/>
                  </a:cubicBezTo>
                  <a:cubicBezTo>
                    <a:pt x="5" y="496"/>
                    <a:pt x="26" y="515"/>
                    <a:pt x="52" y="515"/>
                  </a:cubicBezTo>
                  <a:cubicBezTo>
                    <a:pt x="464" y="515"/>
                    <a:pt x="464" y="515"/>
                    <a:pt x="464" y="515"/>
                  </a:cubicBezTo>
                  <a:cubicBezTo>
                    <a:pt x="492" y="515"/>
                    <a:pt x="515" y="492"/>
                    <a:pt x="515" y="463"/>
                  </a:cubicBezTo>
                  <a:cubicBezTo>
                    <a:pt x="515" y="221"/>
                    <a:pt x="515" y="221"/>
                    <a:pt x="515" y="221"/>
                  </a:cubicBezTo>
                  <a:cubicBezTo>
                    <a:pt x="419" y="221"/>
                    <a:pt x="327" y="221"/>
                    <a:pt x="284" y="221"/>
                  </a:cubicBezTo>
                  <a:cubicBezTo>
                    <a:pt x="186" y="221"/>
                    <a:pt x="106" y="148"/>
                    <a:pt x="106" y="50"/>
                  </a:cubicBezTo>
                  <a:close/>
                </a:path>
              </a:pathLst>
            </a:custGeom>
            <a:solidFill>
              <a:srgbClr val="002050">
                <a:lumMod val="75000"/>
                <a:lumOff val="25000"/>
              </a:srgbClr>
            </a:solidFill>
            <a:ln>
              <a:solidFill>
                <a:srgbClr val="002050">
                  <a:lumMod val="75000"/>
                  <a:lumOff val="25000"/>
                </a:srgbClr>
              </a:solidFill>
            </a:ln>
            <a:extLst>
              <a:ext uri="{91240B29-F687-4f45-9708-019B960494DF}">
                <a14:hiddenLine xmlns:a14="http://schemas.microsoft.com/office/drawing/2010/main" xmlns=""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841">
                <a:defRPr/>
              </a:pPr>
              <a:endParaRPr lang="en-US" sz="1050" kern="0">
                <a:solidFill>
                  <a:srgbClr val="FFFFFF"/>
                </a:solidFill>
                <a:latin typeface="Segoe UI Light" charset="0"/>
              </a:endParaRPr>
            </a:p>
          </p:txBody>
        </p:sp>
        <p:sp>
          <p:nvSpPr>
            <p:cNvPr id="64" name="Freeform 7"/>
            <p:cNvSpPr>
              <a:spLocks/>
            </p:cNvSpPr>
            <p:nvPr/>
          </p:nvSpPr>
          <p:spPr bwMode="auto">
            <a:xfrm>
              <a:off x="2863850" y="-3463925"/>
              <a:ext cx="1797050" cy="1793875"/>
            </a:xfrm>
            <a:custGeom>
              <a:avLst/>
              <a:gdLst>
                <a:gd name="T0" fmla="*/ 515 w 515"/>
                <a:gd name="T1" fmla="*/ 463 h 514"/>
                <a:gd name="T2" fmla="*/ 515 w 515"/>
                <a:gd name="T3" fmla="*/ 51 h 514"/>
                <a:gd name="T4" fmla="*/ 463 w 515"/>
                <a:gd name="T5" fmla="*/ 0 h 514"/>
                <a:gd name="T6" fmla="*/ 51 w 515"/>
                <a:gd name="T7" fmla="*/ 0 h 514"/>
                <a:gd name="T8" fmla="*/ 1 w 515"/>
                <a:gd name="T9" fmla="*/ 42 h 514"/>
                <a:gd name="T10" fmla="*/ 0 w 515"/>
                <a:gd name="T11" fmla="*/ 42 h 514"/>
                <a:gd name="T12" fmla="*/ 0 w 515"/>
                <a:gd name="T13" fmla="*/ 46 h 514"/>
                <a:gd name="T14" fmla="*/ 0 w 515"/>
                <a:gd name="T15" fmla="*/ 47 h 514"/>
                <a:gd name="T16" fmla="*/ 0 w 515"/>
                <a:gd name="T17" fmla="*/ 51 h 514"/>
                <a:gd name="T18" fmla="*/ 0 w 515"/>
                <a:gd name="T19" fmla="*/ 238 h 514"/>
                <a:gd name="T20" fmla="*/ 56 w 515"/>
                <a:gd name="T21" fmla="*/ 231 h 514"/>
                <a:gd name="T22" fmla="*/ 283 w 515"/>
                <a:gd name="T23" fmla="*/ 458 h 514"/>
                <a:gd name="T24" fmla="*/ 282 w 515"/>
                <a:gd name="T25" fmla="*/ 465 h 514"/>
                <a:gd name="T26" fmla="*/ 365 w 515"/>
                <a:gd name="T27" fmla="*/ 514 h 514"/>
                <a:gd name="T28" fmla="*/ 463 w 515"/>
                <a:gd name="T29" fmla="*/ 514 h 514"/>
                <a:gd name="T30" fmla="*/ 515 w 515"/>
                <a:gd name="T31" fmla="*/ 463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15" h="514">
                  <a:moveTo>
                    <a:pt x="515" y="463"/>
                  </a:moveTo>
                  <a:cubicBezTo>
                    <a:pt x="515" y="51"/>
                    <a:pt x="515" y="51"/>
                    <a:pt x="515" y="51"/>
                  </a:cubicBezTo>
                  <a:cubicBezTo>
                    <a:pt x="515" y="23"/>
                    <a:pt x="492" y="0"/>
                    <a:pt x="463" y="0"/>
                  </a:cubicBezTo>
                  <a:cubicBezTo>
                    <a:pt x="51" y="0"/>
                    <a:pt x="51" y="0"/>
                    <a:pt x="51" y="0"/>
                  </a:cubicBezTo>
                  <a:cubicBezTo>
                    <a:pt x="26" y="0"/>
                    <a:pt x="5" y="18"/>
                    <a:pt x="1" y="42"/>
                  </a:cubicBezTo>
                  <a:cubicBezTo>
                    <a:pt x="1" y="42"/>
                    <a:pt x="1" y="42"/>
                    <a:pt x="0" y="42"/>
                  </a:cubicBezTo>
                  <a:cubicBezTo>
                    <a:pt x="0" y="44"/>
                    <a:pt x="0" y="45"/>
                    <a:pt x="0" y="46"/>
                  </a:cubicBezTo>
                  <a:cubicBezTo>
                    <a:pt x="0" y="46"/>
                    <a:pt x="0" y="47"/>
                    <a:pt x="0" y="47"/>
                  </a:cubicBezTo>
                  <a:cubicBezTo>
                    <a:pt x="0" y="48"/>
                    <a:pt x="0" y="50"/>
                    <a:pt x="0" y="51"/>
                  </a:cubicBezTo>
                  <a:cubicBezTo>
                    <a:pt x="0" y="238"/>
                    <a:pt x="0" y="238"/>
                    <a:pt x="0" y="238"/>
                  </a:cubicBezTo>
                  <a:cubicBezTo>
                    <a:pt x="18" y="233"/>
                    <a:pt x="36" y="231"/>
                    <a:pt x="56" y="231"/>
                  </a:cubicBezTo>
                  <a:cubicBezTo>
                    <a:pt x="181" y="231"/>
                    <a:pt x="283" y="332"/>
                    <a:pt x="283" y="458"/>
                  </a:cubicBezTo>
                  <a:cubicBezTo>
                    <a:pt x="283" y="460"/>
                    <a:pt x="282" y="463"/>
                    <a:pt x="282" y="465"/>
                  </a:cubicBezTo>
                  <a:cubicBezTo>
                    <a:pt x="314" y="475"/>
                    <a:pt x="343" y="492"/>
                    <a:pt x="365" y="514"/>
                  </a:cubicBezTo>
                  <a:cubicBezTo>
                    <a:pt x="463" y="514"/>
                    <a:pt x="463" y="514"/>
                    <a:pt x="463" y="514"/>
                  </a:cubicBezTo>
                  <a:cubicBezTo>
                    <a:pt x="492" y="514"/>
                    <a:pt x="515" y="491"/>
                    <a:pt x="515" y="463"/>
                  </a:cubicBezTo>
                  <a:close/>
                </a:path>
              </a:pathLst>
            </a:custGeom>
            <a:solidFill>
              <a:srgbClr val="002050">
                <a:lumMod val="75000"/>
                <a:lumOff val="25000"/>
              </a:srgbClr>
            </a:solidFill>
            <a:ln>
              <a:solidFill>
                <a:srgbClr val="002050">
                  <a:lumMod val="75000"/>
                  <a:lumOff val="25000"/>
                </a:srgbClr>
              </a:solidFill>
            </a:ln>
            <a:extLst>
              <a:ext uri="{91240B29-F687-4f45-9708-019B960494DF}">
                <a14:hiddenLine xmlns:a14="http://schemas.microsoft.com/office/drawing/2010/main" xmlns=""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841">
                <a:defRPr/>
              </a:pPr>
              <a:endParaRPr lang="en-US" sz="1050" kern="0">
                <a:solidFill>
                  <a:srgbClr val="FFFFFF"/>
                </a:solidFill>
                <a:latin typeface="Segoe UI Light" charset="0"/>
              </a:endParaRPr>
            </a:p>
          </p:txBody>
        </p:sp>
        <p:sp>
          <p:nvSpPr>
            <p:cNvPr id="65" name="Freeform 8"/>
            <p:cNvSpPr>
              <a:spLocks/>
            </p:cNvSpPr>
            <p:nvPr/>
          </p:nvSpPr>
          <p:spPr bwMode="auto">
            <a:xfrm>
              <a:off x="827088" y="-3463925"/>
              <a:ext cx="1797050" cy="1793875"/>
            </a:xfrm>
            <a:custGeom>
              <a:avLst/>
              <a:gdLst>
                <a:gd name="T0" fmla="*/ 247 w 515"/>
                <a:gd name="T1" fmla="*/ 462 h 514"/>
                <a:gd name="T2" fmla="*/ 245 w 515"/>
                <a:gd name="T3" fmla="*/ 438 h 514"/>
                <a:gd name="T4" fmla="*/ 383 w 515"/>
                <a:gd name="T5" fmla="*/ 300 h 514"/>
                <a:gd name="T6" fmla="*/ 458 w 515"/>
                <a:gd name="T7" fmla="*/ 322 h 514"/>
                <a:gd name="T8" fmla="*/ 515 w 515"/>
                <a:gd name="T9" fmla="*/ 268 h 514"/>
                <a:gd name="T10" fmla="*/ 515 w 515"/>
                <a:gd name="T11" fmla="*/ 51 h 514"/>
                <a:gd name="T12" fmla="*/ 464 w 515"/>
                <a:gd name="T13" fmla="*/ 0 h 514"/>
                <a:gd name="T14" fmla="*/ 52 w 515"/>
                <a:gd name="T15" fmla="*/ 0 h 514"/>
                <a:gd name="T16" fmla="*/ 1 w 515"/>
                <a:gd name="T17" fmla="*/ 42 h 514"/>
                <a:gd name="T18" fmla="*/ 1 w 515"/>
                <a:gd name="T19" fmla="*/ 42 h 514"/>
                <a:gd name="T20" fmla="*/ 0 w 515"/>
                <a:gd name="T21" fmla="*/ 46 h 514"/>
                <a:gd name="T22" fmla="*/ 0 w 515"/>
                <a:gd name="T23" fmla="*/ 47 h 514"/>
                <a:gd name="T24" fmla="*/ 0 w 515"/>
                <a:gd name="T25" fmla="*/ 51 h 514"/>
                <a:gd name="T26" fmla="*/ 0 w 515"/>
                <a:gd name="T27" fmla="*/ 463 h 514"/>
                <a:gd name="T28" fmla="*/ 0 w 515"/>
                <a:gd name="T29" fmla="*/ 467 h 514"/>
                <a:gd name="T30" fmla="*/ 0 w 515"/>
                <a:gd name="T31" fmla="*/ 468 h 514"/>
                <a:gd name="T32" fmla="*/ 1 w 515"/>
                <a:gd name="T33" fmla="*/ 472 h 514"/>
                <a:gd name="T34" fmla="*/ 1 w 515"/>
                <a:gd name="T35" fmla="*/ 472 h 514"/>
                <a:gd name="T36" fmla="*/ 52 w 515"/>
                <a:gd name="T37" fmla="*/ 514 h 514"/>
                <a:gd name="T38" fmla="*/ 151 w 515"/>
                <a:gd name="T39" fmla="*/ 514 h 514"/>
                <a:gd name="T40" fmla="*/ 247 w 515"/>
                <a:gd name="T41" fmla="*/ 462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5" h="514">
                  <a:moveTo>
                    <a:pt x="247" y="462"/>
                  </a:moveTo>
                  <a:cubicBezTo>
                    <a:pt x="246" y="454"/>
                    <a:pt x="245" y="446"/>
                    <a:pt x="245" y="438"/>
                  </a:cubicBezTo>
                  <a:cubicBezTo>
                    <a:pt x="245" y="362"/>
                    <a:pt x="306" y="300"/>
                    <a:pt x="383" y="300"/>
                  </a:cubicBezTo>
                  <a:cubicBezTo>
                    <a:pt x="411" y="300"/>
                    <a:pt x="436" y="308"/>
                    <a:pt x="458" y="322"/>
                  </a:cubicBezTo>
                  <a:cubicBezTo>
                    <a:pt x="474" y="301"/>
                    <a:pt x="493" y="283"/>
                    <a:pt x="515" y="268"/>
                  </a:cubicBezTo>
                  <a:cubicBezTo>
                    <a:pt x="515" y="51"/>
                    <a:pt x="515" y="51"/>
                    <a:pt x="515" y="51"/>
                  </a:cubicBezTo>
                  <a:cubicBezTo>
                    <a:pt x="515" y="23"/>
                    <a:pt x="492" y="0"/>
                    <a:pt x="464" y="0"/>
                  </a:cubicBezTo>
                  <a:cubicBezTo>
                    <a:pt x="52" y="0"/>
                    <a:pt x="52" y="0"/>
                    <a:pt x="52" y="0"/>
                  </a:cubicBezTo>
                  <a:cubicBezTo>
                    <a:pt x="26" y="0"/>
                    <a:pt x="5" y="18"/>
                    <a:pt x="1" y="42"/>
                  </a:cubicBezTo>
                  <a:cubicBezTo>
                    <a:pt x="1" y="42"/>
                    <a:pt x="1" y="42"/>
                    <a:pt x="1" y="42"/>
                  </a:cubicBezTo>
                  <a:cubicBezTo>
                    <a:pt x="1" y="44"/>
                    <a:pt x="1" y="45"/>
                    <a:pt x="0" y="46"/>
                  </a:cubicBezTo>
                  <a:cubicBezTo>
                    <a:pt x="0" y="46"/>
                    <a:pt x="0" y="47"/>
                    <a:pt x="0" y="47"/>
                  </a:cubicBezTo>
                  <a:cubicBezTo>
                    <a:pt x="0" y="48"/>
                    <a:pt x="0" y="50"/>
                    <a:pt x="0" y="51"/>
                  </a:cubicBezTo>
                  <a:cubicBezTo>
                    <a:pt x="0" y="463"/>
                    <a:pt x="0" y="463"/>
                    <a:pt x="0" y="463"/>
                  </a:cubicBezTo>
                  <a:cubicBezTo>
                    <a:pt x="0" y="464"/>
                    <a:pt x="0" y="466"/>
                    <a:pt x="0" y="467"/>
                  </a:cubicBezTo>
                  <a:cubicBezTo>
                    <a:pt x="0" y="467"/>
                    <a:pt x="0" y="468"/>
                    <a:pt x="0" y="468"/>
                  </a:cubicBezTo>
                  <a:cubicBezTo>
                    <a:pt x="1" y="469"/>
                    <a:pt x="1" y="470"/>
                    <a:pt x="1" y="472"/>
                  </a:cubicBezTo>
                  <a:cubicBezTo>
                    <a:pt x="1" y="472"/>
                    <a:pt x="1" y="472"/>
                    <a:pt x="1" y="472"/>
                  </a:cubicBezTo>
                  <a:cubicBezTo>
                    <a:pt x="5" y="496"/>
                    <a:pt x="26" y="514"/>
                    <a:pt x="52" y="514"/>
                  </a:cubicBezTo>
                  <a:cubicBezTo>
                    <a:pt x="151" y="514"/>
                    <a:pt x="151" y="514"/>
                    <a:pt x="151" y="514"/>
                  </a:cubicBezTo>
                  <a:cubicBezTo>
                    <a:pt x="176" y="488"/>
                    <a:pt x="209" y="470"/>
                    <a:pt x="247" y="462"/>
                  </a:cubicBezTo>
                  <a:close/>
                </a:path>
              </a:pathLst>
            </a:custGeom>
            <a:solidFill>
              <a:srgbClr val="002050">
                <a:lumMod val="75000"/>
                <a:lumOff val="25000"/>
              </a:srgbClr>
            </a:solidFill>
            <a:ln>
              <a:solidFill>
                <a:srgbClr val="002050">
                  <a:lumMod val="75000"/>
                  <a:lumOff val="25000"/>
                </a:srgbClr>
              </a:solidFill>
            </a:ln>
            <a:extLst>
              <a:ext uri="{91240B29-F687-4f45-9708-019B960494DF}">
                <a14:hiddenLine xmlns:a14="http://schemas.microsoft.com/office/drawing/2010/main" xmlns=""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841">
                <a:defRPr/>
              </a:pPr>
              <a:endParaRPr lang="en-US" sz="1050" kern="0">
                <a:solidFill>
                  <a:srgbClr val="FFFFFF"/>
                </a:solidFill>
                <a:latin typeface="Segoe UI Light" charset="0"/>
              </a:endParaRPr>
            </a:p>
          </p:txBody>
        </p:sp>
        <p:sp>
          <p:nvSpPr>
            <p:cNvPr id="66" name="Freeform 9"/>
            <p:cNvSpPr>
              <a:spLocks/>
            </p:cNvSpPr>
            <p:nvPr/>
          </p:nvSpPr>
          <p:spPr bwMode="auto">
            <a:xfrm>
              <a:off x="2863850" y="-1444625"/>
              <a:ext cx="1433512" cy="771525"/>
            </a:xfrm>
            <a:custGeom>
              <a:avLst/>
              <a:gdLst>
                <a:gd name="T0" fmla="*/ 1 w 411"/>
                <a:gd name="T1" fmla="*/ 42 h 221"/>
                <a:gd name="T2" fmla="*/ 0 w 411"/>
                <a:gd name="T3" fmla="*/ 43 h 221"/>
                <a:gd name="T4" fmla="*/ 0 w 411"/>
                <a:gd name="T5" fmla="*/ 46 h 221"/>
                <a:gd name="T6" fmla="*/ 0 w 411"/>
                <a:gd name="T7" fmla="*/ 47 h 221"/>
                <a:gd name="T8" fmla="*/ 0 w 411"/>
                <a:gd name="T9" fmla="*/ 51 h 221"/>
                <a:gd name="T10" fmla="*/ 0 w 411"/>
                <a:gd name="T11" fmla="*/ 221 h 221"/>
                <a:gd name="T12" fmla="*/ 233 w 411"/>
                <a:gd name="T13" fmla="*/ 221 h 221"/>
                <a:gd name="T14" fmla="*/ 411 w 411"/>
                <a:gd name="T15" fmla="*/ 50 h 221"/>
                <a:gd name="T16" fmla="*/ 404 w 411"/>
                <a:gd name="T17" fmla="*/ 0 h 221"/>
                <a:gd name="T18" fmla="*/ 51 w 411"/>
                <a:gd name="T19" fmla="*/ 0 h 221"/>
                <a:gd name="T20" fmla="*/ 1 w 411"/>
                <a:gd name="T21" fmla="*/ 42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1" h="221">
                  <a:moveTo>
                    <a:pt x="1" y="42"/>
                  </a:moveTo>
                  <a:cubicBezTo>
                    <a:pt x="1" y="42"/>
                    <a:pt x="1" y="42"/>
                    <a:pt x="0" y="43"/>
                  </a:cubicBezTo>
                  <a:cubicBezTo>
                    <a:pt x="0" y="44"/>
                    <a:pt x="0" y="45"/>
                    <a:pt x="0" y="46"/>
                  </a:cubicBezTo>
                  <a:cubicBezTo>
                    <a:pt x="0" y="47"/>
                    <a:pt x="0" y="47"/>
                    <a:pt x="0" y="47"/>
                  </a:cubicBezTo>
                  <a:cubicBezTo>
                    <a:pt x="0" y="48"/>
                    <a:pt x="0" y="50"/>
                    <a:pt x="0" y="51"/>
                  </a:cubicBezTo>
                  <a:cubicBezTo>
                    <a:pt x="0" y="221"/>
                    <a:pt x="0" y="221"/>
                    <a:pt x="0" y="221"/>
                  </a:cubicBezTo>
                  <a:cubicBezTo>
                    <a:pt x="101" y="221"/>
                    <a:pt x="196" y="221"/>
                    <a:pt x="233" y="221"/>
                  </a:cubicBezTo>
                  <a:cubicBezTo>
                    <a:pt x="332" y="221"/>
                    <a:pt x="411" y="148"/>
                    <a:pt x="411" y="50"/>
                  </a:cubicBezTo>
                  <a:cubicBezTo>
                    <a:pt x="411" y="32"/>
                    <a:pt x="409" y="15"/>
                    <a:pt x="404" y="0"/>
                  </a:cubicBezTo>
                  <a:cubicBezTo>
                    <a:pt x="51" y="0"/>
                    <a:pt x="51" y="0"/>
                    <a:pt x="51" y="0"/>
                  </a:cubicBezTo>
                  <a:cubicBezTo>
                    <a:pt x="26" y="0"/>
                    <a:pt x="5" y="18"/>
                    <a:pt x="1" y="42"/>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841">
                <a:defRPr/>
              </a:pPr>
              <a:endParaRPr lang="en-US" sz="1050" kern="0">
                <a:solidFill>
                  <a:srgbClr val="FFFFFF"/>
                </a:solidFill>
                <a:latin typeface="Segoe UI Light" charset="0"/>
              </a:endParaRPr>
            </a:p>
          </p:txBody>
        </p:sp>
        <p:sp>
          <p:nvSpPr>
            <p:cNvPr id="67" name="Freeform 10"/>
            <p:cNvSpPr>
              <a:spLocks/>
            </p:cNvSpPr>
            <p:nvPr/>
          </p:nvSpPr>
          <p:spPr bwMode="auto">
            <a:xfrm>
              <a:off x="1196975" y="-1444625"/>
              <a:ext cx="1427162" cy="771525"/>
            </a:xfrm>
            <a:custGeom>
              <a:avLst/>
              <a:gdLst>
                <a:gd name="T0" fmla="*/ 358 w 409"/>
                <a:gd name="T1" fmla="*/ 0 h 221"/>
                <a:gd name="T2" fmla="*/ 8 w 409"/>
                <a:gd name="T3" fmla="*/ 0 h 221"/>
                <a:gd name="T4" fmla="*/ 0 w 409"/>
                <a:gd name="T5" fmla="*/ 50 h 221"/>
                <a:gd name="T6" fmla="*/ 178 w 409"/>
                <a:gd name="T7" fmla="*/ 221 h 221"/>
                <a:gd name="T8" fmla="*/ 409 w 409"/>
                <a:gd name="T9" fmla="*/ 221 h 221"/>
                <a:gd name="T10" fmla="*/ 409 w 409"/>
                <a:gd name="T11" fmla="*/ 51 h 221"/>
                <a:gd name="T12" fmla="*/ 358 w 409"/>
                <a:gd name="T13" fmla="*/ 0 h 221"/>
              </a:gdLst>
              <a:ahLst/>
              <a:cxnLst>
                <a:cxn ang="0">
                  <a:pos x="T0" y="T1"/>
                </a:cxn>
                <a:cxn ang="0">
                  <a:pos x="T2" y="T3"/>
                </a:cxn>
                <a:cxn ang="0">
                  <a:pos x="T4" y="T5"/>
                </a:cxn>
                <a:cxn ang="0">
                  <a:pos x="T6" y="T7"/>
                </a:cxn>
                <a:cxn ang="0">
                  <a:pos x="T8" y="T9"/>
                </a:cxn>
                <a:cxn ang="0">
                  <a:pos x="T10" y="T11"/>
                </a:cxn>
                <a:cxn ang="0">
                  <a:pos x="T12" y="T13"/>
                </a:cxn>
              </a:cxnLst>
              <a:rect l="0" t="0" r="r" b="b"/>
              <a:pathLst>
                <a:path w="409" h="221">
                  <a:moveTo>
                    <a:pt x="358" y="0"/>
                  </a:moveTo>
                  <a:cubicBezTo>
                    <a:pt x="8" y="0"/>
                    <a:pt x="8" y="0"/>
                    <a:pt x="8" y="0"/>
                  </a:cubicBezTo>
                  <a:cubicBezTo>
                    <a:pt x="3" y="15"/>
                    <a:pt x="0" y="32"/>
                    <a:pt x="0" y="50"/>
                  </a:cubicBezTo>
                  <a:cubicBezTo>
                    <a:pt x="0" y="148"/>
                    <a:pt x="80" y="221"/>
                    <a:pt x="178" y="221"/>
                  </a:cubicBezTo>
                  <a:cubicBezTo>
                    <a:pt x="221" y="221"/>
                    <a:pt x="313" y="221"/>
                    <a:pt x="409" y="221"/>
                  </a:cubicBezTo>
                  <a:cubicBezTo>
                    <a:pt x="409" y="51"/>
                    <a:pt x="409" y="51"/>
                    <a:pt x="409" y="51"/>
                  </a:cubicBezTo>
                  <a:cubicBezTo>
                    <a:pt x="409" y="23"/>
                    <a:pt x="386" y="0"/>
                    <a:pt x="358"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841">
                <a:defRPr/>
              </a:pPr>
              <a:endParaRPr lang="en-US" sz="1050" kern="0">
                <a:solidFill>
                  <a:srgbClr val="FFFFFF"/>
                </a:solidFill>
                <a:latin typeface="Segoe UI Light" charset="0"/>
              </a:endParaRPr>
            </a:p>
          </p:txBody>
        </p:sp>
        <p:sp>
          <p:nvSpPr>
            <p:cNvPr id="68" name="Freeform 11"/>
            <p:cNvSpPr>
              <a:spLocks/>
            </p:cNvSpPr>
            <p:nvPr/>
          </p:nvSpPr>
          <p:spPr bwMode="auto">
            <a:xfrm>
              <a:off x="2863850" y="-2657475"/>
              <a:ext cx="1273175" cy="987425"/>
            </a:xfrm>
            <a:custGeom>
              <a:avLst/>
              <a:gdLst>
                <a:gd name="T0" fmla="*/ 283 w 365"/>
                <a:gd name="T1" fmla="*/ 227 h 283"/>
                <a:gd name="T2" fmla="*/ 56 w 365"/>
                <a:gd name="T3" fmla="*/ 0 h 283"/>
                <a:gd name="T4" fmla="*/ 0 w 365"/>
                <a:gd name="T5" fmla="*/ 7 h 283"/>
                <a:gd name="T6" fmla="*/ 0 w 365"/>
                <a:gd name="T7" fmla="*/ 232 h 283"/>
                <a:gd name="T8" fmla="*/ 0 w 365"/>
                <a:gd name="T9" fmla="*/ 236 h 283"/>
                <a:gd name="T10" fmla="*/ 0 w 365"/>
                <a:gd name="T11" fmla="*/ 237 h 283"/>
                <a:gd name="T12" fmla="*/ 0 w 365"/>
                <a:gd name="T13" fmla="*/ 241 h 283"/>
                <a:gd name="T14" fmla="*/ 1 w 365"/>
                <a:gd name="T15" fmla="*/ 241 h 283"/>
                <a:gd name="T16" fmla="*/ 51 w 365"/>
                <a:gd name="T17" fmla="*/ 283 h 283"/>
                <a:gd name="T18" fmla="*/ 365 w 365"/>
                <a:gd name="T19" fmla="*/ 283 h 283"/>
                <a:gd name="T20" fmla="*/ 282 w 365"/>
                <a:gd name="T21" fmla="*/ 234 h 283"/>
                <a:gd name="T22" fmla="*/ 283 w 365"/>
                <a:gd name="T23" fmla="*/ 227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5" h="283">
                  <a:moveTo>
                    <a:pt x="283" y="227"/>
                  </a:moveTo>
                  <a:cubicBezTo>
                    <a:pt x="283" y="101"/>
                    <a:pt x="181" y="0"/>
                    <a:pt x="56" y="0"/>
                  </a:cubicBezTo>
                  <a:cubicBezTo>
                    <a:pt x="36" y="0"/>
                    <a:pt x="18" y="2"/>
                    <a:pt x="0" y="7"/>
                  </a:cubicBezTo>
                  <a:cubicBezTo>
                    <a:pt x="0" y="232"/>
                    <a:pt x="0" y="232"/>
                    <a:pt x="0" y="232"/>
                  </a:cubicBezTo>
                  <a:cubicBezTo>
                    <a:pt x="0" y="233"/>
                    <a:pt x="0" y="235"/>
                    <a:pt x="0" y="236"/>
                  </a:cubicBezTo>
                  <a:cubicBezTo>
                    <a:pt x="0" y="236"/>
                    <a:pt x="0" y="237"/>
                    <a:pt x="0" y="237"/>
                  </a:cubicBezTo>
                  <a:cubicBezTo>
                    <a:pt x="0" y="238"/>
                    <a:pt x="0" y="239"/>
                    <a:pt x="0" y="241"/>
                  </a:cubicBezTo>
                  <a:cubicBezTo>
                    <a:pt x="1" y="241"/>
                    <a:pt x="1" y="241"/>
                    <a:pt x="1" y="241"/>
                  </a:cubicBezTo>
                  <a:cubicBezTo>
                    <a:pt x="5" y="265"/>
                    <a:pt x="26" y="283"/>
                    <a:pt x="51" y="283"/>
                  </a:cubicBezTo>
                  <a:cubicBezTo>
                    <a:pt x="365" y="283"/>
                    <a:pt x="365" y="283"/>
                    <a:pt x="365" y="283"/>
                  </a:cubicBezTo>
                  <a:cubicBezTo>
                    <a:pt x="343" y="261"/>
                    <a:pt x="314" y="244"/>
                    <a:pt x="282" y="234"/>
                  </a:cubicBezTo>
                  <a:cubicBezTo>
                    <a:pt x="282" y="232"/>
                    <a:pt x="283" y="229"/>
                    <a:pt x="283" y="227"/>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841">
                <a:defRPr/>
              </a:pPr>
              <a:endParaRPr lang="en-US" sz="1050" kern="0">
                <a:solidFill>
                  <a:srgbClr val="FFFFFF"/>
                </a:solidFill>
                <a:latin typeface="Segoe UI Light" charset="0"/>
              </a:endParaRPr>
            </a:p>
          </p:txBody>
        </p:sp>
        <p:sp>
          <p:nvSpPr>
            <p:cNvPr id="69" name="Freeform 12"/>
            <p:cNvSpPr>
              <a:spLocks/>
            </p:cNvSpPr>
            <p:nvPr/>
          </p:nvSpPr>
          <p:spPr bwMode="auto">
            <a:xfrm>
              <a:off x="1354138" y="-2528888"/>
              <a:ext cx="1270000" cy="858838"/>
            </a:xfrm>
            <a:custGeom>
              <a:avLst/>
              <a:gdLst>
                <a:gd name="T0" fmla="*/ 364 w 364"/>
                <a:gd name="T1" fmla="*/ 195 h 246"/>
                <a:gd name="T2" fmla="*/ 364 w 364"/>
                <a:gd name="T3" fmla="*/ 0 h 246"/>
                <a:gd name="T4" fmla="*/ 307 w 364"/>
                <a:gd name="T5" fmla="*/ 54 h 246"/>
                <a:gd name="T6" fmla="*/ 232 w 364"/>
                <a:gd name="T7" fmla="*/ 32 h 246"/>
                <a:gd name="T8" fmla="*/ 94 w 364"/>
                <a:gd name="T9" fmla="*/ 170 h 246"/>
                <a:gd name="T10" fmla="*/ 96 w 364"/>
                <a:gd name="T11" fmla="*/ 194 h 246"/>
                <a:gd name="T12" fmla="*/ 0 w 364"/>
                <a:gd name="T13" fmla="*/ 246 h 246"/>
                <a:gd name="T14" fmla="*/ 313 w 364"/>
                <a:gd name="T15" fmla="*/ 246 h 246"/>
                <a:gd name="T16" fmla="*/ 364 w 364"/>
                <a:gd name="T17" fmla="*/ 195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4" h="246">
                  <a:moveTo>
                    <a:pt x="364" y="195"/>
                  </a:moveTo>
                  <a:cubicBezTo>
                    <a:pt x="364" y="0"/>
                    <a:pt x="364" y="0"/>
                    <a:pt x="364" y="0"/>
                  </a:cubicBezTo>
                  <a:cubicBezTo>
                    <a:pt x="342" y="15"/>
                    <a:pt x="323" y="33"/>
                    <a:pt x="307" y="54"/>
                  </a:cubicBezTo>
                  <a:cubicBezTo>
                    <a:pt x="285" y="40"/>
                    <a:pt x="260" y="32"/>
                    <a:pt x="232" y="32"/>
                  </a:cubicBezTo>
                  <a:cubicBezTo>
                    <a:pt x="155" y="32"/>
                    <a:pt x="94" y="94"/>
                    <a:pt x="94" y="170"/>
                  </a:cubicBezTo>
                  <a:cubicBezTo>
                    <a:pt x="94" y="178"/>
                    <a:pt x="95" y="186"/>
                    <a:pt x="96" y="194"/>
                  </a:cubicBezTo>
                  <a:cubicBezTo>
                    <a:pt x="58" y="202"/>
                    <a:pt x="25" y="220"/>
                    <a:pt x="0" y="246"/>
                  </a:cubicBezTo>
                  <a:cubicBezTo>
                    <a:pt x="313" y="246"/>
                    <a:pt x="313" y="246"/>
                    <a:pt x="313" y="246"/>
                  </a:cubicBezTo>
                  <a:cubicBezTo>
                    <a:pt x="341" y="246"/>
                    <a:pt x="364" y="223"/>
                    <a:pt x="364" y="195"/>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841">
                <a:defRPr/>
              </a:pPr>
              <a:endParaRPr lang="en-US" sz="1050" kern="0">
                <a:solidFill>
                  <a:srgbClr val="FFFFFF"/>
                </a:solidFill>
                <a:latin typeface="Segoe UI Light" charset="0"/>
              </a:endParaRPr>
            </a:p>
          </p:txBody>
        </p:sp>
      </p:grpSp>
      <p:sp>
        <p:nvSpPr>
          <p:cNvPr id="70" name="TextBox 69"/>
          <p:cNvSpPr txBox="1"/>
          <p:nvPr/>
        </p:nvSpPr>
        <p:spPr>
          <a:xfrm>
            <a:off x="269241" y="1586595"/>
            <a:ext cx="3854627" cy="4804837"/>
          </a:xfrm>
          <a:prstGeom prst="rect">
            <a:avLst/>
          </a:prstGeom>
          <a:solidFill>
            <a:schemeClr val="tx2"/>
          </a:solidFill>
        </p:spPr>
        <p:txBody>
          <a:bodyPr wrap="square" lIns="179285" tIns="143428" rIns="179285" bIns="143428" rtlCol="0">
            <a:noAutofit/>
          </a:bodyPr>
          <a:lstStyle/>
          <a:p>
            <a:pPr algn="ctr" defTabSz="895810">
              <a:lnSpc>
                <a:spcPct val="90000"/>
              </a:lnSpc>
              <a:tabLst>
                <a:tab pos="878164" algn="l"/>
              </a:tabLst>
              <a:defRPr/>
            </a:pPr>
            <a:r>
              <a:rPr lang="en-US" sz="2400" kern="0">
                <a:gradFill>
                  <a:gsLst>
                    <a:gs pos="0">
                      <a:srgbClr val="FFFFFF"/>
                    </a:gs>
                    <a:gs pos="100000">
                      <a:srgbClr val="FFFFFF"/>
                    </a:gs>
                  </a:gsLst>
                  <a:lin ang="5400000" scaled="1"/>
                </a:gradFill>
                <a:latin typeface="Segoe UI Semilight" charset="0"/>
                <a:ea typeface="Segoe UI Semilight" charset="0"/>
                <a:cs typeface="Segoe UI Semilight" charset="0"/>
              </a:rPr>
              <a:t>Enterprise-grade apps</a:t>
            </a:r>
          </a:p>
        </p:txBody>
      </p:sp>
      <p:sp>
        <p:nvSpPr>
          <p:cNvPr id="71" name="TextBox 70"/>
          <p:cNvSpPr txBox="1"/>
          <p:nvPr/>
        </p:nvSpPr>
        <p:spPr>
          <a:xfrm>
            <a:off x="4168687" y="1586597"/>
            <a:ext cx="3854627" cy="4804837"/>
          </a:xfrm>
          <a:prstGeom prst="rect">
            <a:avLst/>
          </a:prstGeom>
          <a:solidFill>
            <a:schemeClr val="tx1"/>
          </a:solidFill>
        </p:spPr>
        <p:txBody>
          <a:bodyPr wrap="square" lIns="179285" tIns="143428" rIns="179285" bIns="143428" rtlCol="0">
            <a:noAutofit/>
          </a:bodyPr>
          <a:lstStyle/>
          <a:p>
            <a:pPr algn="ctr" defTabSz="895810">
              <a:lnSpc>
                <a:spcPct val="90000"/>
              </a:lnSpc>
              <a:tabLst>
                <a:tab pos="878164" algn="l"/>
              </a:tabLst>
              <a:defRPr/>
            </a:pPr>
            <a:r>
              <a:rPr lang="en-US" sz="2400" kern="0">
                <a:gradFill>
                  <a:gsLst>
                    <a:gs pos="0">
                      <a:srgbClr val="FFFFFF"/>
                    </a:gs>
                    <a:gs pos="100000">
                      <a:srgbClr val="FFFFFF"/>
                    </a:gs>
                  </a:gsLst>
                  <a:lin ang="5400000" scaled="1"/>
                </a:gradFill>
                <a:latin typeface="Segoe UI Semilight" charset="0"/>
                <a:ea typeface="Segoe UI Semilight" charset="0"/>
                <a:cs typeface="Segoe UI Semilight" charset="0"/>
              </a:rPr>
              <a:t>Fully managed platform</a:t>
            </a:r>
          </a:p>
        </p:txBody>
      </p:sp>
      <p:sp>
        <p:nvSpPr>
          <p:cNvPr id="72" name="TextBox 71"/>
          <p:cNvSpPr txBox="1"/>
          <p:nvPr/>
        </p:nvSpPr>
        <p:spPr>
          <a:xfrm>
            <a:off x="8068135" y="1586597"/>
            <a:ext cx="3854627" cy="4804837"/>
          </a:xfrm>
          <a:prstGeom prst="rect">
            <a:avLst/>
          </a:prstGeom>
          <a:solidFill>
            <a:schemeClr val="tx2"/>
          </a:solidFill>
        </p:spPr>
        <p:txBody>
          <a:bodyPr wrap="square" lIns="179285" tIns="143428" rIns="179285" bIns="143428" rtlCol="0">
            <a:noAutofit/>
          </a:bodyPr>
          <a:lstStyle/>
          <a:p>
            <a:pPr algn="ctr" defTabSz="895810">
              <a:lnSpc>
                <a:spcPct val="90000"/>
              </a:lnSpc>
              <a:tabLst>
                <a:tab pos="878164" algn="l"/>
              </a:tabLst>
              <a:defRPr/>
            </a:pPr>
            <a:r>
              <a:rPr lang="en-US" sz="2400" kern="0">
                <a:gradFill>
                  <a:gsLst>
                    <a:gs pos="0">
                      <a:srgbClr val="FFFFFF"/>
                    </a:gs>
                    <a:gs pos="100000">
                      <a:srgbClr val="FFFFFF"/>
                    </a:gs>
                  </a:gsLst>
                  <a:lin ang="5400000" scaled="1"/>
                </a:gradFill>
                <a:latin typeface="Segoe UI Semilight" charset="0"/>
                <a:ea typeface="Segoe UI Semilight" charset="0"/>
                <a:cs typeface="Segoe UI Semilight" charset="0"/>
              </a:rPr>
              <a:t>High productivity development</a:t>
            </a:r>
          </a:p>
        </p:txBody>
      </p:sp>
      <p:grpSp>
        <p:nvGrpSpPr>
          <p:cNvPr id="30" name="Group 29"/>
          <p:cNvGrpSpPr/>
          <p:nvPr/>
        </p:nvGrpSpPr>
        <p:grpSpPr>
          <a:xfrm>
            <a:off x="512530" y="4642908"/>
            <a:ext cx="1438230" cy="911769"/>
            <a:chOff x="522807" y="4735511"/>
            <a:chExt cx="1467069" cy="930052"/>
          </a:xfrm>
        </p:grpSpPr>
        <p:sp>
          <p:nvSpPr>
            <p:cNvPr id="85" name="Freeform 118"/>
            <p:cNvSpPr>
              <a:spLocks noChangeAspect="1" noEditPoints="1"/>
            </p:cNvSpPr>
            <p:nvPr/>
          </p:nvSpPr>
          <p:spPr bwMode="auto">
            <a:xfrm>
              <a:off x="895581" y="4735511"/>
              <a:ext cx="721520" cy="450057"/>
            </a:xfrm>
            <a:custGeom>
              <a:avLst/>
              <a:gdLst>
                <a:gd name="T0" fmla="*/ 64 w 128"/>
                <a:gd name="T1" fmla="*/ 56 h 80"/>
                <a:gd name="T2" fmla="*/ 16 w 128"/>
                <a:gd name="T3" fmla="*/ 56 h 80"/>
                <a:gd name="T4" fmla="*/ 0 w 128"/>
                <a:gd name="T5" fmla="*/ 40 h 80"/>
                <a:gd name="T6" fmla="*/ 0 w 128"/>
                <a:gd name="T7" fmla="*/ 16 h 80"/>
                <a:gd name="T8" fmla="*/ 16 w 128"/>
                <a:gd name="T9" fmla="*/ 0 h 80"/>
                <a:gd name="T10" fmla="*/ 64 w 128"/>
                <a:gd name="T11" fmla="*/ 0 h 80"/>
                <a:gd name="T12" fmla="*/ 80 w 128"/>
                <a:gd name="T13" fmla="*/ 16 h 80"/>
                <a:gd name="T14" fmla="*/ 72 w 128"/>
                <a:gd name="T15" fmla="*/ 16 h 80"/>
                <a:gd name="T16" fmla="*/ 64 w 128"/>
                <a:gd name="T17" fmla="*/ 8 h 80"/>
                <a:gd name="T18" fmla="*/ 16 w 128"/>
                <a:gd name="T19" fmla="*/ 8 h 80"/>
                <a:gd name="T20" fmla="*/ 8 w 128"/>
                <a:gd name="T21" fmla="*/ 16 h 80"/>
                <a:gd name="T22" fmla="*/ 8 w 128"/>
                <a:gd name="T23" fmla="*/ 40 h 80"/>
                <a:gd name="T24" fmla="*/ 16 w 128"/>
                <a:gd name="T25" fmla="*/ 48 h 80"/>
                <a:gd name="T26" fmla="*/ 64 w 128"/>
                <a:gd name="T27" fmla="*/ 48 h 80"/>
                <a:gd name="T28" fmla="*/ 72 w 128"/>
                <a:gd name="T29" fmla="*/ 40 h 80"/>
                <a:gd name="T30" fmla="*/ 80 w 128"/>
                <a:gd name="T31" fmla="*/ 40 h 80"/>
                <a:gd name="T32" fmla="*/ 64 w 128"/>
                <a:gd name="T33" fmla="*/ 56 h 80"/>
                <a:gd name="T34" fmla="*/ 112 w 128"/>
                <a:gd name="T35" fmla="*/ 24 h 80"/>
                <a:gd name="T36" fmla="*/ 64 w 128"/>
                <a:gd name="T37" fmla="*/ 24 h 80"/>
                <a:gd name="T38" fmla="*/ 48 w 128"/>
                <a:gd name="T39" fmla="*/ 40 h 80"/>
                <a:gd name="T40" fmla="*/ 56 w 128"/>
                <a:gd name="T41" fmla="*/ 40 h 80"/>
                <a:gd name="T42" fmla="*/ 64 w 128"/>
                <a:gd name="T43" fmla="*/ 32 h 80"/>
                <a:gd name="T44" fmla="*/ 112 w 128"/>
                <a:gd name="T45" fmla="*/ 32 h 80"/>
                <a:gd name="T46" fmla="*/ 120 w 128"/>
                <a:gd name="T47" fmla="*/ 40 h 80"/>
                <a:gd name="T48" fmla="*/ 120 w 128"/>
                <a:gd name="T49" fmla="*/ 64 h 80"/>
                <a:gd name="T50" fmla="*/ 112 w 128"/>
                <a:gd name="T51" fmla="*/ 72 h 80"/>
                <a:gd name="T52" fmla="*/ 64 w 128"/>
                <a:gd name="T53" fmla="*/ 72 h 80"/>
                <a:gd name="T54" fmla="*/ 56 w 128"/>
                <a:gd name="T55" fmla="*/ 64 h 80"/>
                <a:gd name="T56" fmla="*/ 48 w 128"/>
                <a:gd name="T57" fmla="*/ 64 h 80"/>
                <a:gd name="T58" fmla="*/ 64 w 128"/>
                <a:gd name="T59" fmla="*/ 80 h 80"/>
                <a:gd name="T60" fmla="*/ 112 w 128"/>
                <a:gd name="T61" fmla="*/ 80 h 80"/>
                <a:gd name="T62" fmla="*/ 128 w 128"/>
                <a:gd name="T63" fmla="*/ 64 h 80"/>
                <a:gd name="T64" fmla="*/ 128 w 128"/>
                <a:gd name="T65" fmla="*/ 40 h 80"/>
                <a:gd name="T66" fmla="*/ 112 w 128"/>
                <a:gd name="T67" fmla="*/ 24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28" h="80">
                  <a:moveTo>
                    <a:pt x="64" y="56"/>
                  </a:moveTo>
                  <a:cubicBezTo>
                    <a:pt x="16" y="56"/>
                    <a:pt x="16" y="56"/>
                    <a:pt x="16" y="56"/>
                  </a:cubicBezTo>
                  <a:cubicBezTo>
                    <a:pt x="7" y="56"/>
                    <a:pt x="0" y="49"/>
                    <a:pt x="0" y="40"/>
                  </a:cubicBezTo>
                  <a:cubicBezTo>
                    <a:pt x="0" y="16"/>
                    <a:pt x="0" y="16"/>
                    <a:pt x="0" y="16"/>
                  </a:cubicBezTo>
                  <a:cubicBezTo>
                    <a:pt x="0" y="8"/>
                    <a:pt x="7" y="0"/>
                    <a:pt x="16" y="0"/>
                  </a:cubicBezTo>
                  <a:cubicBezTo>
                    <a:pt x="64" y="0"/>
                    <a:pt x="64" y="0"/>
                    <a:pt x="64" y="0"/>
                  </a:cubicBezTo>
                  <a:cubicBezTo>
                    <a:pt x="72" y="0"/>
                    <a:pt x="80" y="8"/>
                    <a:pt x="80" y="16"/>
                  </a:cubicBezTo>
                  <a:cubicBezTo>
                    <a:pt x="72" y="16"/>
                    <a:pt x="72" y="16"/>
                    <a:pt x="72" y="16"/>
                  </a:cubicBezTo>
                  <a:cubicBezTo>
                    <a:pt x="72" y="12"/>
                    <a:pt x="68" y="8"/>
                    <a:pt x="64" y="8"/>
                  </a:cubicBezTo>
                  <a:cubicBezTo>
                    <a:pt x="16" y="8"/>
                    <a:pt x="16" y="8"/>
                    <a:pt x="16" y="8"/>
                  </a:cubicBezTo>
                  <a:cubicBezTo>
                    <a:pt x="11" y="8"/>
                    <a:pt x="8" y="12"/>
                    <a:pt x="8" y="16"/>
                  </a:cubicBezTo>
                  <a:cubicBezTo>
                    <a:pt x="8" y="40"/>
                    <a:pt x="8" y="40"/>
                    <a:pt x="8" y="40"/>
                  </a:cubicBezTo>
                  <a:cubicBezTo>
                    <a:pt x="8" y="45"/>
                    <a:pt x="11" y="48"/>
                    <a:pt x="16" y="48"/>
                  </a:cubicBezTo>
                  <a:cubicBezTo>
                    <a:pt x="64" y="48"/>
                    <a:pt x="64" y="48"/>
                    <a:pt x="64" y="48"/>
                  </a:cubicBezTo>
                  <a:cubicBezTo>
                    <a:pt x="68" y="48"/>
                    <a:pt x="72" y="45"/>
                    <a:pt x="72" y="40"/>
                  </a:cubicBezTo>
                  <a:cubicBezTo>
                    <a:pt x="80" y="40"/>
                    <a:pt x="80" y="40"/>
                    <a:pt x="80" y="40"/>
                  </a:cubicBezTo>
                  <a:cubicBezTo>
                    <a:pt x="80" y="49"/>
                    <a:pt x="72" y="56"/>
                    <a:pt x="64" y="56"/>
                  </a:cubicBezTo>
                  <a:close/>
                  <a:moveTo>
                    <a:pt x="112" y="24"/>
                  </a:moveTo>
                  <a:cubicBezTo>
                    <a:pt x="64" y="24"/>
                    <a:pt x="64" y="24"/>
                    <a:pt x="64" y="24"/>
                  </a:cubicBezTo>
                  <a:cubicBezTo>
                    <a:pt x="55" y="24"/>
                    <a:pt x="48" y="32"/>
                    <a:pt x="48" y="40"/>
                  </a:cubicBezTo>
                  <a:cubicBezTo>
                    <a:pt x="56" y="40"/>
                    <a:pt x="56" y="40"/>
                    <a:pt x="56" y="40"/>
                  </a:cubicBezTo>
                  <a:cubicBezTo>
                    <a:pt x="56" y="36"/>
                    <a:pt x="59" y="32"/>
                    <a:pt x="64" y="32"/>
                  </a:cubicBezTo>
                  <a:cubicBezTo>
                    <a:pt x="112" y="32"/>
                    <a:pt x="112" y="32"/>
                    <a:pt x="112" y="32"/>
                  </a:cubicBezTo>
                  <a:cubicBezTo>
                    <a:pt x="116" y="32"/>
                    <a:pt x="120" y="36"/>
                    <a:pt x="120" y="40"/>
                  </a:cubicBezTo>
                  <a:cubicBezTo>
                    <a:pt x="120" y="64"/>
                    <a:pt x="120" y="64"/>
                    <a:pt x="120" y="64"/>
                  </a:cubicBezTo>
                  <a:cubicBezTo>
                    <a:pt x="120" y="69"/>
                    <a:pt x="116" y="72"/>
                    <a:pt x="112" y="72"/>
                  </a:cubicBezTo>
                  <a:cubicBezTo>
                    <a:pt x="64" y="72"/>
                    <a:pt x="64" y="72"/>
                    <a:pt x="64" y="72"/>
                  </a:cubicBezTo>
                  <a:cubicBezTo>
                    <a:pt x="59" y="72"/>
                    <a:pt x="56" y="69"/>
                    <a:pt x="56" y="64"/>
                  </a:cubicBezTo>
                  <a:cubicBezTo>
                    <a:pt x="48" y="64"/>
                    <a:pt x="48" y="64"/>
                    <a:pt x="48" y="64"/>
                  </a:cubicBezTo>
                  <a:cubicBezTo>
                    <a:pt x="48" y="73"/>
                    <a:pt x="55" y="80"/>
                    <a:pt x="64" y="80"/>
                  </a:cubicBezTo>
                  <a:cubicBezTo>
                    <a:pt x="112" y="80"/>
                    <a:pt x="112" y="80"/>
                    <a:pt x="112" y="80"/>
                  </a:cubicBezTo>
                  <a:cubicBezTo>
                    <a:pt x="120" y="80"/>
                    <a:pt x="128" y="73"/>
                    <a:pt x="128" y="64"/>
                  </a:cubicBezTo>
                  <a:cubicBezTo>
                    <a:pt x="128" y="40"/>
                    <a:pt x="128" y="40"/>
                    <a:pt x="128" y="40"/>
                  </a:cubicBezTo>
                  <a:cubicBezTo>
                    <a:pt x="128" y="32"/>
                    <a:pt x="120" y="24"/>
                    <a:pt x="112" y="24"/>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110" name="TextBox 109"/>
            <p:cNvSpPr txBox="1"/>
            <p:nvPr/>
          </p:nvSpPr>
          <p:spPr>
            <a:xfrm>
              <a:off x="522807" y="5379331"/>
              <a:ext cx="1467069" cy="286232"/>
            </a:xfrm>
            <a:prstGeom prst="rect">
              <a:avLst/>
            </a:prstGeom>
            <a:noFill/>
          </p:spPr>
          <p:txBody>
            <a:bodyPr wrap="none" lIns="89642" tIns="44821" rIns="89642" bIns="44821" rtlCol="0">
              <a:spAutoFit/>
            </a:bodyPr>
            <a:lstStyle>
              <a:defPPr>
                <a:defRPr lang="en-US"/>
              </a:defPPr>
              <a:lvl1pPr algn="ctr" defTabSz="913664">
                <a:lnSpc>
                  <a:spcPct val="90000"/>
                </a:lnSpc>
                <a:defRPr sz="1400" kern="0">
                  <a:gradFill>
                    <a:gsLst>
                      <a:gs pos="0">
                        <a:srgbClr val="FFFFFF"/>
                      </a:gs>
                      <a:gs pos="100000">
                        <a:srgbClr val="FFFFFF"/>
                      </a:gs>
                    </a:gsLst>
                    <a:lin ang="5400000" scaled="1"/>
                  </a:gradFill>
                </a:defRPr>
              </a:lvl1pPr>
            </a:lstStyle>
            <a:p>
              <a:r>
                <a:rPr lang="en-US" sz="1372"/>
                <a:t>AAD integrated </a:t>
              </a:r>
            </a:p>
          </p:txBody>
        </p:sp>
      </p:grpSp>
      <p:grpSp>
        <p:nvGrpSpPr>
          <p:cNvPr id="31" name="Group 30"/>
          <p:cNvGrpSpPr/>
          <p:nvPr/>
        </p:nvGrpSpPr>
        <p:grpSpPr>
          <a:xfrm>
            <a:off x="2286277" y="4570540"/>
            <a:ext cx="1739154" cy="984101"/>
            <a:chOff x="2332121" y="4661692"/>
            <a:chExt cx="1774027" cy="1003834"/>
          </a:xfrm>
        </p:grpSpPr>
        <p:sp>
          <p:nvSpPr>
            <p:cNvPr id="74" name="Freeform 144"/>
            <p:cNvSpPr>
              <a:spLocks noChangeAspect="1" noEditPoints="1"/>
            </p:cNvSpPr>
            <p:nvPr/>
          </p:nvSpPr>
          <p:spPr bwMode="auto">
            <a:xfrm>
              <a:off x="2945291" y="4661692"/>
              <a:ext cx="547688" cy="597695"/>
            </a:xfrm>
            <a:custGeom>
              <a:avLst/>
              <a:gdLst>
                <a:gd name="T0" fmla="*/ 48 w 97"/>
                <a:gd name="T1" fmla="*/ 106 h 106"/>
                <a:gd name="T2" fmla="*/ 49 w 97"/>
                <a:gd name="T3" fmla="*/ 105 h 106"/>
                <a:gd name="T4" fmla="*/ 97 w 97"/>
                <a:gd name="T5" fmla="*/ 45 h 106"/>
                <a:gd name="T6" fmla="*/ 97 w 97"/>
                <a:gd name="T7" fmla="*/ 0 h 106"/>
                <a:gd name="T8" fmla="*/ 90 w 97"/>
                <a:gd name="T9" fmla="*/ 5 h 106"/>
                <a:gd name="T10" fmla="*/ 71 w 97"/>
                <a:gd name="T11" fmla="*/ 10 h 106"/>
                <a:gd name="T12" fmla="*/ 50 w 97"/>
                <a:gd name="T13" fmla="*/ 5 h 106"/>
                <a:gd name="T14" fmla="*/ 48 w 97"/>
                <a:gd name="T15" fmla="*/ 3 h 106"/>
                <a:gd name="T16" fmla="*/ 46 w 97"/>
                <a:gd name="T17" fmla="*/ 4 h 106"/>
                <a:gd name="T18" fmla="*/ 25 w 97"/>
                <a:gd name="T19" fmla="*/ 10 h 106"/>
                <a:gd name="T20" fmla="*/ 6 w 97"/>
                <a:gd name="T21" fmla="*/ 5 h 106"/>
                <a:gd name="T22" fmla="*/ 0 w 97"/>
                <a:gd name="T23" fmla="*/ 1 h 106"/>
                <a:gd name="T24" fmla="*/ 0 w 97"/>
                <a:gd name="T25" fmla="*/ 45 h 106"/>
                <a:gd name="T26" fmla="*/ 47 w 97"/>
                <a:gd name="T27" fmla="*/ 105 h 106"/>
                <a:gd name="T28" fmla="*/ 48 w 97"/>
                <a:gd name="T29" fmla="*/ 106 h 106"/>
                <a:gd name="T30" fmla="*/ 8 w 97"/>
                <a:gd name="T31" fmla="*/ 45 h 106"/>
                <a:gd name="T32" fmla="*/ 8 w 97"/>
                <a:gd name="T33" fmla="*/ 14 h 106"/>
                <a:gd name="T34" fmla="*/ 25 w 97"/>
                <a:gd name="T35" fmla="*/ 18 h 106"/>
                <a:gd name="T36" fmla="*/ 48 w 97"/>
                <a:gd name="T37" fmla="*/ 12 h 106"/>
                <a:gd name="T38" fmla="*/ 71 w 97"/>
                <a:gd name="T39" fmla="*/ 18 h 106"/>
                <a:gd name="T40" fmla="*/ 89 w 97"/>
                <a:gd name="T41" fmla="*/ 15 h 106"/>
                <a:gd name="T42" fmla="*/ 89 w 97"/>
                <a:gd name="T43" fmla="*/ 45 h 106"/>
                <a:gd name="T44" fmla="*/ 48 w 97"/>
                <a:gd name="T45" fmla="*/ 97 h 106"/>
                <a:gd name="T46" fmla="*/ 8 w 97"/>
                <a:gd name="T47" fmla="*/ 4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7" h="106">
                  <a:moveTo>
                    <a:pt x="48" y="106"/>
                  </a:moveTo>
                  <a:cubicBezTo>
                    <a:pt x="49" y="105"/>
                    <a:pt x="49" y="105"/>
                    <a:pt x="49" y="105"/>
                  </a:cubicBezTo>
                  <a:cubicBezTo>
                    <a:pt x="51" y="104"/>
                    <a:pt x="97" y="86"/>
                    <a:pt x="97" y="45"/>
                  </a:cubicBezTo>
                  <a:cubicBezTo>
                    <a:pt x="97" y="0"/>
                    <a:pt x="97" y="0"/>
                    <a:pt x="97" y="0"/>
                  </a:cubicBezTo>
                  <a:cubicBezTo>
                    <a:pt x="90" y="5"/>
                    <a:pt x="90" y="5"/>
                    <a:pt x="90" y="5"/>
                  </a:cubicBezTo>
                  <a:cubicBezTo>
                    <a:pt x="90" y="5"/>
                    <a:pt x="82" y="10"/>
                    <a:pt x="71" y="10"/>
                  </a:cubicBezTo>
                  <a:cubicBezTo>
                    <a:pt x="60" y="10"/>
                    <a:pt x="50" y="5"/>
                    <a:pt x="50" y="5"/>
                  </a:cubicBezTo>
                  <a:cubicBezTo>
                    <a:pt x="48" y="3"/>
                    <a:pt x="48" y="3"/>
                    <a:pt x="48" y="3"/>
                  </a:cubicBezTo>
                  <a:cubicBezTo>
                    <a:pt x="46" y="4"/>
                    <a:pt x="46" y="4"/>
                    <a:pt x="46" y="4"/>
                  </a:cubicBezTo>
                  <a:cubicBezTo>
                    <a:pt x="46" y="4"/>
                    <a:pt x="35" y="10"/>
                    <a:pt x="25" y="10"/>
                  </a:cubicBezTo>
                  <a:cubicBezTo>
                    <a:pt x="15" y="10"/>
                    <a:pt x="6" y="5"/>
                    <a:pt x="6" y="5"/>
                  </a:cubicBezTo>
                  <a:cubicBezTo>
                    <a:pt x="0" y="1"/>
                    <a:pt x="0" y="1"/>
                    <a:pt x="0" y="1"/>
                  </a:cubicBezTo>
                  <a:cubicBezTo>
                    <a:pt x="0" y="45"/>
                    <a:pt x="0" y="45"/>
                    <a:pt x="0" y="45"/>
                  </a:cubicBezTo>
                  <a:cubicBezTo>
                    <a:pt x="0" y="86"/>
                    <a:pt x="45" y="104"/>
                    <a:pt x="47" y="105"/>
                  </a:cubicBezTo>
                  <a:lnTo>
                    <a:pt x="48" y="106"/>
                  </a:lnTo>
                  <a:close/>
                  <a:moveTo>
                    <a:pt x="8" y="45"/>
                  </a:moveTo>
                  <a:cubicBezTo>
                    <a:pt x="8" y="14"/>
                    <a:pt x="8" y="14"/>
                    <a:pt x="8" y="14"/>
                  </a:cubicBezTo>
                  <a:cubicBezTo>
                    <a:pt x="12" y="16"/>
                    <a:pt x="18" y="18"/>
                    <a:pt x="25" y="18"/>
                  </a:cubicBezTo>
                  <a:cubicBezTo>
                    <a:pt x="34" y="18"/>
                    <a:pt x="44" y="14"/>
                    <a:pt x="48" y="12"/>
                  </a:cubicBezTo>
                  <a:cubicBezTo>
                    <a:pt x="52" y="14"/>
                    <a:pt x="61" y="18"/>
                    <a:pt x="71" y="18"/>
                  </a:cubicBezTo>
                  <a:cubicBezTo>
                    <a:pt x="78" y="18"/>
                    <a:pt x="84" y="16"/>
                    <a:pt x="89" y="15"/>
                  </a:cubicBezTo>
                  <a:cubicBezTo>
                    <a:pt x="89" y="45"/>
                    <a:pt x="89" y="45"/>
                    <a:pt x="89" y="45"/>
                  </a:cubicBezTo>
                  <a:cubicBezTo>
                    <a:pt x="89" y="77"/>
                    <a:pt x="55" y="94"/>
                    <a:pt x="48" y="97"/>
                  </a:cubicBezTo>
                  <a:cubicBezTo>
                    <a:pt x="41" y="94"/>
                    <a:pt x="8" y="77"/>
                    <a:pt x="8" y="45"/>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116" name="TextBox 115"/>
            <p:cNvSpPr txBox="1"/>
            <p:nvPr/>
          </p:nvSpPr>
          <p:spPr>
            <a:xfrm>
              <a:off x="2332121" y="5379331"/>
              <a:ext cx="1774027" cy="286195"/>
            </a:xfrm>
            <a:prstGeom prst="rect">
              <a:avLst/>
            </a:prstGeom>
            <a:noFill/>
          </p:spPr>
          <p:txBody>
            <a:bodyPr wrap="none" lIns="89642" tIns="44821" rIns="89642" bIns="44821" rtlCol="0">
              <a:spAutoFit/>
            </a:bodyPr>
            <a:lstStyle>
              <a:defPPr>
                <a:defRPr lang="en-US"/>
              </a:defPPr>
              <a:lvl1pPr algn="ctr" defTabSz="913664">
                <a:lnSpc>
                  <a:spcPct val="90000"/>
                </a:lnSpc>
                <a:defRPr sz="1400" kern="0">
                  <a:gradFill>
                    <a:gsLst>
                      <a:gs pos="0">
                        <a:srgbClr val="FFFFFF"/>
                      </a:gs>
                      <a:gs pos="100000">
                        <a:srgbClr val="FFFFFF"/>
                      </a:gs>
                    </a:gsLst>
                    <a:lin ang="5400000" scaled="1"/>
                  </a:gradFill>
                </a:defRPr>
              </a:lvl1pPr>
            </a:lstStyle>
            <a:p>
              <a:r>
                <a:rPr lang="en-US" sz="1372"/>
                <a:t>Secure + compliant </a:t>
              </a:r>
            </a:p>
          </p:txBody>
        </p:sp>
      </p:grpSp>
      <p:grpSp>
        <p:nvGrpSpPr>
          <p:cNvPr id="35" name="Group 34"/>
          <p:cNvGrpSpPr/>
          <p:nvPr/>
        </p:nvGrpSpPr>
        <p:grpSpPr>
          <a:xfrm>
            <a:off x="4378044" y="4564513"/>
            <a:ext cx="1505804" cy="1180251"/>
            <a:chOff x="4465833" y="4655544"/>
            <a:chExt cx="1535998" cy="1203918"/>
          </a:xfrm>
        </p:grpSpPr>
        <p:sp>
          <p:nvSpPr>
            <p:cNvPr id="78" name="Freeform 290"/>
            <p:cNvSpPr>
              <a:spLocks noChangeAspect="1" noEditPoints="1"/>
            </p:cNvSpPr>
            <p:nvPr/>
          </p:nvSpPr>
          <p:spPr bwMode="auto">
            <a:xfrm>
              <a:off x="4919759" y="4655544"/>
              <a:ext cx="628146" cy="609990"/>
            </a:xfrm>
            <a:custGeom>
              <a:avLst/>
              <a:gdLst>
                <a:gd name="T0" fmla="*/ 71 w 146"/>
                <a:gd name="T1" fmla="*/ 39 h 142"/>
                <a:gd name="T2" fmla="*/ 71 w 146"/>
                <a:gd name="T3" fmla="*/ 47 h 142"/>
                <a:gd name="T4" fmla="*/ 67 w 146"/>
                <a:gd name="T5" fmla="*/ 47 h 142"/>
                <a:gd name="T6" fmla="*/ 53 w 146"/>
                <a:gd name="T7" fmla="*/ 61 h 142"/>
                <a:gd name="T8" fmla="*/ 67 w 146"/>
                <a:gd name="T9" fmla="*/ 75 h 142"/>
                <a:gd name="T10" fmla="*/ 71 w 146"/>
                <a:gd name="T11" fmla="*/ 75 h 142"/>
                <a:gd name="T12" fmla="*/ 71 w 146"/>
                <a:gd name="T13" fmla="*/ 88 h 142"/>
                <a:gd name="T14" fmla="*/ 57 w 146"/>
                <a:gd name="T15" fmla="*/ 88 h 142"/>
                <a:gd name="T16" fmla="*/ 57 w 146"/>
                <a:gd name="T17" fmla="*/ 96 h 142"/>
                <a:gd name="T18" fmla="*/ 71 w 146"/>
                <a:gd name="T19" fmla="*/ 96 h 142"/>
                <a:gd name="T20" fmla="*/ 71 w 146"/>
                <a:gd name="T21" fmla="*/ 104 h 142"/>
                <a:gd name="T22" fmla="*/ 79 w 146"/>
                <a:gd name="T23" fmla="*/ 104 h 142"/>
                <a:gd name="T24" fmla="*/ 79 w 146"/>
                <a:gd name="T25" fmla="*/ 96 h 142"/>
                <a:gd name="T26" fmla="*/ 83 w 146"/>
                <a:gd name="T27" fmla="*/ 96 h 142"/>
                <a:gd name="T28" fmla="*/ 97 w 146"/>
                <a:gd name="T29" fmla="*/ 82 h 142"/>
                <a:gd name="T30" fmla="*/ 83 w 146"/>
                <a:gd name="T31" fmla="*/ 67 h 142"/>
                <a:gd name="T32" fmla="*/ 79 w 146"/>
                <a:gd name="T33" fmla="*/ 67 h 142"/>
                <a:gd name="T34" fmla="*/ 79 w 146"/>
                <a:gd name="T35" fmla="*/ 55 h 142"/>
                <a:gd name="T36" fmla="*/ 93 w 146"/>
                <a:gd name="T37" fmla="*/ 55 h 142"/>
                <a:gd name="T38" fmla="*/ 93 w 146"/>
                <a:gd name="T39" fmla="*/ 47 h 142"/>
                <a:gd name="T40" fmla="*/ 79 w 146"/>
                <a:gd name="T41" fmla="*/ 47 h 142"/>
                <a:gd name="T42" fmla="*/ 79 w 146"/>
                <a:gd name="T43" fmla="*/ 39 h 142"/>
                <a:gd name="T44" fmla="*/ 71 w 146"/>
                <a:gd name="T45" fmla="*/ 39 h 142"/>
                <a:gd name="T46" fmla="*/ 71 w 146"/>
                <a:gd name="T47" fmla="*/ 67 h 142"/>
                <a:gd name="T48" fmla="*/ 67 w 146"/>
                <a:gd name="T49" fmla="*/ 67 h 142"/>
                <a:gd name="T50" fmla="*/ 61 w 146"/>
                <a:gd name="T51" fmla="*/ 61 h 142"/>
                <a:gd name="T52" fmla="*/ 67 w 146"/>
                <a:gd name="T53" fmla="*/ 55 h 142"/>
                <a:gd name="T54" fmla="*/ 71 w 146"/>
                <a:gd name="T55" fmla="*/ 55 h 142"/>
                <a:gd name="T56" fmla="*/ 71 w 146"/>
                <a:gd name="T57" fmla="*/ 67 h 142"/>
                <a:gd name="T58" fmla="*/ 83 w 146"/>
                <a:gd name="T59" fmla="*/ 75 h 142"/>
                <a:gd name="T60" fmla="*/ 89 w 146"/>
                <a:gd name="T61" fmla="*/ 82 h 142"/>
                <a:gd name="T62" fmla="*/ 83 w 146"/>
                <a:gd name="T63" fmla="*/ 88 h 142"/>
                <a:gd name="T64" fmla="*/ 79 w 146"/>
                <a:gd name="T65" fmla="*/ 88 h 142"/>
                <a:gd name="T66" fmla="*/ 79 w 146"/>
                <a:gd name="T67" fmla="*/ 75 h 142"/>
                <a:gd name="T68" fmla="*/ 83 w 146"/>
                <a:gd name="T69" fmla="*/ 75 h 142"/>
                <a:gd name="T70" fmla="*/ 2 w 146"/>
                <a:gd name="T71" fmla="*/ 99 h 142"/>
                <a:gd name="T72" fmla="*/ 11 w 146"/>
                <a:gd name="T73" fmla="*/ 102 h 142"/>
                <a:gd name="T74" fmla="*/ 4 w 146"/>
                <a:gd name="T75" fmla="*/ 71 h 142"/>
                <a:gd name="T76" fmla="*/ 75 w 146"/>
                <a:gd name="T77" fmla="*/ 0 h 142"/>
                <a:gd name="T78" fmla="*/ 146 w 146"/>
                <a:gd name="T79" fmla="*/ 71 h 142"/>
                <a:gd name="T80" fmla="*/ 75 w 146"/>
                <a:gd name="T81" fmla="*/ 142 h 142"/>
                <a:gd name="T82" fmla="*/ 34 w 146"/>
                <a:gd name="T83" fmla="*/ 130 h 142"/>
                <a:gd name="T84" fmla="*/ 39 w 146"/>
                <a:gd name="T85" fmla="*/ 123 h 142"/>
                <a:gd name="T86" fmla="*/ 75 w 146"/>
                <a:gd name="T87" fmla="*/ 134 h 142"/>
                <a:gd name="T88" fmla="*/ 138 w 146"/>
                <a:gd name="T89" fmla="*/ 71 h 142"/>
                <a:gd name="T90" fmla="*/ 75 w 146"/>
                <a:gd name="T91" fmla="*/ 8 h 142"/>
                <a:gd name="T92" fmla="*/ 12 w 146"/>
                <a:gd name="T93" fmla="*/ 71 h 142"/>
                <a:gd name="T94" fmla="*/ 18 w 146"/>
                <a:gd name="T95" fmla="*/ 98 h 142"/>
                <a:gd name="T96" fmla="*/ 21 w 146"/>
                <a:gd name="T97" fmla="*/ 90 h 142"/>
                <a:gd name="T98" fmla="*/ 28 w 146"/>
                <a:gd name="T99" fmla="*/ 92 h 142"/>
                <a:gd name="T100" fmla="*/ 21 w 146"/>
                <a:gd name="T101" fmla="*/ 114 h 142"/>
                <a:gd name="T102" fmla="*/ 0 w 146"/>
                <a:gd name="T103" fmla="*/ 107 h 142"/>
                <a:gd name="T104" fmla="*/ 2 w 146"/>
                <a:gd name="T105" fmla="*/ 99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46" h="142">
                  <a:moveTo>
                    <a:pt x="71" y="39"/>
                  </a:moveTo>
                  <a:cubicBezTo>
                    <a:pt x="71" y="47"/>
                    <a:pt x="71" y="47"/>
                    <a:pt x="71" y="47"/>
                  </a:cubicBezTo>
                  <a:cubicBezTo>
                    <a:pt x="67" y="47"/>
                    <a:pt x="67" y="47"/>
                    <a:pt x="67" y="47"/>
                  </a:cubicBezTo>
                  <a:cubicBezTo>
                    <a:pt x="60" y="47"/>
                    <a:pt x="53" y="53"/>
                    <a:pt x="53" y="61"/>
                  </a:cubicBezTo>
                  <a:cubicBezTo>
                    <a:pt x="53" y="69"/>
                    <a:pt x="60" y="75"/>
                    <a:pt x="67" y="75"/>
                  </a:cubicBezTo>
                  <a:cubicBezTo>
                    <a:pt x="71" y="75"/>
                    <a:pt x="71" y="75"/>
                    <a:pt x="71" y="75"/>
                  </a:cubicBezTo>
                  <a:cubicBezTo>
                    <a:pt x="71" y="88"/>
                    <a:pt x="71" y="88"/>
                    <a:pt x="71" y="88"/>
                  </a:cubicBezTo>
                  <a:cubicBezTo>
                    <a:pt x="57" y="88"/>
                    <a:pt x="57" y="88"/>
                    <a:pt x="57" y="88"/>
                  </a:cubicBezTo>
                  <a:cubicBezTo>
                    <a:pt x="57" y="96"/>
                    <a:pt x="57" y="96"/>
                    <a:pt x="57" y="96"/>
                  </a:cubicBezTo>
                  <a:cubicBezTo>
                    <a:pt x="71" y="96"/>
                    <a:pt x="71" y="96"/>
                    <a:pt x="71" y="96"/>
                  </a:cubicBezTo>
                  <a:cubicBezTo>
                    <a:pt x="71" y="104"/>
                    <a:pt x="71" y="104"/>
                    <a:pt x="71" y="104"/>
                  </a:cubicBezTo>
                  <a:cubicBezTo>
                    <a:pt x="79" y="104"/>
                    <a:pt x="79" y="104"/>
                    <a:pt x="79" y="104"/>
                  </a:cubicBezTo>
                  <a:cubicBezTo>
                    <a:pt x="79" y="96"/>
                    <a:pt x="79" y="96"/>
                    <a:pt x="79" y="96"/>
                  </a:cubicBezTo>
                  <a:cubicBezTo>
                    <a:pt x="83" y="96"/>
                    <a:pt x="83" y="96"/>
                    <a:pt x="83" y="96"/>
                  </a:cubicBezTo>
                  <a:cubicBezTo>
                    <a:pt x="90" y="96"/>
                    <a:pt x="97" y="90"/>
                    <a:pt x="97" y="82"/>
                  </a:cubicBezTo>
                  <a:cubicBezTo>
                    <a:pt x="97" y="74"/>
                    <a:pt x="90" y="67"/>
                    <a:pt x="83" y="67"/>
                  </a:cubicBezTo>
                  <a:cubicBezTo>
                    <a:pt x="79" y="67"/>
                    <a:pt x="79" y="67"/>
                    <a:pt x="79" y="67"/>
                  </a:cubicBezTo>
                  <a:cubicBezTo>
                    <a:pt x="79" y="55"/>
                    <a:pt x="79" y="55"/>
                    <a:pt x="79" y="55"/>
                  </a:cubicBezTo>
                  <a:cubicBezTo>
                    <a:pt x="93" y="55"/>
                    <a:pt x="93" y="55"/>
                    <a:pt x="93" y="55"/>
                  </a:cubicBezTo>
                  <a:cubicBezTo>
                    <a:pt x="93" y="47"/>
                    <a:pt x="93" y="47"/>
                    <a:pt x="93" y="47"/>
                  </a:cubicBezTo>
                  <a:cubicBezTo>
                    <a:pt x="79" y="47"/>
                    <a:pt x="79" y="47"/>
                    <a:pt x="79" y="47"/>
                  </a:cubicBezTo>
                  <a:cubicBezTo>
                    <a:pt x="79" y="39"/>
                    <a:pt x="79" y="39"/>
                    <a:pt x="79" y="39"/>
                  </a:cubicBezTo>
                  <a:lnTo>
                    <a:pt x="71" y="39"/>
                  </a:lnTo>
                  <a:close/>
                  <a:moveTo>
                    <a:pt x="71" y="67"/>
                  </a:moveTo>
                  <a:cubicBezTo>
                    <a:pt x="67" y="67"/>
                    <a:pt x="67" y="67"/>
                    <a:pt x="67" y="67"/>
                  </a:cubicBezTo>
                  <a:cubicBezTo>
                    <a:pt x="64" y="67"/>
                    <a:pt x="61" y="65"/>
                    <a:pt x="61" y="61"/>
                  </a:cubicBezTo>
                  <a:cubicBezTo>
                    <a:pt x="61" y="58"/>
                    <a:pt x="64" y="55"/>
                    <a:pt x="67" y="55"/>
                  </a:cubicBezTo>
                  <a:cubicBezTo>
                    <a:pt x="71" y="55"/>
                    <a:pt x="71" y="55"/>
                    <a:pt x="71" y="55"/>
                  </a:cubicBezTo>
                  <a:lnTo>
                    <a:pt x="71" y="67"/>
                  </a:lnTo>
                  <a:close/>
                  <a:moveTo>
                    <a:pt x="83" y="75"/>
                  </a:moveTo>
                  <a:cubicBezTo>
                    <a:pt x="86" y="75"/>
                    <a:pt x="89" y="78"/>
                    <a:pt x="89" y="82"/>
                  </a:cubicBezTo>
                  <a:cubicBezTo>
                    <a:pt x="89" y="85"/>
                    <a:pt x="86" y="88"/>
                    <a:pt x="83" y="88"/>
                  </a:cubicBezTo>
                  <a:cubicBezTo>
                    <a:pt x="79" y="88"/>
                    <a:pt x="79" y="88"/>
                    <a:pt x="79" y="88"/>
                  </a:cubicBezTo>
                  <a:cubicBezTo>
                    <a:pt x="79" y="75"/>
                    <a:pt x="79" y="75"/>
                    <a:pt x="79" y="75"/>
                  </a:cubicBezTo>
                  <a:lnTo>
                    <a:pt x="83" y="75"/>
                  </a:lnTo>
                  <a:close/>
                  <a:moveTo>
                    <a:pt x="2" y="99"/>
                  </a:moveTo>
                  <a:cubicBezTo>
                    <a:pt x="11" y="102"/>
                    <a:pt x="11" y="102"/>
                    <a:pt x="11" y="102"/>
                  </a:cubicBezTo>
                  <a:cubicBezTo>
                    <a:pt x="6" y="92"/>
                    <a:pt x="4" y="82"/>
                    <a:pt x="4" y="71"/>
                  </a:cubicBezTo>
                  <a:cubicBezTo>
                    <a:pt x="4" y="32"/>
                    <a:pt x="36" y="0"/>
                    <a:pt x="75" y="0"/>
                  </a:cubicBezTo>
                  <a:cubicBezTo>
                    <a:pt x="114" y="0"/>
                    <a:pt x="146" y="32"/>
                    <a:pt x="146" y="71"/>
                  </a:cubicBezTo>
                  <a:cubicBezTo>
                    <a:pt x="146" y="110"/>
                    <a:pt x="114" y="142"/>
                    <a:pt x="75" y="142"/>
                  </a:cubicBezTo>
                  <a:cubicBezTo>
                    <a:pt x="60" y="142"/>
                    <a:pt x="46" y="138"/>
                    <a:pt x="34" y="130"/>
                  </a:cubicBezTo>
                  <a:cubicBezTo>
                    <a:pt x="39" y="123"/>
                    <a:pt x="39" y="123"/>
                    <a:pt x="39" y="123"/>
                  </a:cubicBezTo>
                  <a:cubicBezTo>
                    <a:pt x="50" y="130"/>
                    <a:pt x="62" y="134"/>
                    <a:pt x="75" y="134"/>
                  </a:cubicBezTo>
                  <a:cubicBezTo>
                    <a:pt x="110" y="134"/>
                    <a:pt x="138" y="106"/>
                    <a:pt x="138" y="71"/>
                  </a:cubicBezTo>
                  <a:cubicBezTo>
                    <a:pt x="138" y="37"/>
                    <a:pt x="110" y="8"/>
                    <a:pt x="75" y="8"/>
                  </a:cubicBezTo>
                  <a:cubicBezTo>
                    <a:pt x="40" y="8"/>
                    <a:pt x="12" y="37"/>
                    <a:pt x="12" y="71"/>
                  </a:cubicBezTo>
                  <a:cubicBezTo>
                    <a:pt x="12" y="81"/>
                    <a:pt x="14" y="90"/>
                    <a:pt x="18" y="98"/>
                  </a:cubicBezTo>
                  <a:cubicBezTo>
                    <a:pt x="21" y="90"/>
                    <a:pt x="21" y="90"/>
                    <a:pt x="21" y="90"/>
                  </a:cubicBezTo>
                  <a:cubicBezTo>
                    <a:pt x="28" y="92"/>
                    <a:pt x="28" y="92"/>
                    <a:pt x="28" y="92"/>
                  </a:cubicBezTo>
                  <a:cubicBezTo>
                    <a:pt x="21" y="114"/>
                    <a:pt x="21" y="114"/>
                    <a:pt x="21" y="114"/>
                  </a:cubicBezTo>
                  <a:cubicBezTo>
                    <a:pt x="0" y="107"/>
                    <a:pt x="0" y="107"/>
                    <a:pt x="0" y="107"/>
                  </a:cubicBezTo>
                  <a:lnTo>
                    <a:pt x="2" y="99"/>
                  </a:ln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125" name="TextBox 124"/>
            <p:cNvSpPr txBox="1"/>
            <p:nvPr/>
          </p:nvSpPr>
          <p:spPr>
            <a:xfrm>
              <a:off x="4465833" y="5379331"/>
              <a:ext cx="1535998" cy="480131"/>
            </a:xfrm>
            <a:prstGeom prst="rect">
              <a:avLst/>
            </a:prstGeom>
            <a:noFill/>
          </p:spPr>
          <p:txBody>
            <a:bodyPr wrap="none" lIns="89642" tIns="44821" rIns="89642" bIns="44821" rtlCol="0">
              <a:spAutoFit/>
            </a:bodyPr>
            <a:lstStyle>
              <a:defPPr>
                <a:defRPr lang="en-US"/>
              </a:defPPr>
              <a:lvl1pPr algn="ctr" defTabSz="913664">
                <a:lnSpc>
                  <a:spcPct val="90000"/>
                </a:lnSpc>
                <a:defRPr sz="1400" kern="0">
                  <a:gradFill>
                    <a:gsLst>
                      <a:gs pos="0">
                        <a:srgbClr val="FFFFFF"/>
                      </a:gs>
                      <a:gs pos="100000">
                        <a:srgbClr val="FFFFFF"/>
                      </a:gs>
                    </a:gsLst>
                    <a:lin ang="5400000" scaled="1"/>
                  </a:gradFill>
                </a:defRPr>
              </a:lvl1pPr>
            </a:lstStyle>
            <a:p>
              <a:r>
                <a:rPr lang="en-US" sz="1372"/>
                <a:t>Reduced</a:t>
              </a:r>
              <a:br>
                <a:rPr lang="en-US" sz="1372"/>
              </a:br>
              <a:r>
                <a:rPr lang="en-US" sz="1372"/>
                <a:t>operations costs </a:t>
              </a:r>
            </a:p>
          </p:txBody>
        </p:sp>
      </p:grpSp>
      <p:grpSp>
        <p:nvGrpSpPr>
          <p:cNvPr id="36" name="Group 35"/>
          <p:cNvGrpSpPr/>
          <p:nvPr/>
        </p:nvGrpSpPr>
        <p:grpSpPr>
          <a:xfrm>
            <a:off x="6514450" y="4505176"/>
            <a:ext cx="1084643" cy="1239589"/>
            <a:chOff x="6645078" y="4595017"/>
            <a:chExt cx="1106392" cy="1264445"/>
          </a:xfrm>
        </p:grpSpPr>
        <p:sp>
          <p:nvSpPr>
            <p:cNvPr id="77" name="Freeform 149"/>
            <p:cNvSpPr>
              <a:spLocks noChangeAspect="1" noEditPoints="1"/>
            </p:cNvSpPr>
            <p:nvPr/>
          </p:nvSpPr>
          <p:spPr bwMode="auto">
            <a:xfrm>
              <a:off x="6895855" y="4595017"/>
              <a:ext cx="604838" cy="731045"/>
            </a:xfrm>
            <a:custGeom>
              <a:avLst/>
              <a:gdLst>
                <a:gd name="T0" fmla="*/ 36 w 104"/>
                <a:gd name="T1" fmla="*/ 105 h 127"/>
                <a:gd name="T2" fmla="*/ 33 w 104"/>
                <a:gd name="T3" fmla="*/ 112 h 127"/>
                <a:gd name="T4" fmla="*/ 0 w 104"/>
                <a:gd name="T5" fmla="*/ 64 h 127"/>
                <a:gd name="T6" fmla="*/ 49 w 104"/>
                <a:gd name="T7" fmla="*/ 12 h 127"/>
                <a:gd name="T8" fmla="*/ 43 w 104"/>
                <a:gd name="T9" fmla="*/ 6 h 127"/>
                <a:gd name="T10" fmla="*/ 49 w 104"/>
                <a:gd name="T11" fmla="*/ 0 h 127"/>
                <a:gd name="T12" fmla="*/ 64 w 104"/>
                <a:gd name="T13" fmla="*/ 15 h 127"/>
                <a:gd name="T14" fmla="*/ 49 w 104"/>
                <a:gd name="T15" fmla="*/ 31 h 127"/>
                <a:gd name="T16" fmla="*/ 43 w 104"/>
                <a:gd name="T17" fmla="*/ 25 h 127"/>
                <a:gd name="T18" fmla="*/ 48 w 104"/>
                <a:gd name="T19" fmla="*/ 20 h 127"/>
                <a:gd name="T20" fmla="*/ 8 w 104"/>
                <a:gd name="T21" fmla="*/ 64 h 127"/>
                <a:gd name="T22" fmla="*/ 36 w 104"/>
                <a:gd name="T23" fmla="*/ 105 h 127"/>
                <a:gd name="T24" fmla="*/ 104 w 104"/>
                <a:gd name="T25" fmla="*/ 64 h 127"/>
                <a:gd name="T26" fmla="*/ 70 w 104"/>
                <a:gd name="T27" fmla="*/ 15 h 127"/>
                <a:gd name="T28" fmla="*/ 68 w 104"/>
                <a:gd name="T29" fmla="*/ 22 h 127"/>
                <a:gd name="T30" fmla="*/ 96 w 104"/>
                <a:gd name="T31" fmla="*/ 64 h 127"/>
                <a:gd name="T32" fmla="*/ 56 w 104"/>
                <a:gd name="T33" fmla="*/ 108 h 127"/>
                <a:gd name="T34" fmla="*/ 61 w 104"/>
                <a:gd name="T35" fmla="*/ 102 h 127"/>
                <a:gd name="T36" fmla="*/ 55 w 104"/>
                <a:gd name="T37" fmla="*/ 97 h 127"/>
                <a:gd name="T38" fmla="*/ 40 w 104"/>
                <a:gd name="T39" fmla="*/ 112 h 127"/>
                <a:gd name="T40" fmla="*/ 55 w 104"/>
                <a:gd name="T41" fmla="*/ 127 h 127"/>
                <a:gd name="T42" fmla="*/ 61 w 104"/>
                <a:gd name="T43" fmla="*/ 121 h 127"/>
                <a:gd name="T44" fmla="*/ 55 w 104"/>
                <a:gd name="T45" fmla="*/ 116 h 127"/>
                <a:gd name="T46" fmla="*/ 55 w 104"/>
                <a:gd name="T47" fmla="*/ 116 h 127"/>
                <a:gd name="T48" fmla="*/ 55 w 104"/>
                <a:gd name="T49" fmla="*/ 116 h 127"/>
                <a:gd name="T50" fmla="*/ 104 w 104"/>
                <a:gd name="T51" fmla="*/ 64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4" h="127">
                  <a:moveTo>
                    <a:pt x="36" y="105"/>
                  </a:moveTo>
                  <a:cubicBezTo>
                    <a:pt x="33" y="112"/>
                    <a:pt x="33" y="112"/>
                    <a:pt x="33" y="112"/>
                  </a:cubicBezTo>
                  <a:cubicBezTo>
                    <a:pt x="13" y="105"/>
                    <a:pt x="0" y="85"/>
                    <a:pt x="0" y="64"/>
                  </a:cubicBezTo>
                  <a:cubicBezTo>
                    <a:pt x="0" y="36"/>
                    <a:pt x="21" y="13"/>
                    <a:pt x="49" y="12"/>
                  </a:cubicBezTo>
                  <a:cubicBezTo>
                    <a:pt x="43" y="6"/>
                    <a:pt x="43" y="6"/>
                    <a:pt x="43" y="6"/>
                  </a:cubicBezTo>
                  <a:cubicBezTo>
                    <a:pt x="49" y="0"/>
                    <a:pt x="49" y="0"/>
                    <a:pt x="49" y="0"/>
                  </a:cubicBezTo>
                  <a:cubicBezTo>
                    <a:pt x="64" y="15"/>
                    <a:pt x="64" y="15"/>
                    <a:pt x="64" y="15"/>
                  </a:cubicBezTo>
                  <a:cubicBezTo>
                    <a:pt x="49" y="31"/>
                    <a:pt x="49" y="31"/>
                    <a:pt x="49" y="31"/>
                  </a:cubicBezTo>
                  <a:cubicBezTo>
                    <a:pt x="43" y="25"/>
                    <a:pt x="43" y="25"/>
                    <a:pt x="43" y="25"/>
                  </a:cubicBezTo>
                  <a:cubicBezTo>
                    <a:pt x="48" y="20"/>
                    <a:pt x="48" y="20"/>
                    <a:pt x="48" y="20"/>
                  </a:cubicBezTo>
                  <a:cubicBezTo>
                    <a:pt x="26" y="21"/>
                    <a:pt x="8" y="40"/>
                    <a:pt x="8" y="64"/>
                  </a:cubicBezTo>
                  <a:cubicBezTo>
                    <a:pt x="8" y="82"/>
                    <a:pt x="19" y="98"/>
                    <a:pt x="36" y="105"/>
                  </a:cubicBezTo>
                  <a:close/>
                  <a:moveTo>
                    <a:pt x="104" y="64"/>
                  </a:moveTo>
                  <a:cubicBezTo>
                    <a:pt x="104" y="42"/>
                    <a:pt x="91" y="22"/>
                    <a:pt x="70" y="15"/>
                  </a:cubicBezTo>
                  <a:cubicBezTo>
                    <a:pt x="68" y="22"/>
                    <a:pt x="68" y="22"/>
                    <a:pt x="68" y="22"/>
                  </a:cubicBezTo>
                  <a:cubicBezTo>
                    <a:pt x="85" y="29"/>
                    <a:pt x="96" y="45"/>
                    <a:pt x="96" y="64"/>
                  </a:cubicBezTo>
                  <a:cubicBezTo>
                    <a:pt x="96" y="87"/>
                    <a:pt x="78" y="106"/>
                    <a:pt x="56" y="108"/>
                  </a:cubicBezTo>
                  <a:cubicBezTo>
                    <a:pt x="61" y="102"/>
                    <a:pt x="61" y="102"/>
                    <a:pt x="61" y="102"/>
                  </a:cubicBezTo>
                  <a:cubicBezTo>
                    <a:pt x="55" y="97"/>
                    <a:pt x="55" y="97"/>
                    <a:pt x="55" y="97"/>
                  </a:cubicBezTo>
                  <a:cubicBezTo>
                    <a:pt x="40" y="112"/>
                    <a:pt x="40" y="112"/>
                    <a:pt x="40" y="112"/>
                  </a:cubicBezTo>
                  <a:cubicBezTo>
                    <a:pt x="55" y="127"/>
                    <a:pt x="55" y="127"/>
                    <a:pt x="55" y="127"/>
                  </a:cubicBezTo>
                  <a:cubicBezTo>
                    <a:pt x="61" y="121"/>
                    <a:pt x="61" y="121"/>
                    <a:pt x="61" y="121"/>
                  </a:cubicBezTo>
                  <a:cubicBezTo>
                    <a:pt x="55" y="116"/>
                    <a:pt x="55" y="116"/>
                    <a:pt x="55" y="116"/>
                  </a:cubicBezTo>
                  <a:cubicBezTo>
                    <a:pt x="55" y="116"/>
                    <a:pt x="55" y="116"/>
                    <a:pt x="55" y="116"/>
                  </a:cubicBezTo>
                  <a:cubicBezTo>
                    <a:pt x="55" y="116"/>
                    <a:pt x="55" y="116"/>
                    <a:pt x="55" y="116"/>
                  </a:cubicBezTo>
                  <a:cubicBezTo>
                    <a:pt x="82" y="114"/>
                    <a:pt x="104" y="91"/>
                    <a:pt x="104" y="64"/>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128" name="TextBox 127"/>
            <p:cNvSpPr txBox="1"/>
            <p:nvPr/>
          </p:nvSpPr>
          <p:spPr>
            <a:xfrm>
              <a:off x="6645078" y="5379331"/>
              <a:ext cx="1106392" cy="480131"/>
            </a:xfrm>
            <a:prstGeom prst="rect">
              <a:avLst/>
            </a:prstGeom>
            <a:noFill/>
          </p:spPr>
          <p:txBody>
            <a:bodyPr wrap="none" lIns="89642" tIns="44821" rIns="89642" bIns="44821" rtlCol="0">
              <a:spAutoFit/>
            </a:bodyPr>
            <a:lstStyle>
              <a:defPPr>
                <a:defRPr lang="en-US"/>
              </a:defPPr>
              <a:lvl1pPr algn="ctr" defTabSz="913664">
                <a:lnSpc>
                  <a:spcPct val="90000"/>
                </a:lnSpc>
                <a:defRPr sz="1400" kern="0">
                  <a:gradFill>
                    <a:gsLst>
                      <a:gs pos="0">
                        <a:srgbClr val="FFFFFF"/>
                      </a:gs>
                      <a:gs pos="100000">
                        <a:srgbClr val="FFFFFF"/>
                      </a:gs>
                    </a:gsLst>
                    <a:lin ang="5400000" scaled="1"/>
                  </a:gradFill>
                </a:defRPr>
              </a:lvl1pPr>
            </a:lstStyle>
            <a:p>
              <a:r>
                <a:rPr lang="en-US" sz="1372"/>
                <a:t>Backup and</a:t>
              </a:r>
              <a:br>
                <a:rPr lang="en-US" sz="1372"/>
              </a:br>
              <a:r>
                <a:rPr lang="en-US" sz="1372"/>
                <a:t>recovery </a:t>
              </a:r>
            </a:p>
          </p:txBody>
        </p:sp>
      </p:grpSp>
      <p:grpSp>
        <p:nvGrpSpPr>
          <p:cNvPr id="40" name="Group 39"/>
          <p:cNvGrpSpPr/>
          <p:nvPr/>
        </p:nvGrpSpPr>
        <p:grpSpPr>
          <a:xfrm>
            <a:off x="8512257" y="4598554"/>
            <a:ext cx="1039070" cy="1146211"/>
            <a:chOff x="8682945" y="4690267"/>
            <a:chExt cx="1059906" cy="1169195"/>
          </a:xfrm>
        </p:grpSpPr>
        <p:sp>
          <p:nvSpPr>
            <p:cNvPr id="79" name="Freeform 150"/>
            <p:cNvSpPr>
              <a:spLocks noChangeAspect="1" noEditPoints="1"/>
            </p:cNvSpPr>
            <p:nvPr/>
          </p:nvSpPr>
          <p:spPr bwMode="auto">
            <a:xfrm>
              <a:off x="8897382" y="4690267"/>
              <a:ext cx="631032" cy="540545"/>
            </a:xfrm>
            <a:custGeom>
              <a:avLst/>
              <a:gdLst>
                <a:gd name="T0" fmla="*/ 227 w 265"/>
                <a:gd name="T1" fmla="*/ 57 h 227"/>
                <a:gd name="T2" fmla="*/ 208 w 265"/>
                <a:gd name="T3" fmla="*/ 57 h 227"/>
                <a:gd name="T4" fmla="*/ 208 w 265"/>
                <a:gd name="T5" fmla="*/ 38 h 227"/>
                <a:gd name="T6" fmla="*/ 227 w 265"/>
                <a:gd name="T7" fmla="*/ 38 h 227"/>
                <a:gd name="T8" fmla="*/ 227 w 265"/>
                <a:gd name="T9" fmla="*/ 57 h 227"/>
                <a:gd name="T10" fmla="*/ 94 w 265"/>
                <a:gd name="T11" fmla="*/ 189 h 227"/>
                <a:gd name="T12" fmla="*/ 0 w 265"/>
                <a:gd name="T13" fmla="*/ 189 h 227"/>
                <a:gd name="T14" fmla="*/ 0 w 265"/>
                <a:gd name="T15" fmla="*/ 57 h 227"/>
                <a:gd name="T16" fmla="*/ 123 w 265"/>
                <a:gd name="T17" fmla="*/ 57 h 227"/>
                <a:gd name="T18" fmla="*/ 123 w 265"/>
                <a:gd name="T19" fmla="*/ 0 h 227"/>
                <a:gd name="T20" fmla="*/ 265 w 265"/>
                <a:gd name="T21" fmla="*/ 0 h 227"/>
                <a:gd name="T22" fmla="*/ 265 w 265"/>
                <a:gd name="T23" fmla="*/ 227 h 227"/>
                <a:gd name="T24" fmla="*/ 56 w 265"/>
                <a:gd name="T25" fmla="*/ 227 h 227"/>
                <a:gd name="T26" fmla="*/ 56 w 265"/>
                <a:gd name="T27" fmla="*/ 208 h 227"/>
                <a:gd name="T28" fmla="*/ 94 w 265"/>
                <a:gd name="T29" fmla="*/ 208 h 227"/>
                <a:gd name="T30" fmla="*/ 94 w 265"/>
                <a:gd name="T31" fmla="*/ 189 h 227"/>
                <a:gd name="T32" fmla="*/ 246 w 265"/>
                <a:gd name="T33" fmla="*/ 151 h 227"/>
                <a:gd name="T34" fmla="*/ 198 w 265"/>
                <a:gd name="T35" fmla="*/ 151 h 227"/>
                <a:gd name="T36" fmla="*/ 198 w 265"/>
                <a:gd name="T37" fmla="*/ 189 h 227"/>
                <a:gd name="T38" fmla="*/ 113 w 265"/>
                <a:gd name="T39" fmla="*/ 189 h 227"/>
                <a:gd name="T40" fmla="*/ 113 w 265"/>
                <a:gd name="T41" fmla="*/ 208 h 227"/>
                <a:gd name="T42" fmla="*/ 246 w 265"/>
                <a:gd name="T43" fmla="*/ 208 h 227"/>
                <a:gd name="T44" fmla="*/ 246 w 265"/>
                <a:gd name="T45" fmla="*/ 151 h 227"/>
                <a:gd name="T46" fmla="*/ 246 w 265"/>
                <a:gd name="T47" fmla="*/ 94 h 227"/>
                <a:gd name="T48" fmla="*/ 198 w 265"/>
                <a:gd name="T49" fmla="*/ 94 h 227"/>
                <a:gd name="T50" fmla="*/ 198 w 265"/>
                <a:gd name="T51" fmla="*/ 132 h 227"/>
                <a:gd name="T52" fmla="*/ 246 w 265"/>
                <a:gd name="T53" fmla="*/ 132 h 227"/>
                <a:gd name="T54" fmla="*/ 246 w 265"/>
                <a:gd name="T55" fmla="*/ 94 h 227"/>
                <a:gd name="T56" fmla="*/ 142 w 265"/>
                <a:gd name="T57" fmla="*/ 57 h 227"/>
                <a:gd name="T58" fmla="*/ 198 w 265"/>
                <a:gd name="T59" fmla="*/ 57 h 227"/>
                <a:gd name="T60" fmla="*/ 198 w 265"/>
                <a:gd name="T61" fmla="*/ 75 h 227"/>
                <a:gd name="T62" fmla="*/ 246 w 265"/>
                <a:gd name="T63" fmla="*/ 75 h 227"/>
                <a:gd name="T64" fmla="*/ 246 w 265"/>
                <a:gd name="T65" fmla="*/ 19 h 227"/>
                <a:gd name="T66" fmla="*/ 142 w 265"/>
                <a:gd name="T67" fmla="*/ 19 h 227"/>
                <a:gd name="T68" fmla="*/ 142 w 265"/>
                <a:gd name="T69" fmla="*/ 57 h 227"/>
                <a:gd name="T70" fmla="*/ 179 w 265"/>
                <a:gd name="T71" fmla="*/ 170 h 227"/>
                <a:gd name="T72" fmla="*/ 179 w 265"/>
                <a:gd name="T73" fmla="*/ 75 h 227"/>
                <a:gd name="T74" fmla="*/ 19 w 265"/>
                <a:gd name="T75" fmla="*/ 75 h 227"/>
                <a:gd name="T76" fmla="*/ 19 w 265"/>
                <a:gd name="T77" fmla="*/ 170 h 227"/>
                <a:gd name="T78" fmla="*/ 179 w 265"/>
                <a:gd name="T79" fmla="*/ 17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65" h="227">
                  <a:moveTo>
                    <a:pt x="227" y="57"/>
                  </a:moveTo>
                  <a:lnTo>
                    <a:pt x="208" y="57"/>
                  </a:lnTo>
                  <a:lnTo>
                    <a:pt x="208" y="38"/>
                  </a:lnTo>
                  <a:lnTo>
                    <a:pt x="227" y="38"/>
                  </a:lnTo>
                  <a:lnTo>
                    <a:pt x="227" y="57"/>
                  </a:lnTo>
                  <a:close/>
                  <a:moveTo>
                    <a:pt x="94" y="189"/>
                  </a:moveTo>
                  <a:lnTo>
                    <a:pt x="0" y="189"/>
                  </a:lnTo>
                  <a:lnTo>
                    <a:pt x="0" y="57"/>
                  </a:lnTo>
                  <a:lnTo>
                    <a:pt x="123" y="57"/>
                  </a:lnTo>
                  <a:lnTo>
                    <a:pt x="123" y="0"/>
                  </a:lnTo>
                  <a:lnTo>
                    <a:pt x="265" y="0"/>
                  </a:lnTo>
                  <a:lnTo>
                    <a:pt x="265" y="227"/>
                  </a:lnTo>
                  <a:lnTo>
                    <a:pt x="56" y="227"/>
                  </a:lnTo>
                  <a:lnTo>
                    <a:pt x="56" y="208"/>
                  </a:lnTo>
                  <a:lnTo>
                    <a:pt x="94" y="208"/>
                  </a:lnTo>
                  <a:lnTo>
                    <a:pt x="94" y="189"/>
                  </a:lnTo>
                  <a:close/>
                  <a:moveTo>
                    <a:pt x="246" y="151"/>
                  </a:moveTo>
                  <a:lnTo>
                    <a:pt x="198" y="151"/>
                  </a:lnTo>
                  <a:lnTo>
                    <a:pt x="198" y="189"/>
                  </a:lnTo>
                  <a:lnTo>
                    <a:pt x="113" y="189"/>
                  </a:lnTo>
                  <a:lnTo>
                    <a:pt x="113" y="208"/>
                  </a:lnTo>
                  <a:lnTo>
                    <a:pt x="246" y="208"/>
                  </a:lnTo>
                  <a:lnTo>
                    <a:pt x="246" y="151"/>
                  </a:lnTo>
                  <a:close/>
                  <a:moveTo>
                    <a:pt x="246" y="94"/>
                  </a:moveTo>
                  <a:lnTo>
                    <a:pt x="198" y="94"/>
                  </a:lnTo>
                  <a:lnTo>
                    <a:pt x="198" y="132"/>
                  </a:lnTo>
                  <a:lnTo>
                    <a:pt x="246" y="132"/>
                  </a:lnTo>
                  <a:lnTo>
                    <a:pt x="246" y="94"/>
                  </a:lnTo>
                  <a:close/>
                  <a:moveTo>
                    <a:pt x="142" y="57"/>
                  </a:moveTo>
                  <a:lnTo>
                    <a:pt x="198" y="57"/>
                  </a:lnTo>
                  <a:lnTo>
                    <a:pt x="198" y="75"/>
                  </a:lnTo>
                  <a:lnTo>
                    <a:pt x="246" y="75"/>
                  </a:lnTo>
                  <a:lnTo>
                    <a:pt x="246" y="19"/>
                  </a:lnTo>
                  <a:lnTo>
                    <a:pt x="142" y="19"/>
                  </a:lnTo>
                  <a:lnTo>
                    <a:pt x="142" y="57"/>
                  </a:lnTo>
                  <a:close/>
                  <a:moveTo>
                    <a:pt x="179" y="170"/>
                  </a:moveTo>
                  <a:lnTo>
                    <a:pt x="179" y="75"/>
                  </a:lnTo>
                  <a:lnTo>
                    <a:pt x="19" y="75"/>
                  </a:lnTo>
                  <a:lnTo>
                    <a:pt x="19" y="170"/>
                  </a:lnTo>
                  <a:lnTo>
                    <a:pt x="179" y="170"/>
                  </a:ln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137" name="TextBox 136"/>
            <p:cNvSpPr txBox="1"/>
            <p:nvPr/>
          </p:nvSpPr>
          <p:spPr>
            <a:xfrm>
              <a:off x="8682945" y="5379331"/>
              <a:ext cx="1059906" cy="480131"/>
            </a:xfrm>
            <a:prstGeom prst="rect">
              <a:avLst/>
            </a:prstGeom>
            <a:noFill/>
          </p:spPr>
          <p:txBody>
            <a:bodyPr wrap="none" lIns="89642" tIns="44821" rIns="89642" bIns="44821" rtlCol="0">
              <a:spAutoFit/>
            </a:bodyPr>
            <a:lstStyle>
              <a:defPPr>
                <a:defRPr lang="en-US"/>
              </a:defPPr>
              <a:lvl1pPr algn="ctr" defTabSz="913664">
                <a:lnSpc>
                  <a:spcPct val="90000"/>
                </a:lnSpc>
                <a:defRPr sz="1400" kern="0">
                  <a:gradFill>
                    <a:gsLst>
                      <a:gs pos="0">
                        <a:srgbClr val="FFFFFF"/>
                      </a:gs>
                      <a:gs pos="100000">
                        <a:srgbClr val="FFFFFF"/>
                      </a:gs>
                    </a:gsLst>
                    <a:lin ang="5400000" scaled="1"/>
                  </a:gradFill>
                </a:defRPr>
              </a:lvl1pPr>
            </a:lstStyle>
            <a:p>
              <a:r>
                <a:rPr lang="en-US" sz="1372"/>
                <a:t>Testing in</a:t>
              </a:r>
              <a:br>
                <a:rPr lang="en-US" sz="1372"/>
              </a:br>
              <a:r>
                <a:rPr lang="en-US" sz="1372"/>
                <a:t>production</a:t>
              </a:r>
            </a:p>
          </p:txBody>
        </p:sp>
      </p:grpSp>
      <p:grpSp>
        <p:nvGrpSpPr>
          <p:cNvPr id="39" name="Group 38"/>
          <p:cNvGrpSpPr/>
          <p:nvPr/>
        </p:nvGrpSpPr>
        <p:grpSpPr>
          <a:xfrm>
            <a:off x="10388653" y="4558868"/>
            <a:ext cx="1141216" cy="1185896"/>
            <a:chOff x="10596967" y="4649786"/>
            <a:chExt cx="1164100" cy="1209676"/>
          </a:xfrm>
        </p:grpSpPr>
        <p:sp>
          <p:nvSpPr>
            <p:cNvPr id="24" name="Freeform 21"/>
            <p:cNvSpPr>
              <a:spLocks noChangeAspect="1" noEditPoints="1"/>
            </p:cNvSpPr>
            <p:nvPr/>
          </p:nvSpPr>
          <p:spPr bwMode="auto">
            <a:xfrm>
              <a:off x="10807542" y="4649786"/>
              <a:ext cx="742950" cy="621507"/>
            </a:xfrm>
            <a:custGeom>
              <a:avLst/>
              <a:gdLst>
                <a:gd name="T0" fmla="*/ 95 w 161"/>
                <a:gd name="T1" fmla="*/ 134 h 134"/>
                <a:gd name="T2" fmla="*/ 83 w 161"/>
                <a:gd name="T3" fmla="*/ 123 h 134"/>
                <a:gd name="T4" fmla="*/ 95 w 161"/>
                <a:gd name="T5" fmla="*/ 111 h 134"/>
                <a:gd name="T6" fmla="*/ 106 w 161"/>
                <a:gd name="T7" fmla="*/ 123 h 134"/>
                <a:gd name="T8" fmla="*/ 95 w 161"/>
                <a:gd name="T9" fmla="*/ 134 h 134"/>
                <a:gd name="T10" fmla="*/ 95 w 161"/>
                <a:gd name="T11" fmla="*/ 119 h 134"/>
                <a:gd name="T12" fmla="*/ 91 w 161"/>
                <a:gd name="T13" fmla="*/ 123 h 134"/>
                <a:gd name="T14" fmla="*/ 95 w 161"/>
                <a:gd name="T15" fmla="*/ 126 h 134"/>
                <a:gd name="T16" fmla="*/ 98 w 161"/>
                <a:gd name="T17" fmla="*/ 123 h 134"/>
                <a:gd name="T18" fmla="*/ 95 w 161"/>
                <a:gd name="T19" fmla="*/ 119 h 134"/>
                <a:gd name="T20" fmla="*/ 29 w 161"/>
                <a:gd name="T21" fmla="*/ 134 h 134"/>
                <a:gd name="T22" fmla="*/ 18 w 161"/>
                <a:gd name="T23" fmla="*/ 123 h 134"/>
                <a:gd name="T24" fmla="*/ 29 w 161"/>
                <a:gd name="T25" fmla="*/ 111 h 134"/>
                <a:gd name="T26" fmla="*/ 40 w 161"/>
                <a:gd name="T27" fmla="*/ 123 h 134"/>
                <a:gd name="T28" fmla="*/ 29 w 161"/>
                <a:gd name="T29" fmla="*/ 134 h 134"/>
                <a:gd name="T30" fmla="*/ 29 w 161"/>
                <a:gd name="T31" fmla="*/ 119 h 134"/>
                <a:gd name="T32" fmla="*/ 26 w 161"/>
                <a:gd name="T33" fmla="*/ 123 h 134"/>
                <a:gd name="T34" fmla="*/ 29 w 161"/>
                <a:gd name="T35" fmla="*/ 126 h 134"/>
                <a:gd name="T36" fmla="*/ 32 w 161"/>
                <a:gd name="T37" fmla="*/ 123 h 134"/>
                <a:gd name="T38" fmla="*/ 29 w 161"/>
                <a:gd name="T39" fmla="*/ 119 h 134"/>
                <a:gd name="T40" fmla="*/ 130 w 161"/>
                <a:gd name="T41" fmla="*/ 0 h 134"/>
                <a:gd name="T42" fmla="*/ 126 w 161"/>
                <a:gd name="T43" fmla="*/ 15 h 134"/>
                <a:gd name="T44" fmla="*/ 0 w 161"/>
                <a:gd name="T45" fmla="*/ 15 h 134"/>
                <a:gd name="T46" fmla="*/ 16 w 161"/>
                <a:gd name="T47" fmla="*/ 86 h 134"/>
                <a:gd name="T48" fmla="*/ 109 w 161"/>
                <a:gd name="T49" fmla="*/ 86 h 134"/>
                <a:gd name="T50" fmla="*/ 105 w 161"/>
                <a:gd name="T51" fmla="*/ 100 h 134"/>
                <a:gd name="T52" fmla="*/ 14 w 161"/>
                <a:gd name="T53" fmla="*/ 100 h 134"/>
                <a:gd name="T54" fmla="*/ 14 w 161"/>
                <a:gd name="T55" fmla="*/ 108 h 134"/>
                <a:gd name="T56" fmla="*/ 111 w 161"/>
                <a:gd name="T57" fmla="*/ 108 h 134"/>
                <a:gd name="T58" fmla="*/ 136 w 161"/>
                <a:gd name="T59" fmla="*/ 8 h 134"/>
                <a:gd name="T60" fmla="*/ 161 w 161"/>
                <a:gd name="T61" fmla="*/ 8 h 134"/>
                <a:gd name="T62" fmla="*/ 161 w 161"/>
                <a:gd name="T63" fmla="*/ 0 h 134"/>
                <a:gd name="T64" fmla="*/ 130 w 161"/>
                <a:gd name="T65" fmla="*/ 0 h 134"/>
                <a:gd name="T66" fmla="*/ 23 w 161"/>
                <a:gd name="T67" fmla="*/ 78 h 134"/>
                <a:gd name="T68" fmla="*/ 10 w 161"/>
                <a:gd name="T69" fmla="*/ 23 h 134"/>
                <a:gd name="T70" fmla="*/ 124 w 161"/>
                <a:gd name="T71" fmla="*/ 23 h 134"/>
                <a:gd name="T72" fmla="*/ 111 w 161"/>
                <a:gd name="T73" fmla="*/ 78 h 134"/>
                <a:gd name="T74" fmla="*/ 23 w 161"/>
                <a:gd name="T75" fmla="*/ 78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1" h="134">
                  <a:moveTo>
                    <a:pt x="95" y="134"/>
                  </a:moveTo>
                  <a:cubicBezTo>
                    <a:pt x="88" y="134"/>
                    <a:pt x="83" y="129"/>
                    <a:pt x="83" y="123"/>
                  </a:cubicBezTo>
                  <a:cubicBezTo>
                    <a:pt x="83" y="116"/>
                    <a:pt x="88" y="111"/>
                    <a:pt x="95" y="111"/>
                  </a:cubicBezTo>
                  <a:cubicBezTo>
                    <a:pt x="101" y="111"/>
                    <a:pt x="106" y="116"/>
                    <a:pt x="106" y="123"/>
                  </a:cubicBezTo>
                  <a:cubicBezTo>
                    <a:pt x="106" y="129"/>
                    <a:pt x="101" y="134"/>
                    <a:pt x="95" y="134"/>
                  </a:cubicBezTo>
                  <a:close/>
                  <a:moveTo>
                    <a:pt x="95" y="119"/>
                  </a:moveTo>
                  <a:cubicBezTo>
                    <a:pt x="93" y="119"/>
                    <a:pt x="91" y="121"/>
                    <a:pt x="91" y="123"/>
                  </a:cubicBezTo>
                  <a:cubicBezTo>
                    <a:pt x="91" y="125"/>
                    <a:pt x="93" y="126"/>
                    <a:pt x="95" y="126"/>
                  </a:cubicBezTo>
                  <a:cubicBezTo>
                    <a:pt x="96" y="126"/>
                    <a:pt x="98" y="125"/>
                    <a:pt x="98" y="123"/>
                  </a:cubicBezTo>
                  <a:cubicBezTo>
                    <a:pt x="98" y="121"/>
                    <a:pt x="96" y="119"/>
                    <a:pt x="95" y="119"/>
                  </a:cubicBezTo>
                  <a:close/>
                  <a:moveTo>
                    <a:pt x="29" y="134"/>
                  </a:moveTo>
                  <a:cubicBezTo>
                    <a:pt x="23" y="134"/>
                    <a:pt x="18" y="129"/>
                    <a:pt x="18" y="123"/>
                  </a:cubicBezTo>
                  <a:cubicBezTo>
                    <a:pt x="18" y="116"/>
                    <a:pt x="23" y="111"/>
                    <a:pt x="29" y="111"/>
                  </a:cubicBezTo>
                  <a:cubicBezTo>
                    <a:pt x="35" y="111"/>
                    <a:pt x="40" y="116"/>
                    <a:pt x="40" y="123"/>
                  </a:cubicBezTo>
                  <a:cubicBezTo>
                    <a:pt x="40" y="129"/>
                    <a:pt x="35" y="134"/>
                    <a:pt x="29" y="134"/>
                  </a:cubicBezTo>
                  <a:close/>
                  <a:moveTo>
                    <a:pt x="29" y="119"/>
                  </a:moveTo>
                  <a:cubicBezTo>
                    <a:pt x="27" y="119"/>
                    <a:pt x="26" y="121"/>
                    <a:pt x="26" y="123"/>
                  </a:cubicBezTo>
                  <a:cubicBezTo>
                    <a:pt x="26" y="125"/>
                    <a:pt x="27" y="126"/>
                    <a:pt x="29" y="126"/>
                  </a:cubicBezTo>
                  <a:cubicBezTo>
                    <a:pt x="31" y="126"/>
                    <a:pt x="32" y="125"/>
                    <a:pt x="32" y="123"/>
                  </a:cubicBezTo>
                  <a:cubicBezTo>
                    <a:pt x="32" y="121"/>
                    <a:pt x="31" y="119"/>
                    <a:pt x="29" y="119"/>
                  </a:cubicBezTo>
                  <a:close/>
                  <a:moveTo>
                    <a:pt x="130" y="0"/>
                  </a:moveTo>
                  <a:cubicBezTo>
                    <a:pt x="126" y="15"/>
                    <a:pt x="126" y="15"/>
                    <a:pt x="126" y="15"/>
                  </a:cubicBezTo>
                  <a:cubicBezTo>
                    <a:pt x="0" y="15"/>
                    <a:pt x="0" y="15"/>
                    <a:pt x="0" y="15"/>
                  </a:cubicBezTo>
                  <a:cubicBezTo>
                    <a:pt x="16" y="86"/>
                    <a:pt x="16" y="86"/>
                    <a:pt x="16" y="86"/>
                  </a:cubicBezTo>
                  <a:cubicBezTo>
                    <a:pt x="109" y="86"/>
                    <a:pt x="109" y="86"/>
                    <a:pt x="109" y="86"/>
                  </a:cubicBezTo>
                  <a:cubicBezTo>
                    <a:pt x="105" y="100"/>
                    <a:pt x="105" y="100"/>
                    <a:pt x="105" y="100"/>
                  </a:cubicBezTo>
                  <a:cubicBezTo>
                    <a:pt x="14" y="100"/>
                    <a:pt x="14" y="100"/>
                    <a:pt x="14" y="100"/>
                  </a:cubicBezTo>
                  <a:cubicBezTo>
                    <a:pt x="14" y="108"/>
                    <a:pt x="14" y="108"/>
                    <a:pt x="14" y="108"/>
                  </a:cubicBezTo>
                  <a:cubicBezTo>
                    <a:pt x="111" y="108"/>
                    <a:pt x="111" y="108"/>
                    <a:pt x="111" y="108"/>
                  </a:cubicBezTo>
                  <a:cubicBezTo>
                    <a:pt x="136" y="8"/>
                    <a:pt x="136" y="8"/>
                    <a:pt x="136" y="8"/>
                  </a:cubicBezTo>
                  <a:cubicBezTo>
                    <a:pt x="161" y="8"/>
                    <a:pt x="161" y="8"/>
                    <a:pt x="161" y="8"/>
                  </a:cubicBezTo>
                  <a:cubicBezTo>
                    <a:pt x="161" y="0"/>
                    <a:pt x="161" y="0"/>
                    <a:pt x="161" y="0"/>
                  </a:cubicBezTo>
                  <a:lnTo>
                    <a:pt x="130" y="0"/>
                  </a:lnTo>
                  <a:close/>
                  <a:moveTo>
                    <a:pt x="23" y="78"/>
                  </a:moveTo>
                  <a:cubicBezTo>
                    <a:pt x="10" y="23"/>
                    <a:pt x="10" y="23"/>
                    <a:pt x="10" y="23"/>
                  </a:cubicBezTo>
                  <a:cubicBezTo>
                    <a:pt x="124" y="23"/>
                    <a:pt x="124" y="23"/>
                    <a:pt x="124" y="23"/>
                  </a:cubicBezTo>
                  <a:cubicBezTo>
                    <a:pt x="111" y="78"/>
                    <a:pt x="111" y="78"/>
                    <a:pt x="111" y="78"/>
                  </a:cubicBezTo>
                  <a:lnTo>
                    <a:pt x="23" y="78"/>
                  </a:ln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140" name="TextBox 139"/>
            <p:cNvSpPr txBox="1"/>
            <p:nvPr/>
          </p:nvSpPr>
          <p:spPr>
            <a:xfrm>
              <a:off x="10596967" y="5379331"/>
              <a:ext cx="1164100" cy="480131"/>
            </a:xfrm>
            <a:prstGeom prst="rect">
              <a:avLst/>
            </a:prstGeom>
            <a:noFill/>
          </p:spPr>
          <p:txBody>
            <a:bodyPr wrap="none" lIns="89642" tIns="44821" rIns="89642" bIns="44821" rtlCol="0">
              <a:spAutoFit/>
            </a:bodyPr>
            <a:lstStyle>
              <a:defPPr>
                <a:defRPr lang="en-US"/>
              </a:defPPr>
              <a:lvl1pPr algn="ctr" defTabSz="913664">
                <a:lnSpc>
                  <a:spcPct val="90000"/>
                </a:lnSpc>
                <a:defRPr sz="1400" kern="0">
                  <a:gradFill>
                    <a:gsLst>
                      <a:gs pos="0">
                        <a:srgbClr val="FFFFFF"/>
                      </a:gs>
                      <a:gs pos="100000">
                        <a:srgbClr val="FFFFFF"/>
                      </a:gs>
                    </a:gsLst>
                    <a:lin ang="5400000" scaled="1"/>
                  </a:gradFill>
                </a:defRPr>
              </a:lvl1pPr>
            </a:lstStyle>
            <a:p>
              <a:r>
                <a:rPr lang="en-US" sz="1372"/>
                <a:t>App gallery</a:t>
              </a:r>
              <a:br>
                <a:rPr lang="en-US" sz="1372"/>
              </a:br>
              <a:r>
                <a:rPr lang="en-US" sz="1372"/>
                <a:t>marketplace</a:t>
              </a:r>
            </a:p>
          </p:txBody>
        </p:sp>
      </p:grpSp>
      <p:grpSp>
        <p:nvGrpSpPr>
          <p:cNvPr id="29" name="Group 28"/>
          <p:cNvGrpSpPr/>
          <p:nvPr/>
        </p:nvGrpSpPr>
        <p:grpSpPr>
          <a:xfrm>
            <a:off x="504673" y="2617914"/>
            <a:ext cx="1453943" cy="1281779"/>
            <a:chOff x="514792" y="2669912"/>
            <a:chExt cx="1483098" cy="1307481"/>
          </a:xfrm>
        </p:grpSpPr>
        <p:sp>
          <p:nvSpPr>
            <p:cNvPr id="73" name="Freeform 90"/>
            <p:cNvSpPr>
              <a:spLocks noChangeAspect="1" noEditPoints="1"/>
            </p:cNvSpPr>
            <p:nvPr/>
          </p:nvSpPr>
          <p:spPr bwMode="auto">
            <a:xfrm>
              <a:off x="895581" y="2669912"/>
              <a:ext cx="721520" cy="721520"/>
            </a:xfrm>
            <a:custGeom>
              <a:avLst/>
              <a:gdLst>
                <a:gd name="T0" fmla="*/ 64 w 128"/>
                <a:gd name="T1" fmla="*/ 0 h 128"/>
                <a:gd name="T2" fmla="*/ 0 w 128"/>
                <a:gd name="T3" fmla="*/ 64 h 128"/>
                <a:gd name="T4" fmla="*/ 64 w 128"/>
                <a:gd name="T5" fmla="*/ 128 h 128"/>
                <a:gd name="T6" fmla="*/ 128 w 128"/>
                <a:gd name="T7" fmla="*/ 64 h 128"/>
                <a:gd name="T8" fmla="*/ 64 w 128"/>
                <a:gd name="T9" fmla="*/ 0 h 128"/>
                <a:gd name="T10" fmla="*/ 115 w 128"/>
                <a:gd name="T11" fmla="*/ 40 h 128"/>
                <a:gd name="T12" fmla="*/ 90 w 128"/>
                <a:gd name="T13" fmla="*/ 40 h 128"/>
                <a:gd name="T14" fmla="*/ 79 w 128"/>
                <a:gd name="T15" fmla="*/ 11 h 128"/>
                <a:gd name="T16" fmla="*/ 115 w 128"/>
                <a:gd name="T17" fmla="*/ 40 h 128"/>
                <a:gd name="T18" fmla="*/ 120 w 128"/>
                <a:gd name="T19" fmla="*/ 64 h 128"/>
                <a:gd name="T20" fmla="*/ 118 w 128"/>
                <a:gd name="T21" fmla="*/ 80 h 128"/>
                <a:gd name="T22" fmla="*/ 91 w 128"/>
                <a:gd name="T23" fmla="*/ 80 h 128"/>
                <a:gd name="T24" fmla="*/ 91 w 128"/>
                <a:gd name="T25" fmla="*/ 64 h 128"/>
                <a:gd name="T26" fmla="*/ 91 w 128"/>
                <a:gd name="T27" fmla="*/ 48 h 128"/>
                <a:gd name="T28" fmla="*/ 118 w 128"/>
                <a:gd name="T29" fmla="*/ 48 h 128"/>
                <a:gd name="T30" fmla="*/ 120 w 128"/>
                <a:gd name="T31" fmla="*/ 64 h 128"/>
                <a:gd name="T32" fmla="*/ 64 w 128"/>
                <a:gd name="T33" fmla="*/ 120 h 128"/>
                <a:gd name="T34" fmla="*/ 47 w 128"/>
                <a:gd name="T35" fmla="*/ 88 h 128"/>
                <a:gd name="T36" fmla="*/ 81 w 128"/>
                <a:gd name="T37" fmla="*/ 88 h 128"/>
                <a:gd name="T38" fmla="*/ 64 w 128"/>
                <a:gd name="T39" fmla="*/ 120 h 128"/>
                <a:gd name="T40" fmla="*/ 46 w 128"/>
                <a:gd name="T41" fmla="*/ 80 h 128"/>
                <a:gd name="T42" fmla="*/ 45 w 128"/>
                <a:gd name="T43" fmla="*/ 64 h 128"/>
                <a:gd name="T44" fmla="*/ 46 w 128"/>
                <a:gd name="T45" fmla="*/ 48 h 128"/>
                <a:gd name="T46" fmla="*/ 83 w 128"/>
                <a:gd name="T47" fmla="*/ 48 h 128"/>
                <a:gd name="T48" fmla="*/ 83 w 128"/>
                <a:gd name="T49" fmla="*/ 64 h 128"/>
                <a:gd name="T50" fmla="*/ 83 w 128"/>
                <a:gd name="T51" fmla="*/ 80 h 128"/>
                <a:gd name="T52" fmla="*/ 46 w 128"/>
                <a:gd name="T53" fmla="*/ 80 h 128"/>
                <a:gd name="T54" fmla="*/ 8 w 128"/>
                <a:gd name="T55" fmla="*/ 64 h 128"/>
                <a:gd name="T56" fmla="*/ 11 w 128"/>
                <a:gd name="T57" fmla="*/ 48 h 128"/>
                <a:gd name="T58" fmla="*/ 38 w 128"/>
                <a:gd name="T59" fmla="*/ 48 h 128"/>
                <a:gd name="T60" fmla="*/ 37 w 128"/>
                <a:gd name="T61" fmla="*/ 64 h 128"/>
                <a:gd name="T62" fmla="*/ 38 w 128"/>
                <a:gd name="T63" fmla="*/ 80 h 128"/>
                <a:gd name="T64" fmla="*/ 11 w 128"/>
                <a:gd name="T65" fmla="*/ 80 h 128"/>
                <a:gd name="T66" fmla="*/ 8 w 128"/>
                <a:gd name="T67" fmla="*/ 64 h 128"/>
                <a:gd name="T68" fmla="*/ 64 w 128"/>
                <a:gd name="T69" fmla="*/ 8 h 128"/>
                <a:gd name="T70" fmla="*/ 81 w 128"/>
                <a:gd name="T71" fmla="*/ 40 h 128"/>
                <a:gd name="T72" fmla="*/ 47 w 128"/>
                <a:gd name="T73" fmla="*/ 40 h 128"/>
                <a:gd name="T74" fmla="*/ 64 w 128"/>
                <a:gd name="T75" fmla="*/ 8 h 128"/>
                <a:gd name="T76" fmla="*/ 49 w 128"/>
                <a:gd name="T77" fmla="*/ 11 h 128"/>
                <a:gd name="T78" fmla="*/ 39 w 128"/>
                <a:gd name="T79" fmla="*/ 40 h 128"/>
                <a:gd name="T80" fmla="*/ 14 w 128"/>
                <a:gd name="T81" fmla="*/ 40 h 128"/>
                <a:gd name="T82" fmla="*/ 49 w 128"/>
                <a:gd name="T83" fmla="*/ 11 h 128"/>
                <a:gd name="T84" fmla="*/ 14 w 128"/>
                <a:gd name="T85" fmla="*/ 88 h 128"/>
                <a:gd name="T86" fmla="*/ 39 w 128"/>
                <a:gd name="T87" fmla="*/ 88 h 128"/>
                <a:gd name="T88" fmla="*/ 49 w 128"/>
                <a:gd name="T89" fmla="*/ 118 h 128"/>
                <a:gd name="T90" fmla="*/ 14 w 128"/>
                <a:gd name="T91" fmla="*/ 88 h 128"/>
                <a:gd name="T92" fmla="*/ 79 w 128"/>
                <a:gd name="T93" fmla="*/ 118 h 128"/>
                <a:gd name="T94" fmla="*/ 90 w 128"/>
                <a:gd name="T95" fmla="*/ 88 h 128"/>
                <a:gd name="T96" fmla="*/ 115 w 128"/>
                <a:gd name="T97" fmla="*/ 88 h 128"/>
                <a:gd name="T98" fmla="*/ 79 w 128"/>
                <a:gd name="T99" fmla="*/ 11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8" h="128">
                  <a:moveTo>
                    <a:pt x="64" y="0"/>
                  </a:moveTo>
                  <a:cubicBezTo>
                    <a:pt x="29" y="0"/>
                    <a:pt x="0" y="29"/>
                    <a:pt x="0" y="64"/>
                  </a:cubicBezTo>
                  <a:cubicBezTo>
                    <a:pt x="0" y="100"/>
                    <a:pt x="29" y="128"/>
                    <a:pt x="64" y="128"/>
                  </a:cubicBezTo>
                  <a:cubicBezTo>
                    <a:pt x="100" y="128"/>
                    <a:pt x="128" y="100"/>
                    <a:pt x="128" y="64"/>
                  </a:cubicBezTo>
                  <a:cubicBezTo>
                    <a:pt x="128" y="29"/>
                    <a:pt x="100" y="0"/>
                    <a:pt x="64" y="0"/>
                  </a:cubicBezTo>
                  <a:moveTo>
                    <a:pt x="115" y="40"/>
                  </a:moveTo>
                  <a:cubicBezTo>
                    <a:pt x="90" y="40"/>
                    <a:pt x="90" y="40"/>
                    <a:pt x="90" y="40"/>
                  </a:cubicBezTo>
                  <a:cubicBezTo>
                    <a:pt x="88" y="29"/>
                    <a:pt x="84" y="18"/>
                    <a:pt x="79" y="11"/>
                  </a:cubicBezTo>
                  <a:cubicBezTo>
                    <a:pt x="95" y="15"/>
                    <a:pt x="108" y="26"/>
                    <a:pt x="115" y="40"/>
                  </a:cubicBezTo>
                  <a:moveTo>
                    <a:pt x="120" y="64"/>
                  </a:moveTo>
                  <a:cubicBezTo>
                    <a:pt x="120" y="70"/>
                    <a:pt x="120" y="75"/>
                    <a:pt x="118" y="80"/>
                  </a:cubicBezTo>
                  <a:cubicBezTo>
                    <a:pt x="91" y="80"/>
                    <a:pt x="91" y="80"/>
                    <a:pt x="91" y="80"/>
                  </a:cubicBezTo>
                  <a:cubicBezTo>
                    <a:pt x="91" y="75"/>
                    <a:pt x="91" y="70"/>
                    <a:pt x="91" y="64"/>
                  </a:cubicBezTo>
                  <a:cubicBezTo>
                    <a:pt x="91" y="59"/>
                    <a:pt x="91" y="54"/>
                    <a:pt x="91" y="48"/>
                  </a:cubicBezTo>
                  <a:cubicBezTo>
                    <a:pt x="118" y="48"/>
                    <a:pt x="118" y="48"/>
                    <a:pt x="118" y="48"/>
                  </a:cubicBezTo>
                  <a:cubicBezTo>
                    <a:pt x="120" y="53"/>
                    <a:pt x="120" y="59"/>
                    <a:pt x="120" y="64"/>
                  </a:cubicBezTo>
                  <a:moveTo>
                    <a:pt x="64" y="120"/>
                  </a:moveTo>
                  <a:cubicBezTo>
                    <a:pt x="58" y="120"/>
                    <a:pt x="51" y="108"/>
                    <a:pt x="47" y="88"/>
                  </a:cubicBezTo>
                  <a:cubicBezTo>
                    <a:pt x="81" y="88"/>
                    <a:pt x="81" y="88"/>
                    <a:pt x="81" y="88"/>
                  </a:cubicBezTo>
                  <a:cubicBezTo>
                    <a:pt x="78" y="108"/>
                    <a:pt x="71" y="120"/>
                    <a:pt x="64" y="120"/>
                  </a:cubicBezTo>
                  <a:moveTo>
                    <a:pt x="46" y="80"/>
                  </a:moveTo>
                  <a:cubicBezTo>
                    <a:pt x="46" y="75"/>
                    <a:pt x="45" y="70"/>
                    <a:pt x="45" y="64"/>
                  </a:cubicBezTo>
                  <a:cubicBezTo>
                    <a:pt x="45" y="59"/>
                    <a:pt x="46" y="53"/>
                    <a:pt x="46" y="48"/>
                  </a:cubicBezTo>
                  <a:cubicBezTo>
                    <a:pt x="83" y="48"/>
                    <a:pt x="83" y="48"/>
                    <a:pt x="83" y="48"/>
                  </a:cubicBezTo>
                  <a:cubicBezTo>
                    <a:pt x="83" y="53"/>
                    <a:pt x="83" y="59"/>
                    <a:pt x="83" y="64"/>
                  </a:cubicBezTo>
                  <a:cubicBezTo>
                    <a:pt x="83" y="70"/>
                    <a:pt x="83" y="75"/>
                    <a:pt x="83" y="80"/>
                  </a:cubicBezTo>
                  <a:lnTo>
                    <a:pt x="46" y="80"/>
                  </a:lnTo>
                  <a:close/>
                  <a:moveTo>
                    <a:pt x="8" y="64"/>
                  </a:moveTo>
                  <a:cubicBezTo>
                    <a:pt x="8" y="59"/>
                    <a:pt x="9" y="53"/>
                    <a:pt x="11" y="48"/>
                  </a:cubicBezTo>
                  <a:cubicBezTo>
                    <a:pt x="38" y="48"/>
                    <a:pt x="38" y="48"/>
                    <a:pt x="38" y="48"/>
                  </a:cubicBezTo>
                  <a:cubicBezTo>
                    <a:pt x="38" y="54"/>
                    <a:pt x="37" y="59"/>
                    <a:pt x="37" y="64"/>
                  </a:cubicBezTo>
                  <a:cubicBezTo>
                    <a:pt x="37" y="70"/>
                    <a:pt x="38" y="75"/>
                    <a:pt x="38" y="80"/>
                  </a:cubicBezTo>
                  <a:cubicBezTo>
                    <a:pt x="11" y="80"/>
                    <a:pt x="11" y="80"/>
                    <a:pt x="11" y="80"/>
                  </a:cubicBezTo>
                  <a:cubicBezTo>
                    <a:pt x="9" y="75"/>
                    <a:pt x="8" y="70"/>
                    <a:pt x="8" y="64"/>
                  </a:cubicBezTo>
                  <a:moveTo>
                    <a:pt x="64" y="8"/>
                  </a:moveTo>
                  <a:cubicBezTo>
                    <a:pt x="71" y="8"/>
                    <a:pt x="78" y="21"/>
                    <a:pt x="81" y="40"/>
                  </a:cubicBezTo>
                  <a:cubicBezTo>
                    <a:pt x="47" y="40"/>
                    <a:pt x="47" y="40"/>
                    <a:pt x="47" y="40"/>
                  </a:cubicBezTo>
                  <a:cubicBezTo>
                    <a:pt x="51" y="21"/>
                    <a:pt x="58" y="8"/>
                    <a:pt x="64" y="8"/>
                  </a:cubicBezTo>
                  <a:moveTo>
                    <a:pt x="49" y="11"/>
                  </a:moveTo>
                  <a:cubicBezTo>
                    <a:pt x="45" y="18"/>
                    <a:pt x="41" y="29"/>
                    <a:pt x="39" y="40"/>
                  </a:cubicBezTo>
                  <a:cubicBezTo>
                    <a:pt x="14" y="40"/>
                    <a:pt x="14" y="40"/>
                    <a:pt x="14" y="40"/>
                  </a:cubicBezTo>
                  <a:cubicBezTo>
                    <a:pt x="21" y="26"/>
                    <a:pt x="34" y="15"/>
                    <a:pt x="49" y="11"/>
                  </a:cubicBezTo>
                  <a:moveTo>
                    <a:pt x="14" y="88"/>
                  </a:moveTo>
                  <a:cubicBezTo>
                    <a:pt x="39" y="88"/>
                    <a:pt x="39" y="88"/>
                    <a:pt x="39" y="88"/>
                  </a:cubicBezTo>
                  <a:cubicBezTo>
                    <a:pt x="41" y="100"/>
                    <a:pt x="45" y="111"/>
                    <a:pt x="49" y="118"/>
                  </a:cubicBezTo>
                  <a:cubicBezTo>
                    <a:pt x="34" y="114"/>
                    <a:pt x="21" y="103"/>
                    <a:pt x="14" y="88"/>
                  </a:cubicBezTo>
                  <a:moveTo>
                    <a:pt x="79" y="118"/>
                  </a:moveTo>
                  <a:cubicBezTo>
                    <a:pt x="84" y="111"/>
                    <a:pt x="88" y="100"/>
                    <a:pt x="90" y="88"/>
                  </a:cubicBezTo>
                  <a:cubicBezTo>
                    <a:pt x="115" y="88"/>
                    <a:pt x="115" y="88"/>
                    <a:pt x="115" y="88"/>
                  </a:cubicBezTo>
                  <a:cubicBezTo>
                    <a:pt x="108" y="103"/>
                    <a:pt x="95" y="114"/>
                    <a:pt x="79" y="118"/>
                  </a:cubicBezTo>
                </a:path>
              </a:pathLst>
            </a:custGeom>
            <a:solidFill>
              <a:srgbClr val="FFFFFF"/>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107" name="TextBox 106"/>
            <p:cNvSpPr txBox="1"/>
            <p:nvPr/>
          </p:nvSpPr>
          <p:spPr>
            <a:xfrm>
              <a:off x="514792" y="3497262"/>
              <a:ext cx="1483098" cy="480131"/>
            </a:xfrm>
            <a:prstGeom prst="rect">
              <a:avLst/>
            </a:prstGeom>
            <a:noFill/>
          </p:spPr>
          <p:txBody>
            <a:bodyPr wrap="none" lIns="89642" tIns="44821" rIns="89642" bIns="44821" rtlCol="0">
              <a:spAutoFit/>
            </a:bodyPr>
            <a:lstStyle/>
            <a:p>
              <a:pPr algn="ctr" defTabSz="895665">
                <a:lnSpc>
                  <a:spcPct val="90000"/>
                </a:lnSpc>
                <a:defRPr/>
              </a:pPr>
              <a:r>
                <a:rPr lang="en-US" sz="1372" kern="0">
                  <a:gradFill>
                    <a:gsLst>
                      <a:gs pos="0">
                        <a:srgbClr val="FFFFFF"/>
                      </a:gs>
                      <a:gs pos="100000">
                        <a:srgbClr val="FFFFFF"/>
                      </a:gs>
                    </a:gsLst>
                    <a:lin ang="5400000" scaled="1"/>
                  </a:gradFill>
                </a:rPr>
                <a:t>Global data</a:t>
              </a:r>
              <a:br>
                <a:rPr lang="en-US" sz="1372" kern="0">
                  <a:gradFill>
                    <a:gsLst>
                      <a:gs pos="0">
                        <a:srgbClr val="FFFFFF"/>
                      </a:gs>
                      <a:gs pos="100000">
                        <a:srgbClr val="FFFFFF"/>
                      </a:gs>
                    </a:gsLst>
                    <a:lin ang="5400000" scaled="1"/>
                  </a:gradFill>
                </a:rPr>
              </a:br>
              <a:r>
                <a:rPr lang="en-US" sz="1372" kern="0">
                  <a:gradFill>
                    <a:gsLst>
                      <a:gs pos="0">
                        <a:srgbClr val="FFFFFF"/>
                      </a:gs>
                      <a:gs pos="100000">
                        <a:srgbClr val="FFFFFF"/>
                      </a:gs>
                    </a:gsLst>
                    <a:lin ang="5400000" scaled="1"/>
                  </a:gradFill>
                </a:rPr>
                <a:t>center footprint </a:t>
              </a:r>
            </a:p>
          </p:txBody>
        </p:sp>
      </p:grpSp>
      <p:grpSp>
        <p:nvGrpSpPr>
          <p:cNvPr id="32" name="Group 31"/>
          <p:cNvGrpSpPr/>
          <p:nvPr/>
        </p:nvGrpSpPr>
        <p:grpSpPr>
          <a:xfrm>
            <a:off x="2443026" y="2702655"/>
            <a:ext cx="1425658" cy="1006951"/>
            <a:chOff x="2492013" y="2756352"/>
            <a:chExt cx="1454245" cy="1027142"/>
          </a:xfrm>
        </p:grpSpPr>
        <p:sp>
          <p:nvSpPr>
            <p:cNvPr id="15" name="Freeform 9"/>
            <p:cNvSpPr>
              <a:spLocks noChangeAspect="1" noEditPoints="1"/>
            </p:cNvSpPr>
            <p:nvPr/>
          </p:nvSpPr>
          <p:spPr bwMode="auto">
            <a:xfrm>
              <a:off x="2826574" y="2756352"/>
              <a:ext cx="785123" cy="548640"/>
            </a:xfrm>
            <a:custGeom>
              <a:avLst/>
              <a:gdLst>
                <a:gd name="T0" fmla="*/ 28 w 128"/>
                <a:gd name="T1" fmla="*/ 88 h 88"/>
                <a:gd name="T2" fmla="*/ 94 w 128"/>
                <a:gd name="T3" fmla="*/ 88 h 88"/>
                <a:gd name="T4" fmla="*/ 128 w 128"/>
                <a:gd name="T5" fmla="*/ 54 h 88"/>
                <a:gd name="T6" fmla="*/ 96 w 128"/>
                <a:gd name="T7" fmla="*/ 20 h 88"/>
                <a:gd name="T8" fmla="*/ 64 w 128"/>
                <a:gd name="T9" fmla="*/ 0 h 88"/>
                <a:gd name="T10" fmla="*/ 28 w 128"/>
                <a:gd name="T11" fmla="*/ 32 h 88"/>
                <a:gd name="T12" fmla="*/ 28 w 128"/>
                <a:gd name="T13" fmla="*/ 32 h 88"/>
                <a:gd name="T14" fmla="*/ 0 w 128"/>
                <a:gd name="T15" fmla="*/ 60 h 88"/>
                <a:gd name="T16" fmla="*/ 28 w 128"/>
                <a:gd name="T17" fmla="*/ 88 h 88"/>
                <a:gd name="T18" fmla="*/ 28 w 128"/>
                <a:gd name="T19" fmla="*/ 40 h 88"/>
                <a:gd name="T20" fmla="*/ 31 w 128"/>
                <a:gd name="T21" fmla="*/ 40 h 88"/>
                <a:gd name="T22" fmla="*/ 36 w 128"/>
                <a:gd name="T23" fmla="*/ 41 h 88"/>
                <a:gd name="T24" fmla="*/ 36 w 128"/>
                <a:gd name="T25" fmla="*/ 36 h 88"/>
                <a:gd name="T26" fmla="*/ 64 w 128"/>
                <a:gd name="T27" fmla="*/ 8 h 88"/>
                <a:gd name="T28" fmla="*/ 90 w 128"/>
                <a:gd name="T29" fmla="*/ 26 h 88"/>
                <a:gd name="T30" fmla="*/ 91 w 128"/>
                <a:gd name="T31" fmla="*/ 28 h 88"/>
                <a:gd name="T32" fmla="*/ 94 w 128"/>
                <a:gd name="T33" fmla="*/ 28 h 88"/>
                <a:gd name="T34" fmla="*/ 120 w 128"/>
                <a:gd name="T35" fmla="*/ 54 h 88"/>
                <a:gd name="T36" fmla="*/ 94 w 128"/>
                <a:gd name="T37" fmla="*/ 80 h 88"/>
                <a:gd name="T38" fmla="*/ 28 w 128"/>
                <a:gd name="T39" fmla="*/ 80 h 88"/>
                <a:gd name="T40" fmla="*/ 8 w 128"/>
                <a:gd name="T41" fmla="*/ 60 h 88"/>
                <a:gd name="T42" fmla="*/ 28 w 128"/>
                <a:gd name="T43" fmla="*/ 40 h 88"/>
                <a:gd name="T44" fmla="*/ 38 w 128"/>
                <a:gd name="T45" fmla="*/ 80 h 88"/>
                <a:gd name="T46" fmla="*/ 33 w 128"/>
                <a:gd name="T47" fmla="*/ 74 h 88"/>
                <a:gd name="T48" fmla="*/ 38 w 128"/>
                <a:gd name="T49" fmla="*/ 69 h 88"/>
                <a:gd name="T50" fmla="*/ 43 w 128"/>
                <a:gd name="T51" fmla="*/ 75 h 88"/>
                <a:gd name="T52" fmla="*/ 38 w 128"/>
                <a:gd name="T53" fmla="*/ 80 h 88"/>
                <a:gd name="T54" fmla="*/ 49 w 128"/>
                <a:gd name="T55" fmla="*/ 70 h 88"/>
                <a:gd name="T56" fmla="*/ 44 w 128"/>
                <a:gd name="T57" fmla="*/ 64 h 88"/>
                <a:gd name="T58" fmla="*/ 50 w 128"/>
                <a:gd name="T59" fmla="*/ 59 h 88"/>
                <a:gd name="T60" fmla="*/ 55 w 128"/>
                <a:gd name="T61" fmla="*/ 65 h 88"/>
                <a:gd name="T62" fmla="*/ 49 w 128"/>
                <a:gd name="T63" fmla="*/ 70 h 88"/>
                <a:gd name="T64" fmla="*/ 61 w 128"/>
                <a:gd name="T65" fmla="*/ 60 h 88"/>
                <a:gd name="T66" fmla="*/ 55 w 128"/>
                <a:gd name="T67" fmla="*/ 54 h 88"/>
                <a:gd name="T68" fmla="*/ 61 w 128"/>
                <a:gd name="T69" fmla="*/ 49 h 88"/>
                <a:gd name="T70" fmla="*/ 66 w 128"/>
                <a:gd name="T71" fmla="*/ 55 h 88"/>
                <a:gd name="T72" fmla="*/ 61 w 128"/>
                <a:gd name="T73" fmla="*/ 60 h 88"/>
                <a:gd name="T74" fmla="*/ 72 w 128"/>
                <a:gd name="T75" fmla="*/ 50 h 88"/>
                <a:gd name="T76" fmla="*/ 67 w 128"/>
                <a:gd name="T77" fmla="*/ 44 h 88"/>
                <a:gd name="T78" fmla="*/ 73 w 128"/>
                <a:gd name="T79" fmla="*/ 39 h 88"/>
                <a:gd name="T80" fmla="*/ 78 w 128"/>
                <a:gd name="T81" fmla="*/ 45 h 88"/>
                <a:gd name="T82" fmla="*/ 72 w 128"/>
                <a:gd name="T83" fmla="*/ 50 h 88"/>
                <a:gd name="T84" fmla="*/ 83 w 128"/>
                <a:gd name="T85" fmla="*/ 40 h 88"/>
                <a:gd name="T86" fmla="*/ 78 w 128"/>
                <a:gd name="T87" fmla="*/ 34 h 88"/>
                <a:gd name="T88" fmla="*/ 84 w 128"/>
                <a:gd name="T89" fmla="*/ 29 h 88"/>
                <a:gd name="T90" fmla="*/ 89 w 128"/>
                <a:gd name="T91" fmla="*/ 35 h 88"/>
                <a:gd name="T92" fmla="*/ 83 w 128"/>
                <a:gd name="T93" fmla="*/ 4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88">
                  <a:moveTo>
                    <a:pt x="28" y="88"/>
                  </a:moveTo>
                  <a:cubicBezTo>
                    <a:pt x="94" y="88"/>
                    <a:pt x="94" y="88"/>
                    <a:pt x="94" y="88"/>
                  </a:cubicBezTo>
                  <a:cubicBezTo>
                    <a:pt x="113" y="88"/>
                    <a:pt x="128" y="73"/>
                    <a:pt x="128" y="54"/>
                  </a:cubicBezTo>
                  <a:cubicBezTo>
                    <a:pt x="128" y="36"/>
                    <a:pt x="114" y="21"/>
                    <a:pt x="96" y="20"/>
                  </a:cubicBezTo>
                  <a:cubicBezTo>
                    <a:pt x="90" y="8"/>
                    <a:pt x="78" y="0"/>
                    <a:pt x="64" y="0"/>
                  </a:cubicBezTo>
                  <a:cubicBezTo>
                    <a:pt x="46" y="0"/>
                    <a:pt x="30" y="14"/>
                    <a:pt x="28" y="32"/>
                  </a:cubicBezTo>
                  <a:cubicBezTo>
                    <a:pt x="28" y="32"/>
                    <a:pt x="28" y="32"/>
                    <a:pt x="28" y="32"/>
                  </a:cubicBezTo>
                  <a:cubicBezTo>
                    <a:pt x="13" y="32"/>
                    <a:pt x="0" y="45"/>
                    <a:pt x="0" y="60"/>
                  </a:cubicBezTo>
                  <a:cubicBezTo>
                    <a:pt x="0" y="75"/>
                    <a:pt x="13" y="88"/>
                    <a:pt x="28" y="88"/>
                  </a:cubicBezTo>
                  <a:close/>
                  <a:moveTo>
                    <a:pt x="28" y="40"/>
                  </a:moveTo>
                  <a:cubicBezTo>
                    <a:pt x="29" y="40"/>
                    <a:pt x="30" y="40"/>
                    <a:pt x="31" y="40"/>
                  </a:cubicBezTo>
                  <a:cubicBezTo>
                    <a:pt x="36" y="41"/>
                    <a:pt x="36" y="41"/>
                    <a:pt x="36" y="41"/>
                  </a:cubicBezTo>
                  <a:cubicBezTo>
                    <a:pt x="36" y="36"/>
                    <a:pt x="36" y="36"/>
                    <a:pt x="36" y="36"/>
                  </a:cubicBezTo>
                  <a:cubicBezTo>
                    <a:pt x="36" y="21"/>
                    <a:pt x="49" y="8"/>
                    <a:pt x="64" y="8"/>
                  </a:cubicBezTo>
                  <a:cubicBezTo>
                    <a:pt x="75" y="8"/>
                    <a:pt x="86" y="15"/>
                    <a:pt x="90" y="26"/>
                  </a:cubicBezTo>
                  <a:cubicBezTo>
                    <a:pt x="91" y="28"/>
                    <a:pt x="91" y="28"/>
                    <a:pt x="91" y="28"/>
                  </a:cubicBezTo>
                  <a:cubicBezTo>
                    <a:pt x="94" y="28"/>
                    <a:pt x="94" y="28"/>
                    <a:pt x="94" y="28"/>
                  </a:cubicBezTo>
                  <a:cubicBezTo>
                    <a:pt x="108" y="28"/>
                    <a:pt x="120" y="40"/>
                    <a:pt x="120" y="54"/>
                  </a:cubicBezTo>
                  <a:cubicBezTo>
                    <a:pt x="120" y="68"/>
                    <a:pt x="108" y="80"/>
                    <a:pt x="94" y="80"/>
                  </a:cubicBezTo>
                  <a:cubicBezTo>
                    <a:pt x="28" y="80"/>
                    <a:pt x="28" y="80"/>
                    <a:pt x="28" y="80"/>
                  </a:cubicBezTo>
                  <a:cubicBezTo>
                    <a:pt x="17" y="80"/>
                    <a:pt x="8" y="71"/>
                    <a:pt x="8" y="60"/>
                  </a:cubicBezTo>
                  <a:cubicBezTo>
                    <a:pt x="8" y="49"/>
                    <a:pt x="17" y="40"/>
                    <a:pt x="28" y="40"/>
                  </a:cubicBezTo>
                  <a:close/>
                  <a:moveTo>
                    <a:pt x="38" y="80"/>
                  </a:moveTo>
                  <a:cubicBezTo>
                    <a:pt x="33" y="74"/>
                    <a:pt x="33" y="74"/>
                    <a:pt x="33" y="74"/>
                  </a:cubicBezTo>
                  <a:cubicBezTo>
                    <a:pt x="38" y="69"/>
                    <a:pt x="38" y="69"/>
                    <a:pt x="38" y="69"/>
                  </a:cubicBezTo>
                  <a:cubicBezTo>
                    <a:pt x="43" y="75"/>
                    <a:pt x="43" y="75"/>
                    <a:pt x="43" y="75"/>
                  </a:cubicBezTo>
                  <a:lnTo>
                    <a:pt x="38" y="80"/>
                  </a:lnTo>
                  <a:close/>
                  <a:moveTo>
                    <a:pt x="49" y="70"/>
                  </a:moveTo>
                  <a:cubicBezTo>
                    <a:pt x="44" y="64"/>
                    <a:pt x="44" y="64"/>
                    <a:pt x="44" y="64"/>
                  </a:cubicBezTo>
                  <a:cubicBezTo>
                    <a:pt x="50" y="59"/>
                    <a:pt x="50" y="59"/>
                    <a:pt x="50" y="59"/>
                  </a:cubicBezTo>
                  <a:cubicBezTo>
                    <a:pt x="55" y="65"/>
                    <a:pt x="55" y="65"/>
                    <a:pt x="55" y="65"/>
                  </a:cubicBezTo>
                  <a:lnTo>
                    <a:pt x="49" y="70"/>
                  </a:lnTo>
                  <a:close/>
                  <a:moveTo>
                    <a:pt x="61" y="60"/>
                  </a:moveTo>
                  <a:cubicBezTo>
                    <a:pt x="55" y="54"/>
                    <a:pt x="55" y="54"/>
                    <a:pt x="55" y="54"/>
                  </a:cubicBezTo>
                  <a:cubicBezTo>
                    <a:pt x="61" y="49"/>
                    <a:pt x="61" y="49"/>
                    <a:pt x="61" y="49"/>
                  </a:cubicBezTo>
                  <a:cubicBezTo>
                    <a:pt x="66" y="55"/>
                    <a:pt x="66" y="55"/>
                    <a:pt x="66" y="55"/>
                  </a:cubicBezTo>
                  <a:lnTo>
                    <a:pt x="61" y="60"/>
                  </a:lnTo>
                  <a:close/>
                  <a:moveTo>
                    <a:pt x="72" y="50"/>
                  </a:moveTo>
                  <a:cubicBezTo>
                    <a:pt x="67" y="44"/>
                    <a:pt x="67" y="44"/>
                    <a:pt x="67" y="44"/>
                  </a:cubicBezTo>
                  <a:cubicBezTo>
                    <a:pt x="73" y="39"/>
                    <a:pt x="73" y="39"/>
                    <a:pt x="73" y="39"/>
                  </a:cubicBezTo>
                  <a:cubicBezTo>
                    <a:pt x="78" y="45"/>
                    <a:pt x="78" y="45"/>
                    <a:pt x="78" y="45"/>
                  </a:cubicBezTo>
                  <a:lnTo>
                    <a:pt x="72" y="50"/>
                  </a:lnTo>
                  <a:close/>
                  <a:moveTo>
                    <a:pt x="83" y="40"/>
                  </a:moveTo>
                  <a:cubicBezTo>
                    <a:pt x="78" y="34"/>
                    <a:pt x="78" y="34"/>
                    <a:pt x="78" y="34"/>
                  </a:cubicBezTo>
                  <a:cubicBezTo>
                    <a:pt x="84" y="29"/>
                    <a:pt x="84" y="29"/>
                    <a:pt x="84" y="29"/>
                  </a:cubicBezTo>
                  <a:cubicBezTo>
                    <a:pt x="89" y="35"/>
                    <a:pt x="89" y="35"/>
                    <a:pt x="89" y="35"/>
                  </a:cubicBezTo>
                  <a:lnTo>
                    <a:pt x="83" y="40"/>
                  </a:ln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113" name="TextBox 112"/>
            <p:cNvSpPr txBox="1"/>
            <p:nvPr/>
          </p:nvSpPr>
          <p:spPr>
            <a:xfrm>
              <a:off x="2492013" y="3497262"/>
              <a:ext cx="1454245" cy="286232"/>
            </a:xfrm>
            <a:prstGeom prst="rect">
              <a:avLst/>
            </a:prstGeom>
            <a:noFill/>
          </p:spPr>
          <p:txBody>
            <a:bodyPr wrap="none" lIns="89642" tIns="44821" rIns="89642" bIns="44821" rtlCol="0">
              <a:spAutoFit/>
            </a:bodyPr>
            <a:lstStyle/>
            <a:p>
              <a:pPr algn="ctr" defTabSz="895665">
                <a:lnSpc>
                  <a:spcPct val="90000"/>
                </a:lnSpc>
                <a:defRPr/>
              </a:pPr>
              <a:r>
                <a:rPr lang="en-US" sz="1372" kern="0">
                  <a:gradFill>
                    <a:gsLst>
                      <a:gs pos="0">
                        <a:srgbClr val="FFFFFF"/>
                      </a:gs>
                      <a:gs pos="100000">
                        <a:srgbClr val="FFFFFF"/>
                      </a:gs>
                    </a:gsLst>
                    <a:lin ang="5400000" scaled="1"/>
                  </a:gradFill>
                </a:rPr>
                <a:t>Hybrid support </a:t>
              </a:r>
            </a:p>
          </p:txBody>
        </p:sp>
      </p:grpSp>
      <p:grpSp>
        <p:nvGrpSpPr>
          <p:cNvPr id="33" name="Group 32"/>
          <p:cNvGrpSpPr/>
          <p:nvPr/>
        </p:nvGrpSpPr>
        <p:grpSpPr>
          <a:xfrm>
            <a:off x="4257040" y="2706624"/>
            <a:ext cx="1747813" cy="1193069"/>
            <a:chOff x="4342402" y="2760400"/>
            <a:chExt cx="1782860" cy="1216993"/>
          </a:xfrm>
        </p:grpSpPr>
        <p:sp>
          <p:nvSpPr>
            <p:cNvPr id="75" name="Freeform 82"/>
            <p:cNvSpPr>
              <a:spLocks noChangeAspect="1" noEditPoints="1"/>
            </p:cNvSpPr>
            <p:nvPr/>
          </p:nvSpPr>
          <p:spPr bwMode="auto">
            <a:xfrm>
              <a:off x="4918316" y="2760400"/>
              <a:ext cx="631032" cy="540545"/>
            </a:xfrm>
            <a:custGeom>
              <a:avLst/>
              <a:gdLst>
                <a:gd name="T0" fmla="*/ 246 w 265"/>
                <a:gd name="T1" fmla="*/ 208 h 227"/>
                <a:gd name="T2" fmla="*/ 161 w 265"/>
                <a:gd name="T3" fmla="*/ 208 h 227"/>
                <a:gd name="T4" fmla="*/ 161 w 265"/>
                <a:gd name="T5" fmla="*/ 104 h 227"/>
                <a:gd name="T6" fmla="*/ 19 w 265"/>
                <a:gd name="T7" fmla="*/ 104 h 227"/>
                <a:gd name="T8" fmla="*/ 19 w 265"/>
                <a:gd name="T9" fmla="*/ 19 h 227"/>
                <a:gd name="T10" fmla="*/ 180 w 265"/>
                <a:gd name="T11" fmla="*/ 19 h 227"/>
                <a:gd name="T12" fmla="*/ 180 w 265"/>
                <a:gd name="T13" fmla="*/ 0 h 227"/>
                <a:gd name="T14" fmla="*/ 0 w 265"/>
                <a:gd name="T15" fmla="*/ 0 h 227"/>
                <a:gd name="T16" fmla="*/ 0 w 265"/>
                <a:gd name="T17" fmla="*/ 227 h 227"/>
                <a:gd name="T18" fmla="*/ 265 w 265"/>
                <a:gd name="T19" fmla="*/ 227 h 227"/>
                <a:gd name="T20" fmla="*/ 265 w 265"/>
                <a:gd name="T21" fmla="*/ 85 h 227"/>
                <a:gd name="T22" fmla="*/ 246 w 265"/>
                <a:gd name="T23" fmla="*/ 85 h 227"/>
                <a:gd name="T24" fmla="*/ 246 w 265"/>
                <a:gd name="T25" fmla="*/ 208 h 227"/>
                <a:gd name="T26" fmla="*/ 19 w 265"/>
                <a:gd name="T27" fmla="*/ 123 h 227"/>
                <a:gd name="T28" fmla="*/ 142 w 265"/>
                <a:gd name="T29" fmla="*/ 123 h 227"/>
                <a:gd name="T30" fmla="*/ 142 w 265"/>
                <a:gd name="T31" fmla="*/ 208 h 227"/>
                <a:gd name="T32" fmla="*/ 19 w 265"/>
                <a:gd name="T33" fmla="*/ 208 h 227"/>
                <a:gd name="T34" fmla="*/ 19 w 265"/>
                <a:gd name="T35" fmla="*/ 123 h 227"/>
                <a:gd name="T36" fmla="*/ 199 w 265"/>
                <a:gd name="T37" fmla="*/ 0 h 227"/>
                <a:gd name="T38" fmla="*/ 265 w 265"/>
                <a:gd name="T39" fmla="*/ 0 h 227"/>
                <a:gd name="T40" fmla="*/ 265 w 265"/>
                <a:gd name="T41" fmla="*/ 66 h 227"/>
                <a:gd name="T42" fmla="*/ 246 w 265"/>
                <a:gd name="T43" fmla="*/ 66 h 227"/>
                <a:gd name="T44" fmla="*/ 246 w 265"/>
                <a:gd name="T45" fmla="*/ 31 h 227"/>
                <a:gd name="T46" fmla="*/ 175 w 265"/>
                <a:gd name="T47" fmla="*/ 102 h 227"/>
                <a:gd name="T48" fmla="*/ 163 w 265"/>
                <a:gd name="T49" fmla="*/ 88 h 227"/>
                <a:gd name="T50" fmla="*/ 232 w 265"/>
                <a:gd name="T51" fmla="*/ 19 h 227"/>
                <a:gd name="T52" fmla="*/ 199 w 265"/>
                <a:gd name="T53" fmla="*/ 19 h 227"/>
                <a:gd name="T54" fmla="*/ 199 w 265"/>
                <a:gd name="T55"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65" h="227">
                  <a:moveTo>
                    <a:pt x="246" y="208"/>
                  </a:moveTo>
                  <a:lnTo>
                    <a:pt x="161" y="208"/>
                  </a:lnTo>
                  <a:lnTo>
                    <a:pt x="161" y="104"/>
                  </a:lnTo>
                  <a:lnTo>
                    <a:pt x="19" y="104"/>
                  </a:lnTo>
                  <a:lnTo>
                    <a:pt x="19" y="19"/>
                  </a:lnTo>
                  <a:lnTo>
                    <a:pt x="180" y="19"/>
                  </a:lnTo>
                  <a:lnTo>
                    <a:pt x="180" y="0"/>
                  </a:lnTo>
                  <a:lnTo>
                    <a:pt x="0" y="0"/>
                  </a:lnTo>
                  <a:lnTo>
                    <a:pt x="0" y="227"/>
                  </a:lnTo>
                  <a:lnTo>
                    <a:pt x="265" y="227"/>
                  </a:lnTo>
                  <a:lnTo>
                    <a:pt x="265" y="85"/>
                  </a:lnTo>
                  <a:lnTo>
                    <a:pt x="246" y="85"/>
                  </a:lnTo>
                  <a:lnTo>
                    <a:pt x="246" y="208"/>
                  </a:lnTo>
                  <a:close/>
                  <a:moveTo>
                    <a:pt x="19" y="123"/>
                  </a:moveTo>
                  <a:lnTo>
                    <a:pt x="142" y="123"/>
                  </a:lnTo>
                  <a:lnTo>
                    <a:pt x="142" y="208"/>
                  </a:lnTo>
                  <a:lnTo>
                    <a:pt x="19" y="208"/>
                  </a:lnTo>
                  <a:lnTo>
                    <a:pt x="19" y="123"/>
                  </a:lnTo>
                  <a:close/>
                  <a:moveTo>
                    <a:pt x="199" y="0"/>
                  </a:moveTo>
                  <a:lnTo>
                    <a:pt x="265" y="0"/>
                  </a:lnTo>
                  <a:lnTo>
                    <a:pt x="265" y="66"/>
                  </a:lnTo>
                  <a:lnTo>
                    <a:pt x="246" y="66"/>
                  </a:lnTo>
                  <a:lnTo>
                    <a:pt x="246" y="31"/>
                  </a:lnTo>
                  <a:lnTo>
                    <a:pt x="175" y="102"/>
                  </a:lnTo>
                  <a:lnTo>
                    <a:pt x="163" y="88"/>
                  </a:lnTo>
                  <a:lnTo>
                    <a:pt x="232" y="19"/>
                  </a:lnTo>
                  <a:lnTo>
                    <a:pt x="199" y="19"/>
                  </a:lnTo>
                  <a:lnTo>
                    <a:pt x="199" y="0"/>
                  </a:ln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119" name="TextBox 118"/>
            <p:cNvSpPr txBox="1"/>
            <p:nvPr/>
          </p:nvSpPr>
          <p:spPr>
            <a:xfrm>
              <a:off x="4342402" y="3497262"/>
              <a:ext cx="1782860" cy="480131"/>
            </a:xfrm>
            <a:prstGeom prst="rect">
              <a:avLst/>
            </a:prstGeom>
            <a:noFill/>
          </p:spPr>
          <p:txBody>
            <a:bodyPr wrap="none" lIns="89642" tIns="44821" rIns="89642" bIns="44821" rtlCol="0">
              <a:spAutoFit/>
            </a:bodyPr>
            <a:lstStyle/>
            <a:p>
              <a:pPr algn="ctr" defTabSz="895665">
                <a:lnSpc>
                  <a:spcPct val="90000"/>
                </a:lnSpc>
                <a:defRPr/>
              </a:pPr>
              <a:r>
                <a:rPr lang="en-US" sz="1372" kern="0">
                  <a:gradFill>
                    <a:gsLst>
                      <a:gs pos="0">
                        <a:srgbClr val="FFFFFF"/>
                      </a:gs>
                      <a:gs pos="100000">
                        <a:srgbClr val="FFFFFF"/>
                      </a:gs>
                    </a:gsLst>
                    <a:lin ang="5400000" scaled="1"/>
                  </a:gradFill>
                </a:rPr>
                <a:t>Built-in auto scale</a:t>
              </a:r>
              <a:br>
                <a:rPr lang="en-US" sz="1372" kern="0">
                  <a:gradFill>
                    <a:gsLst>
                      <a:gs pos="0">
                        <a:srgbClr val="FFFFFF"/>
                      </a:gs>
                      <a:gs pos="100000">
                        <a:srgbClr val="FFFFFF"/>
                      </a:gs>
                    </a:gsLst>
                    <a:lin ang="5400000" scaled="1"/>
                  </a:gradFill>
                </a:rPr>
              </a:br>
              <a:r>
                <a:rPr lang="en-US" sz="1372" kern="0">
                  <a:gradFill>
                    <a:gsLst>
                      <a:gs pos="0">
                        <a:srgbClr val="FFFFFF"/>
                      </a:gs>
                      <a:gs pos="100000">
                        <a:srgbClr val="FFFFFF"/>
                      </a:gs>
                    </a:gsLst>
                    <a:lin ang="5400000" scaled="1"/>
                  </a:gradFill>
                </a:rPr>
                <a:t>and load balancing </a:t>
              </a:r>
            </a:p>
          </p:txBody>
        </p:sp>
      </p:grpSp>
      <p:grpSp>
        <p:nvGrpSpPr>
          <p:cNvPr id="34" name="Group 33"/>
          <p:cNvGrpSpPr/>
          <p:nvPr/>
        </p:nvGrpSpPr>
        <p:grpSpPr>
          <a:xfrm>
            <a:off x="6202510" y="2623751"/>
            <a:ext cx="1708526" cy="1275942"/>
            <a:chOff x="6326882" y="2675866"/>
            <a:chExt cx="1742785" cy="1301527"/>
          </a:xfrm>
        </p:grpSpPr>
        <p:sp>
          <p:nvSpPr>
            <p:cNvPr id="76" name="Freeform 57"/>
            <p:cNvSpPr>
              <a:spLocks noChangeAspect="1" noEditPoints="1"/>
            </p:cNvSpPr>
            <p:nvPr/>
          </p:nvSpPr>
          <p:spPr bwMode="auto">
            <a:xfrm>
              <a:off x="6843468" y="2675866"/>
              <a:ext cx="709613" cy="709613"/>
            </a:xfrm>
            <a:custGeom>
              <a:avLst/>
              <a:gdLst>
                <a:gd name="T0" fmla="*/ 67 w 126"/>
                <a:gd name="T1" fmla="*/ 65 h 126"/>
                <a:gd name="T2" fmla="*/ 86 w 126"/>
                <a:gd name="T3" fmla="*/ 84 h 126"/>
                <a:gd name="T4" fmla="*/ 80 w 126"/>
                <a:gd name="T5" fmla="*/ 90 h 126"/>
                <a:gd name="T6" fmla="*/ 59 w 126"/>
                <a:gd name="T7" fmla="*/ 68 h 126"/>
                <a:gd name="T8" fmla="*/ 59 w 126"/>
                <a:gd name="T9" fmla="*/ 35 h 126"/>
                <a:gd name="T10" fmla="*/ 67 w 126"/>
                <a:gd name="T11" fmla="*/ 35 h 126"/>
                <a:gd name="T12" fmla="*/ 67 w 126"/>
                <a:gd name="T13" fmla="*/ 65 h 126"/>
                <a:gd name="T14" fmla="*/ 24 w 126"/>
                <a:gd name="T15" fmla="*/ 0 h 126"/>
                <a:gd name="T16" fmla="*/ 0 w 126"/>
                <a:gd name="T17" fmla="*/ 24 h 126"/>
                <a:gd name="T18" fmla="*/ 6 w 126"/>
                <a:gd name="T19" fmla="*/ 30 h 126"/>
                <a:gd name="T20" fmla="*/ 30 w 126"/>
                <a:gd name="T21" fmla="*/ 6 h 126"/>
                <a:gd name="T22" fmla="*/ 24 w 126"/>
                <a:gd name="T23" fmla="*/ 0 h 126"/>
                <a:gd name="T24" fmla="*/ 126 w 126"/>
                <a:gd name="T25" fmla="*/ 24 h 126"/>
                <a:gd name="T26" fmla="*/ 102 w 126"/>
                <a:gd name="T27" fmla="*/ 0 h 126"/>
                <a:gd name="T28" fmla="*/ 96 w 126"/>
                <a:gd name="T29" fmla="*/ 6 h 126"/>
                <a:gd name="T30" fmla="*/ 120 w 126"/>
                <a:gd name="T31" fmla="*/ 30 h 126"/>
                <a:gd name="T32" fmla="*/ 126 w 126"/>
                <a:gd name="T33" fmla="*/ 24 h 126"/>
                <a:gd name="T34" fmla="*/ 119 w 126"/>
                <a:gd name="T35" fmla="*/ 67 h 126"/>
                <a:gd name="T36" fmla="*/ 100 w 126"/>
                <a:gd name="T37" fmla="*/ 109 h 126"/>
                <a:gd name="T38" fmla="*/ 110 w 126"/>
                <a:gd name="T39" fmla="*/ 120 h 126"/>
                <a:gd name="T40" fmla="*/ 104 w 126"/>
                <a:gd name="T41" fmla="*/ 126 h 126"/>
                <a:gd name="T42" fmla="*/ 93 w 126"/>
                <a:gd name="T43" fmla="*/ 114 h 126"/>
                <a:gd name="T44" fmla="*/ 63 w 126"/>
                <a:gd name="T45" fmla="*/ 123 h 126"/>
                <a:gd name="T46" fmla="*/ 34 w 126"/>
                <a:gd name="T47" fmla="*/ 114 h 126"/>
                <a:gd name="T48" fmla="*/ 22 w 126"/>
                <a:gd name="T49" fmla="*/ 126 h 126"/>
                <a:gd name="T50" fmla="*/ 16 w 126"/>
                <a:gd name="T51" fmla="*/ 120 h 126"/>
                <a:gd name="T52" fmla="*/ 27 w 126"/>
                <a:gd name="T53" fmla="*/ 110 h 126"/>
                <a:gd name="T54" fmla="*/ 7 w 126"/>
                <a:gd name="T55" fmla="*/ 67 h 126"/>
                <a:gd name="T56" fmla="*/ 63 w 126"/>
                <a:gd name="T57" fmla="*/ 11 h 126"/>
                <a:gd name="T58" fmla="*/ 119 w 126"/>
                <a:gd name="T59" fmla="*/ 67 h 126"/>
                <a:gd name="T60" fmla="*/ 15 w 126"/>
                <a:gd name="T61" fmla="*/ 67 h 126"/>
                <a:gd name="T62" fmla="*/ 63 w 126"/>
                <a:gd name="T63" fmla="*/ 115 h 126"/>
                <a:gd name="T64" fmla="*/ 111 w 126"/>
                <a:gd name="T65" fmla="*/ 67 h 126"/>
                <a:gd name="T66" fmla="*/ 63 w 126"/>
                <a:gd name="T67" fmla="*/ 19 h 126"/>
                <a:gd name="T68" fmla="*/ 15 w 126"/>
                <a:gd name="T69" fmla="*/ 67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6" h="126">
                  <a:moveTo>
                    <a:pt x="67" y="65"/>
                  </a:moveTo>
                  <a:cubicBezTo>
                    <a:pt x="86" y="84"/>
                    <a:pt x="86" y="84"/>
                    <a:pt x="86" y="84"/>
                  </a:cubicBezTo>
                  <a:cubicBezTo>
                    <a:pt x="80" y="90"/>
                    <a:pt x="80" y="90"/>
                    <a:pt x="80" y="90"/>
                  </a:cubicBezTo>
                  <a:cubicBezTo>
                    <a:pt x="59" y="68"/>
                    <a:pt x="59" y="68"/>
                    <a:pt x="59" y="68"/>
                  </a:cubicBezTo>
                  <a:cubicBezTo>
                    <a:pt x="59" y="35"/>
                    <a:pt x="59" y="35"/>
                    <a:pt x="59" y="35"/>
                  </a:cubicBezTo>
                  <a:cubicBezTo>
                    <a:pt x="67" y="35"/>
                    <a:pt x="67" y="35"/>
                    <a:pt x="67" y="35"/>
                  </a:cubicBezTo>
                  <a:lnTo>
                    <a:pt x="67" y="65"/>
                  </a:lnTo>
                  <a:close/>
                  <a:moveTo>
                    <a:pt x="24" y="0"/>
                  </a:moveTo>
                  <a:cubicBezTo>
                    <a:pt x="0" y="24"/>
                    <a:pt x="0" y="24"/>
                    <a:pt x="0" y="24"/>
                  </a:cubicBezTo>
                  <a:cubicBezTo>
                    <a:pt x="6" y="30"/>
                    <a:pt x="6" y="30"/>
                    <a:pt x="6" y="30"/>
                  </a:cubicBezTo>
                  <a:cubicBezTo>
                    <a:pt x="30" y="6"/>
                    <a:pt x="30" y="6"/>
                    <a:pt x="30" y="6"/>
                  </a:cubicBezTo>
                  <a:lnTo>
                    <a:pt x="24" y="0"/>
                  </a:lnTo>
                  <a:close/>
                  <a:moveTo>
                    <a:pt x="126" y="24"/>
                  </a:moveTo>
                  <a:cubicBezTo>
                    <a:pt x="102" y="0"/>
                    <a:pt x="102" y="0"/>
                    <a:pt x="102" y="0"/>
                  </a:cubicBezTo>
                  <a:cubicBezTo>
                    <a:pt x="96" y="6"/>
                    <a:pt x="96" y="6"/>
                    <a:pt x="96" y="6"/>
                  </a:cubicBezTo>
                  <a:cubicBezTo>
                    <a:pt x="120" y="30"/>
                    <a:pt x="120" y="30"/>
                    <a:pt x="120" y="30"/>
                  </a:cubicBezTo>
                  <a:lnTo>
                    <a:pt x="126" y="24"/>
                  </a:lnTo>
                  <a:close/>
                  <a:moveTo>
                    <a:pt x="119" y="67"/>
                  </a:moveTo>
                  <a:cubicBezTo>
                    <a:pt x="119" y="84"/>
                    <a:pt x="111" y="99"/>
                    <a:pt x="100" y="109"/>
                  </a:cubicBezTo>
                  <a:cubicBezTo>
                    <a:pt x="110" y="120"/>
                    <a:pt x="110" y="120"/>
                    <a:pt x="110" y="120"/>
                  </a:cubicBezTo>
                  <a:cubicBezTo>
                    <a:pt x="104" y="126"/>
                    <a:pt x="104" y="126"/>
                    <a:pt x="104" y="126"/>
                  </a:cubicBezTo>
                  <a:cubicBezTo>
                    <a:pt x="93" y="114"/>
                    <a:pt x="93" y="114"/>
                    <a:pt x="93" y="114"/>
                  </a:cubicBezTo>
                  <a:cubicBezTo>
                    <a:pt x="84" y="120"/>
                    <a:pt x="74" y="123"/>
                    <a:pt x="63" y="123"/>
                  </a:cubicBezTo>
                  <a:cubicBezTo>
                    <a:pt x="52" y="123"/>
                    <a:pt x="42" y="120"/>
                    <a:pt x="34" y="114"/>
                  </a:cubicBezTo>
                  <a:cubicBezTo>
                    <a:pt x="22" y="126"/>
                    <a:pt x="22" y="126"/>
                    <a:pt x="22" y="126"/>
                  </a:cubicBezTo>
                  <a:cubicBezTo>
                    <a:pt x="16" y="120"/>
                    <a:pt x="16" y="120"/>
                    <a:pt x="16" y="120"/>
                  </a:cubicBezTo>
                  <a:cubicBezTo>
                    <a:pt x="27" y="110"/>
                    <a:pt x="27" y="110"/>
                    <a:pt x="27" y="110"/>
                  </a:cubicBezTo>
                  <a:cubicBezTo>
                    <a:pt x="15" y="99"/>
                    <a:pt x="7" y="84"/>
                    <a:pt x="7" y="67"/>
                  </a:cubicBezTo>
                  <a:cubicBezTo>
                    <a:pt x="7" y="36"/>
                    <a:pt x="32" y="11"/>
                    <a:pt x="63" y="11"/>
                  </a:cubicBezTo>
                  <a:cubicBezTo>
                    <a:pt x="94" y="11"/>
                    <a:pt x="119" y="36"/>
                    <a:pt x="119" y="67"/>
                  </a:cubicBezTo>
                  <a:moveTo>
                    <a:pt x="15" y="67"/>
                  </a:moveTo>
                  <a:cubicBezTo>
                    <a:pt x="15" y="93"/>
                    <a:pt x="37" y="115"/>
                    <a:pt x="63" y="115"/>
                  </a:cubicBezTo>
                  <a:cubicBezTo>
                    <a:pt x="90" y="115"/>
                    <a:pt x="111" y="93"/>
                    <a:pt x="111" y="67"/>
                  </a:cubicBezTo>
                  <a:cubicBezTo>
                    <a:pt x="111" y="40"/>
                    <a:pt x="90" y="19"/>
                    <a:pt x="63" y="19"/>
                  </a:cubicBezTo>
                  <a:cubicBezTo>
                    <a:pt x="37" y="19"/>
                    <a:pt x="15" y="40"/>
                    <a:pt x="15" y="67"/>
                  </a:cubicBezTo>
                </a:path>
              </a:pathLst>
            </a:custGeom>
            <a:solidFill>
              <a:srgbClr val="FFFFFF"/>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122" name="TextBox 121"/>
            <p:cNvSpPr txBox="1"/>
            <p:nvPr/>
          </p:nvSpPr>
          <p:spPr>
            <a:xfrm>
              <a:off x="6326882" y="3497262"/>
              <a:ext cx="1742785" cy="480131"/>
            </a:xfrm>
            <a:prstGeom prst="rect">
              <a:avLst/>
            </a:prstGeom>
            <a:noFill/>
          </p:spPr>
          <p:txBody>
            <a:bodyPr wrap="none" lIns="89642" tIns="44821" rIns="89642" bIns="44821" rtlCol="0">
              <a:spAutoFit/>
            </a:bodyPr>
            <a:lstStyle/>
            <a:p>
              <a:pPr algn="ctr" defTabSz="895665">
                <a:lnSpc>
                  <a:spcPct val="90000"/>
                </a:lnSpc>
                <a:defRPr/>
              </a:pPr>
              <a:r>
                <a:rPr lang="en-US" sz="1372" kern="0">
                  <a:gradFill>
                    <a:gsLst>
                      <a:gs pos="0">
                        <a:srgbClr val="FFFFFF"/>
                      </a:gs>
                      <a:gs pos="100000">
                        <a:srgbClr val="FFFFFF"/>
                      </a:gs>
                    </a:gsLst>
                    <a:lin ang="5400000" scaled="1"/>
                  </a:gradFill>
                </a:rPr>
                <a:t>High availability</a:t>
              </a:r>
              <a:br>
                <a:rPr lang="en-US" sz="1372" kern="0">
                  <a:gradFill>
                    <a:gsLst>
                      <a:gs pos="0">
                        <a:srgbClr val="FFFFFF"/>
                      </a:gs>
                      <a:gs pos="100000">
                        <a:srgbClr val="FFFFFF"/>
                      </a:gs>
                    </a:gsLst>
                    <a:lin ang="5400000" scaled="1"/>
                  </a:gradFill>
                </a:rPr>
              </a:br>
              <a:r>
                <a:rPr lang="en-US" sz="1372" kern="0">
                  <a:gradFill>
                    <a:gsLst>
                      <a:gs pos="0">
                        <a:srgbClr val="FFFFFF"/>
                      </a:gs>
                      <a:gs pos="100000">
                        <a:srgbClr val="FFFFFF"/>
                      </a:gs>
                    </a:gsLst>
                    <a:lin ang="5400000" scaled="1"/>
                  </a:gradFill>
                </a:rPr>
                <a:t>with auto-patching </a:t>
              </a:r>
            </a:p>
          </p:txBody>
        </p:sp>
      </p:grpSp>
      <p:grpSp>
        <p:nvGrpSpPr>
          <p:cNvPr id="37" name="Group 36"/>
          <p:cNvGrpSpPr/>
          <p:nvPr/>
        </p:nvGrpSpPr>
        <p:grpSpPr>
          <a:xfrm>
            <a:off x="8214459" y="2626085"/>
            <a:ext cx="1634666" cy="1273608"/>
            <a:chOff x="8379176" y="2678247"/>
            <a:chExt cx="1667444" cy="1299146"/>
          </a:xfrm>
        </p:grpSpPr>
        <p:sp>
          <p:nvSpPr>
            <p:cNvPr id="18" name="Freeform 13"/>
            <p:cNvSpPr>
              <a:spLocks noChangeAspect="1" noEditPoints="1"/>
            </p:cNvSpPr>
            <p:nvPr/>
          </p:nvSpPr>
          <p:spPr bwMode="auto">
            <a:xfrm>
              <a:off x="8897382" y="2678247"/>
              <a:ext cx="631032" cy="704850"/>
            </a:xfrm>
            <a:custGeom>
              <a:avLst/>
              <a:gdLst>
                <a:gd name="T0" fmla="*/ 115 w 136"/>
                <a:gd name="T1" fmla="*/ 87 h 152"/>
                <a:gd name="T2" fmla="*/ 34 w 136"/>
                <a:gd name="T3" fmla="*/ 76 h 152"/>
                <a:gd name="T4" fmla="*/ 19 w 136"/>
                <a:gd name="T5" fmla="*/ 122 h 152"/>
                <a:gd name="T6" fmla="*/ 8 w 136"/>
                <a:gd name="T7" fmla="*/ 152 h 152"/>
                <a:gd name="T8" fmla="*/ 59 w 136"/>
                <a:gd name="T9" fmla="*/ 152 h 152"/>
                <a:gd name="T10" fmla="*/ 67 w 136"/>
                <a:gd name="T11" fmla="*/ 152 h 152"/>
                <a:gd name="T12" fmla="*/ 92 w 136"/>
                <a:gd name="T13" fmla="*/ 144 h 152"/>
                <a:gd name="T14" fmla="*/ 83 w 136"/>
                <a:gd name="T15" fmla="*/ 137 h 152"/>
                <a:gd name="T16" fmla="*/ 100 w 136"/>
                <a:gd name="T17" fmla="*/ 152 h 152"/>
                <a:gd name="T18" fmla="*/ 136 w 136"/>
                <a:gd name="T19" fmla="*/ 95 h 152"/>
                <a:gd name="T20" fmla="*/ 128 w 136"/>
                <a:gd name="T21" fmla="*/ 103 h 152"/>
                <a:gd name="T22" fmla="*/ 115 w 136"/>
                <a:gd name="T23" fmla="*/ 110 h 152"/>
                <a:gd name="T24" fmla="*/ 128 w 136"/>
                <a:gd name="T25" fmla="*/ 103 h 152"/>
                <a:gd name="T26" fmla="*/ 128 w 136"/>
                <a:gd name="T27" fmla="*/ 124 h 152"/>
                <a:gd name="T28" fmla="*/ 115 w 136"/>
                <a:gd name="T29" fmla="*/ 118 h 152"/>
                <a:gd name="T30" fmla="*/ 17 w 136"/>
                <a:gd name="T31" fmla="*/ 101 h 152"/>
                <a:gd name="T32" fmla="*/ 51 w 136"/>
                <a:gd name="T33" fmla="*/ 101 h 152"/>
                <a:gd name="T34" fmla="*/ 17 w 136"/>
                <a:gd name="T35" fmla="*/ 101 h 152"/>
                <a:gd name="T36" fmla="*/ 59 w 136"/>
                <a:gd name="T37" fmla="*/ 101 h 152"/>
                <a:gd name="T38" fmla="*/ 107 w 136"/>
                <a:gd name="T39" fmla="*/ 95 h 152"/>
                <a:gd name="T40" fmla="*/ 59 w 136"/>
                <a:gd name="T41" fmla="*/ 129 h 152"/>
                <a:gd name="T42" fmla="*/ 75 w 136"/>
                <a:gd name="T43" fmla="*/ 144 h 152"/>
                <a:gd name="T44" fmla="*/ 64 w 136"/>
                <a:gd name="T45" fmla="*/ 137 h 152"/>
                <a:gd name="T46" fmla="*/ 75 w 136"/>
                <a:gd name="T47" fmla="*/ 144 h 152"/>
                <a:gd name="T48" fmla="*/ 108 w 136"/>
                <a:gd name="T49" fmla="*/ 137 h 152"/>
                <a:gd name="T50" fmla="*/ 115 w 136"/>
                <a:gd name="T51" fmla="*/ 132 h 152"/>
                <a:gd name="T52" fmla="*/ 128 w 136"/>
                <a:gd name="T53" fmla="*/ 144 h 152"/>
                <a:gd name="T54" fmla="*/ 67 w 136"/>
                <a:gd name="T55" fmla="*/ 81 h 152"/>
                <a:gd name="T56" fmla="*/ 57 w 136"/>
                <a:gd name="T57" fmla="*/ 41 h 152"/>
                <a:gd name="T58" fmla="*/ 115 w 136"/>
                <a:gd name="T59" fmla="*/ 13 h 152"/>
                <a:gd name="T60" fmla="*/ 82 w 136"/>
                <a:gd name="T61" fmla="*/ 72 h 152"/>
                <a:gd name="T62" fmla="*/ 92 w 136"/>
                <a:gd name="T63" fmla="*/ 12 h 152"/>
                <a:gd name="T64" fmla="*/ 65 w 136"/>
                <a:gd name="T65" fmla="*/ 41 h 152"/>
                <a:gd name="T66" fmla="*/ 76 w 136"/>
                <a:gd name="T67" fmla="*/ 60 h 152"/>
                <a:gd name="T68" fmla="*/ 82 w 136"/>
                <a:gd name="T69" fmla="*/ 64 h 152"/>
                <a:gd name="T70" fmla="*/ 112 w 136"/>
                <a:gd name="T71" fmla="*/ 57 h 152"/>
                <a:gd name="T72" fmla="*/ 92 w 136"/>
                <a:gd name="T73" fmla="*/ 12 h 152"/>
                <a:gd name="T74" fmla="*/ 76 w 136"/>
                <a:gd name="T75" fmla="*/ 32 h 152"/>
                <a:gd name="T76" fmla="*/ 91 w 136"/>
                <a:gd name="T77" fmla="*/ 45 h 152"/>
                <a:gd name="T78" fmla="*/ 99 w 136"/>
                <a:gd name="T79" fmla="*/ 49 h 152"/>
                <a:gd name="T80" fmla="*/ 102 w 136"/>
                <a:gd name="T81" fmla="*/ 38 h 152"/>
                <a:gd name="T82" fmla="*/ 99 w 136"/>
                <a:gd name="T83" fmla="*/ 26 h 152"/>
                <a:gd name="T84" fmla="*/ 99 w 136"/>
                <a:gd name="T85" fmla="*/ 49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6" h="152">
                  <a:moveTo>
                    <a:pt x="115" y="95"/>
                  </a:moveTo>
                  <a:cubicBezTo>
                    <a:pt x="115" y="87"/>
                    <a:pt x="115" y="87"/>
                    <a:pt x="115" y="87"/>
                  </a:cubicBezTo>
                  <a:cubicBezTo>
                    <a:pt x="54" y="87"/>
                    <a:pt x="54" y="87"/>
                    <a:pt x="54" y="87"/>
                  </a:cubicBezTo>
                  <a:cubicBezTo>
                    <a:pt x="49" y="80"/>
                    <a:pt x="42" y="76"/>
                    <a:pt x="34" y="76"/>
                  </a:cubicBezTo>
                  <a:cubicBezTo>
                    <a:pt x="20" y="76"/>
                    <a:pt x="9" y="88"/>
                    <a:pt x="9" y="101"/>
                  </a:cubicBezTo>
                  <a:cubicBezTo>
                    <a:pt x="9" y="110"/>
                    <a:pt x="13" y="117"/>
                    <a:pt x="19" y="122"/>
                  </a:cubicBezTo>
                  <a:cubicBezTo>
                    <a:pt x="8" y="127"/>
                    <a:pt x="0" y="139"/>
                    <a:pt x="0" y="152"/>
                  </a:cubicBezTo>
                  <a:cubicBezTo>
                    <a:pt x="8" y="152"/>
                    <a:pt x="8" y="152"/>
                    <a:pt x="8" y="152"/>
                  </a:cubicBezTo>
                  <a:cubicBezTo>
                    <a:pt x="8" y="138"/>
                    <a:pt x="20" y="126"/>
                    <a:pt x="34" y="126"/>
                  </a:cubicBezTo>
                  <a:cubicBezTo>
                    <a:pt x="48" y="126"/>
                    <a:pt x="59" y="138"/>
                    <a:pt x="59" y="152"/>
                  </a:cubicBezTo>
                  <a:cubicBezTo>
                    <a:pt x="67" y="152"/>
                    <a:pt x="67" y="152"/>
                    <a:pt x="67" y="152"/>
                  </a:cubicBezTo>
                  <a:cubicBezTo>
                    <a:pt x="67" y="152"/>
                    <a:pt x="67" y="152"/>
                    <a:pt x="67" y="152"/>
                  </a:cubicBezTo>
                  <a:cubicBezTo>
                    <a:pt x="92" y="152"/>
                    <a:pt x="92" y="152"/>
                    <a:pt x="92" y="152"/>
                  </a:cubicBezTo>
                  <a:cubicBezTo>
                    <a:pt x="92" y="144"/>
                    <a:pt x="92" y="144"/>
                    <a:pt x="92" y="144"/>
                  </a:cubicBezTo>
                  <a:cubicBezTo>
                    <a:pt x="83" y="144"/>
                    <a:pt x="83" y="144"/>
                    <a:pt x="83" y="144"/>
                  </a:cubicBezTo>
                  <a:cubicBezTo>
                    <a:pt x="83" y="137"/>
                    <a:pt x="83" y="137"/>
                    <a:pt x="83" y="137"/>
                  </a:cubicBezTo>
                  <a:cubicBezTo>
                    <a:pt x="100" y="137"/>
                    <a:pt x="100" y="137"/>
                    <a:pt x="100" y="137"/>
                  </a:cubicBezTo>
                  <a:cubicBezTo>
                    <a:pt x="100" y="152"/>
                    <a:pt x="100" y="152"/>
                    <a:pt x="100" y="152"/>
                  </a:cubicBezTo>
                  <a:cubicBezTo>
                    <a:pt x="136" y="152"/>
                    <a:pt x="136" y="152"/>
                    <a:pt x="136" y="152"/>
                  </a:cubicBezTo>
                  <a:cubicBezTo>
                    <a:pt x="136" y="95"/>
                    <a:pt x="136" y="95"/>
                    <a:pt x="136" y="95"/>
                  </a:cubicBezTo>
                  <a:lnTo>
                    <a:pt x="115" y="95"/>
                  </a:lnTo>
                  <a:close/>
                  <a:moveTo>
                    <a:pt x="128" y="103"/>
                  </a:moveTo>
                  <a:cubicBezTo>
                    <a:pt x="128" y="110"/>
                    <a:pt x="128" y="110"/>
                    <a:pt x="128" y="110"/>
                  </a:cubicBezTo>
                  <a:cubicBezTo>
                    <a:pt x="115" y="110"/>
                    <a:pt x="115" y="110"/>
                    <a:pt x="115" y="110"/>
                  </a:cubicBezTo>
                  <a:cubicBezTo>
                    <a:pt x="115" y="103"/>
                    <a:pt x="115" y="103"/>
                    <a:pt x="115" y="103"/>
                  </a:cubicBezTo>
                  <a:lnTo>
                    <a:pt x="128" y="103"/>
                  </a:lnTo>
                  <a:close/>
                  <a:moveTo>
                    <a:pt x="128" y="118"/>
                  </a:moveTo>
                  <a:cubicBezTo>
                    <a:pt x="128" y="124"/>
                    <a:pt x="128" y="124"/>
                    <a:pt x="128" y="124"/>
                  </a:cubicBezTo>
                  <a:cubicBezTo>
                    <a:pt x="115" y="124"/>
                    <a:pt x="115" y="124"/>
                    <a:pt x="115" y="124"/>
                  </a:cubicBezTo>
                  <a:cubicBezTo>
                    <a:pt x="115" y="118"/>
                    <a:pt x="115" y="118"/>
                    <a:pt x="115" y="118"/>
                  </a:cubicBezTo>
                  <a:lnTo>
                    <a:pt x="128" y="118"/>
                  </a:lnTo>
                  <a:close/>
                  <a:moveTo>
                    <a:pt x="17" y="101"/>
                  </a:moveTo>
                  <a:cubicBezTo>
                    <a:pt x="17" y="92"/>
                    <a:pt x="24" y="84"/>
                    <a:pt x="34" y="84"/>
                  </a:cubicBezTo>
                  <a:cubicBezTo>
                    <a:pt x="43" y="84"/>
                    <a:pt x="51" y="92"/>
                    <a:pt x="51" y="101"/>
                  </a:cubicBezTo>
                  <a:cubicBezTo>
                    <a:pt x="51" y="111"/>
                    <a:pt x="43" y="118"/>
                    <a:pt x="34" y="118"/>
                  </a:cubicBezTo>
                  <a:cubicBezTo>
                    <a:pt x="24" y="118"/>
                    <a:pt x="17" y="111"/>
                    <a:pt x="17" y="101"/>
                  </a:cubicBezTo>
                  <a:close/>
                  <a:moveTo>
                    <a:pt x="48" y="122"/>
                  </a:moveTo>
                  <a:cubicBezTo>
                    <a:pt x="55" y="117"/>
                    <a:pt x="59" y="110"/>
                    <a:pt x="59" y="101"/>
                  </a:cubicBezTo>
                  <a:cubicBezTo>
                    <a:pt x="59" y="99"/>
                    <a:pt x="58" y="97"/>
                    <a:pt x="58" y="95"/>
                  </a:cubicBezTo>
                  <a:cubicBezTo>
                    <a:pt x="107" y="95"/>
                    <a:pt x="107" y="95"/>
                    <a:pt x="107" y="95"/>
                  </a:cubicBezTo>
                  <a:cubicBezTo>
                    <a:pt x="107" y="129"/>
                    <a:pt x="107" y="129"/>
                    <a:pt x="107" y="129"/>
                  </a:cubicBezTo>
                  <a:cubicBezTo>
                    <a:pt x="59" y="129"/>
                    <a:pt x="59" y="129"/>
                    <a:pt x="59" y="129"/>
                  </a:cubicBezTo>
                  <a:cubicBezTo>
                    <a:pt x="56" y="126"/>
                    <a:pt x="52" y="123"/>
                    <a:pt x="48" y="122"/>
                  </a:cubicBezTo>
                  <a:close/>
                  <a:moveTo>
                    <a:pt x="75" y="144"/>
                  </a:moveTo>
                  <a:cubicBezTo>
                    <a:pt x="66" y="144"/>
                    <a:pt x="66" y="144"/>
                    <a:pt x="66" y="144"/>
                  </a:cubicBezTo>
                  <a:cubicBezTo>
                    <a:pt x="66" y="142"/>
                    <a:pt x="65" y="139"/>
                    <a:pt x="64" y="137"/>
                  </a:cubicBezTo>
                  <a:cubicBezTo>
                    <a:pt x="75" y="137"/>
                    <a:pt x="75" y="137"/>
                    <a:pt x="75" y="137"/>
                  </a:cubicBezTo>
                  <a:lnTo>
                    <a:pt x="75" y="144"/>
                  </a:lnTo>
                  <a:close/>
                  <a:moveTo>
                    <a:pt x="108" y="144"/>
                  </a:moveTo>
                  <a:cubicBezTo>
                    <a:pt x="108" y="137"/>
                    <a:pt x="108" y="137"/>
                    <a:pt x="108" y="137"/>
                  </a:cubicBezTo>
                  <a:cubicBezTo>
                    <a:pt x="115" y="137"/>
                    <a:pt x="115" y="137"/>
                    <a:pt x="115" y="137"/>
                  </a:cubicBezTo>
                  <a:cubicBezTo>
                    <a:pt x="115" y="132"/>
                    <a:pt x="115" y="132"/>
                    <a:pt x="115" y="132"/>
                  </a:cubicBezTo>
                  <a:cubicBezTo>
                    <a:pt x="128" y="132"/>
                    <a:pt x="128" y="132"/>
                    <a:pt x="128" y="132"/>
                  </a:cubicBezTo>
                  <a:cubicBezTo>
                    <a:pt x="128" y="144"/>
                    <a:pt x="128" y="144"/>
                    <a:pt x="128" y="144"/>
                  </a:cubicBezTo>
                  <a:lnTo>
                    <a:pt x="108" y="144"/>
                  </a:lnTo>
                  <a:close/>
                  <a:moveTo>
                    <a:pt x="67" y="81"/>
                  </a:moveTo>
                  <a:cubicBezTo>
                    <a:pt x="68" y="64"/>
                    <a:pt x="68" y="64"/>
                    <a:pt x="68" y="64"/>
                  </a:cubicBezTo>
                  <a:cubicBezTo>
                    <a:pt x="62" y="58"/>
                    <a:pt x="58" y="50"/>
                    <a:pt x="57" y="41"/>
                  </a:cubicBezTo>
                  <a:cubicBezTo>
                    <a:pt x="57" y="32"/>
                    <a:pt x="60" y="23"/>
                    <a:pt x="66" y="16"/>
                  </a:cubicBezTo>
                  <a:cubicBezTo>
                    <a:pt x="79" y="1"/>
                    <a:pt x="101" y="0"/>
                    <a:pt x="115" y="13"/>
                  </a:cubicBezTo>
                  <a:cubicBezTo>
                    <a:pt x="130" y="26"/>
                    <a:pt x="131" y="48"/>
                    <a:pt x="118" y="62"/>
                  </a:cubicBezTo>
                  <a:cubicBezTo>
                    <a:pt x="109" y="72"/>
                    <a:pt x="95" y="76"/>
                    <a:pt x="82" y="72"/>
                  </a:cubicBezTo>
                  <a:lnTo>
                    <a:pt x="67" y="81"/>
                  </a:lnTo>
                  <a:close/>
                  <a:moveTo>
                    <a:pt x="92" y="12"/>
                  </a:moveTo>
                  <a:cubicBezTo>
                    <a:pt x="85" y="12"/>
                    <a:pt x="77" y="15"/>
                    <a:pt x="72" y="21"/>
                  </a:cubicBezTo>
                  <a:cubicBezTo>
                    <a:pt x="67" y="27"/>
                    <a:pt x="65" y="33"/>
                    <a:pt x="65" y="41"/>
                  </a:cubicBezTo>
                  <a:cubicBezTo>
                    <a:pt x="66" y="48"/>
                    <a:pt x="69" y="54"/>
                    <a:pt x="74" y="59"/>
                  </a:cubicBezTo>
                  <a:cubicBezTo>
                    <a:pt x="76" y="60"/>
                    <a:pt x="76" y="60"/>
                    <a:pt x="76" y="60"/>
                  </a:cubicBezTo>
                  <a:cubicBezTo>
                    <a:pt x="76" y="67"/>
                    <a:pt x="76" y="67"/>
                    <a:pt x="76" y="67"/>
                  </a:cubicBezTo>
                  <a:cubicBezTo>
                    <a:pt x="82" y="64"/>
                    <a:pt x="82" y="64"/>
                    <a:pt x="82" y="64"/>
                  </a:cubicBezTo>
                  <a:cubicBezTo>
                    <a:pt x="83" y="64"/>
                    <a:pt x="83" y="64"/>
                    <a:pt x="83" y="64"/>
                  </a:cubicBezTo>
                  <a:cubicBezTo>
                    <a:pt x="94" y="68"/>
                    <a:pt x="105" y="65"/>
                    <a:pt x="112" y="57"/>
                  </a:cubicBezTo>
                  <a:cubicBezTo>
                    <a:pt x="122" y="46"/>
                    <a:pt x="121" y="29"/>
                    <a:pt x="110" y="19"/>
                  </a:cubicBezTo>
                  <a:cubicBezTo>
                    <a:pt x="105" y="14"/>
                    <a:pt x="99" y="12"/>
                    <a:pt x="92" y="12"/>
                  </a:cubicBezTo>
                  <a:close/>
                  <a:moveTo>
                    <a:pt x="86" y="48"/>
                  </a:moveTo>
                  <a:cubicBezTo>
                    <a:pt x="76" y="32"/>
                    <a:pt x="76" y="32"/>
                    <a:pt x="76" y="32"/>
                  </a:cubicBezTo>
                  <a:cubicBezTo>
                    <a:pt x="81" y="29"/>
                    <a:pt x="81" y="29"/>
                    <a:pt x="81" y="29"/>
                  </a:cubicBezTo>
                  <a:cubicBezTo>
                    <a:pt x="91" y="45"/>
                    <a:pt x="91" y="45"/>
                    <a:pt x="91" y="45"/>
                  </a:cubicBezTo>
                  <a:lnTo>
                    <a:pt x="86" y="48"/>
                  </a:lnTo>
                  <a:close/>
                  <a:moveTo>
                    <a:pt x="99" y="49"/>
                  </a:moveTo>
                  <a:cubicBezTo>
                    <a:pt x="95" y="45"/>
                    <a:pt x="95" y="45"/>
                    <a:pt x="95" y="45"/>
                  </a:cubicBezTo>
                  <a:cubicBezTo>
                    <a:pt x="102" y="38"/>
                    <a:pt x="102" y="38"/>
                    <a:pt x="102" y="38"/>
                  </a:cubicBezTo>
                  <a:cubicBezTo>
                    <a:pt x="94" y="30"/>
                    <a:pt x="94" y="30"/>
                    <a:pt x="94" y="30"/>
                  </a:cubicBezTo>
                  <a:cubicBezTo>
                    <a:pt x="99" y="26"/>
                    <a:pt x="99" y="26"/>
                    <a:pt x="99" y="26"/>
                  </a:cubicBezTo>
                  <a:cubicBezTo>
                    <a:pt x="110" y="38"/>
                    <a:pt x="110" y="38"/>
                    <a:pt x="110" y="38"/>
                  </a:cubicBezTo>
                  <a:lnTo>
                    <a:pt x="99" y="49"/>
                  </a:ln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131" name="TextBox 130"/>
            <p:cNvSpPr txBox="1"/>
            <p:nvPr/>
          </p:nvSpPr>
          <p:spPr>
            <a:xfrm>
              <a:off x="8379176" y="3497262"/>
              <a:ext cx="1667444" cy="480131"/>
            </a:xfrm>
            <a:prstGeom prst="rect">
              <a:avLst/>
            </a:prstGeom>
            <a:noFill/>
          </p:spPr>
          <p:txBody>
            <a:bodyPr wrap="none" lIns="89642" tIns="44821" rIns="89642" bIns="44821" rtlCol="0">
              <a:spAutoFit/>
            </a:bodyPr>
            <a:lstStyle/>
            <a:p>
              <a:pPr algn="ctr" defTabSz="895665">
                <a:lnSpc>
                  <a:spcPct val="90000"/>
                </a:lnSpc>
                <a:defRPr/>
              </a:pPr>
              <a:r>
                <a:rPr lang="en-US" sz="1372" kern="0">
                  <a:gradFill>
                    <a:gsLst>
                      <a:gs pos="0">
                        <a:srgbClr val="FFFFFF"/>
                      </a:gs>
                      <a:gs pos="100000">
                        <a:srgbClr val="FFFFFF"/>
                      </a:gs>
                    </a:gsLst>
                    <a:lin ang="5400000" scaled="1"/>
                  </a:gradFill>
                </a:rPr>
                <a:t>.NET, Java, PHP,</a:t>
              </a:r>
              <a:br>
                <a:rPr lang="en-US" sz="1372" kern="0">
                  <a:gradFill>
                    <a:gsLst>
                      <a:gs pos="0">
                        <a:srgbClr val="FFFFFF"/>
                      </a:gs>
                      <a:gs pos="100000">
                        <a:srgbClr val="FFFFFF"/>
                      </a:gs>
                    </a:gsLst>
                    <a:lin ang="5400000" scaled="1"/>
                  </a:gradFill>
                </a:rPr>
              </a:br>
              <a:r>
                <a:rPr lang="en-US" sz="1372" kern="0">
                  <a:gradFill>
                    <a:gsLst>
                      <a:gs pos="0">
                        <a:srgbClr val="FFFFFF"/>
                      </a:gs>
                      <a:gs pos="100000">
                        <a:srgbClr val="FFFFFF"/>
                      </a:gs>
                    </a:gsLst>
                    <a:lin ang="5400000" scaled="1"/>
                  </a:gradFill>
                </a:rPr>
                <a:t>Node, and Python </a:t>
              </a:r>
            </a:p>
          </p:txBody>
        </p:sp>
      </p:grpSp>
      <p:grpSp>
        <p:nvGrpSpPr>
          <p:cNvPr id="38" name="Group 37"/>
          <p:cNvGrpSpPr/>
          <p:nvPr/>
        </p:nvGrpSpPr>
        <p:grpSpPr>
          <a:xfrm>
            <a:off x="10391796" y="2638925"/>
            <a:ext cx="1134930" cy="1260768"/>
            <a:chOff x="10600173" y="2691344"/>
            <a:chExt cx="1157688" cy="1286049"/>
          </a:xfrm>
        </p:grpSpPr>
        <p:sp>
          <p:nvSpPr>
            <p:cNvPr id="21" name="Freeform 17"/>
            <p:cNvSpPr>
              <a:spLocks noChangeAspect="1" noEditPoints="1"/>
            </p:cNvSpPr>
            <p:nvPr/>
          </p:nvSpPr>
          <p:spPr bwMode="auto">
            <a:xfrm>
              <a:off x="10780157" y="2691344"/>
              <a:ext cx="797720" cy="678657"/>
            </a:xfrm>
            <a:custGeom>
              <a:avLst/>
              <a:gdLst>
                <a:gd name="T0" fmla="*/ 283 w 335"/>
                <a:gd name="T1" fmla="*/ 102 h 285"/>
                <a:gd name="T2" fmla="*/ 335 w 335"/>
                <a:gd name="T3" fmla="*/ 68 h 285"/>
                <a:gd name="T4" fmla="*/ 219 w 335"/>
                <a:gd name="T5" fmla="*/ 0 h 285"/>
                <a:gd name="T6" fmla="*/ 168 w 335"/>
                <a:gd name="T7" fmla="*/ 31 h 285"/>
                <a:gd name="T8" fmla="*/ 116 w 335"/>
                <a:gd name="T9" fmla="*/ 0 h 285"/>
                <a:gd name="T10" fmla="*/ 0 w 335"/>
                <a:gd name="T11" fmla="*/ 68 h 285"/>
                <a:gd name="T12" fmla="*/ 54 w 335"/>
                <a:gd name="T13" fmla="*/ 102 h 285"/>
                <a:gd name="T14" fmla="*/ 4 w 335"/>
                <a:gd name="T15" fmla="*/ 143 h 285"/>
                <a:gd name="T16" fmla="*/ 60 w 335"/>
                <a:gd name="T17" fmla="*/ 178 h 285"/>
                <a:gd name="T18" fmla="*/ 60 w 335"/>
                <a:gd name="T19" fmla="*/ 221 h 285"/>
                <a:gd name="T20" fmla="*/ 168 w 335"/>
                <a:gd name="T21" fmla="*/ 285 h 285"/>
                <a:gd name="T22" fmla="*/ 277 w 335"/>
                <a:gd name="T23" fmla="*/ 221 h 285"/>
                <a:gd name="T24" fmla="*/ 277 w 335"/>
                <a:gd name="T25" fmla="*/ 178 h 285"/>
                <a:gd name="T26" fmla="*/ 335 w 335"/>
                <a:gd name="T27" fmla="*/ 143 h 285"/>
                <a:gd name="T28" fmla="*/ 283 w 335"/>
                <a:gd name="T29" fmla="*/ 102 h 285"/>
                <a:gd name="T30" fmla="*/ 168 w 335"/>
                <a:gd name="T31" fmla="*/ 49 h 285"/>
                <a:gd name="T32" fmla="*/ 254 w 335"/>
                <a:gd name="T33" fmla="*/ 100 h 285"/>
                <a:gd name="T34" fmla="*/ 168 w 335"/>
                <a:gd name="T35" fmla="*/ 150 h 285"/>
                <a:gd name="T36" fmla="*/ 83 w 335"/>
                <a:gd name="T37" fmla="*/ 100 h 285"/>
                <a:gd name="T38" fmla="*/ 168 w 335"/>
                <a:gd name="T39" fmla="*/ 49 h 285"/>
                <a:gd name="T40" fmla="*/ 269 w 335"/>
                <a:gd name="T41" fmla="*/ 109 h 285"/>
                <a:gd name="T42" fmla="*/ 308 w 335"/>
                <a:gd name="T43" fmla="*/ 141 h 285"/>
                <a:gd name="T44" fmla="*/ 221 w 335"/>
                <a:gd name="T45" fmla="*/ 191 h 285"/>
                <a:gd name="T46" fmla="*/ 182 w 335"/>
                <a:gd name="T47" fmla="*/ 160 h 285"/>
                <a:gd name="T48" fmla="*/ 269 w 335"/>
                <a:gd name="T49" fmla="*/ 109 h 285"/>
                <a:gd name="T50" fmla="*/ 219 w 335"/>
                <a:gd name="T51" fmla="*/ 20 h 285"/>
                <a:gd name="T52" fmla="*/ 306 w 335"/>
                <a:gd name="T53" fmla="*/ 68 h 285"/>
                <a:gd name="T54" fmla="*/ 269 w 335"/>
                <a:gd name="T55" fmla="*/ 90 h 285"/>
                <a:gd name="T56" fmla="*/ 184 w 335"/>
                <a:gd name="T57" fmla="*/ 41 h 285"/>
                <a:gd name="T58" fmla="*/ 219 w 335"/>
                <a:gd name="T59" fmla="*/ 20 h 285"/>
                <a:gd name="T60" fmla="*/ 116 w 335"/>
                <a:gd name="T61" fmla="*/ 20 h 285"/>
                <a:gd name="T62" fmla="*/ 153 w 335"/>
                <a:gd name="T63" fmla="*/ 41 h 285"/>
                <a:gd name="T64" fmla="*/ 68 w 335"/>
                <a:gd name="T65" fmla="*/ 90 h 285"/>
                <a:gd name="T66" fmla="*/ 31 w 335"/>
                <a:gd name="T67" fmla="*/ 68 h 285"/>
                <a:gd name="T68" fmla="*/ 116 w 335"/>
                <a:gd name="T69" fmla="*/ 20 h 285"/>
                <a:gd name="T70" fmla="*/ 68 w 335"/>
                <a:gd name="T71" fmla="*/ 109 h 285"/>
                <a:gd name="T72" fmla="*/ 155 w 335"/>
                <a:gd name="T73" fmla="*/ 160 h 285"/>
                <a:gd name="T74" fmla="*/ 110 w 335"/>
                <a:gd name="T75" fmla="*/ 191 h 285"/>
                <a:gd name="T76" fmla="*/ 29 w 335"/>
                <a:gd name="T77" fmla="*/ 141 h 285"/>
                <a:gd name="T78" fmla="*/ 68 w 335"/>
                <a:gd name="T79" fmla="*/ 109 h 285"/>
                <a:gd name="T80" fmla="*/ 75 w 335"/>
                <a:gd name="T81" fmla="*/ 187 h 285"/>
                <a:gd name="T82" fmla="*/ 112 w 335"/>
                <a:gd name="T83" fmla="*/ 211 h 285"/>
                <a:gd name="T84" fmla="*/ 161 w 335"/>
                <a:gd name="T85" fmla="*/ 174 h 285"/>
                <a:gd name="T86" fmla="*/ 161 w 335"/>
                <a:gd name="T87" fmla="*/ 262 h 285"/>
                <a:gd name="T88" fmla="*/ 75 w 335"/>
                <a:gd name="T89" fmla="*/ 211 h 285"/>
                <a:gd name="T90" fmla="*/ 75 w 335"/>
                <a:gd name="T91" fmla="*/ 187 h 285"/>
                <a:gd name="T92" fmla="*/ 261 w 335"/>
                <a:gd name="T93" fmla="*/ 211 h 285"/>
                <a:gd name="T94" fmla="*/ 176 w 335"/>
                <a:gd name="T95" fmla="*/ 262 h 285"/>
                <a:gd name="T96" fmla="*/ 176 w 335"/>
                <a:gd name="T97" fmla="*/ 176 h 285"/>
                <a:gd name="T98" fmla="*/ 219 w 335"/>
                <a:gd name="T99" fmla="*/ 211 h 285"/>
                <a:gd name="T100" fmla="*/ 261 w 335"/>
                <a:gd name="T101" fmla="*/ 185 h 285"/>
                <a:gd name="T102" fmla="*/ 261 w 335"/>
                <a:gd name="T103" fmla="*/ 211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35" h="285">
                  <a:moveTo>
                    <a:pt x="283" y="102"/>
                  </a:moveTo>
                  <a:lnTo>
                    <a:pt x="335" y="68"/>
                  </a:lnTo>
                  <a:lnTo>
                    <a:pt x="219" y="0"/>
                  </a:lnTo>
                  <a:lnTo>
                    <a:pt x="168" y="31"/>
                  </a:lnTo>
                  <a:lnTo>
                    <a:pt x="116" y="0"/>
                  </a:lnTo>
                  <a:lnTo>
                    <a:pt x="0" y="68"/>
                  </a:lnTo>
                  <a:lnTo>
                    <a:pt x="54" y="102"/>
                  </a:lnTo>
                  <a:lnTo>
                    <a:pt x="4" y="143"/>
                  </a:lnTo>
                  <a:lnTo>
                    <a:pt x="60" y="178"/>
                  </a:lnTo>
                  <a:lnTo>
                    <a:pt x="60" y="221"/>
                  </a:lnTo>
                  <a:lnTo>
                    <a:pt x="168" y="285"/>
                  </a:lnTo>
                  <a:lnTo>
                    <a:pt x="277" y="221"/>
                  </a:lnTo>
                  <a:lnTo>
                    <a:pt x="277" y="178"/>
                  </a:lnTo>
                  <a:lnTo>
                    <a:pt x="335" y="143"/>
                  </a:lnTo>
                  <a:lnTo>
                    <a:pt x="283" y="102"/>
                  </a:lnTo>
                  <a:close/>
                  <a:moveTo>
                    <a:pt x="168" y="49"/>
                  </a:moveTo>
                  <a:lnTo>
                    <a:pt x="254" y="100"/>
                  </a:lnTo>
                  <a:lnTo>
                    <a:pt x="168" y="150"/>
                  </a:lnTo>
                  <a:lnTo>
                    <a:pt x="83" y="100"/>
                  </a:lnTo>
                  <a:lnTo>
                    <a:pt x="168" y="49"/>
                  </a:lnTo>
                  <a:close/>
                  <a:moveTo>
                    <a:pt x="269" y="109"/>
                  </a:moveTo>
                  <a:lnTo>
                    <a:pt x="308" y="141"/>
                  </a:lnTo>
                  <a:lnTo>
                    <a:pt x="221" y="191"/>
                  </a:lnTo>
                  <a:lnTo>
                    <a:pt x="182" y="160"/>
                  </a:lnTo>
                  <a:lnTo>
                    <a:pt x="269" y="109"/>
                  </a:lnTo>
                  <a:close/>
                  <a:moveTo>
                    <a:pt x="219" y="20"/>
                  </a:moveTo>
                  <a:lnTo>
                    <a:pt x="306" y="68"/>
                  </a:lnTo>
                  <a:lnTo>
                    <a:pt x="269" y="90"/>
                  </a:lnTo>
                  <a:lnTo>
                    <a:pt x="184" y="41"/>
                  </a:lnTo>
                  <a:lnTo>
                    <a:pt x="219" y="20"/>
                  </a:lnTo>
                  <a:close/>
                  <a:moveTo>
                    <a:pt x="116" y="20"/>
                  </a:moveTo>
                  <a:lnTo>
                    <a:pt x="153" y="41"/>
                  </a:lnTo>
                  <a:lnTo>
                    <a:pt x="68" y="90"/>
                  </a:lnTo>
                  <a:lnTo>
                    <a:pt x="31" y="68"/>
                  </a:lnTo>
                  <a:lnTo>
                    <a:pt x="116" y="20"/>
                  </a:lnTo>
                  <a:close/>
                  <a:moveTo>
                    <a:pt x="68" y="109"/>
                  </a:moveTo>
                  <a:lnTo>
                    <a:pt x="155" y="160"/>
                  </a:lnTo>
                  <a:lnTo>
                    <a:pt x="110" y="191"/>
                  </a:lnTo>
                  <a:lnTo>
                    <a:pt x="29" y="141"/>
                  </a:lnTo>
                  <a:lnTo>
                    <a:pt x="68" y="109"/>
                  </a:lnTo>
                  <a:close/>
                  <a:moveTo>
                    <a:pt x="75" y="187"/>
                  </a:moveTo>
                  <a:lnTo>
                    <a:pt x="112" y="211"/>
                  </a:lnTo>
                  <a:lnTo>
                    <a:pt x="161" y="174"/>
                  </a:lnTo>
                  <a:lnTo>
                    <a:pt x="161" y="262"/>
                  </a:lnTo>
                  <a:lnTo>
                    <a:pt x="75" y="211"/>
                  </a:lnTo>
                  <a:lnTo>
                    <a:pt x="75" y="187"/>
                  </a:lnTo>
                  <a:close/>
                  <a:moveTo>
                    <a:pt x="261" y="211"/>
                  </a:moveTo>
                  <a:lnTo>
                    <a:pt x="176" y="262"/>
                  </a:lnTo>
                  <a:lnTo>
                    <a:pt x="176" y="176"/>
                  </a:lnTo>
                  <a:lnTo>
                    <a:pt x="219" y="211"/>
                  </a:lnTo>
                  <a:lnTo>
                    <a:pt x="261" y="185"/>
                  </a:lnTo>
                  <a:lnTo>
                    <a:pt x="261" y="211"/>
                  </a:ln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134" name="TextBox 133"/>
            <p:cNvSpPr txBox="1"/>
            <p:nvPr/>
          </p:nvSpPr>
          <p:spPr>
            <a:xfrm>
              <a:off x="10600173" y="3497262"/>
              <a:ext cx="1157688" cy="480131"/>
            </a:xfrm>
            <a:prstGeom prst="rect">
              <a:avLst/>
            </a:prstGeom>
            <a:noFill/>
          </p:spPr>
          <p:txBody>
            <a:bodyPr wrap="none" lIns="89642" tIns="44821" rIns="89642" bIns="44821" rtlCol="0">
              <a:spAutoFit/>
            </a:bodyPr>
            <a:lstStyle/>
            <a:p>
              <a:pPr algn="ctr" defTabSz="895665">
                <a:lnSpc>
                  <a:spcPct val="90000"/>
                </a:lnSpc>
                <a:defRPr/>
              </a:pPr>
              <a:r>
                <a:rPr lang="en-US" sz="1372" kern="0">
                  <a:gradFill>
                    <a:gsLst>
                      <a:gs pos="0">
                        <a:srgbClr val="FFFFFF"/>
                      </a:gs>
                      <a:gs pos="100000">
                        <a:srgbClr val="FFFFFF"/>
                      </a:gs>
                    </a:gsLst>
                    <a:lin ang="5400000" scaled="1"/>
                  </a:gradFill>
                </a:rPr>
                <a:t>Staging and</a:t>
              </a:r>
              <a:br>
                <a:rPr lang="en-US" sz="1372" kern="0">
                  <a:gradFill>
                    <a:gsLst>
                      <a:gs pos="0">
                        <a:srgbClr val="FFFFFF"/>
                      </a:gs>
                      <a:gs pos="100000">
                        <a:srgbClr val="FFFFFF"/>
                      </a:gs>
                    </a:gsLst>
                    <a:lin ang="5400000" scaled="1"/>
                  </a:gradFill>
                </a:rPr>
              </a:br>
              <a:r>
                <a:rPr lang="en-US" sz="1372" kern="0">
                  <a:gradFill>
                    <a:gsLst>
                      <a:gs pos="0">
                        <a:srgbClr val="FFFFFF"/>
                      </a:gs>
                      <a:gs pos="100000">
                        <a:srgbClr val="FFFFFF"/>
                      </a:gs>
                    </a:gsLst>
                    <a:lin ang="5400000" scaled="1"/>
                  </a:gradFill>
                </a:rPr>
                <a:t>deployment</a:t>
              </a:r>
            </a:p>
          </p:txBody>
        </p:sp>
      </p:grpSp>
    </p:spTree>
    <p:extLst>
      <p:ext uri="{BB962C8B-B14F-4D97-AF65-F5344CB8AC3E}">
        <p14:creationId xmlns:p14="http://schemas.microsoft.com/office/powerpoint/2010/main" val="861743079"/>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0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par>
                                <p:cTn id="8" presetID="35" presetClass="path" presetSubtype="0" decel="100000" fill="hold" nodeType="withEffect">
                                  <p:stCondLst>
                                    <p:cond delay="200"/>
                                  </p:stCondLst>
                                  <p:childTnLst>
                                    <p:animMotion origin="layout" path="M 2.77556E-17 -3.7037E-6 L 2.77556E-17 0.02616 " pathEditMode="relative" rAng="0" ptsTypes="AA">
                                      <p:cBhvr>
                                        <p:cTn id="9" dur="500" spd="-100000" fill="hold"/>
                                        <p:tgtEl>
                                          <p:spTgt spid="29"/>
                                        </p:tgtEl>
                                        <p:attrNameLst>
                                          <p:attrName>ppt_x</p:attrName>
                                          <p:attrName>ppt_y</p:attrName>
                                        </p:attrNameLst>
                                      </p:cBhvr>
                                      <p:rCtr x="0" y="1296"/>
                                    </p:animMotion>
                                  </p:childTnLst>
                                </p:cTn>
                              </p:par>
                              <p:par>
                                <p:cTn id="10" presetID="10" presetClass="entr" presetSubtype="0" fill="hold" nodeType="withEffect">
                                  <p:stCondLst>
                                    <p:cond delay="300"/>
                                  </p:stCondLst>
                                  <p:childTnLst>
                                    <p:set>
                                      <p:cBhvr>
                                        <p:cTn id="11" dur="1" fill="hold">
                                          <p:stCondLst>
                                            <p:cond delay="0"/>
                                          </p:stCondLst>
                                        </p:cTn>
                                        <p:tgtEl>
                                          <p:spTgt spid="32"/>
                                        </p:tgtEl>
                                        <p:attrNameLst>
                                          <p:attrName>style.visibility</p:attrName>
                                        </p:attrNameLst>
                                      </p:cBhvr>
                                      <p:to>
                                        <p:strVal val="visible"/>
                                      </p:to>
                                    </p:set>
                                    <p:animEffect transition="in" filter="fade">
                                      <p:cBhvr>
                                        <p:cTn id="12" dur="500"/>
                                        <p:tgtEl>
                                          <p:spTgt spid="32"/>
                                        </p:tgtEl>
                                      </p:cBhvr>
                                    </p:animEffect>
                                  </p:childTnLst>
                                </p:cTn>
                              </p:par>
                              <p:par>
                                <p:cTn id="13" presetID="35" presetClass="path" presetSubtype="0" decel="100000" fill="hold" nodeType="withEffect">
                                  <p:stCondLst>
                                    <p:cond delay="300"/>
                                  </p:stCondLst>
                                  <p:childTnLst>
                                    <p:animMotion origin="layout" path="M 2.77556E-17 -3.7037E-6 L 2.77556E-17 0.02616 " pathEditMode="relative" rAng="0" ptsTypes="AA">
                                      <p:cBhvr>
                                        <p:cTn id="14" dur="500" spd="-100000" fill="hold"/>
                                        <p:tgtEl>
                                          <p:spTgt spid="32"/>
                                        </p:tgtEl>
                                        <p:attrNameLst>
                                          <p:attrName>ppt_x</p:attrName>
                                          <p:attrName>ppt_y</p:attrName>
                                        </p:attrNameLst>
                                      </p:cBhvr>
                                      <p:rCtr x="0" y="1296"/>
                                    </p:animMotion>
                                  </p:childTnLst>
                                </p:cTn>
                              </p:par>
                              <p:par>
                                <p:cTn id="15" presetID="10" presetClass="entr" presetSubtype="0" fill="hold" nodeType="withEffect">
                                  <p:stCondLst>
                                    <p:cond delay="400"/>
                                  </p:stCondLst>
                                  <p:childTnLst>
                                    <p:set>
                                      <p:cBhvr>
                                        <p:cTn id="16" dur="1" fill="hold">
                                          <p:stCondLst>
                                            <p:cond delay="0"/>
                                          </p:stCondLst>
                                        </p:cTn>
                                        <p:tgtEl>
                                          <p:spTgt spid="30"/>
                                        </p:tgtEl>
                                        <p:attrNameLst>
                                          <p:attrName>style.visibility</p:attrName>
                                        </p:attrNameLst>
                                      </p:cBhvr>
                                      <p:to>
                                        <p:strVal val="visible"/>
                                      </p:to>
                                    </p:set>
                                    <p:animEffect transition="in" filter="fade">
                                      <p:cBhvr>
                                        <p:cTn id="17" dur="500"/>
                                        <p:tgtEl>
                                          <p:spTgt spid="30"/>
                                        </p:tgtEl>
                                      </p:cBhvr>
                                    </p:animEffect>
                                  </p:childTnLst>
                                </p:cTn>
                              </p:par>
                              <p:par>
                                <p:cTn id="18" presetID="35" presetClass="path" presetSubtype="0" decel="100000" fill="hold" nodeType="withEffect">
                                  <p:stCondLst>
                                    <p:cond delay="400"/>
                                  </p:stCondLst>
                                  <p:childTnLst>
                                    <p:animMotion origin="layout" path="M 2.77556E-17 -3.7037E-6 L 2.77556E-17 0.02616 " pathEditMode="relative" rAng="0" ptsTypes="AA">
                                      <p:cBhvr>
                                        <p:cTn id="19" dur="500" spd="-100000" fill="hold"/>
                                        <p:tgtEl>
                                          <p:spTgt spid="30"/>
                                        </p:tgtEl>
                                        <p:attrNameLst>
                                          <p:attrName>ppt_x</p:attrName>
                                          <p:attrName>ppt_y</p:attrName>
                                        </p:attrNameLst>
                                      </p:cBhvr>
                                      <p:rCtr x="0" y="1296"/>
                                    </p:animMotion>
                                  </p:childTnLst>
                                </p:cTn>
                              </p:par>
                              <p:par>
                                <p:cTn id="20" presetID="10" presetClass="entr" presetSubtype="0" fill="hold" nodeType="withEffect">
                                  <p:stCondLst>
                                    <p:cond delay="500"/>
                                  </p:stCondLst>
                                  <p:childTnLst>
                                    <p:set>
                                      <p:cBhvr>
                                        <p:cTn id="21" dur="1" fill="hold">
                                          <p:stCondLst>
                                            <p:cond delay="0"/>
                                          </p:stCondLst>
                                        </p:cTn>
                                        <p:tgtEl>
                                          <p:spTgt spid="31"/>
                                        </p:tgtEl>
                                        <p:attrNameLst>
                                          <p:attrName>style.visibility</p:attrName>
                                        </p:attrNameLst>
                                      </p:cBhvr>
                                      <p:to>
                                        <p:strVal val="visible"/>
                                      </p:to>
                                    </p:set>
                                    <p:animEffect transition="in" filter="fade">
                                      <p:cBhvr>
                                        <p:cTn id="22" dur="500"/>
                                        <p:tgtEl>
                                          <p:spTgt spid="31"/>
                                        </p:tgtEl>
                                      </p:cBhvr>
                                    </p:animEffect>
                                  </p:childTnLst>
                                </p:cTn>
                              </p:par>
                              <p:par>
                                <p:cTn id="23" presetID="35" presetClass="path" presetSubtype="0" decel="100000" fill="hold" nodeType="withEffect">
                                  <p:stCondLst>
                                    <p:cond delay="500"/>
                                  </p:stCondLst>
                                  <p:childTnLst>
                                    <p:animMotion origin="layout" path="M 2.77556E-17 -3.7037E-6 L 2.77556E-17 0.02616 " pathEditMode="relative" rAng="0" ptsTypes="AA">
                                      <p:cBhvr>
                                        <p:cTn id="24" dur="500" spd="-100000" fill="hold"/>
                                        <p:tgtEl>
                                          <p:spTgt spid="31"/>
                                        </p:tgtEl>
                                        <p:attrNameLst>
                                          <p:attrName>ppt_x</p:attrName>
                                          <p:attrName>ppt_y</p:attrName>
                                        </p:attrNameLst>
                                      </p:cBhvr>
                                      <p:rCtr x="0" y="1296"/>
                                    </p:animMotion>
                                  </p:childTnLst>
                                </p:cTn>
                              </p:par>
                              <p:par>
                                <p:cTn id="25" presetID="10" presetClass="entr" presetSubtype="0" fill="hold" nodeType="withEffect">
                                  <p:stCondLst>
                                    <p:cond delay="600"/>
                                  </p:stCondLst>
                                  <p:childTnLst>
                                    <p:set>
                                      <p:cBhvr>
                                        <p:cTn id="26" dur="1" fill="hold">
                                          <p:stCondLst>
                                            <p:cond delay="0"/>
                                          </p:stCondLst>
                                        </p:cTn>
                                        <p:tgtEl>
                                          <p:spTgt spid="33"/>
                                        </p:tgtEl>
                                        <p:attrNameLst>
                                          <p:attrName>style.visibility</p:attrName>
                                        </p:attrNameLst>
                                      </p:cBhvr>
                                      <p:to>
                                        <p:strVal val="visible"/>
                                      </p:to>
                                    </p:set>
                                    <p:animEffect transition="in" filter="fade">
                                      <p:cBhvr>
                                        <p:cTn id="27" dur="500"/>
                                        <p:tgtEl>
                                          <p:spTgt spid="33"/>
                                        </p:tgtEl>
                                      </p:cBhvr>
                                    </p:animEffect>
                                  </p:childTnLst>
                                </p:cTn>
                              </p:par>
                              <p:par>
                                <p:cTn id="28" presetID="35" presetClass="path" presetSubtype="0" decel="100000" fill="hold" nodeType="withEffect">
                                  <p:stCondLst>
                                    <p:cond delay="600"/>
                                  </p:stCondLst>
                                  <p:childTnLst>
                                    <p:animMotion origin="layout" path="M 2.77556E-17 -3.7037E-6 L 2.77556E-17 0.02616 " pathEditMode="relative" rAng="0" ptsTypes="AA">
                                      <p:cBhvr>
                                        <p:cTn id="29" dur="500" spd="-100000" fill="hold"/>
                                        <p:tgtEl>
                                          <p:spTgt spid="33"/>
                                        </p:tgtEl>
                                        <p:attrNameLst>
                                          <p:attrName>ppt_x</p:attrName>
                                          <p:attrName>ppt_y</p:attrName>
                                        </p:attrNameLst>
                                      </p:cBhvr>
                                      <p:rCtr x="0" y="1296"/>
                                    </p:animMotion>
                                  </p:childTnLst>
                                </p:cTn>
                              </p:par>
                              <p:par>
                                <p:cTn id="30" presetID="10" presetClass="entr" presetSubtype="0" fill="hold" nodeType="withEffect">
                                  <p:stCondLst>
                                    <p:cond delay="700"/>
                                  </p:stCondLst>
                                  <p:childTnLst>
                                    <p:set>
                                      <p:cBhvr>
                                        <p:cTn id="31" dur="1" fill="hold">
                                          <p:stCondLst>
                                            <p:cond delay="0"/>
                                          </p:stCondLst>
                                        </p:cTn>
                                        <p:tgtEl>
                                          <p:spTgt spid="34"/>
                                        </p:tgtEl>
                                        <p:attrNameLst>
                                          <p:attrName>style.visibility</p:attrName>
                                        </p:attrNameLst>
                                      </p:cBhvr>
                                      <p:to>
                                        <p:strVal val="visible"/>
                                      </p:to>
                                    </p:set>
                                    <p:animEffect transition="in" filter="fade">
                                      <p:cBhvr>
                                        <p:cTn id="32" dur="500"/>
                                        <p:tgtEl>
                                          <p:spTgt spid="34"/>
                                        </p:tgtEl>
                                      </p:cBhvr>
                                    </p:animEffect>
                                  </p:childTnLst>
                                </p:cTn>
                              </p:par>
                              <p:par>
                                <p:cTn id="33" presetID="35" presetClass="path" presetSubtype="0" decel="100000" fill="hold" nodeType="withEffect">
                                  <p:stCondLst>
                                    <p:cond delay="700"/>
                                  </p:stCondLst>
                                  <p:childTnLst>
                                    <p:animMotion origin="layout" path="M 2.77556E-17 -3.7037E-6 L 2.77556E-17 0.02616 " pathEditMode="relative" rAng="0" ptsTypes="AA">
                                      <p:cBhvr>
                                        <p:cTn id="34" dur="500" spd="-100000" fill="hold"/>
                                        <p:tgtEl>
                                          <p:spTgt spid="34"/>
                                        </p:tgtEl>
                                        <p:attrNameLst>
                                          <p:attrName>ppt_x</p:attrName>
                                          <p:attrName>ppt_y</p:attrName>
                                        </p:attrNameLst>
                                      </p:cBhvr>
                                      <p:rCtr x="0" y="1296"/>
                                    </p:animMotion>
                                  </p:childTnLst>
                                </p:cTn>
                              </p:par>
                              <p:par>
                                <p:cTn id="35" presetID="10" presetClass="entr" presetSubtype="0" fill="hold" nodeType="withEffect">
                                  <p:stCondLst>
                                    <p:cond delay="800"/>
                                  </p:stCondLst>
                                  <p:childTnLst>
                                    <p:set>
                                      <p:cBhvr>
                                        <p:cTn id="36" dur="1" fill="hold">
                                          <p:stCondLst>
                                            <p:cond delay="0"/>
                                          </p:stCondLst>
                                        </p:cTn>
                                        <p:tgtEl>
                                          <p:spTgt spid="35"/>
                                        </p:tgtEl>
                                        <p:attrNameLst>
                                          <p:attrName>style.visibility</p:attrName>
                                        </p:attrNameLst>
                                      </p:cBhvr>
                                      <p:to>
                                        <p:strVal val="visible"/>
                                      </p:to>
                                    </p:set>
                                    <p:animEffect transition="in" filter="fade">
                                      <p:cBhvr>
                                        <p:cTn id="37" dur="500"/>
                                        <p:tgtEl>
                                          <p:spTgt spid="35"/>
                                        </p:tgtEl>
                                      </p:cBhvr>
                                    </p:animEffect>
                                  </p:childTnLst>
                                </p:cTn>
                              </p:par>
                              <p:par>
                                <p:cTn id="38" presetID="35" presetClass="path" presetSubtype="0" decel="100000" fill="hold" nodeType="withEffect">
                                  <p:stCondLst>
                                    <p:cond delay="800"/>
                                  </p:stCondLst>
                                  <p:childTnLst>
                                    <p:animMotion origin="layout" path="M 2.77556E-17 -3.7037E-6 L 2.77556E-17 0.02616 " pathEditMode="relative" rAng="0" ptsTypes="AA">
                                      <p:cBhvr>
                                        <p:cTn id="39" dur="500" spd="-100000" fill="hold"/>
                                        <p:tgtEl>
                                          <p:spTgt spid="35"/>
                                        </p:tgtEl>
                                        <p:attrNameLst>
                                          <p:attrName>ppt_x</p:attrName>
                                          <p:attrName>ppt_y</p:attrName>
                                        </p:attrNameLst>
                                      </p:cBhvr>
                                      <p:rCtr x="0" y="1296"/>
                                    </p:animMotion>
                                  </p:childTnLst>
                                </p:cTn>
                              </p:par>
                              <p:par>
                                <p:cTn id="40" presetID="10" presetClass="entr" presetSubtype="0" fill="hold" nodeType="withEffect">
                                  <p:stCondLst>
                                    <p:cond delay="900"/>
                                  </p:stCondLst>
                                  <p:childTnLst>
                                    <p:set>
                                      <p:cBhvr>
                                        <p:cTn id="41" dur="1" fill="hold">
                                          <p:stCondLst>
                                            <p:cond delay="0"/>
                                          </p:stCondLst>
                                        </p:cTn>
                                        <p:tgtEl>
                                          <p:spTgt spid="36"/>
                                        </p:tgtEl>
                                        <p:attrNameLst>
                                          <p:attrName>style.visibility</p:attrName>
                                        </p:attrNameLst>
                                      </p:cBhvr>
                                      <p:to>
                                        <p:strVal val="visible"/>
                                      </p:to>
                                    </p:set>
                                    <p:animEffect transition="in" filter="fade">
                                      <p:cBhvr>
                                        <p:cTn id="42" dur="500"/>
                                        <p:tgtEl>
                                          <p:spTgt spid="36"/>
                                        </p:tgtEl>
                                      </p:cBhvr>
                                    </p:animEffect>
                                  </p:childTnLst>
                                </p:cTn>
                              </p:par>
                              <p:par>
                                <p:cTn id="43" presetID="35" presetClass="path" presetSubtype="0" decel="100000" fill="hold" nodeType="withEffect">
                                  <p:stCondLst>
                                    <p:cond delay="900"/>
                                  </p:stCondLst>
                                  <p:childTnLst>
                                    <p:animMotion origin="layout" path="M 2.77556E-17 -3.7037E-6 L 2.77556E-17 0.02616 " pathEditMode="relative" rAng="0" ptsTypes="AA">
                                      <p:cBhvr>
                                        <p:cTn id="44" dur="500" spd="-100000" fill="hold"/>
                                        <p:tgtEl>
                                          <p:spTgt spid="36"/>
                                        </p:tgtEl>
                                        <p:attrNameLst>
                                          <p:attrName>ppt_x</p:attrName>
                                          <p:attrName>ppt_y</p:attrName>
                                        </p:attrNameLst>
                                      </p:cBhvr>
                                      <p:rCtr x="0" y="1296"/>
                                    </p:animMotion>
                                  </p:childTnLst>
                                </p:cTn>
                              </p:par>
                              <p:par>
                                <p:cTn id="45" presetID="10" presetClass="entr" presetSubtype="0" fill="hold" nodeType="withEffect">
                                  <p:stCondLst>
                                    <p:cond delay="1000"/>
                                  </p:stCondLst>
                                  <p:childTnLst>
                                    <p:set>
                                      <p:cBhvr>
                                        <p:cTn id="46" dur="1" fill="hold">
                                          <p:stCondLst>
                                            <p:cond delay="0"/>
                                          </p:stCondLst>
                                        </p:cTn>
                                        <p:tgtEl>
                                          <p:spTgt spid="37"/>
                                        </p:tgtEl>
                                        <p:attrNameLst>
                                          <p:attrName>style.visibility</p:attrName>
                                        </p:attrNameLst>
                                      </p:cBhvr>
                                      <p:to>
                                        <p:strVal val="visible"/>
                                      </p:to>
                                    </p:set>
                                    <p:animEffect transition="in" filter="fade">
                                      <p:cBhvr>
                                        <p:cTn id="47" dur="500"/>
                                        <p:tgtEl>
                                          <p:spTgt spid="37"/>
                                        </p:tgtEl>
                                      </p:cBhvr>
                                    </p:animEffect>
                                  </p:childTnLst>
                                </p:cTn>
                              </p:par>
                              <p:par>
                                <p:cTn id="48" presetID="35" presetClass="path" presetSubtype="0" decel="100000" fill="hold" nodeType="withEffect">
                                  <p:stCondLst>
                                    <p:cond delay="1000"/>
                                  </p:stCondLst>
                                  <p:childTnLst>
                                    <p:animMotion origin="layout" path="M 2.77556E-17 -3.7037E-6 L 2.77556E-17 0.02616 " pathEditMode="relative" rAng="0" ptsTypes="AA">
                                      <p:cBhvr>
                                        <p:cTn id="49" dur="500" spd="-100000" fill="hold"/>
                                        <p:tgtEl>
                                          <p:spTgt spid="37"/>
                                        </p:tgtEl>
                                        <p:attrNameLst>
                                          <p:attrName>ppt_x</p:attrName>
                                          <p:attrName>ppt_y</p:attrName>
                                        </p:attrNameLst>
                                      </p:cBhvr>
                                      <p:rCtr x="0" y="1296"/>
                                    </p:animMotion>
                                  </p:childTnLst>
                                </p:cTn>
                              </p:par>
                              <p:par>
                                <p:cTn id="50" presetID="10" presetClass="entr" presetSubtype="0" fill="hold" nodeType="withEffect">
                                  <p:stCondLst>
                                    <p:cond delay="1100"/>
                                  </p:stCondLst>
                                  <p:childTnLst>
                                    <p:set>
                                      <p:cBhvr>
                                        <p:cTn id="51" dur="1" fill="hold">
                                          <p:stCondLst>
                                            <p:cond delay="0"/>
                                          </p:stCondLst>
                                        </p:cTn>
                                        <p:tgtEl>
                                          <p:spTgt spid="38"/>
                                        </p:tgtEl>
                                        <p:attrNameLst>
                                          <p:attrName>style.visibility</p:attrName>
                                        </p:attrNameLst>
                                      </p:cBhvr>
                                      <p:to>
                                        <p:strVal val="visible"/>
                                      </p:to>
                                    </p:set>
                                    <p:animEffect transition="in" filter="fade">
                                      <p:cBhvr>
                                        <p:cTn id="52" dur="500"/>
                                        <p:tgtEl>
                                          <p:spTgt spid="38"/>
                                        </p:tgtEl>
                                      </p:cBhvr>
                                    </p:animEffect>
                                  </p:childTnLst>
                                </p:cTn>
                              </p:par>
                              <p:par>
                                <p:cTn id="53" presetID="35" presetClass="path" presetSubtype="0" decel="100000" fill="hold" nodeType="withEffect">
                                  <p:stCondLst>
                                    <p:cond delay="1100"/>
                                  </p:stCondLst>
                                  <p:childTnLst>
                                    <p:animMotion origin="layout" path="M 2.77556E-17 -3.7037E-6 L 2.77556E-17 0.02616 " pathEditMode="relative" rAng="0" ptsTypes="AA">
                                      <p:cBhvr>
                                        <p:cTn id="54" dur="500" spd="-100000" fill="hold"/>
                                        <p:tgtEl>
                                          <p:spTgt spid="38"/>
                                        </p:tgtEl>
                                        <p:attrNameLst>
                                          <p:attrName>ppt_x</p:attrName>
                                          <p:attrName>ppt_y</p:attrName>
                                        </p:attrNameLst>
                                      </p:cBhvr>
                                      <p:rCtr x="0" y="1296"/>
                                    </p:animMotion>
                                  </p:childTnLst>
                                </p:cTn>
                              </p:par>
                              <p:par>
                                <p:cTn id="55" presetID="10" presetClass="entr" presetSubtype="0" fill="hold" nodeType="withEffect">
                                  <p:stCondLst>
                                    <p:cond delay="1200"/>
                                  </p:stCondLst>
                                  <p:childTnLst>
                                    <p:set>
                                      <p:cBhvr>
                                        <p:cTn id="56" dur="1" fill="hold">
                                          <p:stCondLst>
                                            <p:cond delay="0"/>
                                          </p:stCondLst>
                                        </p:cTn>
                                        <p:tgtEl>
                                          <p:spTgt spid="40"/>
                                        </p:tgtEl>
                                        <p:attrNameLst>
                                          <p:attrName>style.visibility</p:attrName>
                                        </p:attrNameLst>
                                      </p:cBhvr>
                                      <p:to>
                                        <p:strVal val="visible"/>
                                      </p:to>
                                    </p:set>
                                    <p:animEffect transition="in" filter="fade">
                                      <p:cBhvr>
                                        <p:cTn id="57" dur="500"/>
                                        <p:tgtEl>
                                          <p:spTgt spid="40"/>
                                        </p:tgtEl>
                                      </p:cBhvr>
                                    </p:animEffect>
                                  </p:childTnLst>
                                </p:cTn>
                              </p:par>
                              <p:par>
                                <p:cTn id="58" presetID="35" presetClass="path" presetSubtype="0" decel="100000" fill="hold" nodeType="withEffect">
                                  <p:stCondLst>
                                    <p:cond delay="1200"/>
                                  </p:stCondLst>
                                  <p:childTnLst>
                                    <p:animMotion origin="layout" path="M 2.77556E-17 -3.7037E-6 L 2.77556E-17 0.02616 " pathEditMode="relative" rAng="0" ptsTypes="AA">
                                      <p:cBhvr>
                                        <p:cTn id="59" dur="500" spd="-100000" fill="hold"/>
                                        <p:tgtEl>
                                          <p:spTgt spid="40"/>
                                        </p:tgtEl>
                                        <p:attrNameLst>
                                          <p:attrName>ppt_x</p:attrName>
                                          <p:attrName>ppt_y</p:attrName>
                                        </p:attrNameLst>
                                      </p:cBhvr>
                                      <p:rCtr x="0" y="1296"/>
                                    </p:animMotion>
                                  </p:childTnLst>
                                </p:cTn>
                              </p:par>
                              <p:par>
                                <p:cTn id="60" presetID="10" presetClass="entr" presetSubtype="0" fill="hold" nodeType="withEffect">
                                  <p:stCondLst>
                                    <p:cond delay="1300"/>
                                  </p:stCondLst>
                                  <p:childTnLst>
                                    <p:set>
                                      <p:cBhvr>
                                        <p:cTn id="61" dur="1" fill="hold">
                                          <p:stCondLst>
                                            <p:cond delay="0"/>
                                          </p:stCondLst>
                                        </p:cTn>
                                        <p:tgtEl>
                                          <p:spTgt spid="39"/>
                                        </p:tgtEl>
                                        <p:attrNameLst>
                                          <p:attrName>style.visibility</p:attrName>
                                        </p:attrNameLst>
                                      </p:cBhvr>
                                      <p:to>
                                        <p:strVal val="visible"/>
                                      </p:to>
                                    </p:set>
                                    <p:animEffect transition="in" filter="fade">
                                      <p:cBhvr>
                                        <p:cTn id="62" dur="500"/>
                                        <p:tgtEl>
                                          <p:spTgt spid="39"/>
                                        </p:tgtEl>
                                      </p:cBhvr>
                                    </p:animEffect>
                                  </p:childTnLst>
                                </p:cTn>
                              </p:par>
                              <p:par>
                                <p:cTn id="63" presetID="35" presetClass="path" presetSubtype="0" decel="100000" fill="hold" nodeType="withEffect">
                                  <p:stCondLst>
                                    <p:cond delay="1300"/>
                                  </p:stCondLst>
                                  <p:childTnLst>
                                    <p:animMotion origin="layout" path="M 2.77556E-17 -3.7037E-6 L 2.77556E-17 0.02616 " pathEditMode="relative" rAng="0" ptsTypes="AA">
                                      <p:cBhvr>
                                        <p:cTn id="64" dur="500" spd="-100000" fill="hold"/>
                                        <p:tgtEl>
                                          <p:spTgt spid="39"/>
                                        </p:tgtEl>
                                        <p:attrNameLst>
                                          <p:attrName>ppt_x</p:attrName>
                                          <p:attrName>ppt_y</p:attrName>
                                        </p:attrNameLst>
                                      </p:cBhvr>
                                      <p:rCtr x="0" y="129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3891353" y="70815"/>
            <a:ext cx="8193792" cy="6689736"/>
          </a:xfrm>
          <a:prstGeom prst="rect">
            <a:avLst/>
          </a:prstGeom>
          <a:solidFill>
            <a:srgbClr val="FFFFFF">
              <a:lumMod val="50000"/>
            </a:srgbClr>
          </a:solidFill>
          <a:ln w="28575" cap="flat" cmpd="sng" algn="ctr">
            <a:noFill/>
            <a:prstDash val="solid"/>
            <a:headEnd type="none" w="med" len="med"/>
            <a:tailEnd type="none" w="med" len="med"/>
          </a:ln>
          <a:effectLst/>
        </p:spPr>
        <p:txBody>
          <a:bodyPr vert="horz" wrap="square" lIns="0" tIns="45694" rIns="0" bIns="45694" numCol="1" rtlCol="0" anchor="ctr" anchorCtr="0" compatLnSpc="1">
            <a:prstTxWarp prst="textNoShape">
              <a:avLst/>
            </a:prstTxWarp>
          </a:bodyPr>
          <a:lstStyle/>
          <a:p>
            <a:pPr algn="ctr" defTabSz="913516" fontAlgn="base">
              <a:spcBef>
                <a:spcPct val="0"/>
              </a:spcBef>
              <a:spcAft>
                <a:spcPct val="0"/>
              </a:spcAft>
              <a:defRPr/>
            </a:pPr>
            <a:endParaRPr lang="en-US" sz="1961" kern="0">
              <a:gradFill>
                <a:gsLst>
                  <a:gs pos="0">
                    <a:srgbClr val="FFFFFF"/>
                  </a:gs>
                  <a:gs pos="100000">
                    <a:srgbClr val="FFFFFF"/>
                  </a:gs>
                </a:gsLst>
                <a:lin ang="5400000" scaled="0"/>
              </a:gradFill>
              <a:latin typeface="Segoe UI"/>
            </a:endParaRPr>
          </a:p>
        </p:txBody>
      </p:sp>
      <p:sp>
        <p:nvSpPr>
          <p:cNvPr id="39" name="Rectangle 38"/>
          <p:cNvSpPr/>
          <p:nvPr/>
        </p:nvSpPr>
        <p:spPr bwMode="auto">
          <a:xfrm>
            <a:off x="4024700" y="193181"/>
            <a:ext cx="2389480" cy="1064647"/>
          </a:xfrm>
          <a:prstGeom prst="rect">
            <a:avLst/>
          </a:prstGeom>
          <a:solidFill>
            <a:srgbClr val="505050"/>
          </a:solidFill>
          <a:ln w="6350" cap="flat" cmpd="sng" algn="ctr">
            <a:noFill/>
            <a:prstDash val="solid"/>
            <a:miter lim="800000"/>
            <a:headEnd type="none" w="med" len="med"/>
            <a:tailEnd type="none" w="med" len="med"/>
          </a:ln>
          <a:effectLst/>
        </p:spPr>
        <p:txBody>
          <a:bodyPr rot="0" spcFirstLastPara="0" vertOverflow="overflow" horzOverflow="overflow" vert="horz" wrap="square" lIns="175661" tIns="140529" rIns="175661" bIns="140529" numCol="1" spcCol="0" rtlCol="0" fromWordArt="0" anchor="t" anchorCtr="0" forceAA="0" compatLnSpc="1">
            <a:prstTxWarp prst="textNoShape">
              <a:avLst/>
            </a:prstTxWarp>
            <a:noAutofit/>
          </a:bodyPr>
          <a:lstStyle/>
          <a:p>
            <a:pPr defTabSz="895519" fontAlgn="base">
              <a:lnSpc>
                <a:spcPct val="90000"/>
              </a:lnSpc>
              <a:spcBef>
                <a:spcPct val="0"/>
              </a:spcBef>
              <a:spcAft>
                <a:spcPct val="0"/>
              </a:spcAft>
              <a:defRPr/>
            </a:pPr>
            <a:endParaRPr lang="en-US" sz="2307" kern="0">
              <a:solidFill>
                <a:srgbClr val="FFFFFF"/>
              </a:solidFill>
              <a:latin typeface="Segoe UI Light"/>
              <a:cs typeface="Segoe UI" pitchFamily="34" charset="0"/>
            </a:endParaRPr>
          </a:p>
        </p:txBody>
      </p:sp>
      <p:sp>
        <p:nvSpPr>
          <p:cNvPr id="6" name="Rectangle 5"/>
          <p:cNvSpPr/>
          <p:nvPr/>
        </p:nvSpPr>
        <p:spPr bwMode="auto">
          <a:xfrm>
            <a:off x="4010659" y="2411013"/>
            <a:ext cx="2389480" cy="1064647"/>
          </a:xfrm>
          <a:prstGeom prst="rect">
            <a:avLst/>
          </a:prstGeom>
          <a:solidFill>
            <a:srgbClr val="D2D2D2">
              <a:lumMod val="50000"/>
            </a:srgb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75661" tIns="140529" rIns="175661" bIns="140529" numCol="1" spcCol="0" rtlCol="0" fromWordArt="0" anchor="t" anchorCtr="0" forceAA="0" compatLnSpc="1">
            <a:prstTxWarp prst="textNoShape">
              <a:avLst/>
            </a:prstTxWarp>
            <a:noAutofit/>
          </a:bodyPr>
          <a:lstStyle/>
          <a:p>
            <a:pPr defTabSz="895519" fontAlgn="base">
              <a:lnSpc>
                <a:spcPct val="90000"/>
              </a:lnSpc>
              <a:spcBef>
                <a:spcPct val="0"/>
              </a:spcBef>
              <a:spcAft>
                <a:spcPct val="0"/>
              </a:spcAft>
              <a:defRPr/>
            </a:pPr>
            <a:endParaRPr lang="en-US" sz="2307" kern="0">
              <a:solidFill>
                <a:srgbClr val="FFFFFF"/>
              </a:solidFill>
              <a:latin typeface="Segoe UI Light"/>
              <a:cs typeface="Segoe UI" pitchFamily="34" charset="0"/>
            </a:endParaRPr>
          </a:p>
        </p:txBody>
      </p:sp>
      <p:sp>
        <p:nvSpPr>
          <p:cNvPr id="7" name="Rectangle 6"/>
          <p:cNvSpPr/>
          <p:nvPr/>
        </p:nvSpPr>
        <p:spPr bwMode="auto">
          <a:xfrm>
            <a:off x="4010659" y="3531740"/>
            <a:ext cx="2389480" cy="1064647"/>
          </a:xfrm>
          <a:prstGeom prst="rect">
            <a:avLst/>
          </a:prstGeom>
          <a:solidFill>
            <a:srgbClr val="D2D2D2">
              <a:lumMod val="50000"/>
            </a:srgb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75661" tIns="140529" rIns="175661" bIns="140529" numCol="1" spcCol="0" rtlCol="0" fromWordArt="0" anchor="t" anchorCtr="0" forceAA="0" compatLnSpc="1">
            <a:prstTxWarp prst="textNoShape">
              <a:avLst/>
            </a:prstTxWarp>
            <a:noAutofit/>
          </a:bodyPr>
          <a:lstStyle/>
          <a:p>
            <a:pPr defTabSz="895519" fontAlgn="base">
              <a:lnSpc>
                <a:spcPct val="90000"/>
              </a:lnSpc>
              <a:spcBef>
                <a:spcPct val="0"/>
              </a:spcBef>
              <a:spcAft>
                <a:spcPct val="0"/>
              </a:spcAft>
              <a:defRPr/>
            </a:pPr>
            <a:endParaRPr lang="en-US" sz="2307" kern="0">
              <a:solidFill>
                <a:srgbClr val="FFFFFF"/>
              </a:solidFill>
              <a:latin typeface="Segoe UI Light"/>
              <a:ea typeface="Segoe UI" pitchFamily="34" charset="0"/>
              <a:cs typeface="Segoe UI" pitchFamily="34" charset="0"/>
            </a:endParaRPr>
          </a:p>
        </p:txBody>
      </p:sp>
      <p:sp>
        <p:nvSpPr>
          <p:cNvPr id="8" name="Rectangle 7"/>
          <p:cNvSpPr/>
          <p:nvPr/>
        </p:nvSpPr>
        <p:spPr bwMode="auto">
          <a:xfrm>
            <a:off x="4010659" y="4640930"/>
            <a:ext cx="2389480" cy="1064647"/>
          </a:xfrm>
          <a:prstGeom prst="rect">
            <a:avLst/>
          </a:prstGeom>
          <a:solidFill>
            <a:srgbClr val="D2D2D2">
              <a:lumMod val="50000"/>
            </a:srgb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75661" tIns="140529" rIns="175661" bIns="140529" numCol="1" spcCol="0" rtlCol="0" fromWordArt="0" anchor="t" anchorCtr="0" forceAA="0" compatLnSpc="1">
            <a:prstTxWarp prst="textNoShape">
              <a:avLst/>
            </a:prstTxWarp>
            <a:noAutofit/>
          </a:bodyPr>
          <a:lstStyle/>
          <a:p>
            <a:pPr defTabSz="895519" fontAlgn="base">
              <a:lnSpc>
                <a:spcPct val="90000"/>
              </a:lnSpc>
              <a:spcBef>
                <a:spcPct val="0"/>
              </a:spcBef>
              <a:spcAft>
                <a:spcPct val="0"/>
              </a:spcAft>
              <a:defRPr/>
            </a:pPr>
            <a:endParaRPr lang="en-US" sz="2307" kern="0">
              <a:solidFill>
                <a:srgbClr val="FFFFFF"/>
              </a:solidFill>
              <a:latin typeface="Segoe UI Light"/>
              <a:ea typeface="Segoe UI" pitchFamily="34" charset="0"/>
              <a:cs typeface="Segoe UI" pitchFamily="34" charset="0"/>
            </a:endParaRPr>
          </a:p>
        </p:txBody>
      </p:sp>
      <p:sp>
        <p:nvSpPr>
          <p:cNvPr id="9" name="Rectangle 8"/>
          <p:cNvSpPr/>
          <p:nvPr/>
        </p:nvSpPr>
        <p:spPr bwMode="auto">
          <a:xfrm>
            <a:off x="4010659" y="1297307"/>
            <a:ext cx="2389480" cy="1064647"/>
          </a:xfrm>
          <a:prstGeom prst="rect">
            <a:avLst/>
          </a:prstGeom>
          <a:solidFill>
            <a:srgbClr val="D2D2D2">
              <a:lumMod val="50000"/>
            </a:srgb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75661" tIns="140529" rIns="175661" bIns="140529" numCol="1" spcCol="0" rtlCol="0" fromWordArt="0" anchor="t" anchorCtr="0" forceAA="0" compatLnSpc="1">
            <a:prstTxWarp prst="textNoShape">
              <a:avLst/>
            </a:prstTxWarp>
            <a:noAutofit/>
          </a:bodyPr>
          <a:lstStyle/>
          <a:p>
            <a:pPr defTabSz="895519" fontAlgn="base">
              <a:lnSpc>
                <a:spcPct val="90000"/>
              </a:lnSpc>
              <a:spcBef>
                <a:spcPct val="0"/>
              </a:spcBef>
              <a:spcAft>
                <a:spcPct val="0"/>
              </a:spcAft>
              <a:defRPr/>
            </a:pPr>
            <a:endParaRPr lang="en-US" sz="2307" kern="0">
              <a:solidFill>
                <a:srgbClr val="FFFFFF"/>
              </a:solidFill>
              <a:latin typeface="Segoe UI Light"/>
              <a:cs typeface="Segoe UI" pitchFamily="34" charset="0"/>
            </a:endParaRPr>
          </a:p>
        </p:txBody>
      </p:sp>
      <p:sp>
        <p:nvSpPr>
          <p:cNvPr id="10" name="Rectangle 9"/>
          <p:cNvSpPr/>
          <p:nvPr/>
        </p:nvSpPr>
        <p:spPr bwMode="auto">
          <a:xfrm>
            <a:off x="6333894" y="193182"/>
            <a:ext cx="5610907" cy="6435386"/>
          </a:xfrm>
          <a:prstGeom prst="rect">
            <a:avLst/>
          </a:prstGeom>
          <a:solidFill>
            <a:srgbClr val="505050"/>
          </a:solidFill>
          <a:ln w="6350" cap="flat" cmpd="sng" algn="ctr">
            <a:noFill/>
            <a:prstDash val="solid"/>
            <a:miter lim="800000"/>
            <a:headEnd type="none" w="med" len="med"/>
            <a:tailEnd type="none" w="med" len="med"/>
          </a:ln>
          <a:effectLst/>
        </p:spPr>
        <p:txBody>
          <a:bodyPr rot="0" spcFirstLastPara="0" vertOverflow="overflow" horzOverflow="overflow" vert="horz" wrap="square" lIns="175661" tIns="140529" rIns="175661" bIns="140529" numCol="1" spcCol="0" rtlCol="0" fromWordArt="0" anchor="t" anchorCtr="0" forceAA="0" compatLnSpc="1">
            <a:prstTxWarp prst="textNoShape">
              <a:avLst/>
            </a:prstTxWarp>
            <a:noAutofit/>
          </a:bodyPr>
          <a:lstStyle/>
          <a:p>
            <a:pPr defTabSz="895519" fontAlgn="base">
              <a:lnSpc>
                <a:spcPct val="90000"/>
              </a:lnSpc>
              <a:spcBef>
                <a:spcPct val="0"/>
              </a:spcBef>
              <a:spcAft>
                <a:spcPct val="0"/>
              </a:spcAft>
              <a:defRPr/>
            </a:pPr>
            <a:endParaRPr lang="en-US" sz="2307" kern="0">
              <a:solidFill>
                <a:srgbClr val="FFFFFF"/>
              </a:solidFill>
              <a:latin typeface="Segoe UI Light"/>
              <a:ea typeface="Segoe UI" pitchFamily="34" charset="0"/>
              <a:cs typeface="Segoe UI" pitchFamily="34" charset="0"/>
            </a:endParaRPr>
          </a:p>
        </p:txBody>
      </p:sp>
      <p:sp>
        <p:nvSpPr>
          <p:cNvPr id="16" name="TextBox 15"/>
          <p:cNvSpPr txBox="1"/>
          <p:nvPr/>
        </p:nvSpPr>
        <p:spPr>
          <a:xfrm>
            <a:off x="6480159" y="3573679"/>
            <a:ext cx="5270978" cy="1586867"/>
          </a:xfrm>
          <a:prstGeom prst="rect">
            <a:avLst/>
          </a:prstGeom>
          <a:solidFill>
            <a:schemeClr val="tx2"/>
          </a:solidFill>
        </p:spPr>
        <p:txBody>
          <a:bodyPr wrap="square" lIns="175661" tIns="140529" rIns="175661" bIns="140529" rtlCol="0">
            <a:spAutoFit/>
          </a:bodyPr>
          <a:lstStyle/>
          <a:p>
            <a:pPr defTabSz="895810" fontAlgn="base">
              <a:lnSpc>
                <a:spcPct val="90000"/>
              </a:lnSpc>
              <a:spcBef>
                <a:spcPct val="0"/>
              </a:spcBef>
              <a:spcAft>
                <a:spcPct val="0"/>
              </a:spcAft>
              <a:tabLst>
                <a:tab pos="878164" algn="l"/>
              </a:tabLst>
              <a:defRPr/>
            </a:pPr>
            <a:endParaRPr lang="en-US" sz="2307" kern="0">
              <a:gradFill>
                <a:gsLst>
                  <a:gs pos="0">
                    <a:srgbClr val="FFFFFF"/>
                  </a:gs>
                  <a:gs pos="100000">
                    <a:srgbClr val="FFFFFF"/>
                  </a:gs>
                </a:gsLst>
                <a:lin ang="5400000" scaled="0"/>
              </a:gradFill>
              <a:latin typeface="Segoe UI Light"/>
              <a:cs typeface="Segoe UI" pitchFamily="34" charset="0"/>
            </a:endParaRPr>
          </a:p>
          <a:p>
            <a:pPr defTabSz="895810" fontAlgn="base">
              <a:lnSpc>
                <a:spcPct val="90000"/>
              </a:lnSpc>
              <a:spcBef>
                <a:spcPct val="0"/>
              </a:spcBef>
              <a:spcAft>
                <a:spcPct val="0"/>
              </a:spcAft>
              <a:tabLst>
                <a:tab pos="878164" algn="l"/>
              </a:tabLst>
              <a:defRPr/>
            </a:pPr>
            <a:endParaRPr lang="en-US" sz="2307" kern="0">
              <a:gradFill>
                <a:gsLst>
                  <a:gs pos="0">
                    <a:srgbClr val="FFFFFF"/>
                  </a:gs>
                  <a:gs pos="100000">
                    <a:srgbClr val="FFFFFF"/>
                  </a:gs>
                </a:gsLst>
                <a:lin ang="5400000" scaled="0"/>
              </a:gradFill>
              <a:latin typeface="Segoe UI Light"/>
              <a:cs typeface="Segoe UI" pitchFamily="34" charset="0"/>
            </a:endParaRPr>
          </a:p>
          <a:p>
            <a:pPr defTabSz="895810" fontAlgn="base">
              <a:lnSpc>
                <a:spcPct val="90000"/>
              </a:lnSpc>
              <a:spcBef>
                <a:spcPct val="0"/>
              </a:spcBef>
              <a:spcAft>
                <a:spcPct val="0"/>
              </a:spcAft>
              <a:tabLst>
                <a:tab pos="878164" algn="l"/>
              </a:tabLst>
              <a:defRPr/>
            </a:pPr>
            <a:endParaRPr lang="en-US" sz="2307" kern="0">
              <a:gradFill>
                <a:gsLst>
                  <a:gs pos="0">
                    <a:srgbClr val="FFFFFF"/>
                  </a:gs>
                  <a:gs pos="100000">
                    <a:srgbClr val="FFFFFF"/>
                  </a:gs>
                </a:gsLst>
                <a:lin ang="5400000" scaled="0"/>
              </a:gradFill>
              <a:latin typeface="Segoe UI Light"/>
              <a:cs typeface="Segoe UI" pitchFamily="34" charset="0"/>
            </a:endParaRPr>
          </a:p>
          <a:p>
            <a:pPr defTabSz="895810" fontAlgn="base">
              <a:lnSpc>
                <a:spcPct val="90000"/>
              </a:lnSpc>
              <a:spcBef>
                <a:spcPct val="0"/>
              </a:spcBef>
              <a:spcAft>
                <a:spcPct val="0"/>
              </a:spcAft>
              <a:tabLst>
                <a:tab pos="878164" algn="l"/>
              </a:tabLst>
              <a:defRPr/>
            </a:pPr>
            <a:endParaRPr lang="en-US" sz="2307" kern="0">
              <a:gradFill>
                <a:gsLst>
                  <a:gs pos="0">
                    <a:srgbClr val="FFFFFF"/>
                  </a:gs>
                  <a:gs pos="100000">
                    <a:srgbClr val="FFFFFF"/>
                  </a:gs>
                </a:gsLst>
                <a:lin ang="5400000" scaled="0"/>
              </a:gradFill>
              <a:latin typeface="Segoe UI Light"/>
              <a:cs typeface="Segoe UI" pitchFamily="34" charset="0"/>
            </a:endParaRPr>
          </a:p>
        </p:txBody>
      </p:sp>
      <p:sp>
        <p:nvSpPr>
          <p:cNvPr id="18" name="TextBox 17"/>
          <p:cNvSpPr txBox="1"/>
          <p:nvPr/>
        </p:nvSpPr>
        <p:spPr>
          <a:xfrm>
            <a:off x="6480159" y="1935254"/>
            <a:ext cx="5270978" cy="1587052"/>
          </a:xfrm>
          <a:prstGeom prst="rect">
            <a:avLst/>
          </a:prstGeom>
          <a:solidFill>
            <a:schemeClr val="tx2"/>
          </a:solidFill>
        </p:spPr>
        <p:txBody>
          <a:bodyPr wrap="square" lIns="175661" tIns="140529" rIns="175661" bIns="140529" rtlCol="0">
            <a:spAutoFit/>
          </a:bodyPr>
          <a:lstStyle/>
          <a:p>
            <a:pPr defTabSz="895810" fontAlgn="base">
              <a:lnSpc>
                <a:spcPct val="90000"/>
              </a:lnSpc>
              <a:spcBef>
                <a:spcPct val="0"/>
              </a:spcBef>
              <a:spcAft>
                <a:spcPct val="0"/>
              </a:spcAft>
              <a:tabLst>
                <a:tab pos="878164" algn="l"/>
              </a:tabLst>
              <a:defRPr/>
            </a:pPr>
            <a:endParaRPr lang="en-US" sz="2307" kern="0">
              <a:gradFill>
                <a:gsLst>
                  <a:gs pos="0">
                    <a:srgbClr val="FFFFFF"/>
                  </a:gs>
                  <a:gs pos="100000">
                    <a:srgbClr val="FFFFFF"/>
                  </a:gs>
                </a:gsLst>
                <a:lin ang="5400000" scaled="0"/>
              </a:gradFill>
              <a:latin typeface="Segoe UI Light"/>
              <a:ea typeface="Segoe UI" pitchFamily="34" charset="0"/>
              <a:cs typeface="Segoe UI" pitchFamily="34" charset="0"/>
            </a:endParaRPr>
          </a:p>
          <a:p>
            <a:pPr defTabSz="895810" fontAlgn="base">
              <a:lnSpc>
                <a:spcPct val="90000"/>
              </a:lnSpc>
              <a:spcBef>
                <a:spcPct val="0"/>
              </a:spcBef>
              <a:spcAft>
                <a:spcPct val="0"/>
              </a:spcAft>
              <a:tabLst>
                <a:tab pos="878164" algn="l"/>
              </a:tabLst>
              <a:defRPr/>
            </a:pPr>
            <a:endParaRPr lang="en-US" sz="2307" kern="0">
              <a:gradFill>
                <a:gsLst>
                  <a:gs pos="0">
                    <a:srgbClr val="FFFFFF"/>
                  </a:gs>
                  <a:gs pos="100000">
                    <a:srgbClr val="FFFFFF"/>
                  </a:gs>
                </a:gsLst>
                <a:lin ang="5400000" scaled="0"/>
              </a:gradFill>
              <a:latin typeface="Segoe UI Light"/>
              <a:ea typeface="Segoe UI" pitchFamily="34" charset="0"/>
              <a:cs typeface="Segoe UI" pitchFamily="34" charset="0"/>
            </a:endParaRPr>
          </a:p>
          <a:p>
            <a:pPr defTabSz="895810" fontAlgn="base">
              <a:lnSpc>
                <a:spcPct val="90000"/>
              </a:lnSpc>
              <a:spcBef>
                <a:spcPct val="0"/>
              </a:spcBef>
              <a:spcAft>
                <a:spcPct val="0"/>
              </a:spcAft>
              <a:tabLst>
                <a:tab pos="878164" algn="l"/>
              </a:tabLst>
              <a:defRPr/>
            </a:pPr>
            <a:endParaRPr lang="en-US" sz="2307" kern="0">
              <a:gradFill>
                <a:gsLst>
                  <a:gs pos="0">
                    <a:srgbClr val="FFFFFF"/>
                  </a:gs>
                  <a:gs pos="100000">
                    <a:srgbClr val="FFFFFF"/>
                  </a:gs>
                </a:gsLst>
                <a:lin ang="5400000" scaled="0"/>
              </a:gradFill>
              <a:latin typeface="Segoe UI Light"/>
              <a:ea typeface="Segoe UI" pitchFamily="34" charset="0"/>
              <a:cs typeface="Segoe UI" pitchFamily="34" charset="0"/>
            </a:endParaRPr>
          </a:p>
          <a:p>
            <a:pPr defTabSz="895810" fontAlgn="base">
              <a:lnSpc>
                <a:spcPct val="90000"/>
              </a:lnSpc>
              <a:spcBef>
                <a:spcPct val="0"/>
              </a:spcBef>
              <a:spcAft>
                <a:spcPct val="0"/>
              </a:spcAft>
              <a:tabLst>
                <a:tab pos="878164" algn="l"/>
              </a:tabLst>
              <a:defRPr/>
            </a:pPr>
            <a:endParaRPr lang="en-US" sz="230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 name="TextBox 18"/>
          <p:cNvSpPr txBox="1"/>
          <p:nvPr/>
        </p:nvSpPr>
        <p:spPr>
          <a:xfrm>
            <a:off x="4903444" y="2699674"/>
            <a:ext cx="1161858" cy="506565"/>
          </a:xfrm>
          <a:prstGeom prst="rect">
            <a:avLst/>
          </a:prstGeom>
          <a:noFill/>
        </p:spPr>
        <p:txBody>
          <a:bodyPr wrap="none" lIns="179234" tIns="143387" rIns="179234" bIns="143387" rtlCol="0">
            <a:spAutoFit/>
          </a:bodyPr>
          <a:lstStyle/>
          <a:p>
            <a:pPr defTabSz="896214">
              <a:lnSpc>
                <a:spcPct val="90000"/>
              </a:lnSpc>
              <a:spcAft>
                <a:spcPts val="588"/>
              </a:spcAft>
              <a:defRPr/>
            </a:pPr>
            <a:r>
              <a:rPr lang="en-US" sz="1567" kern="0">
                <a:gradFill>
                  <a:gsLst>
                    <a:gs pos="0">
                      <a:srgbClr val="FFFFFF"/>
                    </a:gs>
                    <a:gs pos="100000">
                      <a:srgbClr val="FFFFFF"/>
                    </a:gs>
                  </a:gsLst>
                  <a:lin ang="5400000" scaled="1"/>
                </a:gradFill>
                <a:latin typeface="Segoe UI" panose="020B0502040204020203" pitchFamily="34" charset="0"/>
                <a:cs typeface="Segoe UI" panose="020B0502040204020203" pitchFamily="34" charset="0"/>
              </a:rPr>
              <a:t>API Apps</a:t>
            </a:r>
          </a:p>
        </p:txBody>
      </p:sp>
      <p:sp>
        <p:nvSpPr>
          <p:cNvPr id="21" name="TextBox 20"/>
          <p:cNvSpPr txBox="1"/>
          <p:nvPr/>
        </p:nvSpPr>
        <p:spPr>
          <a:xfrm>
            <a:off x="6480159" y="303881"/>
            <a:ext cx="5270978" cy="1580001"/>
          </a:xfrm>
          <a:prstGeom prst="rect">
            <a:avLst/>
          </a:prstGeom>
          <a:solidFill>
            <a:schemeClr val="tx2"/>
          </a:solidFill>
          <a:ln w="6350" cap="flat" cmpd="sng" algn="ctr">
            <a:noFill/>
            <a:prstDash val="solid"/>
            <a:miter lim="800000"/>
            <a:headEnd type="none" w="med" len="med"/>
            <a:tailEnd type="none" w="med" len="med"/>
          </a:ln>
          <a:effectLst/>
        </p:spPr>
        <p:txBody>
          <a:bodyPr rot="0" spcFirstLastPara="0" vertOverflow="overflow" horzOverflow="overflow" vert="horz" wrap="square" lIns="172232" tIns="137786" rIns="172232" bIns="137786" numCol="1" spcCol="0" rtlCol="0" fromWordArt="0" anchor="t" anchorCtr="0" forceAA="0" compatLnSpc="1">
            <a:prstTxWarp prst="textNoShape">
              <a:avLst/>
            </a:prstTxWarp>
            <a:noAutofit/>
          </a:bodyPr>
          <a:lstStyle>
            <a:defPPr>
              <a:defRPr lang="en-US"/>
            </a:defPPr>
            <a:lvl1pPr defTabSz="913926" fontAlgn="base">
              <a:lnSpc>
                <a:spcPct val="90000"/>
              </a:lnSpc>
              <a:spcBef>
                <a:spcPct val="0"/>
              </a:spcBef>
              <a:spcAft>
                <a:spcPct val="0"/>
              </a:spcAft>
              <a:defRPr sz="2353" b="1" kern="0">
                <a:gradFill>
                  <a:gsLst>
                    <a:gs pos="0">
                      <a:srgbClr val="FFFFFF"/>
                    </a:gs>
                    <a:gs pos="100000">
                      <a:srgbClr val="FFFFFF"/>
                    </a:gs>
                  </a:gsLst>
                  <a:lin ang="5400000" scaled="0"/>
                </a:gradFill>
                <a:latin typeface="Segoe UI"/>
                <a:ea typeface="Segoe UI" pitchFamily="34" charset="0"/>
                <a:cs typeface="Segoe UI" pitchFamily="34" charset="0"/>
              </a:defRPr>
            </a:lvl1pPr>
          </a:lstStyle>
          <a:p>
            <a:pPr defTabSz="895810">
              <a:tabLst>
                <a:tab pos="878164" algn="l"/>
              </a:tabLst>
              <a:defRPr/>
            </a:pPr>
            <a:endParaRPr lang="en-US" sz="2304" b="0">
              <a:solidFill>
                <a:srgbClr val="FFFFFF"/>
              </a:solidFill>
              <a:latin typeface="Segoe UI Light"/>
              <a:ea typeface="+mn-ea"/>
            </a:endParaRPr>
          </a:p>
          <a:p>
            <a:pPr defTabSz="878221">
              <a:tabLst>
                <a:tab pos="860921" algn="l"/>
              </a:tabLst>
              <a:defRPr/>
            </a:pPr>
            <a:endParaRPr lang="en-US" sz="2262" b="0"/>
          </a:p>
        </p:txBody>
      </p:sp>
      <p:pic>
        <p:nvPicPr>
          <p:cNvPr id="32" name="Picture 31"/>
          <p:cNvPicPr>
            <a:picLocks noChangeAspect="1"/>
          </p:cNvPicPr>
          <p:nvPr/>
        </p:nvPicPr>
        <p:blipFill>
          <a:blip r:embed="rId2">
            <a:duotone>
              <a:prstClr val="black"/>
              <a:srgbClr val="00BCF2">
                <a:tint val="45000"/>
                <a:satMod val="400000"/>
              </a:srgbClr>
            </a:duotone>
            <a:lum bright="100000" contrast="-40000"/>
          </a:blip>
          <a:stretch>
            <a:fillRect/>
          </a:stretch>
        </p:blipFill>
        <p:spPr>
          <a:xfrm>
            <a:off x="4310783" y="1407029"/>
            <a:ext cx="545070" cy="782665"/>
          </a:xfrm>
          <a:prstGeom prst="rect">
            <a:avLst/>
          </a:prstGeom>
        </p:spPr>
      </p:pic>
      <p:sp>
        <p:nvSpPr>
          <p:cNvPr id="35" name="TextBox 34"/>
          <p:cNvSpPr txBox="1"/>
          <p:nvPr/>
        </p:nvSpPr>
        <p:spPr>
          <a:xfrm>
            <a:off x="4903444" y="3785719"/>
            <a:ext cx="1337865" cy="506565"/>
          </a:xfrm>
          <a:prstGeom prst="rect">
            <a:avLst/>
          </a:prstGeom>
          <a:noFill/>
        </p:spPr>
        <p:txBody>
          <a:bodyPr wrap="none" lIns="179234" tIns="143387" rIns="179234" bIns="143387" rtlCol="0">
            <a:spAutoFit/>
          </a:bodyPr>
          <a:lstStyle/>
          <a:p>
            <a:pPr defTabSz="896214">
              <a:lnSpc>
                <a:spcPct val="90000"/>
              </a:lnSpc>
              <a:spcAft>
                <a:spcPts val="588"/>
              </a:spcAft>
              <a:defRPr/>
            </a:pPr>
            <a:r>
              <a:rPr lang="en-US" sz="1567" kern="0">
                <a:gradFill>
                  <a:gsLst>
                    <a:gs pos="0">
                      <a:srgbClr val="FFFFFF"/>
                    </a:gs>
                    <a:gs pos="100000">
                      <a:srgbClr val="FFFFFF"/>
                    </a:gs>
                  </a:gsLst>
                  <a:lin ang="5400000" scaled="1"/>
                </a:gradFill>
                <a:latin typeface="Segoe UI" panose="020B0502040204020203" pitchFamily="34" charset="0"/>
                <a:cs typeface="Segoe UI" panose="020B0502040204020203" pitchFamily="34" charset="0"/>
              </a:rPr>
              <a:t>Logic Apps</a:t>
            </a:r>
          </a:p>
        </p:txBody>
      </p:sp>
      <p:sp>
        <p:nvSpPr>
          <p:cNvPr id="36" name="TextBox 35"/>
          <p:cNvSpPr txBox="1"/>
          <p:nvPr/>
        </p:nvSpPr>
        <p:spPr>
          <a:xfrm>
            <a:off x="5089453" y="4880171"/>
            <a:ext cx="1172972" cy="510886"/>
          </a:xfrm>
          <a:prstGeom prst="rect">
            <a:avLst/>
          </a:prstGeom>
          <a:noFill/>
        </p:spPr>
        <p:txBody>
          <a:bodyPr wrap="none" lIns="179234" tIns="143387" rIns="179234" bIns="143387" rtlCol="0">
            <a:spAutoFit/>
          </a:bodyPr>
          <a:lstStyle/>
          <a:p>
            <a:pPr defTabSz="896214">
              <a:lnSpc>
                <a:spcPct val="90000"/>
              </a:lnSpc>
              <a:spcAft>
                <a:spcPts val="588"/>
              </a:spcAft>
              <a:defRPr/>
            </a:pPr>
            <a:r>
              <a:rPr lang="en-US" sz="1567" kern="0">
                <a:solidFill>
                  <a:srgbClr val="FFFFFF"/>
                </a:solidFill>
                <a:latin typeface="Segoe UI Light"/>
              </a:rPr>
              <a:t>Functions</a:t>
            </a:r>
          </a:p>
        </p:txBody>
      </p:sp>
      <p:sp>
        <p:nvSpPr>
          <p:cNvPr id="37" name="TextBox 36"/>
          <p:cNvSpPr txBox="1"/>
          <p:nvPr/>
        </p:nvSpPr>
        <p:spPr>
          <a:xfrm>
            <a:off x="4903444" y="1590728"/>
            <a:ext cx="1485585" cy="506565"/>
          </a:xfrm>
          <a:prstGeom prst="rect">
            <a:avLst/>
          </a:prstGeom>
          <a:noFill/>
        </p:spPr>
        <p:txBody>
          <a:bodyPr wrap="none" lIns="179234" tIns="143387" rIns="179234" bIns="143387" rtlCol="0">
            <a:spAutoFit/>
          </a:bodyPr>
          <a:lstStyle/>
          <a:p>
            <a:pPr defTabSz="896214">
              <a:lnSpc>
                <a:spcPct val="90000"/>
              </a:lnSpc>
              <a:spcAft>
                <a:spcPts val="588"/>
              </a:spcAft>
              <a:defRPr/>
            </a:pPr>
            <a:r>
              <a:rPr lang="en-US" sz="1567" kern="0">
                <a:gradFill>
                  <a:gsLst>
                    <a:gs pos="0">
                      <a:srgbClr val="FFFFFF"/>
                    </a:gs>
                    <a:gs pos="100000">
                      <a:srgbClr val="FFFFFF"/>
                    </a:gs>
                  </a:gsLst>
                  <a:lin ang="5400000" scaled="1"/>
                </a:gradFill>
                <a:latin typeface="Segoe UI" panose="020B0502040204020203" pitchFamily="34" charset="0"/>
                <a:cs typeface="Segoe UI" panose="020B0502040204020203" pitchFamily="34" charset="0"/>
              </a:rPr>
              <a:t>Mobile Apps</a:t>
            </a:r>
          </a:p>
        </p:txBody>
      </p:sp>
      <p:pic>
        <p:nvPicPr>
          <p:cNvPr id="38" name="Picture 6"/>
          <p:cNvPicPr>
            <a:picLocks noChangeAspect="1"/>
          </p:cNvPicPr>
          <p:nvPr/>
        </p:nvPicPr>
        <p:blipFill>
          <a:blip r:embed="rId3">
            <a:biLevel thresh="25000"/>
          </a:blip>
          <a:stretch>
            <a:fillRect/>
          </a:stretch>
        </p:blipFill>
        <p:spPr>
          <a:xfrm>
            <a:off x="4210269" y="4791735"/>
            <a:ext cx="902354" cy="796299"/>
          </a:xfrm>
          <a:prstGeom prst="rect">
            <a:avLst/>
          </a:prstGeom>
        </p:spPr>
      </p:pic>
      <p:sp>
        <p:nvSpPr>
          <p:cNvPr id="41" name="TextBox 40"/>
          <p:cNvSpPr txBox="1"/>
          <p:nvPr/>
        </p:nvSpPr>
        <p:spPr>
          <a:xfrm>
            <a:off x="4903445" y="486603"/>
            <a:ext cx="1276577" cy="506565"/>
          </a:xfrm>
          <a:prstGeom prst="rect">
            <a:avLst/>
          </a:prstGeom>
          <a:noFill/>
        </p:spPr>
        <p:txBody>
          <a:bodyPr wrap="none" lIns="179234" tIns="143387" rIns="179234" bIns="143387" rtlCol="0">
            <a:spAutoFit/>
          </a:bodyPr>
          <a:lstStyle/>
          <a:p>
            <a:pPr defTabSz="896214">
              <a:lnSpc>
                <a:spcPct val="90000"/>
              </a:lnSpc>
              <a:spcAft>
                <a:spcPts val="588"/>
              </a:spcAft>
              <a:defRPr/>
            </a:pPr>
            <a:r>
              <a:rPr lang="en-US" sz="1567" kern="0">
                <a:gradFill>
                  <a:gsLst>
                    <a:gs pos="0">
                      <a:srgbClr val="FFFFFF"/>
                    </a:gs>
                    <a:gs pos="100000">
                      <a:srgbClr val="FFFFFF"/>
                    </a:gs>
                  </a:gsLst>
                  <a:lin ang="5400000" scaled="1"/>
                </a:gradFill>
                <a:latin typeface="Segoe UI" panose="020B0502040204020203" pitchFamily="34" charset="0"/>
                <a:cs typeface="Segoe UI" panose="020B0502040204020203" pitchFamily="34" charset="0"/>
              </a:rPr>
              <a:t>Web Apps</a:t>
            </a:r>
          </a:p>
        </p:txBody>
      </p:sp>
      <p:sp>
        <p:nvSpPr>
          <p:cNvPr id="42" name="TextBox 41"/>
          <p:cNvSpPr txBox="1"/>
          <p:nvPr/>
        </p:nvSpPr>
        <p:spPr>
          <a:xfrm>
            <a:off x="6480159" y="5211918"/>
            <a:ext cx="5270978" cy="1305613"/>
          </a:xfrm>
          <a:prstGeom prst="rect">
            <a:avLst/>
          </a:prstGeom>
          <a:solidFill>
            <a:schemeClr val="tx2"/>
          </a:solidFill>
          <a:ln w="6350" cap="flat" cmpd="sng" algn="ctr">
            <a:noFill/>
            <a:prstDash val="solid"/>
            <a:miter lim="800000"/>
            <a:headEnd type="none" w="med" len="med"/>
            <a:tailEnd type="none" w="med" len="med"/>
          </a:ln>
          <a:effectLst/>
        </p:spPr>
        <p:txBody>
          <a:bodyPr rot="0" spcFirstLastPara="0" vertOverflow="overflow" horzOverflow="overflow" vert="horz" wrap="square" lIns="172232" tIns="137786" rIns="172232" bIns="137786" numCol="1" spcCol="0" rtlCol="0" fromWordArt="0" anchor="t" anchorCtr="0" forceAA="0" compatLnSpc="1">
            <a:prstTxWarp prst="textNoShape">
              <a:avLst/>
            </a:prstTxWarp>
            <a:noAutofit/>
          </a:bodyPr>
          <a:lstStyle>
            <a:defPPr>
              <a:defRPr lang="en-US"/>
            </a:defPPr>
            <a:lvl1pPr defTabSz="913926" fontAlgn="base">
              <a:lnSpc>
                <a:spcPct val="90000"/>
              </a:lnSpc>
              <a:spcBef>
                <a:spcPct val="0"/>
              </a:spcBef>
              <a:spcAft>
                <a:spcPct val="0"/>
              </a:spcAft>
              <a:defRPr sz="2353" b="1" kern="0">
                <a:gradFill>
                  <a:gsLst>
                    <a:gs pos="0">
                      <a:srgbClr val="FFFFFF"/>
                    </a:gs>
                    <a:gs pos="100000">
                      <a:srgbClr val="FFFFFF"/>
                    </a:gs>
                  </a:gsLst>
                  <a:lin ang="5400000" scaled="0"/>
                </a:gradFill>
                <a:latin typeface="Segoe UI"/>
                <a:ea typeface="Segoe UI" pitchFamily="34" charset="0"/>
                <a:cs typeface="Segoe UI" pitchFamily="34" charset="0"/>
              </a:defRPr>
            </a:lvl1pPr>
          </a:lstStyle>
          <a:p>
            <a:pPr defTabSz="895810">
              <a:tabLst>
                <a:tab pos="878164" algn="l"/>
              </a:tabLst>
              <a:defRPr/>
            </a:pPr>
            <a:endParaRPr lang="en-US" sz="2307" b="0"/>
          </a:p>
        </p:txBody>
      </p:sp>
      <p:pic>
        <p:nvPicPr>
          <p:cNvPr id="43" name="Picture 42"/>
          <p:cNvPicPr>
            <a:picLocks noChangeAspect="1"/>
          </p:cNvPicPr>
          <p:nvPr/>
        </p:nvPicPr>
        <p:blipFill>
          <a:blip r:embed="rId4"/>
          <a:stretch>
            <a:fillRect/>
          </a:stretch>
        </p:blipFill>
        <p:spPr>
          <a:xfrm>
            <a:off x="4248657" y="2684297"/>
            <a:ext cx="669324" cy="631908"/>
          </a:xfrm>
          <a:prstGeom prst="flowChartOffpageConnector">
            <a:avLst/>
          </a:prstGeom>
          <a:noFill/>
        </p:spPr>
      </p:pic>
      <p:pic>
        <p:nvPicPr>
          <p:cNvPr id="44" name="Picture 43"/>
          <p:cNvPicPr>
            <a:picLocks noChangeAspect="1"/>
          </p:cNvPicPr>
          <p:nvPr/>
        </p:nvPicPr>
        <p:blipFill>
          <a:blip r:embed="rId5">
            <a:duotone>
              <a:prstClr val="black"/>
              <a:srgbClr val="00BCF2">
                <a:tint val="45000"/>
                <a:satMod val="400000"/>
              </a:srgbClr>
            </a:duotone>
            <a:lum bright="100000" contrast="-40000"/>
          </a:blip>
          <a:stretch>
            <a:fillRect/>
          </a:stretch>
        </p:blipFill>
        <p:spPr>
          <a:xfrm>
            <a:off x="4228449" y="339198"/>
            <a:ext cx="709741" cy="693195"/>
          </a:xfrm>
          <a:prstGeom prst="rect">
            <a:avLst/>
          </a:prstGeom>
        </p:spPr>
      </p:pic>
      <p:pic>
        <p:nvPicPr>
          <p:cNvPr id="3" name="Picture 2"/>
          <p:cNvPicPr>
            <a:picLocks noChangeAspect="1"/>
          </p:cNvPicPr>
          <p:nvPr/>
        </p:nvPicPr>
        <p:blipFill>
          <a:blip r:embed="rId6"/>
          <a:stretch>
            <a:fillRect/>
          </a:stretch>
        </p:blipFill>
        <p:spPr>
          <a:xfrm>
            <a:off x="7610318" y="4018048"/>
            <a:ext cx="770925" cy="792265"/>
          </a:xfrm>
          <a:prstGeom prst="rect">
            <a:avLst/>
          </a:prstGeom>
        </p:spPr>
      </p:pic>
      <p:pic>
        <p:nvPicPr>
          <p:cNvPr id="15" name="Picture 14"/>
          <p:cNvPicPr>
            <a:picLocks noChangeAspect="1"/>
          </p:cNvPicPr>
          <p:nvPr/>
        </p:nvPicPr>
        <p:blipFill>
          <a:blip r:embed="rId7"/>
          <a:stretch>
            <a:fillRect/>
          </a:stretch>
        </p:blipFill>
        <p:spPr>
          <a:xfrm>
            <a:off x="6571535" y="4003859"/>
            <a:ext cx="768466" cy="581838"/>
          </a:xfrm>
          <a:prstGeom prst="rect">
            <a:avLst/>
          </a:prstGeom>
        </p:spPr>
      </p:pic>
      <p:pic>
        <p:nvPicPr>
          <p:cNvPr id="34" name="Picture 33"/>
          <p:cNvPicPr>
            <a:picLocks noChangeAspect="1"/>
          </p:cNvPicPr>
          <p:nvPr/>
        </p:nvPicPr>
        <p:blipFill>
          <a:blip r:embed="rId8"/>
          <a:stretch>
            <a:fillRect/>
          </a:stretch>
        </p:blipFill>
        <p:spPr>
          <a:xfrm>
            <a:off x="8651561" y="4009700"/>
            <a:ext cx="462675" cy="859255"/>
          </a:xfrm>
          <a:prstGeom prst="rect">
            <a:avLst/>
          </a:prstGeom>
        </p:spPr>
      </p:pic>
      <p:pic>
        <p:nvPicPr>
          <p:cNvPr id="45" name="Picture 44"/>
          <p:cNvPicPr>
            <a:picLocks noChangeAspect="1"/>
          </p:cNvPicPr>
          <p:nvPr/>
        </p:nvPicPr>
        <p:blipFill>
          <a:blip r:embed="rId9"/>
          <a:stretch>
            <a:fillRect/>
          </a:stretch>
        </p:blipFill>
        <p:spPr>
          <a:xfrm>
            <a:off x="9384554" y="4128610"/>
            <a:ext cx="664999" cy="740345"/>
          </a:xfrm>
          <a:prstGeom prst="rect">
            <a:avLst/>
          </a:prstGeom>
        </p:spPr>
      </p:pic>
      <p:pic>
        <p:nvPicPr>
          <p:cNvPr id="46" name="Picture 45"/>
          <p:cNvPicPr>
            <a:picLocks noChangeAspect="1"/>
          </p:cNvPicPr>
          <p:nvPr/>
        </p:nvPicPr>
        <p:blipFill>
          <a:blip r:embed="rId10"/>
          <a:stretch>
            <a:fillRect/>
          </a:stretch>
        </p:blipFill>
        <p:spPr>
          <a:xfrm>
            <a:off x="10522809" y="4426425"/>
            <a:ext cx="1098499" cy="556201"/>
          </a:xfrm>
          <a:prstGeom prst="rect">
            <a:avLst/>
          </a:prstGeom>
        </p:spPr>
      </p:pic>
      <p:sp>
        <p:nvSpPr>
          <p:cNvPr id="48" name="TextBox 47"/>
          <p:cNvSpPr txBox="1"/>
          <p:nvPr/>
        </p:nvSpPr>
        <p:spPr>
          <a:xfrm>
            <a:off x="6567882" y="1924217"/>
            <a:ext cx="3381818" cy="307510"/>
          </a:xfrm>
          <a:prstGeom prst="rect">
            <a:avLst/>
          </a:prstGeom>
          <a:noFill/>
        </p:spPr>
        <p:txBody>
          <a:bodyPr wrap="square" rtlCol="0">
            <a:spAutoFit/>
          </a:bodyPr>
          <a:lstStyle/>
          <a:p>
            <a:pPr defTabSz="896214">
              <a:lnSpc>
                <a:spcPct val="90000"/>
              </a:lnSpc>
              <a:spcAft>
                <a:spcPts val="588"/>
              </a:spcAft>
              <a:tabLst>
                <a:tab pos="878164" algn="l"/>
              </a:tabLst>
              <a:defRPr/>
            </a:pPr>
            <a:r>
              <a:rPr lang="en-US" sz="1567" kern="0">
                <a:gradFill>
                  <a:gsLst>
                    <a:gs pos="0">
                      <a:srgbClr val="FFFFFF"/>
                    </a:gs>
                    <a:gs pos="100000">
                      <a:srgbClr val="FFFFFF"/>
                    </a:gs>
                  </a:gsLst>
                  <a:lin ang="5400000" scaled="1"/>
                </a:gradFill>
                <a:latin typeface="Segoe UI" panose="020B0502040204020203" pitchFamily="34" charset="0"/>
                <a:cs typeface="Segoe UI" panose="020B0502040204020203" pitchFamily="34" charset="0"/>
              </a:rPr>
              <a:t>Application templates</a:t>
            </a:r>
          </a:p>
        </p:txBody>
      </p:sp>
      <p:sp>
        <p:nvSpPr>
          <p:cNvPr id="49" name="TextBox 48"/>
          <p:cNvSpPr txBox="1"/>
          <p:nvPr/>
        </p:nvSpPr>
        <p:spPr>
          <a:xfrm>
            <a:off x="6567882" y="3569725"/>
            <a:ext cx="5069570" cy="307510"/>
          </a:xfrm>
          <a:prstGeom prst="rect">
            <a:avLst/>
          </a:prstGeom>
          <a:noFill/>
        </p:spPr>
        <p:txBody>
          <a:bodyPr wrap="square" rtlCol="0">
            <a:spAutoFit/>
          </a:bodyPr>
          <a:lstStyle/>
          <a:p>
            <a:pPr defTabSz="896214">
              <a:lnSpc>
                <a:spcPct val="90000"/>
              </a:lnSpc>
              <a:spcAft>
                <a:spcPts val="588"/>
              </a:spcAft>
              <a:tabLst>
                <a:tab pos="878164" algn="l"/>
              </a:tabLst>
              <a:defRPr/>
            </a:pPr>
            <a:r>
              <a:rPr lang="en-US" sz="1567" kern="0">
                <a:gradFill>
                  <a:gsLst>
                    <a:gs pos="0">
                      <a:srgbClr val="FFFFFF"/>
                    </a:gs>
                    <a:gs pos="100000">
                      <a:srgbClr val="FFFFFF"/>
                    </a:gs>
                  </a:gsLst>
                  <a:lin ang="5400000" scaled="1"/>
                </a:gradFill>
                <a:latin typeface="Segoe UI" panose="020B0502040204020203" pitchFamily="34" charset="0"/>
                <a:cs typeface="Segoe UI" panose="020B0502040204020203" pitchFamily="34" charset="0"/>
              </a:rPr>
              <a:t>Multiple languages and frameworks</a:t>
            </a:r>
          </a:p>
        </p:txBody>
      </p:sp>
      <p:sp>
        <p:nvSpPr>
          <p:cNvPr id="50" name="TextBox 49"/>
          <p:cNvSpPr txBox="1"/>
          <p:nvPr/>
        </p:nvSpPr>
        <p:spPr>
          <a:xfrm>
            <a:off x="6567882" y="5223386"/>
            <a:ext cx="3381818" cy="307510"/>
          </a:xfrm>
          <a:prstGeom prst="rect">
            <a:avLst/>
          </a:prstGeom>
          <a:noFill/>
        </p:spPr>
        <p:txBody>
          <a:bodyPr wrap="square" rtlCol="0">
            <a:spAutoFit/>
          </a:bodyPr>
          <a:lstStyle/>
          <a:p>
            <a:pPr defTabSz="896214">
              <a:lnSpc>
                <a:spcPct val="90000"/>
              </a:lnSpc>
              <a:spcAft>
                <a:spcPts val="588"/>
              </a:spcAft>
              <a:tabLst>
                <a:tab pos="878164" algn="l"/>
              </a:tabLst>
              <a:defRPr/>
            </a:pPr>
            <a:r>
              <a:rPr lang="en-US" sz="1567" kern="0">
                <a:gradFill>
                  <a:gsLst>
                    <a:gs pos="0">
                      <a:srgbClr val="FFFFFF"/>
                    </a:gs>
                    <a:gs pos="100000">
                      <a:srgbClr val="FFFFFF"/>
                    </a:gs>
                  </a:gsLst>
                  <a:lin ang="5400000" scaled="1"/>
                </a:gradFill>
                <a:latin typeface="Segoe UI" panose="020B0502040204020203" pitchFamily="34" charset="0"/>
                <a:cs typeface="Segoe UI" panose="020B0502040204020203" pitchFamily="34" charset="0"/>
              </a:rPr>
              <a:t>Enterprise workloads</a:t>
            </a:r>
          </a:p>
        </p:txBody>
      </p:sp>
      <p:sp>
        <p:nvSpPr>
          <p:cNvPr id="53" name="TextBox 52"/>
          <p:cNvSpPr txBox="1"/>
          <p:nvPr/>
        </p:nvSpPr>
        <p:spPr>
          <a:xfrm>
            <a:off x="6567882" y="356224"/>
            <a:ext cx="3381818" cy="307510"/>
          </a:xfrm>
          <a:prstGeom prst="rect">
            <a:avLst/>
          </a:prstGeom>
          <a:noFill/>
        </p:spPr>
        <p:txBody>
          <a:bodyPr wrap="square" rtlCol="0">
            <a:spAutoFit/>
          </a:bodyPr>
          <a:lstStyle/>
          <a:p>
            <a:pPr defTabSz="896214">
              <a:lnSpc>
                <a:spcPct val="90000"/>
              </a:lnSpc>
              <a:spcAft>
                <a:spcPts val="588"/>
              </a:spcAft>
              <a:tabLst>
                <a:tab pos="878164" algn="l"/>
              </a:tabLst>
              <a:defRPr/>
            </a:pPr>
            <a:r>
              <a:rPr lang="en-US" sz="1567" kern="0">
                <a:gradFill>
                  <a:gsLst>
                    <a:gs pos="0">
                      <a:srgbClr val="FFFFFF"/>
                    </a:gs>
                    <a:gs pos="100000">
                      <a:srgbClr val="FFFFFF"/>
                    </a:gs>
                  </a:gsLst>
                  <a:lin ang="5400000" scaled="1"/>
                </a:gradFill>
                <a:latin typeface="Segoe UI" panose="020B0502040204020203" pitchFamily="34" charset="0"/>
                <a:cs typeface="Segoe UI" panose="020B0502040204020203" pitchFamily="34" charset="0"/>
              </a:rPr>
              <a:t>DevOps productivity</a:t>
            </a:r>
          </a:p>
        </p:txBody>
      </p:sp>
      <p:pic>
        <p:nvPicPr>
          <p:cNvPr id="31" name="Picture 30"/>
          <p:cNvPicPr>
            <a:picLocks noChangeAspect="1"/>
          </p:cNvPicPr>
          <p:nvPr/>
        </p:nvPicPr>
        <p:blipFill>
          <a:blip r:embed="rId11"/>
          <a:stretch>
            <a:fillRect/>
          </a:stretch>
        </p:blipFill>
        <p:spPr>
          <a:xfrm>
            <a:off x="6608666" y="2472813"/>
            <a:ext cx="537855" cy="537855"/>
          </a:xfrm>
          <a:prstGeom prst="rect">
            <a:avLst/>
          </a:prstGeom>
        </p:spPr>
      </p:pic>
      <p:pic>
        <p:nvPicPr>
          <p:cNvPr id="40" name="Picture 39"/>
          <p:cNvPicPr>
            <a:picLocks noChangeAspect="1"/>
          </p:cNvPicPr>
          <p:nvPr/>
        </p:nvPicPr>
        <p:blipFill>
          <a:blip r:embed="rId12"/>
          <a:stretch>
            <a:fillRect/>
          </a:stretch>
        </p:blipFill>
        <p:spPr>
          <a:xfrm>
            <a:off x="7323545" y="2472813"/>
            <a:ext cx="537855" cy="537855"/>
          </a:xfrm>
          <a:prstGeom prst="rect">
            <a:avLst/>
          </a:prstGeom>
        </p:spPr>
      </p:pic>
      <p:sp>
        <p:nvSpPr>
          <p:cNvPr id="55" name="TextBox 54"/>
          <p:cNvSpPr txBox="1"/>
          <p:nvPr/>
        </p:nvSpPr>
        <p:spPr>
          <a:xfrm>
            <a:off x="6532495" y="3121111"/>
            <a:ext cx="690199" cy="226294"/>
          </a:xfrm>
          <a:prstGeom prst="rect">
            <a:avLst/>
          </a:prstGeom>
          <a:noFill/>
        </p:spPr>
        <p:txBody>
          <a:bodyPr wrap="none" lIns="89642" tIns="44821" rIns="89642" bIns="44821"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r>
              <a:rPr lang="en-US" sz="980"/>
              <a:t>Umbraco</a:t>
            </a:r>
          </a:p>
        </p:txBody>
      </p:sp>
      <p:sp>
        <p:nvSpPr>
          <p:cNvPr id="56" name="TextBox 55"/>
          <p:cNvSpPr txBox="1"/>
          <p:nvPr/>
        </p:nvSpPr>
        <p:spPr>
          <a:xfrm>
            <a:off x="7285635" y="3121111"/>
            <a:ext cx="630483" cy="226294"/>
          </a:xfrm>
          <a:prstGeom prst="rect">
            <a:avLst/>
          </a:prstGeom>
          <a:noFill/>
        </p:spPr>
        <p:txBody>
          <a:bodyPr wrap="none" lIns="89642" tIns="44821" rIns="89642" bIns="44821"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r>
              <a:rPr lang="en-US" sz="980"/>
              <a:t>Orchard</a:t>
            </a:r>
          </a:p>
        </p:txBody>
      </p:sp>
      <p:pic>
        <p:nvPicPr>
          <p:cNvPr id="47" name="Picture 46"/>
          <p:cNvPicPr>
            <a:picLocks noChangeAspect="1"/>
          </p:cNvPicPr>
          <p:nvPr/>
        </p:nvPicPr>
        <p:blipFill>
          <a:blip r:embed="rId13"/>
          <a:stretch>
            <a:fillRect/>
          </a:stretch>
        </p:blipFill>
        <p:spPr>
          <a:xfrm>
            <a:off x="8038425" y="2591566"/>
            <a:ext cx="667451" cy="300352"/>
          </a:xfrm>
          <a:prstGeom prst="rect">
            <a:avLst/>
          </a:prstGeom>
        </p:spPr>
      </p:pic>
      <p:sp>
        <p:nvSpPr>
          <p:cNvPr id="57" name="TextBox 56"/>
          <p:cNvSpPr txBox="1"/>
          <p:nvPr/>
        </p:nvSpPr>
        <p:spPr>
          <a:xfrm>
            <a:off x="8024578" y="3121111"/>
            <a:ext cx="680770" cy="226294"/>
          </a:xfrm>
          <a:prstGeom prst="rect">
            <a:avLst/>
          </a:prstGeom>
          <a:noFill/>
        </p:spPr>
        <p:txBody>
          <a:bodyPr wrap="none" lIns="89642" tIns="44821" rIns="89642" bIns="44821"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r>
              <a:rPr lang="en-US" sz="980" err="1"/>
              <a:t>Episerver</a:t>
            </a:r>
            <a:endParaRPr lang="en-US" sz="980"/>
          </a:p>
        </p:txBody>
      </p:sp>
      <p:pic>
        <p:nvPicPr>
          <p:cNvPr id="54" name="Picture 53"/>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0319872" y="3957092"/>
            <a:ext cx="1295614" cy="308703"/>
          </a:xfrm>
          <a:prstGeom prst="rect">
            <a:avLst/>
          </a:prstGeom>
        </p:spPr>
      </p:pic>
      <p:pic>
        <p:nvPicPr>
          <p:cNvPr id="63" name="Picture 62"/>
          <p:cNvPicPr>
            <a:picLocks noChangeAspect="1"/>
          </p:cNvPicPr>
          <p:nvPr/>
        </p:nvPicPr>
        <p:blipFill>
          <a:blip r:embed="rId15"/>
          <a:stretch>
            <a:fillRect/>
          </a:stretch>
        </p:blipFill>
        <p:spPr>
          <a:xfrm>
            <a:off x="8882900" y="2472813"/>
            <a:ext cx="537855" cy="537855"/>
          </a:xfrm>
          <a:prstGeom prst="rect">
            <a:avLst/>
          </a:prstGeom>
        </p:spPr>
      </p:pic>
      <p:sp>
        <p:nvSpPr>
          <p:cNvPr id="64" name="TextBox 63"/>
          <p:cNvSpPr txBox="1"/>
          <p:nvPr/>
        </p:nvSpPr>
        <p:spPr>
          <a:xfrm>
            <a:off x="8761131" y="3121111"/>
            <a:ext cx="778202" cy="226294"/>
          </a:xfrm>
          <a:prstGeom prst="rect">
            <a:avLst/>
          </a:prstGeom>
          <a:noFill/>
        </p:spPr>
        <p:txBody>
          <a:bodyPr wrap="none" lIns="89642" tIns="44821" rIns="89642" bIns="44821"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r>
              <a:rPr lang="en-US" sz="980"/>
              <a:t>WordPress</a:t>
            </a:r>
          </a:p>
        </p:txBody>
      </p:sp>
      <p:pic>
        <p:nvPicPr>
          <p:cNvPr id="65" name="Picture 64"/>
          <p:cNvPicPr>
            <a:picLocks noChangeAspect="1"/>
          </p:cNvPicPr>
          <p:nvPr/>
        </p:nvPicPr>
        <p:blipFill>
          <a:blip r:embed="rId16"/>
          <a:stretch>
            <a:fillRect/>
          </a:stretch>
        </p:blipFill>
        <p:spPr>
          <a:xfrm>
            <a:off x="9597780" y="2427992"/>
            <a:ext cx="488723" cy="627497"/>
          </a:xfrm>
          <a:prstGeom prst="rect">
            <a:avLst/>
          </a:prstGeom>
        </p:spPr>
      </p:pic>
      <p:sp>
        <p:nvSpPr>
          <p:cNvPr id="66" name="TextBox 65"/>
          <p:cNvSpPr txBox="1"/>
          <p:nvPr/>
        </p:nvSpPr>
        <p:spPr>
          <a:xfrm>
            <a:off x="9492584" y="3121111"/>
            <a:ext cx="654055" cy="362072"/>
          </a:xfrm>
          <a:prstGeom prst="rect">
            <a:avLst/>
          </a:prstGeom>
          <a:noFill/>
        </p:spPr>
        <p:txBody>
          <a:bodyPr wrap="none" lIns="89642" tIns="44821" rIns="89642" bIns="44821"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r>
              <a:rPr lang="en-US" sz="980"/>
              <a:t>DNN</a:t>
            </a:r>
            <a:br>
              <a:rPr lang="en-US" sz="980"/>
            </a:br>
            <a:r>
              <a:rPr lang="en-US" sz="980"/>
              <a:t>Platform</a:t>
            </a:r>
          </a:p>
        </p:txBody>
      </p:sp>
      <p:pic>
        <p:nvPicPr>
          <p:cNvPr id="67" name="Picture 66"/>
          <p:cNvPicPr>
            <a:picLocks noChangeAspect="1"/>
          </p:cNvPicPr>
          <p:nvPr/>
        </p:nvPicPr>
        <p:blipFill>
          <a:blip r:embed="rId17"/>
          <a:stretch>
            <a:fillRect/>
          </a:stretch>
        </p:blipFill>
        <p:spPr>
          <a:xfrm>
            <a:off x="10263527" y="2486861"/>
            <a:ext cx="509760" cy="509760"/>
          </a:xfrm>
          <a:prstGeom prst="rect">
            <a:avLst/>
          </a:prstGeom>
        </p:spPr>
      </p:pic>
      <p:sp>
        <p:nvSpPr>
          <p:cNvPr id="68" name="TextBox 67"/>
          <p:cNvSpPr txBox="1"/>
          <p:nvPr/>
        </p:nvSpPr>
        <p:spPr>
          <a:xfrm>
            <a:off x="10250080" y="3121111"/>
            <a:ext cx="577052" cy="226294"/>
          </a:xfrm>
          <a:prstGeom prst="rect">
            <a:avLst/>
          </a:prstGeom>
          <a:noFill/>
        </p:spPr>
        <p:txBody>
          <a:bodyPr wrap="none" lIns="89642" tIns="44821" rIns="89642" bIns="44821"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r>
              <a:rPr lang="en-US" sz="980"/>
              <a:t>Joomla</a:t>
            </a:r>
          </a:p>
        </p:txBody>
      </p:sp>
      <p:pic>
        <p:nvPicPr>
          <p:cNvPr id="69" name="Picture 68"/>
          <p:cNvPicPr>
            <a:picLocks noChangeAspect="1"/>
          </p:cNvPicPr>
          <p:nvPr/>
        </p:nvPicPr>
        <p:blipFill>
          <a:blip r:embed="rId18"/>
          <a:stretch>
            <a:fillRect/>
          </a:stretch>
        </p:blipFill>
        <p:spPr>
          <a:xfrm>
            <a:off x="10950312" y="2603542"/>
            <a:ext cx="717140" cy="276398"/>
          </a:xfrm>
          <a:prstGeom prst="rect">
            <a:avLst/>
          </a:prstGeom>
        </p:spPr>
      </p:pic>
      <p:sp>
        <p:nvSpPr>
          <p:cNvPr id="75" name="TextBox 74"/>
          <p:cNvSpPr txBox="1"/>
          <p:nvPr/>
        </p:nvSpPr>
        <p:spPr>
          <a:xfrm>
            <a:off x="10748898" y="1388472"/>
            <a:ext cx="952342" cy="362072"/>
          </a:xfrm>
          <a:prstGeom prst="rect">
            <a:avLst/>
          </a:prstGeom>
          <a:noFill/>
        </p:spPr>
        <p:txBody>
          <a:bodyPr wrap="square" lIns="89642" tIns="44821" rIns="89642" bIns="44821"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r>
              <a:rPr lang="en-US" sz="980"/>
              <a:t>Monitoring and alerting</a:t>
            </a:r>
          </a:p>
        </p:txBody>
      </p:sp>
      <p:sp>
        <p:nvSpPr>
          <p:cNvPr id="79" name="TextBox 78"/>
          <p:cNvSpPr txBox="1"/>
          <p:nvPr/>
        </p:nvSpPr>
        <p:spPr>
          <a:xfrm>
            <a:off x="8668508" y="1388472"/>
            <a:ext cx="1119470" cy="497848"/>
          </a:xfrm>
          <a:prstGeom prst="rect">
            <a:avLst/>
          </a:prstGeom>
          <a:noFill/>
        </p:spPr>
        <p:txBody>
          <a:bodyPr wrap="square" lIns="89642" tIns="44821" rIns="89642" bIns="44821"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r>
              <a:rPr lang="en-US" sz="980"/>
              <a:t>Staged</a:t>
            </a:r>
          </a:p>
          <a:p>
            <a:r>
              <a:rPr lang="en-US" sz="980"/>
              <a:t>deployments with slots</a:t>
            </a:r>
          </a:p>
        </p:txBody>
      </p:sp>
      <p:grpSp>
        <p:nvGrpSpPr>
          <p:cNvPr id="80" name="Group 79"/>
          <p:cNvGrpSpPr>
            <a:grpSpLocks noChangeAspect="1"/>
          </p:cNvGrpSpPr>
          <p:nvPr/>
        </p:nvGrpSpPr>
        <p:grpSpPr>
          <a:xfrm>
            <a:off x="10022245" y="793737"/>
            <a:ext cx="537855" cy="527442"/>
            <a:chOff x="5868362" y="4039186"/>
            <a:chExt cx="1459737" cy="1479887"/>
          </a:xfrm>
        </p:grpSpPr>
        <p:sp>
          <p:nvSpPr>
            <p:cNvPr id="81" name="Freeform 426"/>
            <p:cNvSpPr>
              <a:spLocks/>
            </p:cNvSpPr>
            <p:nvPr/>
          </p:nvSpPr>
          <p:spPr bwMode="auto">
            <a:xfrm>
              <a:off x="5868362" y="4039186"/>
              <a:ext cx="671658" cy="680614"/>
            </a:xfrm>
            <a:custGeom>
              <a:avLst/>
              <a:gdLst>
                <a:gd name="T0" fmla="*/ 0 w 300"/>
                <a:gd name="T1" fmla="*/ 0 h 304"/>
                <a:gd name="T2" fmla="*/ 0 w 300"/>
                <a:gd name="T3" fmla="*/ 231 h 304"/>
                <a:gd name="T4" fmla="*/ 70 w 300"/>
                <a:gd name="T5" fmla="*/ 160 h 304"/>
                <a:gd name="T6" fmla="*/ 212 w 300"/>
                <a:gd name="T7" fmla="*/ 304 h 304"/>
                <a:gd name="T8" fmla="*/ 300 w 300"/>
                <a:gd name="T9" fmla="*/ 215 h 304"/>
                <a:gd name="T10" fmla="*/ 158 w 300"/>
                <a:gd name="T11" fmla="*/ 71 h 304"/>
                <a:gd name="T12" fmla="*/ 229 w 300"/>
                <a:gd name="T13" fmla="*/ 0 h 304"/>
                <a:gd name="T14" fmla="*/ 0 w 300"/>
                <a:gd name="T15" fmla="*/ 0 h 3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0" h="304">
                  <a:moveTo>
                    <a:pt x="0" y="0"/>
                  </a:moveTo>
                  <a:lnTo>
                    <a:pt x="0" y="231"/>
                  </a:lnTo>
                  <a:lnTo>
                    <a:pt x="70" y="160"/>
                  </a:lnTo>
                  <a:lnTo>
                    <a:pt x="212" y="304"/>
                  </a:lnTo>
                  <a:lnTo>
                    <a:pt x="300" y="215"/>
                  </a:lnTo>
                  <a:lnTo>
                    <a:pt x="158" y="71"/>
                  </a:lnTo>
                  <a:lnTo>
                    <a:pt x="229" y="0"/>
                  </a:lnTo>
                  <a:lnTo>
                    <a:pt x="0" y="0"/>
                  </a:lnTo>
                  <a:close/>
                </a:path>
              </a:pathLst>
            </a:custGeom>
            <a:solidFill>
              <a:srgbClr val="FFFFFF"/>
            </a:solidFill>
            <a:ln w="31750" cap="sq">
              <a:noFill/>
              <a:miter lim="800000"/>
              <a:headEnd/>
              <a:tailEnd/>
            </a:ln>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endParaRPr>
            </a:p>
          </p:txBody>
        </p:sp>
        <p:sp>
          <p:nvSpPr>
            <p:cNvPr id="82" name="Freeform 427"/>
            <p:cNvSpPr>
              <a:spLocks/>
            </p:cNvSpPr>
            <p:nvPr/>
          </p:nvSpPr>
          <p:spPr bwMode="auto">
            <a:xfrm>
              <a:off x="6656441" y="4039186"/>
              <a:ext cx="671658" cy="680614"/>
            </a:xfrm>
            <a:custGeom>
              <a:avLst/>
              <a:gdLst>
                <a:gd name="T0" fmla="*/ 300 w 300"/>
                <a:gd name="T1" fmla="*/ 0 h 304"/>
                <a:gd name="T2" fmla="*/ 300 w 300"/>
                <a:gd name="T3" fmla="*/ 231 h 304"/>
                <a:gd name="T4" fmla="*/ 229 w 300"/>
                <a:gd name="T5" fmla="*/ 160 h 304"/>
                <a:gd name="T6" fmla="*/ 87 w 300"/>
                <a:gd name="T7" fmla="*/ 304 h 304"/>
                <a:gd name="T8" fmla="*/ 0 w 300"/>
                <a:gd name="T9" fmla="*/ 215 h 304"/>
                <a:gd name="T10" fmla="*/ 141 w 300"/>
                <a:gd name="T11" fmla="*/ 71 h 304"/>
                <a:gd name="T12" fmla="*/ 70 w 300"/>
                <a:gd name="T13" fmla="*/ 0 h 304"/>
                <a:gd name="T14" fmla="*/ 300 w 300"/>
                <a:gd name="T15" fmla="*/ 0 h 3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0" h="304">
                  <a:moveTo>
                    <a:pt x="300" y="0"/>
                  </a:moveTo>
                  <a:lnTo>
                    <a:pt x="300" y="231"/>
                  </a:lnTo>
                  <a:lnTo>
                    <a:pt x="229" y="160"/>
                  </a:lnTo>
                  <a:lnTo>
                    <a:pt x="87" y="304"/>
                  </a:lnTo>
                  <a:lnTo>
                    <a:pt x="0" y="215"/>
                  </a:lnTo>
                  <a:lnTo>
                    <a:pt x="141" y="71"/>
                  </a:lnTo>
                  <a:lnTo>
                    <a:pt x="70" y="0"/>
                  </a:lnTo>
                  <a:lnTo>
                    <a:pt x="300" y="0"/>
                  </a:lnTo>
                  <a:close/>
                </a:path>
              </a:pathLst>
            </a:custGeom>
            <a:solidFill>
              <a:srgbClr val="FFFFFF"/>
            </a:solidFill>
            <a:ln w="31750" cap="sq">
              <a:noFill/>
              <a:miter lim="800000"/>
              <a:headEnd/>
              <a:tailEnd/>
            </a:ln>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endParaRPr>
            </a:p>
          </p:txBody>
        </p:sp>
        <p:sp>
          <p:nvSpPr>
            <p:cNvPr id="83" name="Freeform 428"/>
            <p:cNvSpPr>
              <a:spLocks/>
            </p:cNvSpPr>
            <p:nvPr/>
          </p:nvSpPr>
          <p:spPr bwMode="auto">
            <a:xfrm>
              <a:off x="5868362" y="4836220"/>
              <a:ext cx="671658" cy="682853"/>
            </a:xfrm>
            <a:custGeom>
              <a:avLst/>
              <a:gdLst>
                <a:gd name="T0" fmla="*/ 0 w 300"/>
                <a:gd name="T1" fmla="*/ 305 h 305"/>
                <a:gd name="T2" fmla="*/ 0 w 300"/>
                <a:gd name="T3" fmla="*/ 74 h 305"/>
                <a:gd name="T4" fmla="*/ 70 w 300"/>
                <a:gd name="T5" fmla="*/ 145 h 305"/>
                <a:gd name="T6" fmla="*/ 212 w 300"/>
                <a:gd name="T7" fmla="*/ 0 h 305"/>
                <a:gd name="T8" fmla="*/ 300 w 300"/>
                <a:gd name="T9" fmla="*/ 90 h 305"/>
                <a:gd name="T10" fmla="*/ 158 w 300"/>
                <a:gd name="T11" fmla="*/ 234 h 305"/>
                <a:gd name="T12" fmla="*/ 229 w 300"/>
                <a:gd name="T13" fmla="*/ 305 h 305"/>
                <a:gd name="T14" fmla="*/ 0 w 300"/>
                <a:gd name="T15" fmla="*/ 305 h 3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0" h="305">
                  <a:moveTo>
                    <a:pt x="0" y="305"/>
                  </a:moveTo>
                  <a:lnTo>
                    <a:pt x="0" y="74"/>
                  </a:lnTo>
                  <a:lnTo>
                    <a:pt x="70" y="145"/>
                  </a:lnTo>
                  <a:lnTo>
                    <a:pt x="212" y="0"/>
                  </a:lnTo>
                  <a:lnTo>
                    <a:pt x="300" y="90"/>
                  </a:lnTo>
                  <a:lnTo>
                    <a:pt x="158" y="234"/>
                  </a:lnTo>
                  <a:lnTo>
                    <a:pt x="229" y="305"/>
                  </a:lnTo>
                  <a:lnTo>
                    <a:pt x="0" y="305"/>
                  </a:lnTo>
                  <a:close/>
                </a:path>
              </a:pathLst>
            </a:custGeom>
            <a:solidFill>
              <a:srgbClr val="FFFFFF"/>
            </a:solidFill>
            <a:ln w="31750" cap="sq">
              <a:noFill/>
              <a:miter lim="800000"/>
              <a:headEnd/>
              <a:tailEnd/>
            </a:ln>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endParaRPr>
            </a:p>
          </p:txBody>
        </p:sp>
        <p:sp>
          <p:nvSpPr>
            <p:cNvPr id="84" name="Freeform 429"/>
            <p:cNvSpPr>
              <a:spLocks/>
            </p:cNvSpPr>
            <p:nvPr/>
          </p:nvSpPr>
          <p:spPr bwMode="auto">
            <a:xfrm>
              <a:off x="6656441" y="4836220"/>
              <a:ext cx="671658" cy="682853"/>
            </a:xfrm>
            <a:custGeom>
              <a:avLst/>
              <a:gdLst>
                <a:gd name="T0" fmla="*/ 300 w 300"/>
                <a:gd name="T1" fmla="*/ 305 h 305"/>
                <a:gd name="T2" fmla="*/ 300 w 300"/>
                <a:gd name="T3" fmla="*/ 74 h 305"/>
                <a:gd name="T4" fmla="*/ 229 w 300"/>
                <a:gd name="T5" fmla="*/ 145 h 305"/>
                <a:gd name="T6" fmla="*/ 87 w 300"/>
                <a:gd name="T7" fmla="*/ 0 h 305"/>
                <a:gd name="T8" fmla="*/ 0 w 300"/>
                <a:gd name="T9" fmla="*/ 90 h 305"/>
                <a:gd name="T10" fmla="*/ 141 w 300"/>
                <a:gd name="T11" fmla="*/ 234 h 305"/>
                <a:gd name="T12" fmla="*/ 70 w 300"/>
                <a:gd name="T13" fmla="*/ 305 h 305"/>
                <a:gd name="T14" fmla="*/ 300 w 300"/>
                <a:gd name="T15" fmla="*/ 305 h 3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0" h="305">
                  <a:moveTo>
                    <a:pt x="300" y="305"/>
                  </a:moveTo>
                  <a:lnTo>
                    <a:pt x="300" y="74"/>
                  </a:lnTo>
                  <a:lnTo>
                    <a:pt x="229" y="145"/>
                  </a:lnTo>
                  <a:lnTo>
                    <a:pt x="87" y="0"/>
                  </a:lnTo>
                  <a:lnTo>
                    <a:pt x="0" y="90"/>
                  </a:lnTo>
                  <a:lnTo>
                    <a:pt x="141" y="234"/>
                  </a:lnTo>
                  <a:lnTo>
                    <a:pt x="70" y="305"/>
                  </a:lnTo>
                  <a:lnTo>
                    <a:pt x="300" y="305"/>
                  </a:lnTo>
                  <a:close/>
                </a:path>
              </a:pathLst>
            </a:custGeom>
            <a:solidFill>
              <a:srgbClr val="FFFFFF"/>
            </a:solidFill>
            <a:ln w="31750" cap="sq">
              <a:noFill/>
              <a:miter lim="800000"/>
              <a:headEnd/>
              <a:tailEnd/>
            </a:ln>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endParaRPr>
            </a:p>
          </p:txBody>
        </p:sp>
      </p:grpSp>
      <p:sp>
        <p:nvSpPr>
          <p:cNvPr id="85" name="TextBox 84"/>
          <p:cNvSpPr txBox="1"/>
          <p:nvPr/>
        </p:nvSpPr>
        <p:spPr>
          <a:xfrm>
            <a:off x="9772561" y="1388472"/>
            <a:ext cx="1028571" cy="362072"/>
          </a:xfrm>
          <a:prstGeom prst="rect">
            <a:avLst/>
          </a:prstGeom>
          <a:noFill/>
        </p:spPr>
        <p:txBody>
          <a:bodyPr wrap="square" lIns="89642" tIns="44821" rIns="89642" bIns="44821"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r>
              <a:rPr lang="en-US" sz="980"/>
              <a:t>Auto scale on demand</a:t>
            </a:r>
          </a:p>
        </p:txBody>
      </p:sp>
      <p:grpSp>
        <p:nvGrpSpPr>
          <p:cNvPr id="90" name="Group 89"/>
          <p:cNvGrpSpPr>
            <a:grpSpLocks noChangeAspect="1"/>
          </p:cNvGrpSpPr>
          <p:nvPr/>
        </p:nvGrpSpPr>
        <p:grpSpPr>
          <a:xfrm>
            <a:off x="6698514" y="746735"/>
            <a:ext cx="717140" cy="621447"/>
            <a:chOff x="6596640" y="681108"/>
            <a:chExt cx="1125281" cy="876566"/>
          </a:xfrm>
        </p:grpSpPr>
        <p:pic>
          <p:nvPicPr>
            <p:cNvPr id="87" name="Picture 86"/>
            <p:cNvPicPr>
              <a:picLocks noChangeAspect="1"/>
            </p:cNvPicPr>
            <p:nvPr/>
          </p:nvPicPr>
          <p:blipFill>
            <a:blip r:embed="rId19">
              <a:biLevel thresh="25000"/>
            </a:blip>
            <a:stretch>
              <a:fillRect/>
            </a:stretch>
          </p:blipFill>
          <p:spPr>
            <a:xfrm>
              <a:off x="7156959" y="804575"/>
              <a:ext cx="564962" cy="561271"/>
            </a:xfrm>
            <a:prstGeom prst="rect">
              <a:avLst/>
            </a:prstGeom>
          </p:spPr>
        </p:pic>
        <p:pic>
          <p:nvPicPr>
            <p:cNvPr id="88" name="Picture 87"/>
            <p:cNvPicPr>
              <a:picLocks noChangeAspect="1"/>
            </p:cNvPicPr>
            <p:nvPr/>
          </p:nvPicPr>
          <p:blipFill>
            <a:blip r:embed="rId20">
              <a:biLevel thresh="25000"/>
            </a:blip>
            <a:stretch>
              <a:fillRect/>
            </a:stretch>
          </p:blipFill>
          <p:spPr>
            <a:xfrm>
              <a:off x="6596640" y="681108"/>
              <a:ext cx="509844" cy="506511"/>
            </a:xfrm>
            <a:prstGeom prst="rect">
              <a:avLst/>
            </a:prstGeom>
          </p:spPr>
        </p:pic>
        <p:pic>
          <p:nvPicPr>
            <p:cNvPr id="89" name="Picture 88"/>
            <p:cNvPicPr>
              <a:picLocks noChangeAspect="1"/>
            </p:cNvPicPr>
            <p:nvPr/>
          </p:nvPicPr>
          <p:blipFill>
            <a:blip r:embed="rId21">
              <a:biLevel thresh="25000"/>
            </a:blip>
            <a:stretch>
              <a:fillRect/>
            </a:stretch>
          </p:blipFill>
          <p:spPr>
            <a:xfrm>
              <a:off x="6842261" y="1023783"/>
              <a:ext cx="468505" cy="533891"/>
            </a:xfrm>
            <a:prstGeom prst="rect">
              <a:avLst/>
            </a:prstGeom>
          </p:spPr>
        </p:pic>
      </p:grpSp>
      <p:sp>
        <p:nvSpPr>
          <p:cNvPr id="91" name="TextBox 90"/>
          <p:cNvSpPr txBox="1"/>
          <p:nvPr/>
        </p:nvSpPr>
        <p:spPr>
          <a:xfrm>
            <a:off x="6498268" y="1388472"/>
            <a:ext cx="1119470" cy="497848"/>
          </a:xfrm>
          <a:prstGeom prst="rect">
            <a:avLst/>
          </a:prstGeom>
          <a:noFill/>
        </p:spPr>
        <p:txBody>
          <a:bodyPr wrap="square" lIns="89642" tIns="44821" rIns="89642" bIns="44821" rtlCol="0" anchor="b">
            <a:spAutoFit/>
          </a:bodyPr>
          <a:lstStyle/>
          <a:p>
            <a:pPr algn="ctr" defTabSz="895665">
              <a:lnSpc>
                <a:spcPct val="90000"/>
              </a:lnSpc>
              <a:defRPr/>
            </a:pPr>
            <a:r>
              <a:rPr lang="en-US" sz="980" kern="0">
                <a:gradFill>
                  <a:gsLst>
                    <a:gs pos="0">
                      <a:srgbClr val="FFFFFF"/>
                    </a:gs>
                    <a:gs pos="100000">
                      <a:srgbClr val="FFFFFF"/>
                    </a:gs>
                  </a:gsLst>
                  <a:lin ang="5400000" scaled="1"/>
                </a:gradFill>
              </a:rPr>
              <a:t>Source code control integration</a:t>
            </a:r>
          </a:p>
        </p:txBody>
      </p:sp>
      <p:sp>
        <p:nvSpPr>
          <p:cNvPr id="92" name="TextBox 91"/>
          <p:cNvSpPr txBox="1"/>
          <p:nvPr/>
        </p:nvSpPr>
        <p:spPr>
          <a:xfrm>
            <a:off x="7641306" y="1388472"/>
            <a:ext cx="1119470" cy="362072"/>
          </a:xfrm>
          <a:prstGeom prst="rect">
            <a:avLst/>
          </a:prstGeom>
          <a:noFill/>
        </p:spPr>
        <p:txBody>
          <a:bodyPr wrap="square" lIns="89642" tIns="44821" rIns="89642" bIns="44821"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r>
              <a:rPr lang="en-US" sz="980"/>
              <a:t>CI/CD build and deploy</a:t>
            </a:r>
          </a:p>
        </p:txBody>
      </p:sp>
      <p:grpSp>
        <p:nvGrpSpPr>
          <p:cNvPr id="96" name="Group 95"/>
          <p:cNvGrpSpPr/>
          <p:nvPr/>
        </p:nvGrpSpPr>
        <p:grpSpPr>
          <a:xfrm>
            <a:off x="6545589" y="5502624"/>
            <a:ext cx="1314116" cy="609891"/>
            <a:chOff x="6471762" y="5509217"/>
            <a:chExt cx="1314303" cy="609978"/>
          </a:xfrm>
        </p:grpSpPr>
        <p:pic>
          <p:nvPicPr>
            <p:cNvPr id="93" name="Picture 92"/>
            <p:cNvPicPr>
              <a:picLocks noChangeAspect="1"/>
            </p:cNvPicPr>
            <p:nvPr/>
          </p:nvPicPr>
          <p:blipFill>
            <a:blip r:embed="rId22"/>
            <a:stretch>
              <a:fillRect/>
            </a:stretch>
          </p:blipFill>
          <p:spPr>
            <a:xfrm>
              <a:off x="6877054" y="5642646"/>
              <a:ext cx="407052" cy="476549"/>
            </a:xfrm>
            <a:prstGeom prst="rect">
              <a:avLst/>
            </a:prstGeom>
          </p:spPr>
        </p:pic>
        <p:pic>
          <p:nvPicPr>
            <p:cNvPr id="94" name="Picture 93"/>
            <p:cNvPicPr>
              <a:picLocks noChangeAspect="1"/>
            </p:cNvPicPr>
            <p:nvPr/>
          </p:nvPicPr>
          <p:blipFill>
            <a:blip r:embed="rId23"/>
            <a:stretch>
              <a:fillRect/>
            </a:stretch>
          </p:blipFill>
          <p:spPr>
            <a:xfrm>
              <a:off x="6471762" y="5509217"/>
              <a:ext cx="425655" cy="476548"/>
            </a:xfrm>
            <a:prstGeom prst="rect">
              <a:avLst/>
            </a:prstGeom>
          </p:spPr>
        </p:pic>
        <p:pic>
          <p:nvPicPr>
            <p:cNvPr id="95" name="Picture 94"/>
            <p:cNvPicPr>
              <a:picLocks noChangeAspect="1"/>
            </p:cNvPicPr>
            <p:nvPr/>
          </p:nvPicPr>
          <p:blipFill>
            <a:blip r:embed="rId24"/>
            <a:stretch>
              <a:fillRect/>
            </a:stretch>
          </p:blipFill>
          <p:spPr>
            <a:xfrm>
              <a:off x="7292227" y="5536381"/>
              <a:ext cx="493838" cy="474085"/>
            </a:xfrm>
            <a:prstGeom prst="rect">
              <a:avLst/>
            </a:prstGeom>
          </p:spPr>
        </p:pic>
      </p:grpSp>
      <p:sp>
        <p:nvSpPr>
          <p:cNvPr id="97" name="TextBox 96"/>
          <p:cNvSpPr txBox="1"/>
          <p:nvPr/>
        </p:nvSpPr>
        <p:spPr>
          <a:xfrm>
            <a:off x="6615851" y="6144642"/>
            <a:ext cx="1205648" cy="226294"/>
          </a:xfrm>
          <a:prstGeom prst="rect">
            <a:avLst/>
          </a:prstGeom>
          <a:noFill/>
        </p:spPr>
        <p:txBody>
          <a:bodyPr wrap="none" lIns="89642" tIns="44821" rIns="89642" bIns="44821"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r>
              <a:rPr lang="en-US" sz="980"/>
              <a:t>Industry standards</a:t>
            </a:r>
          </a:p>
        </p:txBody>
      </p:sp>
      <p:sp>
        <p:nvSpPr>
          <p:cNvPr id="99" name="Freeform 28"/>
          <p:cNvSpPr>
            <a:spLocks noChangeAspect="1" noEditPoints="1"/>
          </p:cNvSpPr>
          <p:nvPr/>
        </p:nvSpPr>
        <p:spPr bwMode="gray">
          <a:xfrm>
            <a:off x="8172809" y="5521580"/>
            <a:ext cx="537855" cy="571980"/>
          </a:xfrm>
          <a:custGeom>
            <a:avLst/>
            <a:gdLst>
              <a:gd name="T0" fmla="*/ 1302 w 1483"/>
              <a:gd name="T1" fmla="*/ 290 h 1251"/>
              <a:gd name="T2" fmla="*/ 1011 w 1483"/>
              <a:gd name="T3" fmla="*/ 177 h 1251"/>
              <a:gd name="T4" fmla="*/ 581 w 1483"/>
              <a:gd name="T5" fmla="*/ 0 h 1251"/>
              <a:gd name="T6" fmla="*/ 0 w 1483"/>
              <a:gd name="T7" fmla="*/ 243 h 1251"/>
              <a:gd name="T8" fmla="*/ 942 w 1483"/>
              <a:gd name="T9" fmla="*/ 1029 h 1251"/>
              <a:gd name="T10" fmla="*/ 1252 w 1483"/>
              <a:gd name="T11" fmla="*/ 892 h 1251"/>
              <a:gd name="T12" fmla="*/ 1483 w 1483"/>
              <a:gd name="T13" fmla="*/ 781 h 1251"/>
              <a:gd name="T14" fmla="*/ 600 w 1483"/>
              <a:gd name="T15" fmla="*/ 42 h 1251"/>
              <a:gd name="T16" fmla="*/ 600 w 1483"/>
              <a:gd name="T17" fmla="*/ 80 h 1251"/>
              <a:gd name="T18" fmla="*/ 942 w 1483"/>
              <a:gd name="T19" fmla="*/ 312 h 1251"/>
              <a:gd name="T20" fmla="*/ 583 w 1483"/>
              <a:gd name="T21" fmla="*/ 160 h 1251"/>
              <a:gd name="T22" fmla="*/ 942 w 1483"/>
              <a:gd name="T23" fmla="*/ 467 h 1251"/>
              <a:gd name="T24" fmla="*/ 583 w 1483"/>
              <a:gd name="T25" fmla="*/ 472 h 1251"/>
              <a:gd name="T26" fmla="*/ 583 w 1483"/>
              <a:gd name="T27" fmla="*/ 548 h 1251"/>
              <a:gd name="T28" fmla="*/ 942 w 1483"/>
              <a:gd name="T29" fmla="*/ 626 h 1251"/>
              <a:gd name="T30" fmla="*/ 583 w 1483"/>
              <a:gd name="T31" fmla="*/ 633 h 1251"/>
              <a:gd name="T32" fmla="*/ 942 w 1483"/>
              <a:gd name="T33" fmla="*/ 781 h 1251"/>
              <a:gd name="T34" fmla="*/ 583 w 1483"/>
              <a:gd name="T35" fmla="*/ 944 h 1251"/>
              <a:gd name="T36" fmla="*/ 583 w 1483"/>
              <a:gd name="T37" fmla="*/ 1022 h 1251"/>
              <a:gd name="T38" fmla="*/ 583 w 1483"/>
              <a:gd name="T39" fmla="*/ 1105 h 1251"/>
              <a:gd name="T40" fmla="*/ 583 w 1483"/>
              <a:gd name="T41" fmla="*/ 1178 h 1251"/>
              <a:gd name="T42" fmla="*/ 1252 w 1483"/>
              <a:gd name="T43" fmla="*/ 349 h 1251"/>
              <a:gd name="T44" fmla="*/ 1011 w 1483"/>
              <a:gd name="T45" fmla="*/ 288 h 1251"/>
              <a:gd name="T46" fmla="*/ 1011 w 1483"/>
              <a:gd name="T47" fmla="*/ 340 h 1251"/>
              <a:gd name="T48" fmla="*/ 1252 w 1483"/>
              <a:gd name="T49" fmla="*/ 465 h 1251"/>
              <a:gd name="T50" fmla="*/ 1011 w 1483"/>
              <a:gd name="T51" fmla="*/ 397 h 1251"/>
              <a:gd name="T52" fmla="*/ 1252 w 1483"/>
              <a:gd name="T53" fmla="*/ 571 h 1251"/>
              <a:gd name="T54" fmla="*/ 1011 w 1483"/>
              <a:gd name="T55" fmla="*/ 614 h 1251"/>
              <a:gd name="T56" fmla="*/ 1011 w 1483"/>
              <a:gd name="T57" fmla="*/ 663 h 1251"/>
              <a:gd name="T58" fmla="*/ 1252 w 1483"/>
              <a:gd name="T59" fmla="*/ 685 h 1251"/>
              <a:gd name="T60" fmla="*/ 1011 w 1483"/>
              <a:gd name="T61" fmla="*/ 722 h 1251"/>
              <a:gd name="T62" fmla="*/ 1252 w 1483"/>
              <a:gd name="T63" fmla="*/ 791 h 1251"/>
              <a:gd name="T64" fmla="*/ 1011 w 1483"/>
              <a:gd name="T65" fmla="*/ 989 h 1251"/>
              <a:gd name="T66" fmla="*/ 1252 w 1483"/>
              <a:gd name="T67" fmla="*/ 864 h 1251"/>
              <a:gd name="T68" fmla="*/ 1476 w 1483"/>
              <a:gd name="T69" fmla="*/ 401 h 1251"/>
              <a:gd name="T70" fmla="*/ 1311 w 1483"/>
              <a:gd name="T71" fmla="*/ 309 h 1251"/>
              <a:gd name="T72" fmla="*/ 1302 w 1483"/>
              <a:gd name="T73" fmla="*/ 824 h 1251"/>
              <a:gd name="T74" fmla="*/ 1481 w 1483"/>
              <a:gd name="T75" fmla="*/ 715 h 1251"/>
              <a:gd name="T76" fmla="*/ 1481 w 1483"/>
              <a:gd name="T77" fmla="*/ 692 h 1251"/>
              <a:gd name="T78" fmla="*/ 1302 w 1483"/>
              <a:gd name="T79" fmla="*/ 706 h 1251"/>
              <a:gd name="T80" fmla="*/ 1481 w 1483"/>
              <a:gd name="T81" fmla="*/ 666 h 1251"/>
              <a:gd name="T82" fmla="*/ 1302 w 1483"/>
              <a:gd name="T83" fmla="*/ 595 h 1251"/>
              <a:gd name="T84" fmla="*/ 1481 w 1483"/>
              <a:gd name="T85" fmla="*/ 567 h 1251"/>
              <a:gd name="T86" fmla="*/ 1481 w 1483"/>
              <a:gd name="T87" fmla="*/ 543 h 1251"/>
              <a:gd name="T88" fmla="*/ 1302 w 1483"/>
              <a:gd name="T89" fmla="*/ 479 h 1251"/>
              <a:gd name="T90" fmla="*/ 1481 w 1483"/>
              <a:gd name="T91" fmla="*/ 517 h 1251"/>
              <a:gd name="T92" fmla="*/ 1302 w 1483"/>
              <a:gd name="T93" fmla="*/ 368 h 1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483" h="1251">
                <a:moveTo>
                  <a:pt x="1481" y="425"/>
                </a:moveTo>
                <a:lnTo>
                  <a:pt x="1481" y="394"/>
                </a:lnTo>
                <a:lnTo>
                  <a:pt x="1302" y="290"/>
                </a:lnTo>
                <a:lnTo>
                  <a:pt x="1252" y="304"/>
                </a:lnTo>
                <a:lnTo>
                  <a:pt x="1252" y="316"/>
                </a:lnTo>
                <a:lnTo>
                  <a:pt x="1011" y="177"/>
                </a:lnTo>
                <a:lnTo>
                  <a:pt x="942" y="200"/>
                </a:lnTo>
                <a:lnTo>
                  <a:pt x="942" y="208"/>
                </a:lnTo>
                <a:lnTo>
                  <a:pt x="581" y="0"/>
                </a:lnTo>
                <a:lnTo>
                  <a:pt x="26" y="177"/>
                </a:lnTo>
                <a:lnTo>
                  <a:pt x="26" y="236"/>
                </a:lnTo>
                <a:lnTo>
                  <a:pt x="0" y="243"/>
                </a:lnTo>
                <a:lnTo>
                  <a:pt x="0" y="1067"/>
                </a:lnTo>
                <a:lnTo>
                  <a:pt x="560" y="1251"/>
                </a:lnTo>
                <a:lnTo>
                  <a:pt x="942" y="1029"/>
                </a:lnTo>
                <a:lnTo>
                  <a:pt x="942" y="1041"/>
                </a:lnTo>
                <a:lnTo>
                  <a:pt x="994" y="1041"/>
                </a:lnTo>
                <a:lnTo>
                  <a:pt x="1252" y="892"/>
                </a:lnTo>
                <a:lnTo>
                  <a:pt x="1252" y="895"/>
                </a:lnTo>
                <a:lnTo>
                  <a:pt x="1290" y="895"/>
                </a:lnTo>
                <a:lnTo>
                  <a:pt x="1483" y="781"/>
                </a:lnTo>
                <a:lnTo>
                  <a:pt x="1483" y="427"/>
                </a:lnTo>
                <a:lnTo>
                  <a:pt x="1481" y="425"/>
                </a:lnTo>
                <a:close/>
                <a:moveTo>
                  <a:pt x="600" y="42"/>
                </a:moveTo>
                <a:lnTo>
                  <a:pt x="942" y="229"/>
                </a:lnTo>
                <a:lnTo>
                  <a:pt x="942" y="255"/>
                </a:lnTo>
                <a:lnTo>
                  <a:pt x="600" y="80"/>
                </a:lnTo>
                <a:lnTo>
                  <a:pt x="600" y="42"/>
                </a:lnTo>
                <a:close/>
                <a:moveTo>
                  <a:pt x="583" y="160"/>
                </a:moveTo>
                <a:lnTo>
                  <a:pt x="942" y="312"/>
                </a:lnTo>
                <a:lnTo>
                  <a:pt x="942" y="363"/>
                </a:lnTo>
                <a:lnTo>
                  <a:pt x="583" y="234"/>
                </a:lnTo>
                <a:lnTo>
                  <a:pt x="583" y="160"/>
                </a:lnTo>
                <a:close/>
                <a:moveTo>
                  <a:pt x="583" y="316"/>
                </a:moveTo>
                <a:lnTo>
                  <a:pt x="942" y="418"/>
                </a:lnTo>
                <a:lnTo>
                  <a:pt x="942" y="467"/>
                </a:lnTo>
                <a:lnTo>
                  <a:pt x="583" y="394"/>
                </a:lnTo>
                <a:lnTo>
                  <a:pt x="583" y="316"/>
                </a:lnTo>
                <a:close/>
                <a:moveTo>
                  <a:pt x="583" y="472"/>
                </a:moveTo>
                <a:lnTo>
                  <a:pt x="942" y="524"/>
                </a:lnTo>
                <a:lnTo>
                  <a:pt x="942" y="571"/>
                </a:lnTo>
                <a:lnTo>
                  <a:pt x="583" y="548"/>
                </a:lnTo>
                <a:lnTo>
                  <a:pt x="583" y="472"/>
                </a:lnTo>
                <a:close/>
                <a:moveTo>
                  <a:pt x="583" y="633"/>
                </a:moveTo>
                <a:lnTo>
                  <a:pt x="942" y="626"/>
                </a:lnTo>
                <a:lnTo>
                  <a:pt x="942" y="678"/>
                </a:lnTo>
                <a:lnTo>
                  <a:pt x="583" y="706"/>
                </a:lnTo>
                <a:lnTo>
                  <a:pt x="583" y="633"/>
                </a:lnTo>
                <a:close/>
                <a:moveTo>
                  <a:pt x="583" y="789"/>
                </a:moveTo>
                <a:lnTo>
                  <a:pt x="942" y="732"/>
                </a:lnTo>
                <a:lnTo>
                  <a:pt x="942" y="781"/>
                </a:lnTo>
                <a:lnTo>
                  <a:pt x="583" y="862"/>
                </a:lnTo>
                <a:lnTo>
                  <a:pt x="583" y="789"/>
                </a:lnTo>
                <a:close/>
                <a:moveTo>
                  <a:pt x="583" y="944"/>
                </a:moveTo>
                <a:lnTo>
                  <a:pt x="942" y="838"/>
                </a:lnTo>
                <a:lnTo>
                  <a:pt x="942" y="885"/>
                </a:lnTo>
                <a:lnTo>
                  <a:pt x="583" y="1022"/>
                </a:lnTo>
                <a:lnTo>
                  <a:pt x="583" y="944"/>
                </a:lnTo>
                <a:close/>
                <a:moveTo>
                  <a:pt x="583" y="1178"/>
                </a:moveTo>
                <a:lnTo>
                  <a:pt x="583" y="1105"/>
                </a:lnTo>
                <a:lnTo>
                  <a:pt x="942" y="940"/>
                </a:lnTo>
                <a:lnTo>
                  <a:pt x="942" y="992"/>
                </a:lnTo>
                <a:lnTo>
                  <a:pt x="583" y="1178"/>
                </a:lnTo>
                <a:close/>
                <a:moveTo>
                  <a:pt x="1023" y="208"/>
                </a:moveTo>
                <a:lnTo>
                  <a:pt x="1252" y="333"/>
                </a:lnTo>
                <a:lnTo>
                  <a:pt x="1252" y="349"/>
                </a:lnTo>
                <a:lnTo>
                  <a:pt x="1023" y="234"/>
                </a:lnTo>
                <a:lnTo>
                  <a:pt x="1023" y="208"/>
                </a:lnTo>
                <a:close/>
                <a:moveTo>
                  <a:pt x="1011" y="288"/>
                </a:moveTo>
                <a:lnTo>
                  <a:pt x="1252" y="389"/>
                </a:lnTo>
                <a:lnTo>
                  <a:pt x="1252" y="427"/>
                </a:lnTo>
                <a:lnTo>
                  <a:pt x="1011" y="340"/>
                </a:lnTo>
                <a:lnTo>
                  <a:pt x="1011" y="288"/>
                </a:lnTo>
                <a:close/>
                <a:moveTo>
                  <a:pt x="1011" y="397"/>
                </a:moveTo>
                <a:lnTo>
                  <a:pt x="1252" y="465"/>
                </a:lnTo>
                <a:lnTo>
                  <a:pt x="1252" y="498"/>
                </a:lnTo>
                <a:lnTo>
                  <a:pt x="1011" y="448"/>
                </a:lnTo>
                <a:lnTo>
                  <a:pt x="1011" y="397"/>
                </a:lnTo>
                <a:close/>
                <a:moveTo>
                  <a:pt x="1011" y="503"/>
                </a:moveTo>
                <a:lnTo>
                  <a:pt x="1252" y="538"/>
                </a:lnTo>
                <a:lnTo>
                  <a:pt x="1252" y="571"/>
                </a:lnTo>
                <a:lnTo>
                  <a:pt x="1011" y="555"/>
                </a:lnTo>
                <a:lnTo>
                  <a:pt x="1011" y="503"/>
                </a:lnTo>
                <a:close/>
                <a:moveTo>
                  <a:pt x="1011" y="614"/>
                </a:moveTo>
                <a:lnTo>
                  <a:pt x="1252" y="609"/>
                </a:lnTo>
                <a:lnTo>
                  <a:pt x="1252" y="645"/>
                </a:lnTo>
                <a:lnTo>
                  <a:pt x="1011" y="663"/>
                </a:lnTo>
                <a:lnTo>
                  <a:pt x="1011" y="614"/>
                </a:lnTo>
                <a:close/>
                <a:moveTo>
                  <a:pt x="1011" y="722"/>
                </a:moveTo>
                <a:lnTo>
                  <a:pt x="1252" y="685"/>
                </a:lnTo>
                <a:lnTo>
                  <a:pt x="1252" y="718"/>
                </a:lnTo>
                <a:lnTo>
                  <a:pt x="1011" y="772"/>
                </a:lnTo>
                <a:lnTo>
                  <a:pt x="1011" y="722"/>
                </a:lnTo>
                <a:close/>
                <a:moveTo>
                  <a:pt x="1011" y="829"/>
                </a:moveTo>
                <a:lnTo>
                  <a:pt x="1252" y="756"/>
                </a:lnTo>
                <a:lnTo>
                  <a:pt x="1252" y="791"/>
                </a:lnTo>
                <a:lnTo>
                  <a:pt x="1011" y="883"/>
                </a:lnTo>
                <a:lnTo>
                  <a:pt x="1011" y="829"/>
                </a:lnTo>
                <a:close/>
                <a:moveTo>
                  <a:pt x="1011" y="989"/>
                </a:moveTo>
                <a:lnTo>
                  <a:pt x="1011" y="940"/>
                </a:lnTo>
                <a:lnTo>
                  <a:pt x="1252" y="829"/>
                </a:lnTo>
                <a:lnTo>
                  <a:pt x="1252" y="864"/>
                </a:lnTo>
                <a:lnTo>
                  <a:pt x="1011" y="989"/>
                </a:lnTo>
                <a:close/>
                <a:moveTo>
                  <a:pt x="1311" y="309"/>
                </a:moveTo>
                <a:lnTo>
                  <a:pt x="1476" y="401"/>
                </a:lnTo>
                <a:lnTo>
                  <a:pt x="1476" y="413"/>
                </a:lnTo>
                <a:lnTo>
                  <a:pt x="1311" y="328"/>
                </a:lnTo>
                <a:lnTo>
                  <a:pt x="1311" y="309"/>
                </a:lnTo>
                <a:close/>
                <a:moveTo>
                  <a:pt x="1481" y="767"/>
                </a:moveTo>
                <a:lnTo>
                  <a:pt x="1302" y="859"/>
                </a:lnTo>
                <a:lnTo>
                  <a:pt x="1302" y="824"/>
                </a:lnTo>
                <a:lnTo>
                  <a:pt x="1481" y="741"/>
                </a:lnTo>
                <a:lnTo>
                  <a:pt x="1481" y="767"/>
                </a:lnTo>
                <a:close/>
                <a:moveTo>
                  <a:pt x="1481" y="715"/>
                </a:moveTo>
                <a:lnTo>
                  <a:pt x="1302" y="784"/>
                </a:lnTo>
                <a:lnTo>
                  <a:pt x="1302" y="746"/>
                </a:lnTo>
                <a:lnTo>
                  <a:pt x="1481" y="692"/>
                </a:lnTo>
                <a:lnTo>
                  <a:pt x="1481" y="715"/>
                </a:lnTo>
                <a:close/>
                <a:moveTo>
                  <a:pt x="1481" y="666"/>
                </a:moveTo>
                <a:lnTo>
                  <a:pt x="1302" y="706"/>
                </a:lnTo>
                <a:lnTo>
                  <a:pt x="1302" y="670"/>
                </a:lnTo>
                <a:lnTo>
                  <a:pt x="1481" y="642"/>
                </a:lnTo>
                <a:lnTo>
                  <a:pt x="1481" y="666"/>
                </a:lnTo>
                <a:close/>
                <a:moveTo>
                  <a:pt x="1481" y="616"/>
                </a:moveTo>
                <a:lnTo>
                  <a:pt x="1302" y="630"/>
                </a:lnTo>
                <a:lnTo>
                  <a:pt x="1302" y="595"/>
                </a:lnTo>
                <a:lnTo>
                  <a:pt x="1481" y="593"/>
                </a:lnTo>
                <a:lnTo>
                  <a:pt x="1481" y="616"/>
                </a:lnTo>
                <a:close/>
                <a:moveTo>
                  <a:pt x="1481" y="567"/>
                </a:moveTo>
                <a:lnTo>
                  <a:pt x="1302" y="555"/>
                </a:lnTo>
                <a:lnTo>
                  <a:pt x="1302" y="519"/>
                </a:lnTo>
                <a:lnTo>
                  <a:pt x="1481" y="543"/>
                </a:lnTo>
                <a:lnTo>
                  <a:pt x="1481" y="567"/>
                </a:lnTo>
                <a:close/>
                <a:moveTo>
                  <a:pt x="1481" y="517"/>
                </a:moveTo>
                <a:lnTo>
                  <a:pt x="1302" y="479"/>
                </a:lnTo>
                <a:lnTo>
                  <a:pt x="1302" y="444"/>
                </a:lnTo>
                <a:lnTo>
                  <a:pt x="1481" y="493"/>
                </a:lnTo>
                <a:lnTo>
                  <a:pt x="1481" y="517"/>
                </a:lnTo>
                <a:close/>
                <a:moveTo>
                  <a:pt x="1481" y="467"/>
                </a:moveTo>
                <a:lnTo>
                  <a:pt x="1302" y="404"/>
                </a:lnTo>
                <a:lnTo>
                  <a:pt x="1302" y="368"/>
                </a:lnTo>
                <a:lnTo>
                  <a:pt x="1481" y="444"/>
                </a:lnTo>
                <a:lnTo>
                  <a:pt x="1481" y="467"/>
                </a:lnTo>
                <a:close/>
              </a:path>
            </a:pathLst>
          </a:custGeom>
          <a:solidFill>
            <a:srgbClr val="FFFFFF"/>
          </a:solidFill>
          <a:ln>
            <a:noFill/>
          </a:ln>
          <a:extLst/>
        </p:spPr>
        <p:txBody>
          <a:bodyPr vert="horz" wrap="square" lIns="89630" tIns="44814" rIns="89630" bIns="44814" numCol="1" anchor="t" anchorCtr="0" compatLnSpc="1">
            <a:prstTxWarp prst="textNoShape">
              <a:avLst/>
            </a:prstTxWarp>
          </a:bodyPr>
          <a:lstStyle/>
          <a:p>
            <a:pPr defTabSz="896214">
              <a:defRPr/>
            </a:pPr>
            <a:endParaRPr lang="en-US" sz="1765" kern="0">
              <a:solidFill>
                <a:srgbClr val="008272"/>
              </a:solidFill>
            </a:endParaRPr>
          </a:p>
        </p:txBody>
      </p:sp>
      <p:sp>
        <p:nvSpPr>
          <p:cNvPr id="100" name="TextBox 99"/>
          <p:cNvSpPr txBox="1"/>
          <p:nvPr/>
        </p:nvSpPr>
        <p:spPr>
          <a:xfrm>
            <a:off x="7988249" y="6144642"/>
            <a:ext cx="845777" cy="226294"/>
          </a:xfrm>
          <a:prstGeom prst="rect">
            <a:avLst/>
          </a:prstGeom>
          <a:noFill/>
        </p:spPr>
        <p:txBody>
          <a:bodyPr wrap="none" lIns="89642" tIns="44821" rIns="89642" bIns="44821"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r>
              <a:rPr lang="en-US" sz="980"/>
              <a:t>Global scale</a:t>
            </a:r>
          </a:p>
        </p:txBody>
      </p:sp>
      <p:grpSp>
        <p:nvGrpSpPr>
          <p:cNvPr id="105" name="Group 104"/>
          <p:cNvGrpSpPr>
            <a:grpSpLocks noChangeAspect="1"/>
          </p:cNvGrpSpPr>
          <p:nvPr/>
        </p:nvGrpSpPr>
        <p:grpSpPr>
          <a:xfrm>
            <a:off x="9964368" y="5545583"/>
            <a:ext cx="717140" cy="523974"/>
            <a:chOff x="9263605" y="5061782"/>
            <a:chExt cx="832926" cy="608572"/>
          </a:xfrm>
        </p:grpSpPr>
        <p:sp>
          <p:nvSpPr>
            <p:cNvPr id="101" name="Freeform 5"/>
            <p:cNvSpPr>
              <a:spLocks/>
            </p:cNvSpPr>
            <p:nvPr/>
          </p:nvSpPr>
          <p:spPr bwMode="auto">
            <a:xfrm>
              <a:off x="9263605" y="5061782"/>
              <a:ext cx="832926" cy="608572"/>
            </a:xfrm>
            <a:custGeom>
              <a:avLst/>
              <a:gdLst>
                <a:gd name="T0" fmla="*/ 882 w 889"/>
                <a:gd name="T1" fmla="*/ 348 h 569"/>
                <a:gd name="T2" fmla="*/ 843 w 889"/>
                <a:gd name="T3" fmla="*/ 284 h 569"/>
                <a:gd name="T4" fmla="*/ 760 w 889"/>
                <a:gd name="T5" fmla="*/ 235 h 569"/>
                <a:gd name="T6" fmla="*/ 761 w 889"/>
                <a:gd name="T7" fmla="*/ 227 h 569"/>
                <a:gd name="T8" fmla="*/ 534 w 889"/>
                <a:gd name="T9" fmla="*/ 0 h 569"/>
                <a:gd name="T10" fmla="*/ 478 w 889"/>
                <a:gd name="T11" fmla="*/ 7 h 569"/>
                <a:gd name="T12" fmla="*/ 409 w 889"/>
                <a:gd name="T13" fmla="*/ 37 h 569"/>
                <a:gd name="T14" fmla="*/ 352 w 889"/>
                <a:gd name="T15" fmla="*/ 91 h 569"/>
                <a:gd name="T16" fmla="*/ 277 w 889"/>
                <a:gd name="T17" fmla="*/ 69 h 569"/>
                <a:gd name="T18" fmla="*/ 139 w 889"/>
                <a:gd name="T19" fmla="*/ 207 h 569"/>
                <a:gd name="T20" fmla="*/ 141 w 889"/>
                <a:gd name="T21" fmla="*/ 231 h 569"/>
                <a:gd name="T22" fmla="*/ 45 w 889"/>
                <a:gd name="T23" fmla="*/ 284 h 569"/>
                <a:gd name="T24" fmla="*/ 8 w 889"/>
                <a:gd name="T25" fmla="*/ 348 h 569"/>
                <a:gd name="T26" fmla="*/ 0 w 889"/>
                <a:gd name="T27" fmla="*/ 398 h 569"/>
                <a:gd name="T28" fmla="*/ 178 w 889"/>
                <a:gd name="T29" fmla="*/ 569 h 569"/>
                <a:gd name="T30" fmla="*/ 409 w 889"/>
                <a:gd name="T31" fmla="*/ 569 h 569"/>
                <a:gd name="T32" fmla="*/ 478 w 889"/>
                <a:gd name="T33" fmla="*/ 569 h 569"/>
                <a:gd name="T34" fmla="*/ 711 w 889"/>
                <a:gd name="T35" fmla="*/ 569 h 569"/>
                <a:gd name="T36" fmla="*/ 889 w 889"/>
                <a:gd name="T37" fmla="*/ 398 h 569"/>
                <a:gd name="T38" fmla="*/ 882 w 889"/>
                <a:gd name="T39" fmla="*/ 348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89" h="569">
                  <a:moveTo>
                    <a:pt x="882" y="348"/>
                  </a:moveTo>
                  <a:cubicBezTo>
                    <a:pt x="874" y="323"/>
                    <a:pt x="861" y="302"/>
                    <a:pt x="843" y="284"/>
                  </a:cubicBezTo>
                  <a:cubicBezTo>
                    <a:pt x="821" y="261"/>
                    <a:pt x="793" y="244"/>
                    <a:pt x="760" y="235"/>
                  </a:cubicBezTo>
                  <a:cubicBezTo>
                    <a:pt x="760" y="232"/>
                    <a:pt x="761" y="230"/>
                    <a:pt x="761" y="227"/>
                  </a:cubicBezTo>
                  <a:cubicBezTo>
                    <a:pt x="761" y="101"/>
                    <a:pt x="659" y="0"/>
                    <a:pt x="534" y="0"/>
                  </a:cubicBezTo>
                  <a:cubicBezTo>
                    <a:pt x="514" y="0"/>
                    <a:pt x="496" y="2"/>
                    <a:pt x="478" y="7"/>
                  </a:cubicBezTo>
                  <a:cubicBezTo>
                    <a:pt x="453" y="13"/>
                    <a:pt x="430" y="24"/>
                    <a:pt x="409" y="37"/>
                  </a:cubicBezTo>
                  <a:cubicBezTo>
                    <a:pt x="387" y="52"/>
                    <a:pt x="368" y="70"/>
                    <a:pt x="352" y="91"/>
                  </a:cubicBezTo>
                  <a:cubicBezTo>
                    <a:pt x="331" y="77"/>
                    <a:pt x="305" y="69"/>
                    <a:pt x="277" y="69"/>
                  </a:cubicBezTo>
                  <a:cubicBezTo>
                    <a:pt x="201" y="69"/>
                    <a:pt x="139" y="131"/>
                    <a:pt x="139" y="207"/>
                  </a:cubicBezTo>
                  <a:cubicBezTo>
                    <a:pt x="139" y="215"/>
                    <a:pt x="140" y="223"/>
                    <a:pt x="141" y="231"/>
                  </a:cubicBezTo>
                  <a:cubicBezTo>
                    <a:pt x="103" y="239"/>
                    <a:pt x="70" y="257"/>
                    <a:pt x="45" y="284"/>
                  </a:cubicBezTo>
                  <a:cubicBezTo>
                    <a:pt x="28" y="302"/>
                    <a:pt x="15" y="323"/>
                    <a:pt x="8" y="348"/>
                  </a:cubicBezTo>
                  <a:cubicBezTo>
                    <a:pt x="3" y="364"/>
                    <a:pt x="0" y="380"/>
                    <a:pt x="0" y="398"/>
                  </a:cubicBezTo>
                  <a:cubicBezTo>
                    <a:pt x="0" y="496"/>
                    <a:pt x="80" y="569"/>
                    <a:pt x="178" y="569"/>
                  </a:cubicBezTo>
                  <a:cubicBezTo>
                    <a:pt x="221" y="569"/>
                    <a:pt x="313" y="569"/>
                    <a:pt x="409" y="569"/>
                  </a:cubicBezTo>
                  <a:cubicBezTo>
                    <a:pt x="432" y="569"/>
                    <a:pt x="455" y="569"/>
                    <a:pt x="478" y="569"/>
                  </a:cubicBezTo>
                  <a:cubicBezTo>
                    <a:pt x="579" y="569"/>
                    <a:pt x="674" y="569"/>
                    <a:pt x="711" y="569"/>
                  </a:cubicBezTo>
                  <a:cubicBezTo>
                    <a:pt x="810" y="569"/>
                    <a:pt x="889" y="496"/>
                    <a:pt x="889" y="398"/>
                  </a:cubicBezTo>
                  <a:cubicBezTo>
                    <a:pt x="889" y="380"/>
                    <a:pt x="887" y="363"/>
                    <a:pt x="882" y="348"/>
                  </a:cubicBezTo>
                  <a:close/>
                </a:path>
              </a:pathLst>
            </a:custGeom>
            <a:solidFill>
              <a:srgbClr val="FFFFFF"/>
            </a:solidFill>
            <a:ln w="28575">
              <a:noFill/>
              <a:round/>
              <a:headEnd/>
              <a:tailEnd/>
            </a:ln>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Segoe UI Light" charset="0"/>
              </a:endParaRPr>
            </a:p>
          </p:txBody>
        </p:sp>
        <p:pic>
          <p:nvPicPr>
            <p:cNvPr id="104" name="Picture 103"/>
            <p:cNvPicPr/>
            <p:nvPr/>
          </p:nvPicPr>
          <p:blipFill>
            <a:blip r:embed="rId25"/>
            <a:stretch>
              <a:fillRect/>
            </a:stretch>
          </p:blipFill>
          <p:spPr bwMode="auto">
            <a:xfrm>
              <a:off x="9476156" y="5195720"/>
              <a:ext cx="421469" cy="421469"/>
            </a:xfrm>
            <a:prstGeom prst="rect">
              <a:avLst/>
            </a:prstGeom>
            <a:noFill/>
            <a:ln>
              <a:noFill/>
            </a:ln>
          </p:spPr>
        </p:pic>
      </p:grpSp>
      <p:sp>
        <p:nvSpPr>
          <p:cNvPr id="106" name="TextBox 105"/>
          <p:cNvSpPr txBox="1"/>
          <p:nvPr/>
        </p:nvSpPr>
        <p:spPr>
          <a:xfrm>
            <a:off x="9894451" y="6138705"/>
            <a:ext cx="872492" cy="362072"/>
          </a:xfrm>
          <a:prstGeom prst="rect">
            <a:avLst/>
          </a:prstGeom>
          <a:noFill/>
        </p:spPr>
        <p:txBody>
          <a:bodyPr wrap="none" lIns="89642" tIns="44821" rIns="89642" bIns="44821"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r>
              <a:rPr lang="en-US" sz="980"/>
              <a:t>Azure Active</a:t>
            </a:r>
            <a:br>
              <a:rPr lang="en-US" sz="980"/>
            </a:br>
            <a:r>
              <a:rPr lang="en-US" sz="980"/>
              <a:t>Directory</a:t>
            </a:r>
          </a:p>
        </p:txBody>
      </p:sp>
      <p:sp>
        <p:nvSpPr>
          <p:cNvPr id="108" name="TextBox 107"/>
          <p:cNvSpPr txBox="1"/>
          <p:nvPr/>
        </p:nvSpPr>
        <p:spPr>
          <a:xfrm>
            <a:off x="8891518" y="6144642"/>
            <a:ext cx="844205" cy="362072"/>
          </a:xfrm>
          <a:prstGeom prst="rect">
            <a:avLst/>
          </a:prstGeom>
          <a:noFill/>
        </p:spPr>
        <p:txBody>
          <a:bodyPr wrap="none" lIns="89642" tIns="44821" rIns="89642" bIns="44821"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r>
              <a:rPr lang="en-US" sz="980"/>
              <a:t>Corporate</a:t>
            </a:r>
            <a:br>
              <a:rPr lang="en-US" sz="980"/>
            </a:br>
            <a:r>
              <a:rPr lang="en-US" sz="980"/>
              <a:t>connectivity</a:t>
            </a:r>
          </a:p>
        </p:txBody>
      </p:sp>
      <p:sp>
        <p:nvSpPr>
          <p:cNvPr id="109" name="TextBox 108"/>
          <p:cNvSpPr txBox="1"/>
          <p:nvPr/>
        </p:nvSpPr>
        <p:spPr>
          <a:xfrm>
            <a:off x="11032929" y="3121111"/>
            <a:ext cx="551908" cy="226294"/>
          </a:xfrm>
          <a:prstGeom prst="rect">
            <a:avLst/>
          </a:prstGeom>
          <a:noFill/>
        </p:spPr>
        <p:txBody>
          <a:bodyPr wrap="none" lIns="89642" tIns="44821" rIns="89642" bIns="44821"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r>
              <a:rPr lang="en-US" sz="980"/>
              <a:t>Drupal</a:t>
            </a:r>
          </a:p>
        </p:txBody>
      </p:sp>
      <p:pic>
        <p:nvPicPr>
          <p:cNvPr id="110" name="Picture 109"/>
          <p:cNvPicPr>
            <a:picLocks noChangeAspect="1"/>
          </p:cNvPicPr>
          <p:nvPr/>
        </p:nvPicPr>
        <p:blipFill>
          <a:blip r:embed="rId26"/>
          <a:stretch>
            <a:fillRect/>
          </a:stretch>
        </p:blipFill>
        <p:spPr>
          <a:xfrm>
            <a:off x="10994613" y="5538804"/>
            <a:ext cx="568541" cy="537529"/>
          </a:xfrm>
          <a:prstGeom prst="rect">
            <a:avLst/>
          </a:prstGeom>
        </p:spPr>
      </p:pic>
      <p:sp>
        <p:nvSpPr>
          <p:cNvPr id="111" name="TextBox 110"/>
          <p:cNvSpPr txBox="1"/>
          <p:nvPr/>
        </p:nvSpPr>
        <p:spPr>
          <a:xfrm>
            <a:off x="10782528" y="6144642"/>
            <a:ext cx="936924" cy="362072"/>
          </a:xfrm>
          <a:prstGeom prst="rect">
            <a:avLst/>
          </a:prstGeom>
          <a:noFill/>
        </p:spPr>
        <p:txBody>
          <a:bodyPr wrap="none" lIns="89642" tIns="44821" rIns="89642" bIns="44821"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r>
              <a:rPr lang="en-US" sz="980"/>
              <a:t>Dedicated</a:t>
            </a:r>
            <a:br>
              <a:rPr lang="en-US" sz="980"/>
            </a:br>
            <a:r>
              <a:rPr lang="en-US" sz="980"/>
              <a:t>environments</a:t>
            </a:r>
          </a:p>
        </p:txBody>
      </p:sp>
      <p:grpSp>
        <p:nvGrpSpPr>
          <p:cNvPr id="112" name="Group 111"/>
          <p:cNvGrpSpPr/>
          <p:nvPr/>
        </p:nvGrpSpPr>
        <p:grpSpPr>
          <a:xfrm>
            <a:off x="288272" y="1844058"/>
            <a:ext cx="3211113" cy="3196481"/>
            <a:chOff x="827088" y="-3463925"/>
            <a:chExt cx="3833812" cy="3816350"/>
          </a:xfrm>
        </p:grpSpPr>
        <p:sp>
          <p:nvSpPr>
            <p:cNvPr id="113" name="Freeform 5"/>
            <p:cNvSpPr>
              <a:spLocks/>
            </p:cNvSpPr>
            <p:nvPr/>
          </p:nvSpPr>
          <p:spPr bwMode="auto">
            <a:xfrm>
              <a:off x="2863850" y="-1444625"/>
              <a:ext cx="1797050" cy="1797050"/>
            </a:xfrm>
            <a:custGeom>
              <a:avLst/>
              <a:gdLst>
                <a:gd name="T0" fmla="*/ 233 w 515"/>
                <a:gd name="T1" fmla="*/ 221 h 515"/>
                <a:gd name="T2" fmla="*/ 0 w 515"/>
                <a:gd name="T3" fmla="*/ 221 h 515"/>
                <a:gd name="T4" fmla="*/ 0 w 515"/>
                <a:gd name="T5" fmla="*/ 463 h 515"/>
                <a:gd name="T6" fmla="*/ 0 w 515"/>
                <a:gd name="T7" fmla="*/ 467 h 515"/>
                <a:gd name="T8" fmla="*/ 0 w 515"/>
                <a:gd name="T9" fmla="*/ 468 h 515"/>
                <a:gd name="T10" fmla="*/ 0 w 515"/>
                <a:gd name="T11" fmla="*/ 472 h 515"/>
                <a:gd name="T12" fmla="*/ 1 w 515"/>
                <a:gd name="T13" fmla="*/ 472 h 515"/>
                <a:gd name="T14" fmla="*/ 51 w 515"/>
                <a:gd name="T15" fmla="*/ 515 h 515"/>
                <a:gd name="T16" fmla="*/ 463 w 515"/>
                <a:gd name="T17" fmla="*/ 515 h 515"/>
                <a:gd name="T18" fmla="*/ 515 w 515"/>
                <a:gd name="T19" fmla="*/ 463 h 515"/>
                <a:gd name="T20" fmla="*/ 515 w 515"/>
                <a:gd name="T21" fmla="*/ 51 h 515"/>
                <a:gd name="T22" fmla="*/ 463 w 515"/>
                <a:gd name="T23" fmla="*/ 0 h 515"/>
                <a:gd name="T24" fmla="*/ 404 w 515"/>
                <a:gd name="T25" fmla="*/ 0 h 515"/>
                <a:gd name="T26" fmla="*/ 411 w 515"/>
                <a:gd name="T27" fmla="*/ 50 h 515"/>
                <a:gd name="T28" fmla="*/ 233 w 515"/>
                <a:gd name="T29" fmla="*/ 221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5" h="515">
                  <a:moveTo>
                    <a:pt x="233" y="221"/>
                  </a:moveTo>
                  <a:cubicBezTo>
                    <a:pt x="196" y="221"/>
                    <a:pt x="101" y="221"/>
                    <a:pt x="0" y="221"/>
                  </a:cubicBezTo>
                  <a:cubicBezTo>
                    <a:pt x="0" y="463"/>
                    <a:pt x="0" y="463"/>
                    <a:pt x="0" y="463"/>
                  </a:cubicBezTo>
                  <a:cubicBezTo>
                    <a:pt x="0" y="465"/>
                    <a:pt x="0" y="466"/>
                    <a:pt x="0" y="467"/>
                  </a:cubicBezTo>
                  <a:cubicBezTo>
                    <a:pt x="0" y="468"/>
                    <a:pt x="0" y="468"/>
                    <a:pt x="0" y="468"/>
                  </a:cubicBezTo>
                  <a:cubicBezTo>
                    <a:pt x="0" y="469"/>
                    <a:pt x="0" y="471"/>
                    <a:pt x="0" y="472"/>
                  </a:cubicBezTo>
                  <a:cubicBezTo>
                    <a:pt x="1" y="472"/>
                    <a:pt x="1" y="472"/>
                    <a:pt x="1" y="472"/>
                  </a:cubicBezTo>
                  <a:cubicBezTo>
                    <a:pt x="5" y="496"/>
                    <a:pt x="26" y="515"/>
                    <a:pt x="51" y="515"/>
                  </a:cubicBezTo>
                  <a:cubicBezTo>
                    <a:pt x="463" y="515"/>
                    <a:pt x="463" y="515"/>
                    <a:pt x="463" y="515"/>
                  </a:cubicBezTo>
                  <a:cubicBezTo>
                    <a:pt x="492" y="515"/>
                    <a:pt x="515" y="492"/>
                    <a:pt x="515" y="463"/>
                  </a:cubicBezTo>
                  <a:cubicBezTo>
                    <a:pt x="515" y="51"/>
                    <a:pt x="515" y="51"/>
                    <a:pt x="515" y="51"/>
                  </a:cubicBezTo>
                  <a:cubicBezTo>
                    <a:pt x="515" y="23"/>
                    <a:pt x="492" y="0"/>
                    <a:pt x="463" y="0"/>
                  </a:cubicBezTo>
                  <a:cubicBezTo>
                    <a:pt x="404" y="0"/>
                    <a:pt x="404" y="0"/>
                    <a:pt x="404" y="0"/>
                  </a:cubicBezTo>
                  <a:cubicBezTo>
                    <a:pt x="409" y="15"/>
                    <a:pt x="411" y="32"/>
                    <a:pt x="411" y="50"/>
                  </a:cubicBezTo>
                  <a:cubicBezTo>
                    <a:pt x="411" y="148"/>
                    <a:pt x="332" y="221"/>
                    <a:pt x="233" y="221"/>
                  </a:cubicBezTo>
                  <a:close/>
                </a:path>
              </a:pathLst>
            </a:custGeom>
            <a:solidFill>
              <a:srgbClr val="002050">
                <a:lumMod val="75000"/>
                <a:lumOff val="25000"/>
              </a:srgbClr>
            </a:solidFill>
            <a:ln>
              <a:solidFill>
                <a:srgbClr val="002050">
                  <a:lumMod val="75000"/>
                  <a:lumOff val="25000"/>
                </a:srgbClr>
              </a:solidFill>
            </a:ln>
            <a:extLst>
              <a:ext uri="{91240B29-F687-4f45-9708-019B960494DF}">
                <a14:hiddenLine xmlns:a14="http://schemas.microsoft.com/office/drawing/2010/main" xmlns=""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841">
                <a:defRPr/>
              </a:pPr>
              <a:endParaRPr lang="en-US" sz="1765" kern="0">
                <a:solidFill>
                  <a:srgbClr val="FFFFFF"/>
                </a:solidFill>
                <a:latin typeface="Segoe UI Light" charset="0"/>
              </a:endParaRPr>
            </a:p>
          </p:txBody>
        </p:sp>
        <p:sp>
          <p:nvSpPr>
            <p:cNvPr id="114" name="Freeform 6"/>
            <p:cNvSpPr>
              <a:spLocks/>
            </p:cNvSpPr>
            <p:nvPr/>
          </p:nvSpPr>
          <p:spPr bwMode="auto">
            <a:xfrm>
              <a:off x="827088" y="-1444625"/>
              <a:ext cx="1797050" cy="1797050"/>
            </a:xfrm>
            <a:custGeom>
              <a:avLst/>
              <a:gdLst>
                <a:gd name="T0" fmla="*/ 106 w 515"/>
                <a:gd name="T1" fmla="*/ 50 h 515"/>
                <a:gd name="T2" fmla="*/ 114 w 515"/>
                <a:gd name="T3" fmla="*/ 0 h 515"/>
                <a:gd name="T4" fmla="*/ 52 w 515"/>
                <a:gd name="T5" fmla="*/ 0 h 515"/>
                <a:gd name="T6" fmla="*/ 1 w 515"/>
                <a:gd name="T7" fmla="*/ 42 h 515"/>
                <a:gd name="T8" fmla="*/ 1 w 515"/>
                <a:gd name="T9" fmla="*/ 43 h 515"/>
                <a:gd name="T10" fmla="*/ 0 w 515"/>
                <a:gd name="T11" fmla="*/ 46 h 515"/>
                <a:gd name="T12" fmla="*/ 0 w 515"/>
                <a:gd name="T13" fmla="*/ 47 h 515"/>
                <a:gd name="T14" fmla="*/ 0 w 515"/>
                <a:gd name="T15" fmla="*/ 51 h 515"/>
                <a:gd name="T16" fmla="*/ 0 w 515"/>
                <a:gd name="T17" fmla="*/ 463 h 515"/>
                <a:gd name="T18" fmla="*/ 0 w 515"/>
                <a:gd name="T19" fmla="*/ 467 h 515"/>
                <a:gd name="T20" fmla="*/ 0 w 515"/>
                <a:gd name="T21" fmla="*/ 468 h 515"/>
                <a:gd name="T22" fmla="*/ 1 w 515"/>
                <a:gd name="T23" fmla="*/ 472 h 515"/>
                <a:gd name="T24" fmla="*/ 1 w 515"/>
                <a:gd name="T25" fmla="*/ 472 h 515"/>
                <a:gd name="T26" fmla="*/ 52 w 515"/>
                <a:gd name="T27" fmla="*/ 515 h 515"/>
                <a:gd name="T28" fmla="*/ 464 w 515"/>
                <a:gd name="T29" fmla="*/ 515 h 515"/>
                <a:gd name="T30" fmla="*/ 515 w 515"/>
                <a:gd name="T31" fmla="*/ 463 h 515"/>
                <a:gd name="T32" fmla="*/ 515 w 515"/>
                <a:gd name="T33" fmla="*/ 221 h 515"/>
                <a:gd name="T34" fmla="*/ 284 w 515"/>
                <a:gd name="T35" fmla="*/ 221 h 515"/>
                <a:gd name="T36" fmla="*/ 106 w 515"/>
                <a:gd name="T37" fmla="*/ 5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15" h="515">
                  <a:moveTo>
                    <a:pt x="106" y="50"/>
                  </a:moveTo>
                  <a:cubicBezTo>
                    <a:pt x="106" y="32"/>
                    <a:pt x="109" y="15"/>
                    <a:pt x="114" y="0"/>
                  </a:cubicBezTo>
                  <a:cubicBezTo>
                    <a:pt x="52" y="0"/>
                    <a:pt x="52" y="0"/>
                    <a:pt x="52" y="0"/>
                  </a:cubicBezTo>
                  <a:cubicBezTo>
                    <a:pt x="26" y="0"/>
                    <a:pt x="5" y="18"/>
                    <a:pt x="1" y="42"/>
                  </a:cubicBezTo>
                  <a:cubicBezTo>
                    <a:pt x="1" y="42"/>
                    <a:pt x="1" y="42"/>
                    <a:pt x="1" y="43"/>
                  </a:cubicBezTo>
                  <a:cubicBezTo>
                    <a:pt x="1" y="44"/>
                    <a:pt x="1" y="45"/>
                    <a:pt x="0" y="46"/>
                  </a:cubicBezTo>
                  <a:cubicBezTo>
                    <a:pt x="0" y="47"/>
                    <a:pt x="0" y="47"/>
                    <a:pt x="0" y="47"/>
                  </a:cubicBezTo>
                  <a:cubicBezTo>
                    <a:pt x="0" y="48"/>
                    <a:pt x="0" y="50"/>
                    <a:pt x="0" y="51"/>
                  </a:cubicBezTo>
                  <a:cubicBezTo>
                    <a:pt x="0" y="463"/>
                    <a:pt x="0" y="463"/>
                    <a:pt x="0" y="463"/>
                  </a:cubicBezTo>
                  <a:cubicBezTo>
                    <a:pt x="0" y="465"/>
                    <a:pt x="0" y="466"/>
                    <a:pt x="0" y="467"/>
                  </a:cubicBezTo>
                  <a:cubicBezTo>
                    <a:pt x="0" y="468"/>
                    <a:pt x="0" y="468"/>
                    <a:pt x="0" y="468"/>
                  </a:cubicBezTo>
                  <a:cubicBezTo>
                    <a:pt x="1" y="469"/>
                    <a:pt x="1" y="471"/>
                    <a:pt x="1" y="472"/>
                  </a:cubicBezTo>
                  <a:cubicBezTo>
                    <a:pt x="1" y="472"/>
                    <a:pt x="1" y="472"/>
                    <a:pt x="1" y="472"/>
                  </a:cubicBezTo>
                  <a:cubicBezTo>
                    <a:pt x="5" y="496"/>
                    <a:pt x="26" y="515"/>
                    <a:pt x="52" y="515"/>
                  </a:cubicBezTo>
                  <a:cubicBezTo>
                    <a:pt x="464" y="515"/>
                    <a:pt x="464" y="515"/>
                    <a:pt x="464" y="515"/>
                  </a:cubicBezTo>
                  <a:cubicBezTo>
                    <a:pt x="492" y="515"/>
                    <a:pt x="515" y="492"/>
                    <a:pt x="515" y="463"/>
                  </a:cubicBezTo>
                  <a:cubicBezTo>
                    <a:pt x="515" y="221"/>
                    <a:pt x="515" y="221"/>
                    <a:pt x="515" y="221"/>
                  </a:cubicBezTo>
                  <a:cubicBezTo>
                    <a:pt x="419" y="221"/>
                    <a:pt x="327" y="221"/>
                    <a:pt x="284" y="221"/>
                  </a:cubicBezTo>
                  <a:cubicBezTo>
                    <a:pt x="186" y="221"/>
                    <a:pt x="106" y="148"/>
                    <a:pt x="106" y="50"/>
                  </a:cubicBezTo>
                  <a:close/>
                </a:path>
              </a:pathLst>
            </a:custGeom>
            <a:solidFill>
              <a:srgbClr val="002050">
                <a:lumMod val="75000"/>
                <a:lumOff val="25000"/>
              </a:srgbClr>
            </a:solidFill>
            <a:ln>
              <a:solidFill>
                <a:srgbClr val="002050">
                  <a:lumMod val="75000"/>
                  <a:lumOff val="25000"/>
                </a:srgbClr>
              </a:solidFill>
            </a:ln>
            <a:extLst>
              <a:ext uri="{91240B29-F687-4f45-9708-019B960494DF}">
                <a14:hiddenLine xmlns:a14="http://schemas.microsoft.com/office/drawing/2010/main" xmlns=""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841">
                <a:defRPr/>
              </a:pPr>
              <a:endParaRPr lang="en-US" sz="1765" kern="0">
                <a:solidFill>
                  <a:srgbClr val="FFFFFF"/>
                </a:solidFill>
                <a:latin typeface="Segoe UI Light" charset="0"/>
              </a:endParaRPr>
            </a:p>
          </p:txBody>
        </p:sp>
        <p:sp>
          <p:nvSpPr>
            <p:cNvPr id="115" name="Freeform 7"/>
            <p:cNvSpPr>
              <a:spLocks/>
            </p:cNvSpPr>
            <p:nvPr/>
          </p:nvSpPr>
          <p:spPr bwMode="auto">
            <a:xfrm>
              <a:off x="2863850" y="-3463925"/>
              <a:ext cx="1797050" cy="1793875"/>
            </a:xfrm>
            <a:custGeom>
              <a:avLst/>
              <a:gdLst>
                <a:gd name="T0" fmla="*/ 515 w 515"/>
                <a:gd name="T1" fmla="*/ 463 h 514"/>
                <a:gd name="T2" fmla="*/ 515 w 515"/>
                <a:gd name="T3" fmla="*/ 51 h 514"/>
                <a:gd name="T4" fmla="*/ 463 w 515"/>
                <a:gd name="T5" fmla="*/ 0 h 514"/>
                <a:gd name="T6" fmla="*/ 51 w 515"/>
                <a:gd name="T7" fmla="*/ 0 h 514"/>
                <a:gd name="T8" fmla="*/ 1 w 515"/>
                <a:gd name="T9" fmla="*/ 42 h 514"/>
                <a:gd name="T10" fmla="*/ 0 w 515"/>
                <a:gd name="T11" fmla="*/ 42 h 514"/>
                <a:gd name="T12" fmla="*/ 0 w 515"/>
                <a:gd name="T13" fmla="*/ 46 h 514"/>
                <a:gd name="T14" fmla="*/ 0 w 515"/>
                <a:gd name="T15" fmla="*/ 47 h 514"/>
                <a:gd name="T16" fmla="*/ 0 w 515"/>
                <a:gd name="T17" fmla="*/ 51 h 514"/>
                <a:gd name="T18" fmla="*/ 0 w 515"/>
                <a:gd name="T19" fmla="*/ 238 h 514"/>
                <a:gd name="T20" fmla="*/ 56 w 515"/>
                <a:gd name="T21" fmla="*/ 231 h 514"/>
                <a:gd name="T22" fmla="*/ 283 w 515"/>
                <a:gd name="T23" fmla="*/ 458 h 514"/>
                <a:gd name="T24" fmla="*/ 282 w 515"/>
                <a:gd name="T25" fmla="*/ 465 h 514"/>
                <a:gd name="T26" fmla="*/ 365 w 515"/>
                <a:gd name="T27" fmla="*/ 514 h 514"/>
                <a:gd name="T28" fmla="*/ 463 w 515"/>
                <a:gd name="T29" fmla="*/ 514 h 514"/>
                <a:gd name="T30" fmla="*/ 515 w 515"/>
                <a:gd name="T31" fmla="*/ 463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15" h="514">
                  <a:moveTo>
                    <a:pt x="515" y="463"/>
                  </a:moveTo>
                  <a:cubicBezTo>
                    <a:pt x="515" y="51"/>
                    <a:pt x="515" y="51"/>
                    <a:pt x="515" y="51"/>
                  </a:cubicBezTo>
                  <a:cubicBezTo>
                    <a:pt x="515" y="23"/>
                    <a:pt x="492" y="0"/>
                    <a:pt x="463" y="0"/>
                  </a:cubicBezTo>
                  <a:cubicBezTo>
                    <a:pt x="51" y="0"/>
                    <a:pt x="51" y="0"/>
                    <a:pt x="51" y="0"/>
                  </a:cubicBezTo>
                  <a:cubicBezTo>
                    <a:pt x="26" y="0"/>
                    <a:pt x="5" y="18"/>
                    <a:pt x="1" y="42"/>
                  </a:cubicBezTo>
                  <a:cubicBezTo>
                    <a:pt x="1" y="42"/>
                    <a:pt x="1" y="42"/>
                    <a:pt x="0" y="42"/>
                  </a:cubicBezTo>
                  <a:cubicBezTo>
                    <a:pt x="0" y="44"/>
                    <a:pt x="0" y="45"/>
                    <a:pt x="0" y="46"/>
                  </a:cubicBezTo>
                  <a:cubicBezTo>
                    <a:pt x="0" y="46"/>
                    <a:pt x="0" y="47"/>
                    <a:pt x="0" y="47"/>
                  </a:cubicBezTo>
                  <a:cubicBezTo>
                    <a:pt x="0" y="48"/>
                    <a:pt x="0" y="50"/>
                    <a:pt x="0" y="51"/>
                  </a:cubicBezTo>
                  <a:cubicBezTo>
                    <a:pt x="0" y="238"/>
                    <a:pt x="0" y="238"/>
                    <a:pt x="0" y="238"/>
                  </a:cubicBezTo>
                  <a:cubicBezTo>
                    <a:pt x="18" y="233"/>
                    <a:pt x="36" y="231"/>
                    <a:pt x="56" y="231"/>
                  </a:cubicBezTo>
                  <a:cubicBezTo>
                    <a:pt x="181" y="231"/>
                    <a:pt x="283" y="332"/>
                    <a:pt x="283" y="458"/>
                  </a:cubicBezTo>
                  <a:cubicBezTo>
                    <a:pt x="283" y="460"/>
                    <a:pt x="282" y="463"/>
                    <a:pt x="282" y="465"/>
                  </a:cubicBezTo>
                  <a:cubicBezTo>
                    <a:pt x="314" y="475"/>
                    <a:pt x="343" y="492"/>
                    <a:pt x="365" y="514"/>
                  </a:cubicBezTo>
                  <a:cubicBezTo>
                    <a:pt x="463" y="514"/>
                    <a:pt x="463" y="514"/>
                    <a:pt x="463" y="514"/>
                  </a:cubicBezTo>
                  <a:cubicBezTo>
                    <a:pt x="492" y="514"/>
                    <a:pt x="515" y="491"/>
                    <a:pt x="515" y="463"/>
                  </a:cubicBezTo>
                  <a:close/>
                </a:path>
              </a:pathLst>
            </a:custGeom>
            <a:solidFill>
              <a:srgbClr val="002050">
                <a:lumMod val="75000"/>
                <a:lumOff val="25000"/>
              </a:srgbClr>
            </a:solidFill>
            <a:ln>
              <a:solidFill>
                <a:srgbClr val="002050">
                  <a:lumMod val="75000"/>
                  <a:lumOff val="25000"/>
                </a:srgbClr>
              </a:solidFill>
            </a:ln>
            <a:extLst>
              <a:ext uri="{91240B29-F687-4f45-9708-019B960494DF}">
                <a14:hiddenLine xmlns:a14="http://schemas.microsoft.com/office/drawing/2010/main" xmlns=""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841">
                <a:defRPr/>
              </a:pPr>
              <a:endParaRPr lang="en-US" sz="1765" kern="0">
                <a:solidFill>
                  <a:srgbClr val="FFFFFF"/>
                </a:solidFill>
                <a:latin typeface="Segoe UI Light" charset="0"/>
              </a:endParaRPr>
            </a:p>
          </p:txBody>
        </p:sp>
        <p:sp>
          <p:nvSpPr>
            <p:cNvPr id="116" name="Freeform 8"/>
            <p:cNvSpPr>
              <a:spLocks/>
            </p:cNvSpPr>
            <p:nvPr/>
          </p:nvSpPr>
          <p:spPr bwMode="auto">
            <a:xfrm>
              <a:off x="827088" y="-3463925"/>
              <a:ext cx="1797050" cy="1793875"/>
            </a:xfrm>
            <a:custGeom>
              <a:avLst/>
              <a:gdLst>
                <a:gd name="T0" fmla="*/ 247 w 515"/>
                <a:gd name="T1" fmla="*/ 462 h 514"/>
                <a:gd name="T2" fmla="*/ 245 w 515"/>
                <a:gd name="T3" fmla="*/ 438 h 514"/>
                <a:gd name="T4" fmla="*/ 383 w 515"/>
                <a:gd name="T5" fmla="*/ 300 h 514"/>
                <a:gd name="T6" fmla="*/ 458 w 515"/>
                <a:gd name="T7" fmla="*/ 322 h 514"/>
                <a:gd name="T8" fmla="*/ 515 w 515"/>
                <a:gd name="T9" fmla="*/ 268 h 514"/>
                <a:gd name="T10" fmla="*/ 515 w 515"/>
                <a:gd name="T11" fmla="*/ 51 h 514"/>
                <a:gd name="T12" fmla="*/ 464 w 515"/>
                <a:gd name="T13" fmla="*/ 0 h 514"/>
                <a:gd name="T14" fmla="*/ 52 w 515"/>
                <a:gd name="T15" fmla="*/ 0 h 514"/>
                <a:gd name="T16" fmla="*/ 1 w 515"/>
                <a:gd name="T17" fmla="*/ 42 h 514"/>
                <a:gd name="T18" fmla="*/ 1 w 515"/>
                <a:gd name="T19" fmla="*/ 42 h 514"/>
                <a:gd name="T20" fmla="*/ 0 w 515"/>
                <a:gd name="T21" fmla="*/ 46 h 514"/>
                <a:gd name="T22" fmla="*/ 0 w 515"/>
                <a:gd name="T23" fmla="*/ 47 h 514"/>
                <a:gd name="T24" fmla="*/ 0 w 515"/>
                <a:gd name="T25" fmla="*/ 51 h 514"/>
                <a:gd name="T26" fmla="*/ 0 w 515"/>
                <a:gd name="T27" fmla="*/ 463 h 514"/>
                <a:gd name="T28" fmla="*/ 0 w 515"/>
                <a:gd name="T29" fmla="*/ 467 h 514"/>
                <a:gd name="T30" fmla="*/ 0 w 515"/>
                <a:gd name="T31" fmla="*/ 468 h 514"/>
                <a:gd name="T32" fmla="*/ 1 w 515"/>
                <a:gd name="T33" fmla="*/ 472 h 514"/>
                <a:gd name="T34" fmla="*/ 1 w 515"/>
                <a:gd name="T35" fmla="*/ 472 h 514"/>
                <a:gd name="T36" fmla="*/ 52 w 515"/>
                <a:gd name="T37" fmla="*/ 514 h 514"/>
                <a:gd name="T38" fmla="*/ 151 w 515"/>
                <a:gd name="T39" fmla="*/ 514 h 514"/>
                <a:gd name="T40" fmla="*/ 247 w 515"/>
                <a:gd name="T41" fmla="*/ 462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5" h="514">
                  <a:moveTo>
                    <a:pt x="247" y="462"/>
                  </a:moveTo>
                  <a:cubicBezTo>
                    <a:pt x="246" y="454"/>
                    <a:pt x="245" y="446"/>
                    <a:pt x="245" y="438"/>
                  </a:cubicBezTo>
                  <a:cubicBezTo>
                    <a:pt x="245" y="362"/>
                    <a:pt x="306" y="300"/>
                    <a:pt x="383" y="300"/>
                  </a:cubicBezTo>
                  <a:cubicBezTo>
                    <a:pt x="411" y="300"/>
                    <a:pt x="436" y="308"/>
                    <a:pt x="458" y="322"/>
                  </a:cubicBezTo>
                  <a:cubicBezTo>
                    <a:pt x="474" y="301"/>
                    <a:pt x="493" y="283"/>
                    <a:pt x="515" y="268"/>
                  </a:cubicBezTo>
                  <a:cubicBezTo>
                    <a:pt x="515" y="51"/>
                    <a:pt x="515" y="51"/>
                    <a:pt x="515" y="51"/>
                  </a:cubicBezTo>
                  <a:cubicBezTo>
                    <a:pt x="515" y="23"/>
                    <a:pt x="492" y="0"/>
                    <a:pt x="464" y="0"/>
                  </a:cubicBezTo>
                  <a:cubicBezTo>
                    <a:pt x="52" y="0"/>
                    <a:pt x="52" y="0"/>
                    <a:pt x="52" y="0"/>
                  </a:cubicBezTo>
                  <a:cubicBezTo>
                    <a:pt x="26" y="0"/>
                    <a:pt x="5" y="18"/>
                    <a:pt x="1" y="42"/>
                  </a:cubicBezTo>
                  <a:cubicBezTo>
                    <a:pt x="1" y="42"/>
                    <a:pt x="1" y="42"/>
                    <a:pt x="1" y="42"/>
                  </a:cubicBezTo>
                  <a:cubicBezTo>
                    <a:pt x="1" y="44"/>
                    <a:pt x="1" y="45"/>
                    <a:pt x="0" y="46"/>
                  </a:cubicBezTo>
                  <a:cubicBezTo>
                    <a:pt x="0" y="46"/>
                    <a:pt x="0" y="47"/>
                    <a:pt x="0" y="47"/>
                  </a:cubicBezTo>
                  <a:cubicBezTo>
                    <a:pt x="0" y="48"/>
                    <a:pt x="0" y="50"/>
                    <a:pt x="0" y="51"/>
                  </a:cubicBezTo>
                  <a:cubicBezTo>
                    <a:pt x="0" y="463"/>
                    <a:pt x="0" y="463"/>
                    <a:pt x="0" y="463"/>
                  </a:cubicBezTo>
                  <a:cubicBezTo>
                    <a:pt x="0" y="464"/>
                    <a:pt x="0" y="466"/>
                    <a:pt x="0" y="467"/>
                  </a:cubicBezTo>
                  <a:cubicBezTo>
                    <a:pt x="0" y="467"/>
                    <a:pt x="0" y="468"/>
                    <a:pt x="0" y="468"/>
                  </a:cubicBezTo>
                  <a:cubicBezTo>
                    <a:pt x="1" y="469"/>
                    <a:pt x="1" y="470"/>
                    <a:pt x="1" y="472"/>
                  </a:cubicBezTo>
                  <a:cubicBezTo>
                    <a:pt x="1" y="472"/>
                    <a:pt x="1" y="472"/>
                    <a:pt x="1" y="472"/>
                  </a:cubicBezTo>
                  <a:cubicBezTo>
                    <a:pt x="5" y="496"/>
                    <a:pt x="26" y="514"/>
                    <a:pt x="52" y="514"/>
                  </a:cubicBezTo>
                  <a:cubicBezTo>
                    <a:pt x="151" y="514"/>
                    <a:pt x="151" y="514"/>
                    <a:pt x="151" y="514"/>
                  </a:cubicBezTo>
                  <a:cubicBezTo>
                    <a:pt x="176" y="488"/>
                    <a:pt x="209" y="470"/>
                    <a:pt x="247" y="462"/>
                  </a:cubicBezTo>
                  <a:close/>
                </a:path>
              </a:pathLst>
            </a:custGeom>
            <a:solidFill>
              <a:srgbClr val="002050">
                <a:lumMod val="75000"/>
                <a:lumOff val="25000"/>
              </a:srgbClr>
            </a:solidFill>
            <a:ln>
              <a:solidFill>
                <a:srgbClr val="002050">
                  <a:lumMod val="75000"/>
                  <a:lumOff val="25000"/>
                </a:srgbClr>
              </a:solidFill>
            </a:ln>
            <a:extLst>
              <a:ext uri="{91240B29-F687-4f45-9708-019B960494DF}">
                <a14:hiddenLine xmlns:a14="http://schemas.microsoft.com/office/drawing/2010/main" xmlns=""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841">
                <a:defRPr/>
              </a:pPr>
              <a:endParaRPr lang="en-US" sz="1765" kern="0">
                <a:solidFill>
                  <a:srgbClr val="FFFFFF"/>
                </a:solidFill>
                <a:latin typeface="Segoe UI Light" charset="0"/>
              </a:endParaRPr>
            </a:p>
          </p:txBody>
        </p:sp>
        <p:sp>
          <p:nvSpPr>
            <p:cNvPr id="117" name="Freeform 9"/>
            <p:cNvSpPr>
              <a:spLocks/>
            </p:cNvSpPr>
            <p:nvPr/>
          </p:nvSpPr>
          <p:spPr bwMode="auto">
            <a:xfrm>
              <a:off x="2863850" y="-1444625"/>
              <a:ext cx="1433512" cy="771525"/>
            </a:xfrm>
            <a:custGeom>
              <a:avLst/>
              <a:gdLst>
                <a:gd name="T0" fmla="*/ 1 w 411"/>
                <a:gd name="T1" fmla="*/ 42 h 221"/>
                <a:gd name="T2" fmla="*/ 0 w 411"/>
                <a:gd name="T3" fmla="*/ 43 h 221"/>
                <a:gd name="T4" fmla="*/ 0 w 411"/>
                <a:gd name="T5" fmla="*/ 46 h 221"/>
                <a:gd name="T6" fmla="*/ 0 w 411"/>
                <a:gd name="T7" fmla="*/ 47 h 221"/>
                <a:gd name="T8" fmla="*/ 0 w 411"/>
                <a:gd name="T9" fmla="*/ 51 h 221"/>
                <a:gd name="T10" fmla="*/ 0 w 411"/>
                <a:gd name="T11" fmla="*/ 221 h 221"/>
                <a:gd name="T12" fmla="*/ 233 w 411"/>
                <a:gd name="T13" fmla="*/ 221 h 221"/>
                <a:gd name="T14" fmla="*/ 411 w 411"/>
                <a:gd name="T15" fmla="*/ 50 h 221"/>
                <a:gd name="T16" fmla="*/ 404 w 411"/>
                <a:gd name="T17" fmla="*/ 0 h 221"/>
                <a:gd name="T18" fmla="*/ 51 w 411"/>
                <a:gd name="T19" fmla="*/ 0 h 221"/>
                <a:gd name="T20" fmla="*/ 1 w 411"/>
                <a:gd name="T21" fmla="*/ 42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1" h="221">
                  <a:moveTo>
                    <a:pt x="1" y="42"/>
                  </a:moveTo>
                  <a:cubicBezTo>
                    <a:pt x="1" y="42"/>
                    <a:pt x="1" y="42"/>
                    <a:pt x="0" y="43"/>
                  </a:cubicBezTo>
                  <a:cubicBezTo>
                    <a:pt x="0" y="44"/>
                    <a:pt x="0" y="45"/>
                    <a:pt x="0" y="46"/>
                  </a:cubicBezTo>
                  <a:cubicBezTo>
                    <a:pt x="0" y="47"/>
                    <a:pt x="0" y="47"/>
                    <a:pt x="0" y="47"/>
                  </a:cubicBezTo>
                  <a:cubicBezTo>
                    <a:pt x="0" y="48"/>
                    <a:pt x="0" y="50"/>
                    <a:pt x="0" y="51"/>
                  </a:cubicBezTo>
                  <a:cubicBezTo>
                    <a:pt x="0" y="221"/>
                    <a:pt x="0" y="221"/>
                    <a:pt x="0" y="221"/>
                  </a:cubicBezTo>
                  <a:cubicBezTo>
                    <a:pt x="101" y="221"/>
                    <a:pt x="196" y="221"/>
                    <a:pt x="233" y="221"/>
                  </a:cubicBezTo>
                  <a:cubicBezTo>
                    <a:pt x="332" y="221"/>
                    <a:pt x="411" y="148"/>
                    <a:pt x="411" y="50"/>
                  </a:cubicBezTo>
                  <a:cubicBezTo>
                    <a:pt x="411" y="32"/>
                    <a:pt x="409" y="15"/>
                    <a:pt x="404" y="0"/>
                  </a:cubicBezTo>
                  <a:cubicBezTo>
                    <a:pt x="51" y="0"/>
                    <a:pt x="51" y="0"/>
                    <a:pt x="51" y="0"/>
                  </a:cubicBezTo>
                  <a:cubicBezTo>
                    <a:pt x="26" y="0"/>
                    <a:pt x="5" y="18"/>
                    <a:pt x="1" y="42"/>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841">
                <a:defRPr/>
              </a:pPr>
              <a:endParaRPr lang="en-US" sz="1765" kern="0">
                <a:solidFill>
                  <a:srgbClr val="FFFFFF"/>
                </a:solidFill>
                <a:latin typeface="Segoe UI Light" charset="0"/>
              </a:endParaRPr>
            </a:p>
          </p:txBody>
        </p:sp>
        <p:sp>
          <p:nvSpPr>
            <p:cNvPr id="118" name="Freeform 10"/>
            <p:cNvSpPr>
              <a:spLocks/>
            </p:cNvSpPr>
            <p:nvPr/>
          </p:nvSpPr>
          <p:spPr bwMode="auto">
            <a:xfrm>
              <a:off x="1196975" y="-1444625"/>
              <a:ext cx="1427162" cy="771525"/>
            </a:xfrm>
            <a:custGeom>
              <a:avLst/>
              <a:gdLst>
                <a:gd name="T0" fmla="*/ 358 w 409"/>
                <a:gd name="T1" fmla="*/ 0 h 221"/>
                <a:gd name="T2" fmla="*/ 8 w 409"/>
                <a:gd name="T3" fmla="*/ 0 h 221"/>
                <a:gd name="T4" fmla="*/ 0 w 409"/>
                <a:gd name="T5" fmla="*/ 50 h 221"/>
                <a:gd name="T6" fmla="*/ 178 w 409"/>
                <a:gd name="T7" fmla="*/ 221 h 221"/>
                <a:gd name="T8" fmla="*/ 409 w 409"/>
                <a:gd name="T9" fmla="*/ 221 h 221"/>
                <a:gd name="T10" fmla="*/ 409 w 409"/>
                <a:gd name="T11" fmla="*/ 51 h 221"/>
                <a:gd name="T12" fmla="*/ 358 w 409"/>
                <a:gd name="T13" fmla="*/ 0 h 221"/>
              </a:gdLst>
              <a:ahLst/>
              <a:cxnLst>
                <a:cxn ang="0">
                  <a:pos x="T0" y="T1"/>
                </a:cxn>
                <a:cxn ang="0">
                  <a:pos x="T2" y="T3"/>
                </a:cxn>
                <a:cxn ang="0">
                  <a:pos x="T4" y="T5"/>
                </a:cxn>
                <a:cxn ang="0">
                  <a:pos x="T6" y="T7"/>
                </a:cxn>
                <a:cxn ang="0">
                  <a:pos x="T8" y="T9"/>
                </a:cxn>
                <a:cxn ang="0">
                  <a:pos x="T10" y="T11"/>
                </a:cxn>
                <a:cxn ang="0">
                  <a:pos x="T12" y="T13"/>
                </a:cxn>
              </a:cxnLst>
              <a:rect l="0" t="0" r="r" b="b"/>
              <a:pathLst>
                <a:path w="409" h="221">
                  <a:moveTo>
                    <a:pt x="358" y="0"/>
                  </a:moveTo>
                  <a:cubicBezTo>
                    <a:pt x="8" y="0"/>
                    <a:pt x="8" y="0"/>
                    <a:pt x="8" y="0"/>
                  </a:cubicBezTo>
                  <a:cubicBezTo>
                    <a:pt x="3" y="15"/>
                    <a:pt x="0" y="32"/>
                    <a:pt x="0" y="50"/>
                  </a:cubicBezTo>
                  <a:cubicBezTo>
                    <a:pt x="0" y="148"/>
                    <a:pt x="80" y="221"/>
                    <a:pt x="178" y="221"/>
                  </a:cubicBezTo>
                  <a:cubicBezTo>
                    <a:pt x="221" y="221"/>
                    <a:pt x="313" y="221"/>
                    <a:pt x="409" y="221"/>
                  </a:cubicBezTo>
                  <a:cubicBezTo>
                    <a:pt x="409" y="51"/>
                    <a:pt x="409" y="51"/>
                    <a:pt x="409" y="51"/>
                  </a:cubicBezTo>
                  <a:cubicBezTo>
                    <a:pt x="409" y="23"/>
                    <a:pt x="386" y="0"/>
                    <a:pt x="358"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841">
                <a:defRPr/>
              </a:pPr>
              <a:endParaRPr lang="en-US" sz="1765" kern="0">
                <a:solidFill>
                  <a:srgbClr val="FFFFFF"/>
                </a:solidFill>
                <a:latin typeface="Segoe UI Light" charset="0"/>
              </a:endParaRPr>
            </a:p>
          </p:txBody>
        </p:sp>
        <p:sp>
          <p:nvSpPr>
            <p:cNvPr id="119" name="Freeform 11"/>
            <p:cNvSpPr>
              <a:spLocks/>
            </p:cNvSpPr>
            <p:nvPr/>
          </p:nvSpPr>
          <p:spPr bwMode="auto">
            <a:xfrm>
              <a:off x="2863850" y="-2657475"/>
              <a:ext cx="1273175" cy="987425"/>
            </a:xfrm>
            <a:custGeom>
              <a:avLst/>
              <a:gdLst>
                <a:gd name="T0" fmla="*/ 283 w 365"/>
                <a:gd name="T1" fmla="*/ 227 h 283"/>
                <a:gd name="T2" fmla="*/ 56 w 365"/>
                <a:gd name="T3" fmla="*/ 0 h 283"/>
                <a:gd name="T4" fmla="*/ 0 w 365"/>
                <a:gd name="T5" fmla="*/ 7 h 283"/>
                <a:gd name="T6" fmla="*/ 0 w 365"/>
                <a:gd name="T7" fmla="*/ 232 h 283"/>
                <a:gd name="T8" fmla="*/ 0 w 365"/>
                <a:gd name="T9" fmla="*/ 236 h 283"/>
                <a:gd name="T10" fmla="*/ 0 w 365"/>
                <a:gd name="T11" fmla="*/ 237 h 283"/>
                <a:gd name="T12" fmla="*/ 0 w 365"/>
                <a:gd name="T13" fmla="*/ 241 h 283"/>
                <a:gd name="T14" fmla="*/ 1 w 365"/>
                <a:gd name="T15" fmla="*/ 241 h 283"/>
                <a:gd name="T16" fmla="*/ 51 w 365"/>
                <a:gd name="T17" fmla="*/ 283 h 283"/>
                <a:gd name="T18" fmla="*/ 365 w 365"/>
                <a:gd name="T19" fmla="*/ 283 h 283"/>
                <a:gd name="T20" fmla="*/ 282 w 365"/>
                <a:gd name="T21" fmla="*/ 234 h 283"/>
                <a:gd name="T22" fmla="*/ 283 w 365"/>
                <a:gd name="T23" fmla="*/ 227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5" h="283">
                  <a:moveTo>
                    <a:pt x="283" y="227"/>
                  </a:moveTo>
                  <a:cubicBezTo>
                    <a:pt x="283" y="101"/>
                    <a:pt x="181" y="0"/>
                    <a:pt x="56" y="0"/>
                  </a:cubicBezTo>
                  <a:cubicBezTo>
                    <a:pt x="36" y="0"/>
                    <a:pt x="18" y="2"/>
                    <a:pt x="0" y="7"/>
                  </a:cubicBezTo>
                  <a:cubicBezTo>
                    <a:pt x="0" y="232"/>
                    <a:pt x="0" y="232"/>
                    <a:pt x="0" y="232"/>
                  </a:cubicBezTo>
                  <a:cubicBezTo>
                    <a:pt x="0" y="233"/>
                    <a:pt x="0" y="235"/>
                    <a:pt x="0" y="236"/>
                  </a:cubicBezTo>
                  <a:cubicBezTo>
                    <a:pt x="0" y="236"/>
                    <a:pt x="0" y="237"/>
                    <a:pt x="0" y="237"/>
                  </a:cubicBezTo>
                  <a:cubicBezTo>
                    <a:pt x="0" y="238"/>
                    <a:pt x="0" y="239"/>
                    <a:pt x="0" y="241"/>
                  </a:cubicBezTo>
                  <a:cubicBezTo>
                    <a:pt x="1" y="241"/>
                    <a:pt x="1" y="241"/>
                    <a:pt x="1" y="241"/>
                  </a:cubicBezTo>
                  <a:cubicBezTo>
                    <a:pt x="5" y="265"/>
                    <a:pt x="26" y="283"/>
                    <a:pt x="51" y="283"/>
                  </a:cubicBezTo>
                  <a:cubicBezTo>
                    <a:pt x="365" y="283"/>
                    <a:pt x="365" y="283"/>
                    <a:pt x="365" y="283"/>
                  </a:cubicBezTo>
                  <a:cubicBezTo>
                    <a:pt x="343" y="261"/>
                    <a:pt x="314" y="244"/>
                    <a:pt x="282" y="234"/>
                  </a:cubicBezTo>
                  <a:cubicBezTo>
                    <a:pt x="282" y="232"/>
                    <a:pt x="283" y="229"/>
                    <a:pt x="283" y="227"/>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841">
                <a:defRPr/>
              </a:pPr>
              <a:endParaRPr lang="en-US" sz="1765" kern="0">
                <a:solidFill>
                  <a:srgbClr val="FFFFFF"/>
                </a:solidFill>
                <a:latin typeface="Segoe UI Light" charset="0"/>
              </a:endParaRPr>
            </a:p>
          </p:txBody>
        </p:sp>
        <p:sp>
          <p:nvSpPr>
            <p:cNvPr id="120" name="Freeform 12"/>
            <p:cNvSpPr>
              <a:spLocks/>
            </p:cNvSpPr>
            <p:nvPr/>
          </p:nvSpPr>
          <p:spPr bwMode="auto">
            <a:xfrm>
              <a:off x="1354138" y="-2528888"/>
              <a:ext cx="1270000" cy="858838"/>
            </a:xfrm>
            <a:custGeom>
              <a:avLst/>
              <a:gdLst>
                <a:gd name="T0" fmla="*/ 364 w 364"/>
                <a:gd name="T1" fmla="*/ 195 h 246"/>
                <a:gd name="T2" fmla="*/ 364 w 364"/>
                <a:gd name="T3" fmla="*/ 0 h 246"/>
                <a:gd name="T4" fmla="*/ 307 w 364"/>
                <a:gd name="T5" fmla="*/ 54 h 246"/>
                <a:gd name="T6" fmla="*/ 232 w 364"/>
                <a:gd name="T7" fmla="*/ 32 h 246"/>
                <a:gd name="T8" fmla="*/ 94 w 364"/>
                <a:gd name="T9" fmla="*/ 170 h 246"/>
                <a:gd name="T10" fmla="*/ 96 w 364"/>
                <a:gd name="T11" fmla="*/ 194 h 246"/>
                <a:gd name="T12" fmla="*/ 0 w 364"/>
                <a:gd name="T13" fmla="*/ 246 h 246"/>
                <a:gd name="T14" fmla="*/ 313 w 364"/>
                <a:gd name="T15" fmla="*/ 246 h 246"/>
                <a:gd name="T16" fmla="*/ 364 w 364"/>
                <a:gd name="T17" fmla="*/ 195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4" h="246">
                  <a:moveTo>
                    <a:pt x="364" y="195"/>
                  </a:moveTo>
                  <a:cubicBezTo>
                    <a:pt x="364" y="0"/>
                    <a:pt x="364" y="0"/>
                    <a:pt x="364" y="0"/>
                  </a:cubicBezTo>
                  <a:cubicBezTo>
                    <a:pt x="342" y="15"/>
                    <a:pt x="323" y="33"/>
                    <a:pt x="307" y="54"/>
                  </a:cubicBezTo>
                  <a:cubicBezTo>
                    <a:pt x="285" y="40"/>
                    <a:pt x="260" y="32"/>
                    <a:pt x="232" y="32"/>
                  </a:cubicBezTo>
                  <a:cubicBezTo>
                    <a:pt x="155" y="32"/>
                    <a:pt x="94" y="94"/>
                    <a:pt x="94" y="170"/>
                  </a:cubicBezTo>
                  <a:cubicBezTo>
                    <a:pt x="94" y="178"/>
                    <a:pt x="95" y="186"/>
                    <a:pt x="96" y="194"/>
                  </a:cubicBezTo>
                  <a:cubicBezTo>
                    <a:pt x="58" y="202"/>
                    <a:pt x="25" y="220"/>
                    <a:pt x="0" y="246"/>
                  </a:cubicBezTo>
                  <a:cubicBezTo>
                    <a:pt x="313" y="246"/>
                    <a:pt x="313" y="246"/>
                    <a:pt x="313" y="246"/>
                  </a:cubicBezTo>
                  <a:cubicBezTo>
                    <a:pt x="341" y="246"/>
                    <a:pt x="364" y="223"/>
                    <a:pt x="364" y="195"/>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841">
                <a:defRPr/>
              </a:pPr>
              <a:endParaRPr lang="en-US" sz="1765" kern="0">
                <a:solidFill>
                  <a:srgbClr val="FFFFFF"/>
                </a:solidFill>
                <a:latin typeface="Segoe UI Light" charset="0"/>
              </a:endParaRPr>
            </a:p>
          </p:txBody>
        </p:sp>
      </p:grpSp>
      <p:sp>
        <p:nvSpPr>
          <p:cNvPr id="121" name="Rectangle 120"/>
          <p:cNvSpPr/>
          <p:nvPr/>
        </p:nvSpPr>
        <p:spPr>
          <a:xfrm>
            <a:off x="317875" y="5089515"/>
            <a:ext cx="3181511" cy="693970"/>
          </a:xfrm>
          <a:prstGeom prst="rect">
            <a:avLst/>
          </a:prstGeom>
        </p:spPr>
        <p:txBody>
          <a:bodyPr wrap="square">
            <a:spAutoFit/>
          </a:bodyPr>
          <a:lstStyle/>
          <a:p>
            <a:pPr algn="ctr" defTabSz="914225"/>
            <a:r>
              <a:rPr lang="en-US" sz="3921" kern="0">
                <a:gradFill>
                  <a:gsLst>
                    <a:gs pos="0">
                      <a:schemeClr val="tx1"/>
                    </a:gs>
                    <a:gs pos="100000">
                      <a:schemeClr val="tx1"/>
                    </a:gs>
                  </a:gsLst>
                  <a:lin ang="5400000" scaled="1"/>
                </a:gradFill>
                <a:latin typeface="Segoe UI Light" panose="020B0502040204020203" pitchFamily="34" charset="0"/>
                <a:ea typeface="Segoe UI Black" panose="020B0A02040204020203" pitchFamily="34" charset="0"/>
                <a:cs typeface="Segoe UI Light" panose="020B0502040204020203" pitchFamily="34" charset="0"/>
              </a:rPr>
              <a:t>App Service</a:t>
            </a:r>
            <a:endParaRPr lang="en-US" sz="3921" kern="0">
              <a:gradFill>
                <a:gsLst>
                  <a:gs pos="0">
                    <a:schemeClr val="tx1"/>
                  </a:gs>
                  <a:gs pos="100000">
                    <a:schemeClr val="tx1"/>
                  </a:gs>
                </a:gsLst>
                <a:lin ang="5400000" scaled="1"/>
              </a:gradFill>
            </a:endParaRPr>
          </a:p>
        </p:txBody>
      </p:sp>
      <p:grpSp>
        <p:nvGrpSpPr>
          <p:cNvPr id="11" name="Group 4"/>
          <p:cNvGrpSpPr>
            <a:grpSpLocks noChangeAspect="1"/>
          </p:cNvGrpSpPr>
          <p:nvPr/>
        </p:nvGrpSpPr>
        <p:grpSpPr bwMode="auto">
          <a:xfrm>
            <a:off x="7776544" y="720943"/>
            <a:ext cx="806782" cy="673030"/>
            <a:chOff x="5006" y="441"/>
            <a:chExt cx="567" cy="473"/>
          </a:xfrm>
        </p:grpSpPr>
        <p:sp>
          <p:nvSpPr>
            <p:cNvPr id="13" name="Freeform 5"/>
            <p:cNvSpPr>
              <a:spLocks noEditPoints="1"/>
            </p:cNvSpPr>
            <p:nvPr/>
          </p:nvSpPr>
          <p:spPr bwMode="auto">
            <a:xfrm>
              <a:off x="5171" y="441"/>
              <a:ext cx="214" cy="213"/>
            </a:xfrm>
            <a:custGeom>
              <a:avLst/>
              <a:gdLst>
                <a:gd name="T0" fmla="*/ 432 w 432"/>
                <a:gd name="T1" fmla="*/ 191 h 432"/>
                <a:gd name="T2" fmla="*/ 425 w 432"/>
                <a:gd name="T3" fmla="*/ 188 h 432"/>
                <a:gd name="T4" fmla="*/ 372 w 432"/>
                <a:gd name="T5" fmla="*/ 171 h 432"/>
                <a:gd name="T6" fmla="*/ 358 w 432"/>
                <a:gd name="T7" fmla="*/ 137 h 432"/>
                <a:gd name="T8" fmla="*/ 385 w 432"/>
                <a:gd name="T9" fmla="*/ 80 h 432"/>
                <a:gd name="T10" fmla="*/ 350 w 432"/>
                <a:gd name="T11" fmla="*/ 45 h 432"/>
                <a:gd name="T12" fmla="*/ 344 w 432"/>
                <a:gd name="T13" fmla="*/ 49 h 432"/>
                <a:gd name="T14" fmla="*/ 294 w 432"/>
                <a:gd name="T15" fmla="*/ 74 h 432"/>
                <a:gd name="T16" fmla="*/ 261 w 432"/>
                <a:gd name="T17" fmla="*/ 60 h 432"/>
                <a:gd name="T18" fmla="*/ 239 w 432"/>
                <a:gd name="T19" fmla="*/ 0 h 432"/>
                <a:gd name="T20" fmla="*/ 190 w 432"/>
                <a:gd name="T21" fmla="*/ 0 h 432"/>
                <a:gd name="T22" fmla="*/ 188 w 432"/>
                <a:gd name="T23" fmla="*/ 7 h 432"/>
                <a:gd name="T24" fmla="*/ 171 w 432"/>
                <a:gd name="T25" fmla="*/ 60 h 432"/>
                <a:gd name="T26" fmla="*/ 137 w 432"/>
                <a:gd name="T27" fmla="*/ 74 h 432"/>
                <a:gd name="T28" fmla="*/ 80 w 432"/>
                <a:gd name="T29" fmla="*/ 47 h 432"/>
                <a:gd name="T30" fmla="*/ 45 w 432"/>
                <a:gd name="T31" fmla="*/ 82 h 432"/>
                <a:gd name="T32" fmla="*/ 49 w 432"/>
                <a:gd name="T33" fmla="*/ 88 h 432"/>
                <a:gd name="T34" fmla="*/ 73 w 432"/>
                <a:gd name="T35" fmla="*/ 137 h 432"/>
                <a:gd name="T36" fmla="*/ 59 w 432"/>
                <a:gd name="T37" fmla="*/ 171 h 432"/>
                <a:gd name="T38" fmla="*/ 0 w 432"/>
                <a:gd name="T39" fmla="*/ 193 h 432"/>
                <a:gd name="T40" fmla="*/ 0 w 432"/>
                <a:gd name="T41" fmla="*/ 242 h 432"/>
                <a:gd name="T42" fmla="*/ 7 w 432"/>
                <a:gd name="T43" fmla="*/ 244 h 432"/>
                <a:gd name="T44" fmla="*/ 59 w 432"/>
                <a:gd name="T45" fmla="*/ 261 h 432"/>
                <a:gd name="T46" fmla="*/ 74 w 432"/>
                <a:gd name="T47" fmla="*/ 295 h 432"/>
                <a:gd name="T48" fmla="*/ 47 w 432"/>
                <a:gd name="T49" fmla="*/ 352 h 432"/>
                <a:gd name="T50" fmla="*/ 81 w 432"/>
                <a:gd name="T51" fmla="*/ 387 h 432"/>
                <a:gd name="T52" fmla="*/ 87 w 432"/>
                <a:gd name="T53" fmla="*/ 384 h 432"/>
                <a:gd name="T54" fmla="*/ 137 w 432"/>
                <a:gd name="T55" fmla="*/ 359 h 432"/>
                <a:gd name="T56" fmla="*/ 171 w 432"/>
                <a:gd name="T57" fmla="*/ 373 h 432"/>
                <a:gd name="T58" fmla="*/ 192 w 432"/>
                <a:gd name="T59" fmla="*/ 432 h 432"/>
                <a:gd name="T60" fmla="*/ 241 w 432"/>
                <a:gd name="T61" fmla="*/ 432 h 432"/>
                <a:gd name="T62" fmla="*/ 244 w 432"/>
                <a:gd name="T63" fmla="*/ 425 h 432"/>
                <a:gd name="T64" fmla="*/ 261 w 432"/>
                <a:gd name="T65" fmla="*/ 373 h 432"/>
                <a:gd name="T66" fmla="*/ 295 w 432"/>
                <a:gd name="T67" fmla="*/ 359 h 432"/>
                <a:gd name="T68" fmla="*/ 352 w 432"/>
                <a:gd name="T69" fmla="*/ 386 h 432"/>
                <a:gd name="T70" fmla="*/ 387 w 432"/>
                <a:gd name="T71" fmla="*/ 351 h 432"/>
                <a:gd name="T72" fmla="*/ 383 w 432"/>
                <a:gd name="T73" fmla="*/ 344 h 432"/>
                <a:gd name="T74" fmla="*/ 358 w 432"/>
                <a:gd name="T75" fmla="*/ 295 h 432"/>
                <a:gd name="T76" fmla="*/ 372 w 432"/>
                <a:gd name="T77" fmla="*/ 261 h 432"/>
                <a:gd name="T78" fmla="*/ 431 w 432"/>
                <a:gd name="T79" fmla="*/ 240 h 432"/>
                <a:gd name="T80" fmla="*/ 432 w 432"/>
                <a:gd name="T81" fmla="*/ 191 h 432"/>
                <a:gd name="T82" fmla="*/ 294 w 432"/>
                <a:gd name="T83" fmla="*/ 216 h 432"/>
                <a:gd name="T84" fmla="*/ 216 w 432"/>
                <a:gd name="T85" fmla="*/ 294 h 432"/>
                <a:gd name="T86" fmla="*/ 137 w 432"/>
                <a:gd name="T87" fmla="*/ 216 h 432"/>
                <a:gd name="T88" fmla="*/ 216 w 432"/>
                <a:gd name="T89" fmla="*/ 138 h 432"/>
                <a:gd name="T90" fmla="*/ 294 w 432"/>
                <a:gd name="T91" fmla="*/ 216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32" h="432">
                  <a:moveTo>
                    <a:pt x="432" y="191"/>
                  </a:moveTo>
                  <a:cubicBezTo>
                    <a:pt x="425" y="188"/>
                    <a:pt x="425" y="188"/>
                    <a:pt x="425" y="188"/>
                  </a:cubicBezTo>
                  <a:cubicBezTo>
                    <a:pt x="372" y="171"/>
                    <a:pt x="372" y="171"/>
                    <a:pt x="372" y="171"/>
                  </a:cubicBezTo>
                  <a:cubicBezTo>
                    <a:pt x="358" y="137"/>
                    <a:pt x="358" y="137"/>
                    <a:pt x="358" y="137"/>
                  </a:cubicBezTo>
                  <a:cubicBezTo>
                    <a:pt x="385" y="80"/>
                    <a:pt x="385" y="80"/>
                    <a:pt x="385" y="80"/>
                  </a:cubicBezTo>
                  <a:cubicBezTo>
                    <a:pt x="350" y="45"/>
                    <a:pt x="350" y="45"/>
                    <a:pt x="350" y="45"/>
                  </a:cubicBezTo>
                  <a:cubicBezTo>
                    <a:pt x="344" y="49"/>
                    <a:pt x="344" y="49"/>
                    <a:pt x="344" y="49"/>
                  </a:cubicBezTo>
                  <a:cubicBezTo>
                    <a:pt x="294" y="74"/>
                    <a:pt x="294" y="74"/>
                    <a:pt x="294" y="74"/>
                  </a:cubicBezTo>
                  <a:cubicBezTo>
                    <a:pt x="261" y="60"/>
                    <a:pt x="261" y="60"/>
                    <a:pt x="261" y="60"/>
                  </a:cubicBezTo>
                  <a:cubicBezTo>
                    <a:pt x="239" y="0"/>
                    <a:pt x="239" y="0"/>
                    <a:pt x="239" y="0"/>
                  </a:cubicBezTo>
                  <a:cubicBezTo>
                    <a:pt x="190" y="0"/>
                    <a:pt x="190" y="0"/>
                    <a:pt x="190" y="0"/>
                  </a:cubicBezTo>
                  <a:cubicBezTo>
                    <a:pt x="188" y="7"/>
                    <a:pt x="188" y="7"/>
                    <a:pt x="188" y="7"/>
                  </a:cubicBezTo>
                  <a:cubicBezTo>
                    <a:pt x="171" y="60"/>
                    <a:pt x="171" y="60"/>
                    <a:pt x="171" y="60"/>
                  </a:cubicBezTo>
                  <a:cubicBezTo>
                    <a:pt x="137" y="74"/>
                    <a:pt x="137" y="74"/>
                    <a:pt x="137" y="74"/>
                  </a:cubicBezTo>
                  <a:cubicBezTo>
                    <a:pt x="80" y="47"/>
                    <a:pt x="80" y="47"/>
                    <a:pt x="80" y="47"/>
                  </a:cubicBezTo>
                  <a:cubicBezTo>
                    <a:pt x="45" y="82"/>
                    <a:pt x="45" y="82"/>
                    <a:pt x="45" y="82"/>
                  </a:cubicBezTo>
                  <a:cubicBezTo>
                    <a:pt x="49" y="88"/>
                    <a:pt x="49" y="88"/>
                    <a:pt x="49" y="88"/>
                  </a:cubicBezTo>
                  <a:cubicBezTo>
                    <a:pt x="73" y="137"/>
                    <a:pt x="73" y="137"/>
                    <a:pt x="73" y="137"/>
                  </a:cubicBezTo>
                  <a:cubicBezTo>
                    <a:pt x="59" y="171"/>
                    <a:pt x="59" y="171"/>
                    <a:pt x="59" y="171"/>
                  </a:cubicBezTo>
                  <a:cubicBezTo>
                    <a:pt x="0" y="193"/>
                    <a:pt x="0" y="193"/>
                    <a:pt x="0" y="193"/>
                  </a:cubicBezTo>
                  <a:cubicBezTo>
                    <a:pt x="0" y="242"/>
                    <a:pt x="0" y="242"/>
                    <a:pt x="0" y="242"/>
                  </a:cubicBezTo>
                  <a:cubicBezTo>
                    <a:pt x="7" y="244"/>
                    <a:pt x="7" y="244"/>
                    <a:pt x="7" y="244"/>
                  </a:cubicBezTo>
                  <a:cubicBezTo>
                    <a:pt x="59" y="261"/>
                    <a:pt x="59" y="261"/>
                    <a:pt x="59" y="261"/>
                  </a:cubicBezTo>
                  <a:cubicBezTo>
                    <a:pt x="74" y="295"/>
                    <a:pt x="74" y="295"/>
                    <a:pt x="74" y="295"/>
                  </a:cubicBezTo>
                  <a:cubicBezTo>
                    <a:pt x="47" y="352"/>
                    <a:pt x="47" y="352"/>
                    <a:pt x="47" y="352"/>
                  </a:cubicBezTo>
                  <a:cubicBezTo>
                    <a:pt x="81" y="387"/>
                    <a:pt x="81" y="387"/>
                    <a:pt x="81" y="387"/>
                  </a:cubicBezTo>
                  <a:cubicBezTo>
                    <a:pt x="87" y="384"/>
                    <a:pt x="87" y="384"/>
                    <a:pt x="87" y="384"/>
                  </a:cubicBezTo>
                  <a:cubicBezTo>
                    <a:pt x="137" y="359"/>
                    <a:pt x="137" y="359"/>
                    <a:pt x="137" y="359"/>
                  </a:cubicBezTo>
                  <a:cubicBezTo>
                    <a:pt x="171" y="373"/>
                    <a:pt x="171" y="373"/>
                    <a:pt x="171" y="373"/>
                  </a:cubicBezTo>
                  <a:cubicBezTo>
                    <a:pt x="192" y="432"/>
                    <a:pt x="192" y="432"/>
                    <a:pt x="192" y="432"/>
                  </a:cubicBezTo>
                  <a:cubicBezTo>
                    <a:pt x="241" y="432"/>
                    <a:pt x="241" y="432"/>
                    <a:pt x="241" y="432"/>
                  </a:cubicBezTo>
                  <a:cubicBezTo>
                    <a:pt x="244" y="425"/>
                    <a:pt x="244" y="425"/>
                    <a:pt x="244" y="425"/>
                  </a:cubicBezTo>
                  <a:cubicBezTo>
                    <a:pt x="261" y="373"/>
                    <a:pt x="261" y="373"/>
                    <a:pt x="261" y="373"/>
                  </a:cubicBezTo>
                  <a:cubicBezTo>
                    <a:pt x="295" y="359"/>
                    <a:pt x="295" y="359"/>
                    <a:pt x="295" y="359"/>
                  </a:cubicBezTo>
                  <a:cubicBezTo>
                    <a:pt x="352" y="386"/>
                    <a:pt x="352" y="386"/>
                    <a:pt x="352" y="386"/>
                  </a:cubicBezTo>
                  <a:cubicBezTo>
                    <a:pt x="387" y="351"/>
                    <a:pt x="387" y="351"/>
                    <a:pt x="387" y="351"/>
                  </a:cubicBezTo>
                  <a:cubicBezTo>
                    <a:pt x="383" y="344"/>
                    <a:pt x="383" y="344"/>
                    <a:pt x="383" y="344"/>
                  </a:cubicBezTo>
                  <a:cubicBezTo>
                    <a:pt x="358" y="295"/>
                    <a:pt x="358" y="295"/>
                    <a:pt x="358" y="295"/>
                  </a:cubicBezTo>
                  <a:cubicBezTo>
                    <a:pt x="372" y="261"/>
                    <a:pt x="372" y="261"/>
                    <a:pt x="372" y="261"/>
                  </a:cubicBezTo>
                  <a:cubicBezTo>
                    <a:pt x="431" y="240"/>
                    <a:pt x="431" y="240"/>
                    <a:pt x="431" y="240"/>
                  </a:cubicBezTo>
                  <a:cubicBezTo>
                    <a:pt x="432" y="191"/>
                    <a:pt x="432" y="191"/>
                    <a:pt x="432" y="191"/>
                  </a:cubicBezTo>
                  <a:close/>
                  <a:moveTo>
                    <a:pt x="294" y="216"/>
                  </a:moveTo>
                  <a:cubicBezTo>
                    <a:pt x="294" y="259"/>
                    <a:pt x="259" y="294"/>
                    <a:pt x="216" y="294"/>
                  </a:cubicBezTo>
                  <a:cubicBezTo>
                    <a:pt x="173" y="294"/>
                    <a:pt x="137" y="259"/>
                    <a:pt x="137" y="216"/>
                  </a:cubicBezTo>
                  <a:cubicBezTo>
                    <a:pt x="137" y="173"/>
                    <a:pt x="173" y="138"/>
                    <a:pt x="216" y="138"/>
                  </a:cubicBezTo>
                  <a:cubicBezTo>
                    <a:pt x="259" y="138"/>
                    <a:pt x="294" y="173"/>
                    <a:pt x="294" y="2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4" name="Freeform 6"/>
            <p:cNvSpPr>
              <a:spLocks noEditPoints="1"/>
            </p:cNvSpPr>
            <p:nvPr/>
          </p:nvSpPr>
          <p:spPr bwMode="auto">
            <a:xfrm>
              <a:off x="5359" y="588"/>
              <a:ext cx="214" cy="213"/>
            </a:xfrm>
            <a:custGeom>
              <a:avLst/>
              <a:gdLst>
                <a:gd name="T0" fmla="*/ 432 w 432"/>
                <a:gd name="T1" fmla="*/ 190 h 432"/>
                <a:gd name="T2" fmla="*/ 425 w 432"/>
                <a:gd name="T3" fmla="*/ 188 h 432"/>
                <a:gd name="T4" fmla="*/ 372 w 432"/>
                <a:gd name="T5" fmla="*/ 171 h 432"/>
                <a:gd name="T6" fmla="*/ 358 w 432"/>
                <a:gd name="T7" fmla="*/ 137 h 432"/>
                <a:gd name="T8" fmla="*/ 385 w 432"/>
                <a:gd name="T9" fmla="*/ 80 h 432"/>
                <a:gd name="T10" fmla="*/ 350 w 432"/>
                <a:gd name="T11" fmla="*/ 45 h 432"/>
                <a:gd name="T12" fmla="*/ 344 w 432"/>
                <a:gd name="T13" fmla="*/ 48 h 432"/>
                <a:gd name="T14" fmla="*/ 295 w 432"/>
                <a:gd name="T15" fmla="*/ 73 h 432"/>
                <a:gd name="T16" fmla="*/ 261 w 432"/>
                <a:gd name="T17" fmla="*/ 59 h 432"/>
                <a:gd name="T18" fmla="*/ 240 w 432"/>
                <a:gd name="T19" fmla="*/ 0 h 432"/>
                <a:gd name="T20" fmla="*/ 191 w 432"/>
                <a:gd name="T21" fmla="*/ 0 h 432"/>
                <a:gd name="T22" fmla="*/ 188 w 432"/>
                <a:gd name="T23" fmla="*/ 7 h 432"/>
                <a:gd name="T24" fmla="*/ 171 w 432"/>
                <a:gd name="T25" fmla="*/ 59 h 432"/>
                <a:gd name="T26" fmla="*/ 137 w 432"/>
                <a:gd name="T27" fmla="*/ 73 h 432"/>
                <a:gd name="T28" fmla="*/ 80 w 432"/>
                <a:gd name="T29" fmla="*/ 46 h 432"/>
                <a:gd name="T30" fmla="*/ 45 w 432"/>
                <a:gd name="T31" fmla="*/ 81 h 432"/>
                <a:gd name="T32" fmla="*/ 49 w 432"/>
                <a:gd name="T33" fmla="*/ 88 h 432"/>
                <a:gd name="T34" fmla="*/ 74 w 432"/>
                <a:gd name="T35" fmla="*/ 137 h 432"/>
                <a:gd name="T36" fmla="*/ 59 w 432"/>
                <a:gd name="T37" fmla="*/ 171 h 432"/>
                <a:gd name="T38" fmla="*/ 0 w 432"/>
                <a:gd name="T39" fmla="*/ 192 h 432"/>
                <a:gd name="T40" fmla="*/ 0 w 432"/>
                <a:gd name="T41" fmla="*/ 241 h 432"/>
                <a:gd name="T42" fmla="*/ 7 w 432"/>
                <a:gd name="T43" fmla="*/ 244 h 432"/>
                <a:gd name="T44" fmla="*/ 60 w 432"/>
                <a:gd name="T45" fmla="*/ 261 h 432"/>
                <a:gd name="T46" fmla="*/ 74 w 432"/>
                <a:gd name="T47" fmla="*/ 295 h 432"/>
                <a:gd name="T48" fmla="*/ 47 w 432"/>
                <a:gd name="T49" fmla="*/ 352 h 432"/>
                <a:gd name="T50" fmla="*/ 81 w 432"/>
                <a:gd name="T51" fmla="*/ 386 h 432"/>
                <a:gd name="T52" fmla="*/ 88 w 432"/>
                <a:gd name="T53" fmla="*/ 383 h 432"/>
                <a:gd name="T54" fmla="*/ 137 w 432"/>
                <a:gd name="T55" fmla="*/ 358 h 432"/>
                <a:gd name="T56" fmla="*/ 171 w 432"/>
                <a:gd name="T57" fmla="*/ 372 h 432"/>
                <a:gd name="T58" fmla="*/ 193 w 432"/>
                <a:gd name="T59" fmla="*/ 432 h 432"/>
                <a:gd name="T60" fmla="*/ 241 w 432"/>
                <a:gd name="T61" fmla="*/ 432 h 432"/>
                <a:gd name="T62" fmla="*/ 244 w 432"/>
                <a:gd name="T63" fmla="*/ 425 h 432"/>
                <a:gd name="T64" fmla="*/ 261 w 432"/>
                <a:gd name="T65" fmla="*/ 372 h 432"/>
                <a:gd name="T66" fmla="*/ 295 w 432"/>
                <a:gd name="T67" fmla="*/ 358 h 432"/>
                <a:gd name="T68" fmla="*/ 352 w 432"/>
                <a:gd name="T69" fmla="*/ 385 h 432"/>
                <a:gd name="T70" fmla="*/ 387 w 432"/>
                <a:gd name="T71" fmla="*/ 350 h 432"/>
                <a:gd name="T72" fmla="*/ 383 w 432"/>
                <a:gd name="T73" fmla="*/ 344 h 432"/>
                <a:gd name="T74" fmla="*/ 358 w 432"/>
                <a:gd name="T75" fmla="*/ 295 h 432"/>
                <a:gd name="T76" fmla="*/ 372 w 432"/>
                <a:gd name="T77" fmla="*/ 260 h 432"/>
                <a:gd name="T78" fmla="*/ 432 w 432"/>
                <a:gd name="T79" fmla="*/ 239 h 432"/>
                <a:gd name="T80" fmla="*/ 432 w 432"/>
                <a:gd name="T81" fmla="*/ 190 h 432"/>
                <a:gd name="T82" fmla="*/ 290 w 432"/>
                <a:gd name="T83" fmla="*/ 216 h 432"/>
                <a:gd name="T84" fmla="*/ 216 w 432"/>
                <a:gd name="T85" fmla="*/ 290 h 432"/>
                <a:gd name="T86" fmla="*/ 141 w 432"/>
                <a:gd name="T87" fmla="*/ 216 h 432"/>
                <a:gd name="T88" fmla="*/ 216 w 432"/>
                <a:gd name="T89" fmla="*/ 141 h 432"/>
                <a:gd name="T90" fmla="*/ 290 w 432"/>
                <a:gd name="T91" fmla="*/ 216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32" h="432">
                  <a:moveTo>
                    <a:pt x="432" y="190"/>
                  </a:moveTo>
                  <a:cubicBezTo>
                    <a:pt x="425" y="188"/>
                    <a:pt x="425" y="188"/>
                    <a:pt x="425" y="188"/>
                  </a:cubicBezTo>
                  <a:cubicBezTo>
                    <a:pt x="372" y="171"/>
                    <a:pt x="372" y="171"/>
                    <a:pt x="372" y="171"/>
                  </a:cubicBezTo>
                  <a:cubicBezTo>
                    <a:pt x="358" y="137"/>
                    <a:pt x="358" y="137"/>
                    <a:pt x="358" y="137"/>
                  </a:cubicBezTo>
                  <a:cubicBezTo>
                    <a:pt x="385" y="80"/>
                    <a:pt x="385" y="80"/>
                    <a:pt x="385" y="80"/>
                  </a:cubicBezTo>
                  <a:cubicBezTo>
                    <a:pt x="350" y="45"/>
                    <a:pt x="350" y="45"/>
                    <a:pt x="350" y="45"/>
                  </a:cubicBezTo>
                  <a:cubicBezTo>
                    <a:pt x="344" y="48"/>
                    <a:pt x="344" y="48"/>
                    <a:pt x="344" y="48"/>
                  </a:cubicBezTo>
                  <a:cubicBezTo>
                    <a:pt x="295" y="73"/>
                    <a:pt x="295" y="73"/>
                    <a:pt x="295" y="73"/>
                  </a:cubicBezTo>
                  <a:cubicBezTo>
                    <a:pt x="261" y="59"/>
                    <a:pt x="261" y="59"/>
                    <a:pt x="261" y="59"/>
                  </a:cubicBezTo>
                  <a:cubicBezTo>
                    <a:pt x="240" y="0"/>
                    <a:pt x="240" y="0"/>
                    <a:pt x="240" y="0"/>
                  </a:cubicBezTo>
                  <a:cubicBezTo>
                    <a:pt x="191" y="0"/>
                    <a:pt x="191" y="0"/>
                    <a:pt x="191" y="0"/>
                  </a:cubicBezTo>
                  <a:cubicBezTo>
                    <a:pt x="188" y="7"/>
                    <a:pt x="188" y="7"/>
                    <a:pt x="188" y="7"/>
                  </a:cubicBezTo>
                  <a:cubicBezTo>
                    <a:pt x="171" y="59"/>
                    <a:pt x="171" y="59"/>
                    <a:pt x="171" y="59"/>
                  </a:cubicBezTo>
                  <a:cubicBezTo>
                    <a:pt x="137" y="73"/>
                    <a:pt x="137" y="73"/>
                    <a:pt x="137" y="73"/>
                  </a:cubicBezTo>
                  <a:cubicBezTo>
                    <a:pt x="80" y="46"/>
                    <a:pt x="80" y="46"/>
                    <a:pt x="80" y="46"/>
                  </a:cubicBezTo>
                  <a:cubicBezTo>
                    <a:pt x="45" y="81"/>
                    <a:pt x="45" y="81"/>
                    <a:pt x="45" y="81"/>
                  </a:cubicBezTo>
                  <a:cubicBezTo>
                    <a:pt x="49" y="88"/>
                    <a:pt x="49" y="88"/>
                    <a:pt x="49" y="88"/>
                  </a:cubicBezTo>
                  <a:cubicBezTo>
                    <a:pt x="74" y="137"/>
                    <a:pt x="74" y="137"/>
                    <a:pt x="74" y="137"/>
                  </a:cubicBezTo>
                  <a:cubicBezTo>
                    <a:pt x="59" y="171"/>
                    <a:pt x="59" y="171"/>
                    <a:pt x="59" y="171"/>
                  </a:cubicBezTo>
                  <a:cubicBezTo>
                    <a:pt x="0" y="192"/>
                    <a:pt x="0" y="192"/>
                    <a:pt x="0" y="192"/>
                  </a:cubicBezTo>
                  <a:cubicBezTo>
                    <a:pt x="0" y="241"/>
                    <a:pt x="0" y="241"/>
                    <a:pt x="0" y="241"/>
                  </a:cubicBezTo>
                  <a:cubicBezTo>
                    <a:pt x="7" y="244"/>
                    <a:pt x="7" y="244"/>
                    <a:pt x="7" y="244"/>
                  </a:cubicBezTo>
                  <a:cubicBezTo>
                    <a:pt x="60" y="261"/>
                    <a:pt x="60" y="261"/>
                    <a:pt x="60" y="261"/>
                  </a:cubicBezTo>
                  <a:cubicBezTo>
                    <a:pt x="74" y="295"/>
                    <a:pt x="74" y="295"/>
                    <a:pt x="74" y="295"/>
                  </a:cubicBezTo>
                  <a:cubicBezTo>
                    <a:pt x="47" y="352"/>
                    <a:pt x="47" y="352"/>
                    <a:pt x="47" y="352"/>
                  </a:cubicBezTo>
                  <a:cubicBezTo>
                    <a:pt x="81" y="386"/>
                    <a:pt x="81" y="386"/>
                    <a:pt x="81" y="386"/>
                  </a:cubicBezTo>
                  <a:cubicBezTo>
                    <a:pt x="88" y="383"/>
                    <a:pt x="88" y="383"/>
                    <a:pt x="88" y="383"/>
                  </a:cubicBezTo>
                  <a:cubicBezTo>
                    <a:pt x="137" y="358"/>
                    <a:pt x="137" y="358"/>
                    <a:pt x="137" y="358"/>
                  </a:cubicBezTo>
                  <a:cubicBezTo>
                    <a:pt x="171" y="372"/>
                    <a:pt x="171" y="372"/>
                    <a:pt x="171" y="372"/>
                  </a:cubicBezTo>
                  <a:cubicBezTo>
                    <a:pt x="193" y="432"/>
                    <a:pt x="193" y="432"/>
                    <a:pt x="193" y="432"/>
                  </a:cubicBezTo>
                  <a:cubicBezTo>
                    <a:pt x="241" y="432"/>
                    <a:pt x="241" y="432"/>
                    <a:pt x="241" y="432"/>
                  </a:cubicBezTo>
                  <a:cubicBezTo>
                    <a:pt x="244" y="425"/>
                    <a:pt x="244" y="425"/>
                    <a:pt x="244" y="425"/>
                  </a:cubicBezTo>
                  <a:cubicBezTo>
                    <a:pt x="261" y="372"/>
                    <a:pt x="261" y="372"/>
                    <a:pt x="261" y="372"/>
                  </a:cubicBezTo>
                  <a:cubicBezTo>
                    <a:pt x="295" y="358"/>
                    <a:pt x="295" y="358"/>
                    <a:pt x="295" y="358"/>
                  </a:cubicBezTo>
                  <a:cubicBezTo>
                    <a:pt x="352" y="385"/>
                    <a:pt x="352" y="385"/>
                    <a:pt x="352" y="385"/>
                  </a:cubicBezTo>
                  <a:cubicBezTo>
                    <a:pt x="387" y="350"/>
                    <a:pt x="387" y="350"/>
                    <a:pt x="387" y="350"/>
                  </a:cubicBezTo>
                  <a:cubicBezTo>
                    <a:pt x="383" y="344"/>
                    <a:pt x="383" y="344"/>
                    <a:pt x="383" y="344"/>
                  </a:cubicBezTo>
                  <a:cubicBezTo>
                    <a:pt x="358" y="295"/>
                    <a:pt x="358" y="295"/>
                    <a:pt x="358" y="295"/>
                  </a:cubicBezTo>
                  <a:cubicBezTo>
                    <a:pt x="372" y="260"/>
                    <a:pt x="372" y="260"/>
                    <a:pt x="372" y="260"/>
                  </a:cubicBezTo>
                  <a:cubicBezTo>
                    <a:pt x="432" y="239"/>
                    <a:pt x="432" y="239"/>
                    <a:pt x="432" y="239"/>
                  </a:cubicBezTo>
                  <a:cubicBezTo>
                    <a:pt x="432" y="190"/>
                    <a:pt x="432" y="190"/>
                    <a:pt x="432" y="190"/>
                  </a:cubicBezTo>
                  <a:close/>
                  <a:moveTo>
                    <a:pt x="290" y="216"/>
                  </a:moveTo>
                  <a:cubicBezTo>
                    <a:pt x="290" y="257"/>
                    <a:pt x="257" y="290"/>
                    <a:pt x="216" y="290"/>
                  </a:cubicBezTo>
                  <a:cubicBezTo>
                    <a:pt x="175" y="290"/>
                    <a:pt x="141" y="257"/>
                    <a:pt x="141" y="216"/>
                  </a:cubicBezTo>
                  <a:cubicBezTo>
                    <a:pt x="141" y="174"/>
                    <a:pt x="175" y="141"/>
                    <a:pt x="216" y="141"/>
                  </a:cubicBezTo>
                  <a:cubicBezTo>
                    <a:pt x="257" y="141"/>
                    <a:pt x="290" y="174"/>
                    <a:pt x="290" y="2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7" name="Freeform 7"/>
            <p:cNvSpPr>
              <a:spLocks noEditPoints="1"/>
            </p:cNvSpPr>
            <p:nvPr/>
          </p:nvSpPr>
          <p:spPr bwMode="auto">
            <a:xfrm>
              <a:off x="5006" y="652"/>
              <a:ext cx="262" cy="262"/>
            </a:xfrm>
            <a:custGeom>
              <a:avLst/>
              <a:gdLst>
                <a:gd name="T0" fmla="*/ 529 w 529"/>
                <a:gd name="T1" fmla="*/ 234 h 530"/>
                <a:gd name="T2" fmla="*/ 520 w 529"/>
                <a:gd name="T3" fmla="*/ 231 h 530"/>
                <a:gd name="T4" fmla="*/ 456 w 529"/>
                <a:gd name="T5" fmla="*/ 210 h 530"/>
                <a:gd name="T6" fmla="*/ 439 w 529"/>
                <a:gd name="T7" fmla="*/ 169 h 530"/>
                <a:gd name="T8" fmla="*/ 472 w 529"/>
                <a:gd name="T9" fmla="*/ 99 h 530"/>
                <a:gd name="T10" fmla="*/ 429 w 529"/>
                <a:gd name="T11" fmla="*/ 56 h 530"/>
                <a:gd name="T12" fmla="*/ 421 w 529"/>
                <a:gd name="T13" fmla="*/ 60 h 530"/>
                <a:gd name="T14" fmla="*/ 361 w 529"/>
                <a:gd name="T15" fmla="*/ 91 h 530"/>
                <a:gd name="T16" fmla="*/ 319 w 529"/>
                <a:gd name="T17" fmla="*/ 74 h 530"/>
                <a:gd name="T18" fmla="*/ 293 w 529"/>
                <a:gd name="T19" fmla="*/ 0 h 530"/>
                <a:gd name="T20" fmla="*/ 233 w 529"/>
                <a:gd name="T21" fmla="*/ 0 h 530"/>
                <a:gd name="T22" fmla="*/ 230 w 529"/>
                <a:gd name="T23" fmla="*/ 9 h 530"/>
                <a:gd name="T24" fmla="*/ 209 w 529"/>
                <a:gd name="T25" fmla="*/ 74 h 530"/>
                <a:gd name="T26" fmla="*/ 168 w 529"/>
                <a:gd name="T27" fmla="*/ 91 h 530"/>
                <a:gd name="T28" fmla="*/ 98 w 529"/>
                <a:gd name="T29" fmla="*/ 58 h 530"/>
                <a:gd name="T30" fmla="*/ 55 w 529"/>
                <a:gd name="T31" fmla="*/ 100 h 530"/>
                <a:gd name="T32" fmla="*/ 59 w 529"/>
                <a:gd name="T33" fmla="*/ 108 h 530"/>
                <a:gd name="T34" fmla="*/ 90 w 529"/>
                <a:gd name="T35" fmla="*/ 169 h 530"/>
                <a:gd name="T36" fmla="*/ 72 w 529"/>
                <a:gd name="T37" fmla="*/ 210 h 530"/>
                <a:gd name="T38" fmla="*/ 0 w 529"/>
                <a:gd name="T39" fmla="*/ 236 h 530"/>
                <a:gd name="T40" fmla="*/ 0 w 529"/>
                <a:gd name="T41" fmla="*/ 297 h 530"/>
                <a:gd name="T42" fmla="*/ 8 w 529"/>
                <a:gd name="T43" fmla="*/ 300 h 530"/>
                <a:gd name="T44" fmla="*/ 73 w 529"/>
                <a:gd name="T45" fmla="*/ 321 h 530"/>
                <a:gd name="T46" fmla="*/ 90 w 529"/>
                <a:gd name="T47" fmla="*/ 362 h 530"/>
                <a:gd name="T48" fmla="*/ 57 w 529"/>
                <a:gd name="T49" fmla="*/ 432 h 530"/>
                <a:gd name="T50" fmla="*/ 99 w 529"/>
                <a:gd name="T51" fmla="*/ 474 h 530"/>
                <a:gd name="T52" fmla="*/ 107 w 529"/>
                <a:gd name="T53" fmla="*/ 471 h 530"/>
                <a:gd name="T54" fmla="*/ 168 w 529"/>
                <a:gd name="T55" fmla="*/ 440 h 530"/>
                <a:gd name="T56" fmla="*/ 209 w 529"/>
                <a:gd name="T57" fmla="*/ 457 h 530"/>
                <a:gd name="T58" fmla="*/ 236 w 529"/>
                <a:gd name="T59" fmla="*/ 530 h 530"/>
                <a:gd name="T60" fmla="*/ 296 w 529"/>
                <a:gd name="T61" fmla="*/ 530 h 530"/>
                <a:gd name="T62" fmla="*/ 298 w 529"/>
                <a:gd name="T63" fmla="*/ 522 h 530"/>
                <a:gd name="T64" fmla="*/ 319 w 529"/>
                <a:gd name="T65" fmla="*/ 457 h 530"/>
                <a:gd name="T66" fmla="*/ 361 w 529"/>
                <a:gd name="T67" fmla="*/ 440 h 530"/>
                <a:gd name="T68" fmla="*/ 431 w 529"/>
                <a:gd name="T69" fmla="*/ 472 h 530"/>
                <a:gd name="T70" fmla="*/ 474 w 529"/>
                <a:gd name="T71" fmla="*/ 430 h 530"/>
                <a:gd name="T72" fmla="*/ 469 w 529"/>
                <a:gd name="T73" fmla="*/ 422 h 530"/>
                <a:gd name="T74" fmla="*/ 439 w 529"/>
                <a:gd name="T75" fmla="*/ 362 h 530"/>
                <a:gd name="T76" fmla="*/ 456 w 529"/>
                <a:gd name="T77" fmla="*/ 320 h 530"/>
                <a:gd name="T78" fmla="*/ 529 w 529"/>
                <a:gd name="T79" fmla="*/ 294 h 530"/>
                <a:gd name="T80" fmla="*/ 529 w 529"/>
                <a:gd name="T81" fmla="*/ 234 h 530"/>
                <a:gd name="T82" fmla="*/ 529 w 529"/>
                <a:gd name="T83" fmla="*/ 234 h 530"/>
                <a:gd name="T84" fmla="*/ 349 w 529"/>
                <a:gd name="T85" fmla="*/ 265 h 530"/>
                <a:gd name="T86" fmla="*/ 264 w 529"/>
                <a:gd name="T87" fmla="*/ 350 h 530"/>
                <a:gd name="T88" fmla="*/ 180 w 529"/>
                <a:gd name="T89" fmla="*/ 265 h 530"/>
                <a:gd name="T90" fmla="*/ 264 w 529"/>
                <a:gd name="T91" fmla="*/ 181 h 530"/>
                <a:gd name="T92" fmla="*/ 349 w 529"/>
                <a:gd name="T93" fmla="*/ 265 h 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9" h="530">
                  <a:moveTo>
                    <a:pt x="529" y="234"/>
                  </a:moveTo>
                  <a:cubicBezTo>
                    <a:pt x="520" y="231"/>
                    <a:pt x="520" y="231"/>
                    <a:pt x="520" y="231"/>
                  </a:cubicBezTo>
                  <a:cubicBezTo>
                    <a:pt x="456" y="210"/>
                    <a:pt x="456" y="210"/>
                    <a:pt x="456" y="210"/>
                  </a:cubicBezTo>
                  <a:cubicBezTo>
                    <a:pt x="439" y="169"/>
                    <a:pt x="439" y="169"/>
                    <a:pt x="439" y="169"/>
                  </a:cubicBezTo>
                  <a:cubicBezTo>
                    <a:pt x="472" y="99"/>
                    <a:pt x="472" y="99"/>
                    <a:pt x="472" y="99"/>
                  </a:cubicBezTo>
                  <a:cubicBezTo>
                    <a:pt x="429" y="56"/>
                    <a:pt x="429" y="56"/>
                    <a:pt x="429" y="56"/>
                  </a:cubicBezTo>
                  <a:cubicBezTo>
                    <a:pt x="421" y="60"/>
                    <a:pt x="421" y="60"/>
                    <a:pt x="421" y="60"/>
                  </a:cubicBezTo>
                  <a:cubicBezTo>
                    <a:pt x="361" y="91"/>
                    <a:pt x="361" y="91"/>
                    <a:pt x="361" y="91"/>
                  </a:cubicBezTo>
                  <a:cubicBezTo>
                    <a:pt x="319" y="74"/>
                    <a:pt x="319" y="74"/>
                    <a:pt x="319" y="74"/>
                  </a:cubicBezTo>
                  <a:cubicBezTo>
                    <a:pt x="293" y="0"/>
                    <a:pt x="293" y="0"/>
                    <a:pt x="293" y="0"/>
                  </a:cubicBezTo>
                  <a:cubicBezTo>
                    <a:pt x="233" y="0"/>
                    <a:pt x="233" y="0"/>
                    <a:pt x="233" y="0"/>
                  </a:cubicBezTo>
                  <a:cubicBezTo>
                    <a:pt x="230" y="9"/>
                    <a:pt x="230" y="9"/>
                    <a:pt x="230" y="9"/>
                  </a:cubicBezTo>
                  <a:cubicBezTo>
                    <a:pt x="209" y="74"/>
                    <a:pt x="209" y="74"/>
                    <a:pt x="209" y="74"/>
                  </a:cubicBezTo>
                  <a:cubicBezTo>
                    <a:pt x="168" y="91"/>
                    <a:pt x="168" y="91"/>
                    <a:pt x="168" y="91"/>
                  </a:cubicBezTo>
                  <a:cubicBezTo>
                    <a:pt x="98" y="58"/>
                    <a:pt x="98" y="58"/>
                    <a:pt x="98" y="58"/>
                  </a:cubicBezTo>
                  <a:cubicBezTo>
                    <a:pt x="55" y="100"/>
                    <a:pt x="55" y="100"/>
                    <a:pt x="55" y="100"/>
                  </a:cubicBezTo>
                  <a:cubicBezTo>
                    <a:pt x="59" y="108"/>
                    <a:pt x="59" y="108"/>
                    <a:pt x="59" y="108"/>
                  </a:cubicBezTo>
                  <a:cubicBezTo>
                    <a:pt x="90" y="169"/>
                    <a:pt x="90" y="169"/>
                    <a:pt x="90" y="169"/>
                  </a:cubicBezTo>
                  <a:cubicBezTo>
                    <a:pt x="72" y="210"/>
                    <a:pt x="72" y="210"/>
                    <a:pt x="72" y="210"/>
                  </a:cubicBezTo>
                  <a:cubicBezTo>
                    <a:pt x="0" y="236"/>
                    <a:pt x="0" y="236"/>
                    <a:pt x="0" y="236"/>
                  </a:cubicBezTo>
                  <a:cubicBezTo>
                    <a:pt x="0" y="297"/>
                    <a:pt x="0" y="297"/>
                    <a:pt x="0" y="297"/>
                  </a:cubicBezTo>
                  <a:cubicBezTo>
                    <a:pt x="8" y="300"/>
                    <a:pt x="8" y="300"/>
                    <a:pt x="8" y="300"/>
                  </a:cubicBezTo>
                  <a:cubicBezTo>
                    <a:pt x="73" y="321"/>
                    <a:pt x="73" y="321"/>
                    <a:pt x="73" y="321"/>
                  </a:cubicBezTo>
                  <a:cubicBezTo>
                    <a:pt x="90" y="362"/>
                    <a:pt x="90" y="362"/>
                    <a:pt x="90" y="362"/>
                  </a:cubicBezTo>
                  <a:cubicBezTo>
                    <a:pt x="57" y="432"/>
                    <a:pt x="57" y="432"/>
                    <a:pt x="57" y="432"/>
                  </a:cubicBezTo>
                  <a:cubicBezTo>
                    <a:pt x="99" y="474"/>
                    <a:pt x="99" y="474"/>
                    <a:pt x="99" y="474"/>
                  </a:cubicBezTo>
                  <a:cubicBezTo>
                    <a:pt x="107" y="471"/>
                    <a:pt x="107" y="471"/>
                    <a:pt x="107" y="471"/>
                  </a:cubicBezTo>
                  <a:cubicBezTo>
                    <a:pt x="168" y="440"/>
                    <a:pt x="168" y="440"/>
                    <a:pt x="168" y="440"/>
                  </a:cubicBezTo>
                  <a:cubicBezTo>
                    <a:pt x="209" y="457"/>
                    <a:pt x="209" y="457"/>
                    <a:pt x="209" y="457"/>
                  </a:cubicBezTo>
                  <a:cubicBezTo>
                    <a:pt x="236" y="530"/>
                    <a:pt x="236" y="530"/>
                    <a:pt x="236" y="530"/>
                  </a:cubicBezTo>
                  <a:cubicBezTo>
                    <a:pt x="296" y="530"/>
                    <a:pt x="296" y="530"/>
                    <a:pt x="296" y="530"/>
                  </a:cubicBezTo>
                  <a:cubicBezTo>
                    <a:pt x="298" y="522"/>
                    <a:pt x="298" y="522"/>
                    <a:pt x="298" y="522"/>
                  </a:cubicBezTo>
                  <a:cubicBezTo>
                    <a:pt x="319" y="457"/>
                    <a:pt x="319" y="457"/>
                    <a:pt x="319" y="457"/>
                  </a:cubicBezTo>
                  <a:cubicBezTo>
                    <a:pt x="361" y="440"/>
                    <a:pt x="361" y="440"/>
                    <a:pt x="361" y="440"/>
                  </a:cubicBezTo>
                  <a:cubicBezTo>
                    <a:pt x="431" y="472"/>
                    <a:pt x="431" y="472"/>
                    <a:pt x="431" y="472"/>
                  </a:cubicBezTo>
                  <a:cubicBezTo>
                    <a:pt x="474" y="430"/>
                    <a:pt x="474" y="430"/>
                    <a:pt x="474" y="430"/>
                  </a:cubicBezTo>
                  <a:cubicBezTo>
                    <a:pt x="469" y="422"/>
                    <a:pt x="469" y="422"/>
                    <a:pt x="469" y="422"/>
                  </a:cubicBezTo>
                  <a:cubicBezTo>
                    <a:pt x="439" y="362"/>
                    <a:pt x="439" y="362"/>
                    <a:pt x="439" y="362"/>
                  </a:cubicBezTo>
                  <a:cubicBezTo>
                    <a:pt x="456" y="320"/>
                    <a:pt x="456" y="320"/>
                    <a:pt x="456" y="320"/>
                  </a:cubicBezTo>
                  <a:cubicBezTo>
                    <a:pt x="529" y="294"/>
                    <a:pt x="529" y="294"/>
                    <a:pt x="529" y="294"/>
                  </a:cubicBezTo>
                  <a:cubicBezTo>
                    <a:pt x="529" y="234"/>
                    <a:pt x="529" y="234"/>
                    <a:pt x="529" y="234"/>
                  </a:cubicBezTo>
                  <a:cubicBezTo>
                    <a:pt x="529" y="234"/>
                    <a:pt x="529" y="234"/>
                    <a:pt x="529" y="234"/>
                  </a:cubicBezTo>
                  <a:close/>
                  <a:moveTo>
                    <a:pt x="349" y="265"/>
                  </a:moveTo>
                  <a:cubicBezTo>
                    <a:pt x="349" y="312"/>
                    <a:pt x="311" y="350"/>
                    <a:pt x="264" y="350"/>
                  </a:cubicBezTo>
                  <a:cubicBezTo>
                    <a:pt x="218" y="350"/>
                    <a:pt x="180" y="312"/>
                    <a:pt x="180" y="265"/>
                  </a:cubicBezTo>
                  <a:cubicBezTo>
                    <a:pt x="180" y="219"/>
                    <a:pt x="218" y="181"/>
                    <a:pt x="264" y="181"/>
                  </a:cubicBezTo>
                  <a:cubicBezTo>
                    <a:pt x="311" y="181"/>
                    <a:pt x="349" y="219"/>
                    <a:pt x="349" y="26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grpSp>
      <p:grpSp>
        <p:nvGrpSpPr>
          <p:cNvPr id="122" name="Group 121"/>
          <p:cNvGrpSpPr>
            <a:grpSpLocks noChangeAspect="1"/>
          </p:cNvGrpSpPr>
          <p:nvPr/>
        </p:nvGrpSpPr>
        <p:grpSpPr>
          <a:xfrm>
            <a:off x="8944215" y="716058"/>
            <a:ext cx="717140" cy="682803"/>
            <a:chOff x="9010657" y="654050"/>
            <a:chExt cx="828668" cy="788992"/>
          </a:xfrm>
        </p:grpSpPr>
        <p:grpSp>
          <p:nvGrpSpPr>
            <p:cNvPr id="29" name="Group 19"/>
            <p:cNvGrpSpPr>
              <a:grpSpLocks noChangeAspect="1"/>
            </p:cNvGrpSpPr>
            <p:nvPr/>
          </p:nvGrpSpPr>
          <p:grpSpPr bwMode="auto">
            <a:xfrm>
              <a:off x="9417050" y="654050"/>
              <a:ext cx="422275" cy="393700"/>
              <a:chOff x="5932" y="412"/>
              <a:chExt cx="266" cy="248"/>
            </a:xfrm>
          </p:grpSpPr>
          <p:sp>
            <p:nvSpPr>
              <p:cNvPr id="30" name="AutoShape 18"/>
              <p:cNvSpPr>
                <a:spLocks noChangeAspect="1" noChangeArrowheads="1" noTextEdit="1"/>
              </p:cNvSpPr>
              <p:nvPr/>
            </p:nvSpPr>
            <p:spPr bwMode="auto">
              <a:xfrm>
                <a:off x="5932" y="412"/>
                <a:ext cx="266" cy="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51" name="Freeform 20"/>
              <p:cNvSpPr>
                <a:spLocks/>
              </p:cNvSpPr>
              <p:nvPr/>
            </p:nvSpPr>
            <p:spPr bwMode="auto">
              <a:xfrm>
                <a:off x="5915" y="412"/>
                <a:ext cx="300" cy="248"/>
              </a:xfrm>
              <a:custGeom>
                <a:avLst/>
                <a:gdLst>
                  <a:gd name="T0" fmla="*/ 682 w 887"/>
                  <a:gd name="T1" fmla="*/ 704 h 785"/>
                  <a:gd name="T2" fmla="*/ 444 w 887"/>
                  <a:gd name="T3" fmla="*/ 785 h 785"/>
                  <a:gd name="T4" fmla="*/ 132 w 887"/>
                  <a:gd name="T5" fmla="*/ 631 h 785"/>
                  <a:gd name="T6" fmla="*/ 205 w 887"/>
                  <a:gd name="T7" fmla="*/ 81 h 785"/>
                  <a:gd name="T8" fmla="*/ 443 w 887"/>
                  <a:gd name="T9" fmla="*/ 0 h 785"/>
                  <a:gd name="T10" fmla="*/ 755 w 887"/>
                  <a:gd name="T11" fmla="*/ 154 h 785"/>
                  <a:gd name="T12" fmla="*/ 682 w 887"/>
                  <a:gd name="T13" fmla="*/ 704 h 785"/>
                </a:gdLst>
                <a:ahLst/>
                <a:cxnLst>
                  <a:cxn ang="0">
                    <a:pos x="T0" y="T1"/>
                  </a:cxn>
                  <a:cxn ang="0">
                    <a:pos x="T2" y="T3"/>
                  </a:cxn>
                  <a:cxn ang="0">
                    <a:pos x="T4" y="T5"/>
                  </a:cxn>
                  <a:cxn ang="0">
                    <a:pos x="T6" y="T7"/>
                  </a:cxn>
                  <a:cxn ang="0">
                    <a:pos x="T8" y="T9"/>
                  </a:cxn>
                  <a:cxn ang="0">
                    <a:pos x="T10" y="T11"/>
                  </a:cxn>
                  <a:cxn ang="0">
                    <a:pos x="T12" y="T13"/>
                  </a:cxn>
                </a:cxnLst>
                <a:rect l="0" t="0" r="r" b="b"/>
                <a:pathLst>
                  <a:path w="887" h="785">
                    <a:moveTo>
                      <a:pt x="682" y="704"/>
                    </a:moveTo>
                    <a:cubicBezTo>
                      <a:pt x="611" y="758"/>
                      <a:pt x="527" y="785"/>
                      <a:pt x="444" y="785"/>
                    </a:cubicBezTo>
                    <a:cubicBezTo>
                      <a:pt x="326" y="785"/>
                      <a:pt x="209" y="732"/>
                      <a:pt x="132" y="631"/>
                    </a:cubicBezTo>
                    <a:cubicBezTo>
                      <a:pt x="0" y="459"/>
                      <a:pt x="33" y="213"/>
                      <a:pt x="205" y="81"/>
                    </a:cubicBezTo>
                    <a:cubicBezTo>
                      <a:pt x="276" y="26"/>
                      <a:pt x="360" y="0"/>
                      <a:pt x="443" y="0"/>
                    </a:cubicBezTo>
                    <a:cubicBezTo>
                      <a:pt x="561" y="0"/>
                      <a:pt x="678" y="53"/>
                      <a:pt x="755" y="154"/>
                    </a:cubicBezTo>
                    <a:cubicBezTo>
                      <a:pt x="887" y="326"/>
                      <a:pt x="854" y="572"/>
                      <a:pt x="682" y="704"/>
                    </a:cubicBez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52" name="Freeform 21"/>
              <p:cNvSpPr>
                <a:spLocks/>
              </p:cNvSpPr>
              <p:nvPr/>
            </p:nvSpPr>
            <p:spPr bwMode="auto">
              <a:xfrm>
                <a:off x="5915" y="412"/>
                <a:ext cx="300" cy="248"/>
              </a:xfrm>
              <a:custGeom>
                <a:avLst/>
                <a:gdLst>
                  <a:gd name="T0" fmla="*/ 682 w 887"/>
                  <a:gd name="T1" fmla="*/ 704 h 785"/>
                  <a:gd name="T2" fmla="*/ 444 w 887"/>
                  <a:gd name="T3" fmla="*/ 785 h 785"/>
                  <a:gd name="T4" fmla="*/ 132 w 887"/>
                  <a:gd name="T5" fmla="*/ 631 h 785"/>
                  <a:gd name="T6" fmla="*/ 205 w 887"/>
                  <a:gd name="T7" fmla="*/ 81 h 785"/>
                  <a:gd name="T8" fmla="*/ 443 w 887"/>
                  <a:gd name="T9" fmla="*/ 0 h 785"/>
                  <a:gd name="T10" fmla="*/ 755 w 887"/>
                  <a:gd name="T11" fmla="*/ 154 h 785"/>
                  <a:gd name="T12" fmla="*/ 682 w 887"/>
                  <a:gd name="T13" fmla="*/ 704 h 785"/>
                </a:gdLst>
                <a:ahLst/>
                <a:cxnLst>
                  <a:cxn ang="0">
                    <a:pos x="T0" y="T1"/>
                  </a:cxn>
                  <a:cxn ang="0">
                    <a:pos x="T2" y="T3"/>
                  </a:cxn>
                  <a:cxn ang="0">
                    <a:pos x="T4" y="T5"/>
                  </a:cxn>
                  <a:cxn ang="0">
                    <a:pos x="T6" y="T7"/>
                  </a:cxn>
                  <a:cxn ang="0">
                    <a:pos x="T8" y="T9"/>
                  </a:cxn>
                  <a:cxn ang="0">
                    <a:pos x="T10" y="T11"/>
                  </a:cxn>
                  <a:cxn ang="0">
                    <a:pos x="T12" y="T13"/>
                  </a:cxn>
                </a:cxnLst>
                <a:rect l="0" t="0" r="r" b="b"/>
                <a:pathLst>
                  <a:path w="887" h="785">
                    <a:moveTo>
                      <a:pt x="682" y="704"/>
                    </a:moveTo>
                    <a:cubicBezTo>
                      <a:pt x="611" y="758"/>
                      <a:pt x="527" y="785"/>
                      <a:pt x="444" y="785"/>
                    </a:cubicBezTo>
                    <a:cubicBezTo>
                      <a:pt x="326" y="785"/>
                      <a:pt x="209" y="732"/>
                      <a:pt x="132" y="631"/>
                    </a:cubicBezTo>
                    <a:cubicBezTo>
                      <a:pt x="0" y="459"/>
                      <a:pt x="33" y="213"/>
                      <a:pt x="205" y="81"/>
                    </a:cubicBezTo>
                    <a:cubicBezTo>
                      <a:pt x="276" y="26"/>
                      <a:pt x="360" y="0"/>
                      <a:pt x="443" y="0"/>
                    </a:cubicBezTo>
                    <a:cubicBezTo>
                      <a:pt x="561" y="0"/>
                      <a:pt x="678" y="53"/>
                      <a:pt x="755" y="154"/>
                    </a:cubicBezTo>
                    <a:cubicBezTo>
                      <a:pt x="887" y="326"/>
                      <a:pt x="854" y="572"/>
                      <a:pt x="682" y="70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58" name="Freeform 22"/>
              <p:cNvSpPr>
                <a:spLocks/>
              </p:cNvSpPr>
              <p:nvPr/>
            </p:nvSpPr>
            <p:spPr bwMode="auto">
              <a:xfrm>
                <a:off x="5951" y="449"/>
                <a:ext cx="37" cy="89"/>
              </a:xfrm>
              <a:custGeom>
                <a:avLst/>
                <a:gdLst>
                  <a:gd name="T0" fmla="*/ 69 w 108"/>
                  <a:gd name="T1" fmla="*/ 282 h 282"/>
                  <a:gd name="T2" fmla="*/ 108 w 108"/>
                  <a:gd name="T3" fmla="*/ 217 h 282"/>
                  <a:gd name="T4" fmla="*/ 55 w 108"/>
                  <a:gd name="T5" fmla="*/ 0 h 282"/>
                  <a:gd name="T6" fmla="*/ 13 w 108"/>
                  <a:gd name="T7" fmla="*/ 52 h 282"/>
                  <a:gd name="T8" fmla="*/ 69 w 108"/>
                  <a:gd name="T9" fmla="*/ 282 h 282"/>
                </a:gdLst>
                <a:ahLst/>
                <a:cxnLst>
                  <a:cxn ang="0">
                    <a:pos x="T0" y="T1"/>
                  </a:cxn>
                  <a:cxn ang="0">
                    <a:pos x="T2" y="T3"/>
                  </a:cxn>
                  <a:cxn ang="0">
                    <a:pos x="T4" y="T5"/>
                  </a:cxn>
                  <a:cxn ang="0">
                    <a:pos x="T6" y="T7"/>
                  </a:cxn>
                  <a:cxn ang="0">
                    <a:pos x="T8" y="T9"/>
                  </a:cxn>
                </a:cxnLst>
                <a:rect l="0" t="0" r="r" b="b"/>
                <a:pathLst>
                  <a:path w="108" h="282">
                    <a:moveTo>
                      <a:pt x="69" y="282"/>
                    </a:moveTo>
                    <a:cubicBezTo>
                      <a:pt x="80" y="261"/>
                      <a:pt x="93" y="239"/>
                      <a:pt x="108" y="217"/>
                    </a:cubicBezTo>
                    <a:cubicBezTo>
                      <a:pt x="46" y="119"/>
                      <a:pt x="49" y="38"/>
                      <a:pt x="55" y="0"/>
                    </a:cubicBezTo>
                    <a:cubicBezTo>
                      <a:pt x="40" y="17"/>
                      <a:pt x="26" y="34"/>
                      <a:pt x="13" y="52"/>
                    </a:cubicBezTo>
                    <a:cubicBezTo>
                      <a:pt x="1" y="103"/>
                      <a:pt x="0" y="184"/>
                      <a:pt x="69" y="282"/>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59" name="Freeform 23"/>
              <p:cNvSpPr>
                <a:spLocks/>
              </p:cNvSpPr>
              <p:nvPr/>
            </p:nvSpPr>
            <p:spPr bwMode="auto">
              <a:xfrm>
                <a:off x="5996" y="542"/>
                <a:ext cx="179" cy="83"/>
              </a:xfrm>
              <a:custGeom>
                <a:avLst/>
                <a:gdLst>
                  <a:gd name="T0" fmla="*/ 112 w 529"/>
                  <a:gd name="T1" fmla="*/ 68 h 262"/>
                  <a:gd name="T2" fmla="*/ 38 w 529"/>
                  <a:gd name="T3" fmla="*/ 0 h 262"/>
                  <a:gd name="T4" fmla="*/ 0 w 529"/>
                  <a:gd name="T5" fmla="*/ 62 h 262"/>
                  <a:gd name="T6" fmla="*/ 69 w 529"/>
                  <a:gd name="T7" fmla="*/ 123 h 262"/>
                  <a:gd name="T8" fmla="*/ 479 w 529"/>
                  <a:gd name="T9" fmla="*/ 262 h 262"/>
                  <a:gd name="T10" fmla="*/ 529 w 529"/>
                  <a:gd name="T11" fmla="*/ 201 h 262"/>
                  <a:gd name="T12" fmla="*/ 112 w 529"/>
                  <a:gd name="T13" fmla="*/ 68 h 262"/>
                </a:gdLst>
                <a:ahLst/>
                <a:cxnLst>
                  <a:cxn ang="0">
                    <a:pos x="T0" y="T1"/>
                  </a:cxn>
                  <a:cxn ang="0">
                    <a:pos x="T2" y="T3"/>
                  </a:cxn>
                  <a:cxn ang="0">
                    <a:pos x="T4" y="T5"/>
                  </a:cxn>
                  <a:cxn ang="0">
                    <a:pos x="T6" y="T7"/>
                  </a:cxn>
                  <a:cxn ang="0">
                    <a:pos x="T8" y="T9"/>
                  </a:cxn>
                  <a:cxn ang="0">
                    <a:pos x="T10" y="T11"/>
                  </a:cxn>
                  <a:cxn ang="0">
                    <a:pos x="T12" y="T13"/>
                  </a:cxn>
                </a:cxnLst>
                <a:rect l="0" t="0" r="r" b="b"/>
                <a:pathLst>
                  <a:path w="529" h="262">
                    <a:moveTo>
                      <a:pt x="112" y="68"/>
                    </a:moveTo>
                    <a:cubicBezTo>
                      <a:pt x="83" y="45"/>
                      <a:pt x="59" y="22"/>
                      <a:pt x="38" y="0"/>
                    </a:cubicBezTo>
                    <a:cubicBezTo>
                      <a:pt x="23" y="21"/>
                      <a:pt x="11" y="42"/>
                      <a:pt x="0" y="62"/>
                    </a:cubicBezTo>
                    <a:cubicBezTo>
                      <a:pt x="20" y="82"/>
                      <a:pt x="43" y="102"/>
                      <a:pt x="69" y="123"/>
                    </a:cubicBezTo>
                    <a:cubicBezTo>
                      <a:pt x="229" y="250"/>
                      <a:pt x="390" y="262"/>
                      <a:pt x="479" y="262"/>
                    </a:cubicBezTo>
                    <a:cubicBezTo>
                      <a:pt x="485" y="262"/>
                      <a:pt x="513" y="224"/>
                      <a:pt x="529" y="201"/>
                    </a:cubicBezTo>
                    <a:cubicBezTo>
                      <a:pt x="489" y="209"/>
                      <a:pt x="318" y="231"/>
                      <a:pt x="112" y="68"/>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60" name="Freeform 24"/>
              <p:cNvSpPr>
                <a:spLocks/>
              </p:cNvSpPr>
              <p:nvPr/>
            </p:nvSpPr>
            <p:spPr bwMode="auto">
              <a:xfrm>
                <a:off x="6067" y="480"/>
                <a:ext cx="127" cy="99"/>
              </a:xfrm>
              <a:custGeom>
                <a:avLst/>
                <a:gdLst>
                  <a:gd name="T0" fmla="*/ 0 w 375"/>
                  <a:gd name="T1" fmla="*/ 34 h 315"/>
                  <a:gd name="T2" fmla="*/ 364 w 375"/>
                  <a:gd name="T3" fmla="*/ 315 h 315"/>
                  <a:gd name="T4" fmla="*/ 375 w 375"/>
                  <a:gd name="T5" fmla="*/ 281 h 315"/>
                  <a:gd name="T6" fmla="*/ 54 w 375"/>
                  <a:gd name="T7" fmla="*/ 0 h 315"/>
                  <a:gd name="T8" fmla="*/ 0 w 375"/>
                  <a:gd name="T9" fmla="*/ 34 h 315"/>
                </a:gdLst>
                <a:ahLst/>
                <a:cxnLst>
                  <a:cxn ang="0">
                    <a:pos x="T0" y="T1"/>
                  </a:cxn>
                  <a:cxn ang="0">
                    <a:pos x="T2" y="T3"/>
                  </a:cxn>
                  <a:cxn ang="0">
                    <a:pos x="T4" y="T5"/>
                  </a:cxn>
                  <a:cxn ang="0">
                    <a:pos x="T6" y="T7"/>
                  </a:cxn>
                  <a:cxn ang="0">
                    <a:pos x="T8" y="T9"/>
                  </a:cxn>
                </a:cxnLst>
                <a:rect l="0" t="0" r="r" b="b"/>
                <a:pathLst>
                  <a:path w="375" h="315">
                    <a:moveTo>
                      <a:pt x="0" y="34"/>
                    </a:moveTo>
                    <a:cubicBezTo>
                      <a:pt x="146" y="169"/>
                      <a:pt x="320" y="284"/>
                      <a:pt x="364" y="315"/>
                    </a:cubicBezTo>
                    <a:cubicBezTo>
                      <a:pt x="369" y="303"/>
                      <a:pt x="372" y="292"/>
                      <a:pt x="375" y="281"/>
                    </a:cubicBezTo>
                    <a:cubicBezTo>
                      <a:pt x="328" y="246"/>
                      <a:pt x="203" y="149"/>
                      <a:pt x="54" y="0"/>
                    </a:cubicBezTo>
                    <a:cubicBezTo>
                      <a:pt x="37" y="10"/>
                      <a:pt x="19" y="21"/>
                      <a:pt x="0" y="34"/>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61" name="Freeform 25"/>
              <p:cNvSpPr>
                <a:spLocks/>
              </p:cNvSpPr>
              <p:nvPr/>
            </p:nvSpPr>
            <p:spPr bwMode="auto">
              <a:xfrm>
                <a:off x="6006" y="418"/>
                <a:ext cx="55" cy="49"/>
              </a:xfrm>
              <a:custGeom>
                <a:avLst/>
                <a:gdLst>
                  <a:gd name="T0" fmla="*/ 162 w 162"/>
                  <a:gd name="T1" fmla="*/ 121 h 156"/>
                  <a:gd name="T2" fmla="*/ 52 w 162"/>
                  <a:gd name="T3" fmla="*/ 0 h 156"/>
                  <a:gd name="T4" fmla="*/ 0 w 162"/>
                  <a:gd name="T5" fmla="*/ 21 h 156"/>
                  <a:gd name="T6" fmla="*/ 106 w 162"/>
                  <a:gd name="T7" fmla="*/ 156 h 156"/>
                  <a:gd name="T8" fmla="*/ 162 w 162"/>
                  <a:gd name="T9" fmla="*/ 121 h 156"/>
                </a:gdLst>
                <a:ahLst/>
                <a:cxnLst>
                  <a:cxn ang="0">
                    <a:pos x="T0" y="T1"/>
                  </a:cxn>
                  <a:cxn ang="0">
                    <a:pos x="T2" y="T3"/>
                  </a:cxn>
                  <a:cxn ang="0">
                    <a:pos x="T4" y="T5"/>
                  </a:cxn>
                  <a:cxn ang="0">
                    <a:pos x="T6" y="T7"/>
                  </a:cxn>
                  <a:cxn ang="0">
                    <a:pos x="T8" y="T9"/>
                  </a:cxn>
                </a:cxnLst>
                <a:rect l="0" t="0" r="r" b="b"/>
                <a:pathLst>
                  <a:path w="162" h="156">
                    <a:moveTo>
                      <a:pt x="162" y="121"/>
                    </a:moveTo>
                    <a:cubicBezTo>
                      <a:pt x="126" y="84"/>
                      <a:pt x="89" y="43"/>
                      <a:pt x="52" y="0"/>
                    </a:cubicBezTo>
                    <a:cubicBezTo>
                      <a:pt x="34" y="6"/>
                      <a:pt x="17" y="13"/>
                      <a:pt x="0" y="21"/>
                    </a:cubicBezTo>
                    <a:cubicBezTo>
                      <a:pt x="28" y="66"/>
                      <a:pt x="64" y="111"/>
                      <a:pt x="106" y="156"/>
                    </a:cubicBezTo>
                    <a:cubicBezTo>
                      <a:pt x="125" y="142"/>
                      <a:pt x="143" y="131"/>
                      <a:pt x="162" y="121"/>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62" name="Freeform 26"/>
              <p:cNvSpPr>
                <a:spLocks/>
              </p:cNvSpPr>
              <p:nvPr/>
            </p:nvSpPr>
            <p:spPr bwMode="auto">
              <a:xfrm>
                <a:off x="5956" y="539"/>
                <a:ext cx="40" cy="94"/>
              </a:xfrm>
              <a:custGeom>
                <a:avLst/>
                <a:gdLst>
                  <a:gd name="T0" fmla="*/ 55 w 119"/>
                  <a:gd name="T1" fmla="*/ 0 h 298"/>
                  <a:gd name="T2" fmla="*/ 0 w 119"/>
                  <a:gd name="T3" fmla="*/ 219 h 298"/>
                  <a:gd name="T4" fmla="*/ 8 w 119"/>
                  <a:gd name="T5" fmla="*/ 233 h 298"/>
                  <a:gd name="T6" fmla="*/ 73 w 119"/>
                  <a:gd name="T7" fmla="*/ 298 h 298"/>
                  <a:gd name="T8" fmla="*/ 119 w 119"/>
                  <a:gd name="T9" fmla="*/ 74 h 298"/>
                  <a:gd name="T10" fmla="*/ 55 w 119"/>
                  <a:gd name="T11" fmla="*/ 0 h 298"/>
                </a:gdLst>
                <a:ahLst/>
                <a:cxnLst>
                  <a:cxn ang="0">
                    <a:pos x="T0" y="T1"/>
                  </a:cxn>
                  <a:cxn ang="0">
                    <a:pos x="T2" y="T3"/>
                  </a:cxn>
                  <a:cxn ang="0">
                    <a:pos x="T4" y="T5"/>
                  </a:cxn>
                  <a:cxn ang="0">
                    <a:pos x="T6" y="T7"/>
                  </a:cxn>
                  <a:cxn ang="0">
                    <a:pos x="T8" y="T9"/>
                  </a:cxn>
                  <a:cxn ang="0">
                    <a:pos x="T10" y="T11"/>
                  </a:cxn>
                </a:cxnLst>
                <a:rect l="0" t="0" r="r" b="b"/>
                <a:pathLst>
                  <a:path w="119" h="298">
                    <a:moveTo>
                      <a:pt x="55" y="0"/>
                    </a:moveTo>
                    <a:cubicBezTo>
                      <a:pt x="17" y="76"/>
                      <a:pt x="3" y="155"/>
                      <a:pt x="0" y="219"/>
                    </a:cubicBezTo>
                    <a:cubicBezTo>
                      <a:pt x="4" y="224"/>
                      <a:pt x="4" y="228"/>
                      <a:pt x="8" y="233"/>
                    </a:cubicBezTo>
                    <a:cubicBezTo>
                      <a:pt x="27" y="257"/>
                      <a:pt x="50" y="280"/>
                      <a:pt x="73" y="298"/>
                    </a:cubicBezTo>
                    <a:cubicBezTo>
                      <a:pt x="70" y="246"/>
                      <a:pt x="75" y="162"/>
                      <a:pt x="119" y="74"/>
                    </a:cubicBezTo>
                    <a:cubicBezTo>
                      <a:pt x="92" y="48"/>
                      <a:pt x="72" y="24"/>
                      <a:pt x="55" y="0"/>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73" name="Freeform 27"/>
              <p:cNvSpPr>
                <a:spLocks/>
              </p:cNvSpPr>
              <p:nvPr/>
            </p:nvSpPr>
            <p:spPr bwMode="auto">
              <a:xfrm>
                <a:off x="5974" y="467"/>
                <a:ext cx="93" cy="95"/>
              </a:xfrm>
              <a:custGeom>
                <a:avLst/>
                <a:gdLst>
                  <a:gd name="T0" fmla="*/ 200 w 275"/>
                  <a:gd name="T1" fmla="*/ 0 h 300"/>
                  <a:gd name="T2" fmla="*/ 91 w 275"/>
                  <a:gd name="T3" fmla="*/ 94 h 300"/>
                  <a:gd name="T4" fmla="*/ 39 w 275"/>
                  <a:gd name="T5" fmla="*/ 160 h 300"/>
                  <a:gd name="T6" fmla="*/ 39 w 275"/>
                  <a:gd name="T7" fmla="*/ 160 h 300"/>
                  <a:gd name="T8" fmla="*/ 0 w 275"/>
                  <a:gd name="T9" fmla="*/ 225 h 300"/>
                  <a:gd name="T10" fmla="*/ 64 w 275"/>
                  <a:gd name="T11" fmla="*/ 300 h 300"/>
                  <a:gd name="T12" fmla="*/ 101 w 275"/>
                  <a:gd name="T13" fmla="*/ 238 h 300"/>
                  <a:gd name="T14" fmla="*/ 101 w 275"/>
                  <a:gd name="T15" fmla="*/ 238 h 300"/>
                  <a:gd name="T16" fmla="*/ 172 w 275"/>
                  <a:gd name="T17" fmla="*/ 156 h 300"/>
                  <a:gd name="T18" fmla="*/ 275 w 275"/>
                  <a:gd name="T19" fmla="*/ 74 h 300"/>
                  <a:gd name="T20" fmla="*/ 200 w 275"/>
                  <a:gd name="T21" fmla="*/ 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5" h="300">
                    <a:moveTo>
                      <a:pt x="200" y="0"/>
                    </a:moveTo>
                    <a:cubicBezTo>
                      <a:pt x="164" y="24"/>
                      <a:pt x="128" y="55"/>
                      <a:pt x="91" y="94"/>
                    </a:cubicBezTo>
                    <a:cubicBezTo>
                      <a:pt x="71" y="116"/>
                      <a:pt x="54" y="138"/>
                      <a:pt x="39" y="160"/>
                    </a:cubicBezTo>
                    <a:cubicBezTo>
                      <a:pt x="39" y="160"/>
                      <a:pt x="39" y="160"/>
                      <a:pt x="39" y="160"/>
                    </a:cubicBezTo>
                    <a:cubicBezTo>
                      <a:pt x="24" y="182"/>
                      <a:pt x="11" y="204"/>
                      <a:pt x="0" y="225"/>
                    </a:cubicBezTo>
                    <a:cubicBezTo>
                      <a:pt x="17" y="250"/>
                      <a:pt x="37" y="274"/>
                      <a:pt x="64" y="300"/>
                    </a:cubicBezTo>
                    <a:cubicBezTo>
                      <a:pt x="74" y="280"/>
                      <a:pt x="86" y="259"/>
                      <a:pt x="101" y="238"/>
                    </a:cubicBezTo>
                    <a:cubicBezTo>
                      <a:pt x="101" y="238"/>
                      <a:pt x="101" y="238"/>
                      <a:pt x="101" y="238"/>
                    </a:cubicBezTo>
                    <a:cubicBezTo>
                      <a:pt x="120" y="211"/>
                      <a:pt x="144" y="183"/>
                      <a:pt x="172" y="156"/>
                    </a:cubicBezTo>
                    <a:cubicBezTo>
                      <a:pt x="209" y="123"/>
                      <a:pt x="243" y="95"/>
                      <a:pt x="275" y="74"/>
                    </a:cubicBezTo>
                    <a:cubicBezTo>
                      <a:pt x="249" y="49"/>
                      <a:pt x="223" y="25"/>
                      <a:pt x="200" y="0"/>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74" name="Freeform 28"/>
              <p:cNvSpPr>
                <a:spLocks/>
              </p:cNvSpPr>
              <p:nvPr/>
            </p:nvSpPr>
            <p:spPr bwMode="auto">
              <a:xfrm>
                <a:off x="6042" y="438"/>
                <a:ext cx="127" cy="53"/>
              </a:xfrm>
              <a:custGeom>
                <a:avLst/>
                <a:gdLst>
                  <a:gd name="T0" fmla="*/ 318 w 375"/>
                  <a:gd name="T1" fmla="*/ 9 h 167"/>
                  <a:gd name="T2" fmla="*/ 56 w 375"/>
                  <a:gd name="T3" fmla="*/ 58 h 167"/>
                  <a:gd name="T4" fmla="*/ 56 w 375"/>
                  <a:gd name="T5" fmla="*/ 58 h 167"/>
                  <a:gd name="T6" fmla="*/ 0 w 375"/>
                  <a:gd name="T7" fmla="*/ 93 h 167"/>
                  <a:gd name="T8" fmla="*/ 75 w 375"/>
                  <a:gd name="T9" fmla="*/ 167 h 167"/>
                  <a:gd name="T10" fmla="*/ 129 w 375"/>
                  <a:gd name="T11" fmla="*/ 133 h 167"/>
                  <a:gd name="T12" fmla="*/ 129 w 375"/>
                  <a:gd name="T13" fmla="*/ 133 h 167"/>
                  <a:gd name="T14" fmla="*/ 375 w 375"/>
                  <a:gd name="T15" fmla="*/ 67 h 167"/>
                  <a:gd name="T16" fmla="*/ 318 w 375"/>
                  <a:gd name="T17" fmla="*/ 9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5" h="167">
                    <a:moveTo>
                      <a:pt x="318" y="9"/>
                    </a:moveTo>
                    <a:cubicBezTo>
                      <a:pt x="258" y="0"/>
                      <a:pt x="163" y="1"/>
                      <a:pt x="56" y="58"/>
                    </a:cubicBezTo>
                    <a:cubicBezTo>
                      <a:pt x="56" y="58"/>
                      <a:pt x="56" y="58"/>
                      <a:pt x="56" y="58"/>
                    </a:cubicBezTo>
                    <a:cubicBezTo>
                      <a:pt x="37" y="68"/>
                      <a:pt x="19" y="79"/>
                      <a:pt x="0" y="93"/>
                    </a:cubicBezTo>
                    <a:cubicBezTo>
                      <a:pt x="24" y="118"/>
                      <a:pt x="49" y="142"/>
                      <a:pt x="75" y="167"/>
                    </a:cubicBezTo>
                    <a:cubicBezTo>
                      <a:pt x="94" y="154"/>
                      <a:pt x="112" y="143"/>
                      <a:pt x="129" y="133"/>
                    </a:cubicBezTo>
                    <a:cubicBezTo>
                      <a:pt x="129" y="133"/>
                      <a:pt x="129" y="133"/>
                      <a:pt x="129" y="133"/>
                    </a:cubicBezTo>
                    <a:cubicBezTo>
                      <a:pt x="273" y="56"/>
                      <a:pt x="375" y="67"/>
                      <a:pt x="375" y="67"/>
                    </a:cubicBezTo>
                    <a:cubicBezTo>
                      <a:pt x="358" y="46"/>
                      <a:pt x="339" y="26"/>
                      <a:pt x="318" y="9"/>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98" name="Freeform 29"/>
              <p:cNvSpPr>
                <a:spLocks/>
              </p:cNvSpPr>
              <p:nvPr/>
            </p:nvSpPr>
            <p:spPr bwMode="auto">
              <a:xfrm>
                <a:off x="6112" y="512"/>
                <a:ext cx="64" cy="60"/>
              </a:xfrm>
              <a:custGeom>
                <a:avLst/>
                <a:gdLst>
                  <a:gd name="T0" fmla="*/ 44 w 190"/>
                  <a:gd name="T1" fmla="*/ 28 h 190"/>
                  <a:gd name="T2" fmla="*/ 28 w 190"/>
                  <a:gd name="T3" fmla="*/ 146 h 190"/>
                  <a:gd name="T4" fmla="*/ 146 w 190"/>
                  <a:gd name="T5" fmla="*/ 162 h 190"/>
                  <a:gd name="T6" fmla="*/ 162 w 190"/>
                  <a:gd name="T7" fmla="*/ 44 h 190"/>
                  <a:gd name="T8" fmla="*/ 44 w 190"/>
                  <a:gd name="T9" fmla="*/ 28 h 190"/>
                </a:gdLst>
                <a:ahLst/>
                <a:cxnLst>
                  <a:cxn ang="0">
                    <a:pos x="T0" y="T1"/>
                  </a:cxn>
                  <a:cxn ang="0">
                    <a:pos x="T2" y="T3"/>
                  </a:cxn>
                  <a:cxn ang="0">
                    <a:pos x="T4" y="T5"/>
                  </a:cxn>
                  <a:cxn ang="0">
                    <a:pos x="T6" y="T7"/>
                  </a:cxn>
                  <a:cxn ang="0">
                    <a:pos x="T8" y="T9"/>
                  </a:cxn>
                </a:cxnLst>
                <a:rect l="0" t="0" r="r" b="b"/>
                <a:pathLst>
                  <a:path w="190" h="190">
                    <a:moveTo>
                      <a:pt x="44" y="28"/>
                    </a:moveTo>
                    <a:cubicBezTo>
                      <a:pt x="7" y="56"/>
                      <a:pt x="0" y="109"/>
                      <a:pt x="28" y="146"/>
                    </a:cubicBezTo>
                    <a:cubicBezTo>
                      <a:pt x="56" y="183"/>
                      <a:pt x="109" y="190"/>
                      <a:pt x="146" y="162"/>
                    </a:cubicBezTo>
                    <a:cubicBezTo>
                      <a:pt x="183" y="134"/>
                      <a:pt x="190" y="81"/>
                      <a:pt x="162" y="44"/>
                    </a:cubicBezTo>
                    <a:cubicBezTo>
                      <a:pt x="133" y="7"/>
                      <a:pt x="81" y="0"/>
                      <a:pt x="44" y="28"/>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02" name="Freeform 30"/>
              <p:cNvSpPr>
                <a:spLocks/>
              </p:cNvSpPr>
              <p:nvPr/>
            </p:nvSpPr>
            <p:spPr bwMode="auto">
              <a:xfrm>
                <a:off x="6054" y="579"/>
                <a:ext cx="59" cy="56"/>
              </a:xfrm>
              <a:custGeom>
                <a:avLst/>
                <a:gdLst>
                  <a:gd name="T0" fmla="*/ 41 w 176"/>
                  <a:gd name="T1" fmla="*/ 26 h 176"/>
                  <a:gd name="T2" fmla="*/ 26 w 176"/>
                  <a:gd name="T3" fmla="*/ 135 h 176"/>
                  <a:gd name="T4" fmla="*/ 136 w 176"/>
                  <a:gd name="T5" fmla="*/ 150 h 176"/>
                  <a:gd name="T6" fmla="*/ 150 w 176"/>
                  <a:gd name="T7" fmla="*/ 40 h 176"/>
                  <a:gd name="T8" fmla="*/ 41 w 176"/>
                  <a:gd name="T9" fmla="*/ 26 h 176"/>
                </a:gdLst>
                <a:ahLst/>
                <a:cxnLst>
                  <a:cxn ang="0">
                    <a:pos x="T0" y="T1"/>
                  </a:cxn>
                  <a:cxn ang="0">
                    <a:pos x="T2" y="T3"/>
                  </a:cxn>
                  <a:cxn ang="0">
                    <a:pos x="T4" y="T5"/>
                  </a:cxn>
                  <a:cxn ang="0">
                    <a:pos x="T6" y="T7"/>
                  </a:cxn>
                  <a:cxn ang="0">
                    <a:pos x="T8" y="T9"/>
                  </a:cxn>
                </a:cxnLst>
                <a:rect l="0" t="0" r="r" b="b"/>
                <a:pathLst>
                  <a:path w="176" h="176">
                    <a:moveTo>
                      <a:pt x="41" y="26"/>
                    </a:moveTo>
                    <a:cubicBezTo>
                      <a:pt x="7" y="52"/>
                      <a:pt x="0" y="101"/>
                      <a:pt x="26" y="135"/>
                    </a:cubicBezTo>
                    <a:cubicBezTo>
                      <a:pt x="53" y="169"/>
                      <a:pt x="102" y="176"/>
                      <a:pt x="136" y="150"/>
                    </a:cubicBezTo>
                    <a:cubicBezTo>
                      <a:pt x="170" y="123"/>
                      <a:pt x="176" y="74"/>
                      <a:pt x="150" y="40"/>
                    </a:cubicBezTo>
                    <a:cubicBezTo>
                      <a:pt x="124" y="6"/>
                      <a:pt x="75" y="0"/>
                      <a:pt x="41" y="26"/>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03" name="Freeform 31"/>
              <p:cNvSpPr>
                <a:spLocks/>
              </p:cNvSpPr>
              <p:nvPr/>
            </p:nvSpPr>
            <p:spPr bwMode="auto">
              <a:xfrm>
                <a:off x="5947" y="496"/>
                <a:ext cx="91" cy="85"/>
              </a:xfrm>
              <a:custGeom>
                <a:avLst/>
                <a:gdLst>
                  <a:gd name="T0" fmla="*/ 62 w 268"/>
                  <a:gd name="T1" fmla="*/ 40 h 268"/>
                  <a:gd name="T2" fmla="*/ 40 w 268"/>
                  <a:gd name="T3" fmla="*/ 206 h 268"/>
                  <a:gd name="T4" fmla="*/ 206 w 268"/>
                  <a:gd name="T5" fmla="*/ 228 h 268"/>
                  <a:gd name="T6" fmla="*/ 228 w 268"/>
                  <a:gd name="T7" fmla="*/ 62 h 268"/>
                  <a:gd name="T8" fmla="*/ 62 w 268"/>
                  <a:gd name="T9" fmla="*/ 40 h 268"/>
                </a:gdLst>
                <a:ahLst/>
                <a:cxnLst>
                  <a:cxn ang="0">
                    <a:pos x="T0" y="T1"/>
                  </a:cxn>
                  <a:cxn ang="0">
                    <a:pos x="T2" y="T3"/>
                  </a:cxn>
                  <a:cxn ang="0">
                    <a:pos x="T4" y="T5"/>
                  </a:cxn>
                  <a:cxn ang="0">
                    <a:pos x="T6" y="T7"/>
                  </a:cxn>
                  <a:cxn ang="0">
                    <a:pos x="T8" y="T9"/>
                  </a:cxn>
                </a:cxnLst>
                <a:rect l="0" t="0" r="r" b="b"/>
                <a:pathLst>
                  <a:path w="268" h="268">
                    <a:moveTo>
                      <a:pt x="62" y="40"/>
                    </a:moveTo>
                    <a:cubicBezTo>
                      <a:pt x="10" y="80"/>
                      <a:pt x="0" y="154"/>
                      <a:pt x="40" y="206"/>
                    </a:cubicBezTo>
                    <a:cubicBezTo>
                      <a:pt x="79" y="258"/>
                      <a:pt x="154" y="268"/>
                      <a:pt x="206" y="228"/>
                    </a:cubicBezTo>
                    <a:cubicBezTo>
                      <a:pt x="258" y="188"/>
                      <a:pt x="268" y="114"/>
                      <a:pt x="228" y="62"/>
                    </a:cubicBezTo>
                    <a:cubicBezTo>
                      <a:pt x="188" y="10"/>
                      <a:pt x="114" y="0"/>
                      <a:pt x="62" y="40"/>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grpSp>
        <p:grpSp>
          <p:nvGrpSpPr>
            <p:cNvPr id="20" name="Group 10"/>
            <p:cNvGrpSpPr>
              <a:grpSpLocks noChangeAspect="1"/>
            </p:cNvGrpSpPr>
            <p:nvPr/>
          </p:nvGrpSpPr>
          <p:grpSpPr bwMode="auto">
            <a:xfrm>
              <a:off x="9010657" y="801690"/>
              <a:ext cx="646113" cy="641352"/>
              <a:chOff x="5676" y="505"/>
              <a:chExt cx="407" cy="404"/>
            </a:xfrm>
          </p:grpSpPr>
          <p:sp>
            <p:nvSpPr>
              <p:cNvPr id="23" name="Freeform 11"/>
              <p:cNvSpPr>
                <a:spLocks/>
              </p:cNvSpPr>
              <p:nvPr/>
            </p:nvSpPr>
            <p:spPr bwMode="auto">
              <a:xfrm>
                <a:off x="5676" y="768"/>
                <a:ext cx="407" cy="141"/>
              </a:xfrm>
              <a:custGeom>
                <a:avLst/>
                <a:gdLst>
                  <a:gd name="T0" fmla="*/ 99 w 113"/>
                  <a:gd name="T1" fmla="*/ 42 h 42"/>
                  <a:gd name="T2" fmla="*/ 14 w 113"/>
                  <a:gd name="T3" fmla="*/ 42 h 42"/>
                  <a:gd name="T4" fmla="*/ 0 w 113"/>
                  <a:gd name="T5" fmla="*/ 28 h 42"/>
                  <a:gd name="T6" fmla="*/ 0 w 113"/>
                  <a:gd name="T7" fmla="*/ 4 h 42"/>
                  <a:gd name="T8" fmla="*/ 3 w 113"/>
                  <a:gd name="T9" fmla="*/ 0 h 42"/>
                  <a:gd name="T10" fmla="*/ 7 w 113"/>
                  <a:gd name="T11" fmla="*/ 4 h 42"/>
                  <a:gd name="T12" fmla="*/ 7 w 113"/>
                  <a:gd name="T13" fmla="*/ 28 h 42"/>
                  <a:gd name="T14" fmla="*/ 14 w 113"/>
                  <a:gd name="T15" fmla="*/ 34 h 42"/>
                  <a:gd name="T16" fmla="*/ 99 w 113"/>
                  <a:gd name="T17" fmla="*/ 34 h 42"/>
                  <a:gd name="T18" fmla="*/ 106 w 113"/>
                  <a:gd name="T19" fmla="*/ 28 h 42"/>
                  <a:gd name="T20" fmla="*/ 106 w 113"/>
                  <a:gd name="T21" fmla="*/ 4 h 42"/>
                  <a:gd name="T22" fmla="*/ 110 w 113"/>
                  <a:gd name="T23" fmla="*/ 0 h 42"/>
                  <a:gd name="T24" fmla="*/ 113 w 113"/>
                  <a:gd name="T25" fmla="*/ 4 h 42"/>
                  <a:gd name="T26" fmla="*/ 113 w 113"/>
                  <a:gd name="T27" fmla="*/ 28 h 42"/>
                  <a:gd name="T28" fmla="*/ 99 w 113"/>
                  <a:gd name="T2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3" h="42">
                    <a:moveTo>
                      <a:pt x="99" y="42"/>
                    </a:moveTo>
                    <a:cubicBezTo>
                      <a:pt x="14" y="42"/>
                      <a:pt x="14" y="42"/>
                      <a:pt x="14" y="42"/>
                    </a:cubicBezTo>
                    <a:cubicBezTo>
                      <a:pt x="6" y="42"/>
                      <a:pt x="0" y="36"/>
                      <a:pt x="0" y="28"/>
                    </a:cubicBezTo>
                    <a:cubicBezTo>
                      <a:pt x="0" y="4"/>
                      <a:pt x="0" y="4"/>
                      <a:pt x="0" y="4"/>
                    </a:cubicBezTo>
                    <a:cubicBezTo>
                      <a:pt x="0" y="2"/>
                      <a:pt x="1" y="0"/>
                      <a:pt x="3" y="0"/>
                    </a:cubicBezTo>
                    <a:cubicBezTo>
                      <a:pt x="6" y="0"/>
                      <a:pt x="7" y="2"/>
                      <a:pt x="7" y="4"/>
                    </a:cubicBezTo>
                    <a:cubicBezTo>
                      <a:pt x="7" y="28"/>
                      <a:pt x="7" y="28"/>
                      <a:pt x="7" y="28"/>
                    </a:cubicBezTo>
                    <a:cubicBezTo>
                      <a:pt x="7" y="31"/>
                      <a:pt x="10" y="34"/>
                      <a:pt x="14" y="34"/>
                    </a:cubicBezTo>
                    <a:cubicBezTo>
                      <a:pt x="99" y="34"/>
                      <a:pt x="99" y="34"/>
                      <a:pt x="99" y="34"/>
                    </a:cubicBezTo>
                    <a:cubicBezTo>
                      <a:pt x="103" y="34"/>
                      <a:pt x="106" y="31"/>
                      <a:pt x="106" y="28"/>
                    </a:cubicBezTo>
                    <a:cubicBezTo>
                      <a:pt x="106" y="4"/>
                      <a:pt x="106" y="4"/>
                      <a:pt x="106" y="4"/>
                    </a:cubicBezTo>
                    <a:cubicBezTo>
                      <a:pt x="106" y="2"/>
                      <a:pt x="108" y="0"/>
                      <a:pt x="110" y="0"/>
                    </a:cubicBezTo>
                    <a:cubicBezTo>
                      <a:pt x="112" y="0"/>
                      <a:pt x="113" y="2"/>
                      <a:pt x="113" y="4"/>
                    </a:cubicBezTo>
                    <a:cubicBezTo>
                      <a:pt x="113" y="28"/>
                      <a:pt x="113" y="28"/>
                      <a:pt x="113" y="28"/>
                    </a:cubicBezTo>
                    <a:cubicBezTo>
                      <a:pt x="113" y="36"/>
                      <a:pt x="107" y="42"/>
                      <a:pt x="99" y="4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4" name="Rectangle 12"/>
              <p:cNvSpPr>
                <a:spLocks noChangeArrowheads="1"/>
              </p:cNvSpPr>
              <p:nvPr/>
            </p:nvSpPr>
            <p:spPr bwMode="auto">
              <a:xfrm>
                <a:off x="5723" y="640"/>
                <a:ext cx="87" cy="22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5" name="Rectangle 13"/>
              <p:cNvSpPr>
                <a:spLocks noChangeArrowheads="1"/>
              </p:cNvSpPr>
              <p:nvPr/>
            </p:nvSpPr>
            <p:spPr bwMode="auto">
              <a:xfrm>
                <a:off x="5838" y="640"/>
                <a:ext cx="83" cy="22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6" name="Rectangle 14"/>
              <p:cNvSpPr>
                <a:spLocks noChangeArrowheads="1"/>
              </p:cNvSpPr>
              <p:nvPr/>
            </p:nvSpPr>
            <p:spPr bwMode="auto">
              <a:xfrm>
                <a:off x="5950" y="640"/>
                <a:ext cx="86" cy="22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7" name="Freeform 15"/>
              <p:cNvSpPr>
                <a:spLocks/>
              </p:cNvSpPr>
              <p:nvPr/>
            </p:nvSpPr>
            <p:spPr bwMode="auto">
              <a:xfrm>
                <a:off x="5810" y="505"/>
                <a:ext cx="197" cy="101"/>
              </a:xfrm>
              <a:custGeom>
                <a:avLst/>
                <a:gdLst>
                  <a:gd name="T0" fmla="*/ 0 w 55"/>
                  <a:gd name="T1" fmla="*/ 27 h 30"/>
                  <a:gd name="T2" fmla="*/ 28 w 55"/>
                  <a:gd name="T3" fmla="*/ 0 h 30"/>
                  <a:gd name="T4" fmla="*/ 55 w 55"/>
                  <a:gd name="T5" fmla="*/ 27 h 30"/>
                  <a:gd name="T6" fmla="*/ 52 w 55"/>
                  <a:gd name="T7" fmla="*/ 30 h 30"/>
                  <a:gd name="T8" fmla="*/ 48 w 55"/>
                  <a:gd name="T9" fmla="*/ 27 h 30"/>
                  <a:gd name="T10" fmla="*/ 28 w 55"/>
                  <a:gd name="T11" fmla="*/ 7 h 30"/>
                  <a:gd name="T12" fmla="*/ 8 w 55"/>
                  <a:gd name="T13" fmla="*/ 27 h 30"/>
                  <a:gd name="T14" fmla="*/ 0 w 55"/>
                  <a:gd name="T15" fmla="*/ 27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30">
                    <a:moveTo>
                      <a:pt x="0" y="27"/>
                    </a:moveTo>
                    <a:cubicBezTo>
                      <a:pt x="0" y="12"/>
                      <a:pt x="12" y="0"/>
                      <a:pt x="28" y="0"/>
                    </a:cubicBezTo>
                    <a:cubicBezTo>
                      <a:pt x="43" y="0"/>
                      <a:pt x="55" y="11"/>
                      <a:pt x="55" y="27"/>
                    </a:cubicBezTo>
                    <a:cubicBezTo>
                      <a:pt x="55" y="29"/>
                      <a:pt x="54" y="30"/>
                      <a:pt x="52" y="30"/>
                    </a:cubicBezTo>
                    <a:cubicBezTo>
                      <a:pt x="49" y="30"/>
                      <a:pt x="48" y="29"/>
                      <a:pt x="48" y="27"/>
                    </a:cubicBezTo>
                    <a:cubicBezTo>
                      <a:pt x="48" y="16"/>
                      <a:pt x="39" y="7"/>
                      <a:pt x="28" y="7"/>
                    </a:cubicBezTo>
                    <a:cubicBezTo>
                      <a:pt x="17" y="7"/>
                      <a:pt x="8" y="16"/>
                      <a:pt x="8" y="27"/>
                    </a:cubicBezTo>
                    <a:lnTo>
                      <a:pt x="0" y="2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8" name="Freeform 16"/>
              <p:cNvSpPr>
                <a:spLocks/>
              </p:cNvSpPr>
              <p:nvPr/>
            </p:nvSpPr>
            <p:spPr bwMode="auto">
              <a:xfrm>
                <a:off x="5939" y="576"/>
                <a:ext cx="108" cy="50"/>
              </a:xfrm>
              <a:custGeom>
                <a:avLst/>
                <a:gdLst>
                  <a:gd name="T0" fmla="*/ 108 w 108"/>
                  <a:gd name="T1" fmla="*/ 0 h 50"/>
                  <a:gd name="T2" fmla="*/ 54 w 108"/>
                  <a:gd name="T3" fmla="*/ 50 h 50"/>
                  <a:gd name="T4" fmla="*/ 0 w 108"/>
                  <a:gd name="T5" fmla="*/ 0 h 50"/>
                  <a:gd name="T6" fmla="*/ 108 w 108"/>
                  <a:gd name="T7" fmla="*/ 0 h 50"/>
                </a:gdLst>
                <a:ahLst/>
                <a:cxnLst>
                  <a:cxn ang="0">
                    <a:pos x="T0" y="T1"/>
                  </a:cxn>
                  <a:cxn ang="0">
                    <a:pos x="T2" y="T3"/>
                  </a:cxn>
                  <a:cxn ang="0">
                    <a:pos x="T4" y="T5"/>
                  </a:cxn>
                  <a:cxn ang="0">
                    <a:pos x="T6" y="T7"/>
                  </a:cxn>
                </a:cxnLst>
                <a:rect l="0" t="0" r="r" b="b"/>
                <a:pathLst>
                  <a:path w="108" h="50">
                    <a:moveTo>
                      <a:pt x="108" y="0"/>
                    </a:moveTo>
                    <a:lnTo>
                      <a:pt x="54" y="50"/>
                    </a:lnTo>
                    <a:lnTo>
                      <a:pt x="0" y="0"/>
                    </a:lnTo>
                    <a:lnTo>
                      <a:pt x="10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grpSp>
      </p:grpSp>
      <p:grpSp>
        <p:nvGrpSpPr>
          <p:cNvPr id="124" name="Group 123"/>
          <p:cNvGrpSpPr>
            <a:grpSpLocks noChangeAspect="1"/>
          </p:cNvGrpSpPr>
          <p:nvPr/>
        </p:nvGrpSpPr>
        <p:grpSpPr>
          <a:xfrm>
            <a:off x="10897303" y="791982"/>
            <a:ext cx="627497" cy="570804"/>
            <a:chOff x="4048125" y="3987800"/>
            <a:chExt cx="773113" cy="703263"/>
          </a:xfrm>
          <a:solidFill>
            <a:srgbClr val="FFFFFF"/>
          </a:solidFill>
        </p:grpSpPr>
        <p:sp>
          <p:nvSpPr>
            <p:cNvPr id="125" name="Freeform 20"/>
            <p:cNvSpPr>
              <a:spLocks/>
            </p:cNvSpPr>
            <p:nvPr/>
          </p:nvSpPr>
          <p:spPr bwMode="auto">
            <a:xfrm>
              <a:off x="4278313" y="4595813"/>
              <a:ext cx="311150" cy="69850"/>
            </a:xfrm>
            <a:custGeom>
              <a:avLst/>
              <a:gdLst>
                <a:gd name="T0" fmla="*/ 0 w 152"/>
                <a:gd name="T1" fmla="*/ 34 h 34"/>
                <a:gd name="T2" fmla="*/ 152 w 152"/>
                <a:gd name="T3" fmla="*/ 34 h 34"/>
                <a:gd name="T4" fmla="*/ 131 w 152"/>
                <a:gd name="T5" fmla="*/ 0 h 34"/>
                <a:gd name="T6" fmla="*/ 21 w 152"/>
                <a:gd name="T7" fmla="*/ 0 h 34"/>
                <a:gd name="T8" fmla="*/ 0 w 152"/>
                <a:gd name="T9" fmla="*/ 34 h 34"/>
              </a:gdLst>
              <a:ahLst/>
              <a:cxnLst>
                <a:cxn ang="0">
                  <a:pos x="T0" y="T1"/>
                </a:cxn>
                <a:cxn ang="0">
                  <a:pos x="T2" y="T3"/>
                </a:cxn>
                <a:cxn ang="0">
                  <a:pos x="T4" y="T5"/>
                </a:cxn>
                <a:cxn ang="0">
                  <a:pos x="T6" y="T7"/>
                </a:cxn>
                <a:cxn ang="0">
                  <a:pos x="T8" y="T9"/>
                </a:cxn>
              </a:cxnLst>
              <a:rect l="0" t="0" r="r" b="b"/>
              <a:pathLst>
                <a:path w="152" h="34">
                  <a:moveTo>
                    <a:pt x="0" y="34"/>
                  </a:moveTo>
                  <a:cubicBezTo>
                    <a:pt x="152" y="34"/>
                    <a:pt x="152" y="34"/>
                    <a:pt x="152" y="34"/>
                  </a:cubicBezTo>
                  <a:cubicBezTo>
                    <a:pt x="128" y="27"/>
                    <a:pt x="122" y="10"/>
                    <a:pt x="131" y="0"/>
                  </a:cubicBezTo>
                  <a:cubicBezTo>
                    <a:pt x="21" y="0"/>
                    <a:pt x="21" y="0"/>
                    <a:pt x="21" y="0"/>
                  </a:cubicBezTo>
                  <a:cubicBezTo>
                    <a:pt x="30" y="10"/>
                    <a:pt x="24" y="27"/>
                    <a:pt x="0"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26" name="Freeform 21"/>
            <p:cNvSpPr>
              <a:spLocks noEditPoints="1"/>
            </p:cNvSpPr>
            <p:nvPr/>
          </p:nvSpPr>
          <p:spPr bwMode="auto">
            <a:xfrm>
              <a:off x="4048125" y="3987800"/>
              <a:ext cx="773113" cy="584200"/>
            </a:xfrm>
            <a:custGeom>
              <a:avLst/>
              <a:gdLst>
                <a:gd name="T0" fmla="*/ 358 w 378"/>
                <a:gd name="T1" fmla="*/ 0 h 285"/>
                <a:gd name="T2" fmla="*/ 20 w 378"/>
                <a:gd name="T3" fmla="*/ 0 h 285"/>
                <a:gd name="T4" fmla="*/ 0 w 378"/>
                <a:gd name="T5" fmla="*/ 20 h 285"/>
                <a:gd name="T6" fmla="*/ 0 w 378"/>
                <a:gd name="T7" fmla="*/ 265 h 285"/>
                <a:gd name="T8" fmla="*/ 20 w 378"/>
                <a:gd name="T9" fmla="*/ 285 h 285"/>
                <a:gd name="T10" fmla="*/ 358 w 378"/>
                <a:gd name="T11" fmla="*/ 285 h 285"/>
                <a:gd name="T12" fmla="*/ 378 w 378"/>
                <a:gd name="T13" fmla="*/ 265 h 285"/>
                <a:gd name="T14" fmla="*/ 378 w 378"/>
                <a:gd name="T15" fmla="*/ 20 h 285"/>
                <a:gd name="T16" fmla="*/ 358 w 378"/>
                <a:gd name="T17" fmla="*/ 0 h 285"/>
                <a:gd name="T18" fmla="*/ 189 w 378"/>
                <a:gd name="T19" fmla="*/ 273 h 285"/>
                <a:gd name="T20" fmla="*/ 177 w 378"/>
                <a:gd name="T21" fmla="*/ 261 h 285"/>
                <a:gd name="T22" fmla="*/ 189 w 378"/>
                <a:gd name="T23" fmla="*/ 249 h 285"/>
                <a:gd name="T24" fmla="*/ 201 w 378"/>
                <a:gd name="T25" fmla="*/ 261 h 285"/>
                <a:gd name="T26" fmla="*/ 189 w 378"/>
                <a:gd name="T27" fmla="*/ 273 h 285"/>
                <a:gd name="T28" fmla="*/ 348 w 378"/>
                <a:gd name="T29" fmla="*/ 234 h 285"/>
                <a:gd name="T30" fmla="*/ 344 w 378"/>
                <a:gd name="T31" fmla="*/ 238 h 285"/>
                <a:gd name="T32" fmla="*/ 34 w 378"/>
                <a:gd name="T33" fmla="*/ 238 h 285"/>
                <a:gd name="T34" fmla="*/ 30 w 378"/>
                <a:gd name="T35" fmla="*/ 234 h 285"/>
                <a:gd name="T36" fmla="*/ 30 w 378"/>
                <a:gd name="T37" fmla="*/ 33 h 285"/>
                <a:gd name="T38" fmla="*/ 34 w 378"/>
                <a:gd name="T39" fmla="*/ 29 h 285"/>
                <a:gd name="T40" fmla="*/ 344 w 378"/>
                <a:gd name="T41" fmla="*/ 29 h 285"/>
                <a:gd name="T42" fmla="*/ 348 w 378"/>
                <a:gd name="T43" fmla="*/ 33 h 285"/>
                <a:gd name="T44" fmla="*/ 348 w 378"/>
                <a:gd name="T45" fmla="*/ 234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78" h="285">
                  <a:moveTo>
                    <a:pt x="358" y="0"/>
                  </a:moveTo>
                  <a:cubicBezTo>
                    <a:pt x="20" y="0"/>
                    <a:pt x="20" y="0"/>
                    <a:pt x="20" y="0"/>
                  </a:cubicBezTo>
                  <a:cubicBezTo>
                    <a:pt x="9" y="0"/>
                    <a:pt x="0" y="9"/>
                    <a:pt x="0" y="20"/>
                  </a:cubicBezTo>
                  <a:cubicBezTo>
                    <a:pt x="0" y="265"/>
                    <a:pt x="0" y="265"/>
                    <a:pt x="0" y="265"/>
                  </a:cubicBezTo>
                  <a:cubicBezTo>
                    <a:pt x="0" y="276"/>
                    <a:pt x="9" y="285"/>
                    <a:pt x="20" y="285"/>
                  </a:cubicBezTo>
                  <a:cubicBezTo>
                    <a:pt x="358" y="285"/>
                    <a:pt x="358" y="285"/>
                    <a:pt x="358" y="285"/>
                  </a:cubicBezTo>
                  <a:cubicBezTo>
                    <a:pt x="369" y="285"/>
                    <a:pt x="378" y="276"/>
                    <a:pt x="378" y="265"/>
                  </a:cubicBezTo>
                  <a:cubicBezTo>
                    <a:pt x="378" y="20"/>
                    <a:pt x="378" y="20"/>
                    <a:pt x="378" y="20"/>
                  </a:cubicBezTo>
                  <a:cubicBezTo>
                    <a:pt x="378" y="9"/>
                    <a:pt x="369" y="0"/>
                    <a:pt x="358" y="0"/>
                  </a:cubicBezTo>
                  <a:close/>
                  <a:moveTo>
                    <a:pt x="189" y="273"/>
                  </a:moveTo>
                  <a:cubicBezTo>
                    <a:pt x="182" y="273"/>
                    <a:pt x="177" y="268"/>
                    <a:pt x="177" y="261"/>
                  </a:cubicBezTo>
                  <a:cubicBezTo>
                    <a:pt x="177" y="254"/>
                    <a:pt x="182" y="249"/>
                    <a:pt x="189" y="249"/>
                  </a:cubicBezTo>
                  <a:cubicBezTo>
                    <a:pt x="196" y="249"/>
                    <a:pt x="201" y="254"/>
                    <a:pt x="201" y="261"/>
                  </a:cubicBezTo>
                  <a:cubicBezTo>
                    <a:pt x="201" y="268"/>
                    <a:pt x="196" y="273"/>
                    <a:pt x="189" y="273"/>
                  </a:cubicBezTo>
                  <a:close/>
                  <a:moveTo>
                    <a:pt x="348" y="234"/>
                  </a:moveTo>
                  <a:cubicBezTo>
                    <a:pt x="348" y="236"/>
                    <a:pt x="346" y="238"/>
                    <a:pt x="344" y="238"/>
                  </a:cubicBezTo>
                  <a:cubicBezTo>
                    <a:pt x="34" y="238"/>
                    <a:pt x="34" y="238"/>
                    <a:pt x="34" y="238"/>
                  </a:cubicBezTo>
                  <a:cubicBezTo>
                    <a:pt x="32" y="238"/>
                    <a:pt x="30" y="236"/>
                    <a:pt x="30" y="234"/>
                  </a:cubicBezTo>
                  <a:cubicBezTo>
                    <a:pt x="30" y="33"/>
                    <a:pt x="30" y="33"/>
                    <a:pt x="30" y="33"/>
                  </a:cubicBezTo>
                  <a:cubicBezTo>
                    <a:pt x="30" y="31"/>
                    <a:pt x="32" y="29"/>
                    <a:pt x="34" y="29"/>
                  </a:cubicBezTo>
                  <a:cubicBezTo>
                    <a:pt x="344" y="29"/>
                    <a:pt x="344" y="29"/>
                    <a:pt x="344" y="29"/>
                  </a:cubicBezTo>
                  <a:cubicBezTo>
                    <a:pt x="346" y="29"/>
                    <a:pt x="348" y="31"/>
                    <a:pt x="348" y="33"/>
                  </a:cubicBezTo>
                  <a:lnTo>
                    <a:pt x="348" y="2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27" name="Freeform 22"/>
            <p:cNvSpPr>
              <a:spLocks/>
            </p:cNvSpPr>
            <p:nvPr/>
          </p:nvSpPr>
          <p:spPr bwMode="auto">
            <a:xfrm>
              <a:off x="4167188" y="4140200"/>
              <a:ext cx="533400" cy="258762"/>
            </a:xfrm>
            <a:custGeom>
              <a:avLst/>
              <a:gdLst>
                <a:gd name="T0" fmla="*/ 257 w 261"/>
                <a:gd name="T1" fmla="*/ 3 h 127"/>
                <a:gd name="T2" fmla="*/ 246 w 261"/>
                <a:gd name="T3" fmla="*/ 4 h 127"/>
                <a:gd name="T4" fmla="*/ 193 w 261"/>
                <a:gd name="T5" fmla="*/ 71 h 127"/>
                <a:gd name="T6" fmla="*/ 141 w 261"/>
                <a:gd name="T7" fmla="*/ 30 h 127"/>
                <a:gd name="T8" fmla="*/ 135 w 261"/>
                <a:gd name="T9" fmla="*/ 29 h 127"/>
                <a:gd name="T10" fmla="*/ 129 w 261"/>
                <a:gd name="T11" fmla="*/ 32 h 127"/>
                <a:gd name="T12" fmla="*/ 90 w 261"/>
                <a:gd name="T13" fmla="*/ 82 h 127"/>
                <a:gd name="T14" fmla="*/ 63 w 261"/>
                <a:gd name="T15" fmla="*/ 58 h 127"/>
                <a:gd name="T16" fmla="*/ 57 w 261"/>
                <a:gd name="T17" fmla="*/ 56 h 127"/>
                <a:gd name="T18" fmla="*/ 52 w 261"/>
                <a:gd name="T19" fmla="*/ 58 h 127"/>
                <a:gd name="T20" fmla="*/ 3 w 261"/>
                <a:gd name="T21" fmla="*/ 114 h 127"/>
                <a:gd name="T22" fmla="*/ 3 w 261"/>
                <a:gd name="T23" fmla="*/ 125 h 127"/>
                <a:gd name="T24" fmla="*/ 9 w 261"/>
                <a:gd name="T25" fmla="*/ 127 h 127"/>
                <a:gd name="T26" fmla="*/ 15 w 261"/>
                <a:gd name="T27" fmla="*/ 125 h 127"/>
                <a:gd name="T28" fmla="*/ 58 w 261"/>
                <a:gd name="T29" fmla="*/ 75 h 127"/>
                <a:gd name="T30" fmla="*/ 86 w 261"/>
                <a:gd name="T31" fmla="*/ 100 h 127"/>
                <a:gd name="T32" fmla="*/ 92 w 261"/>
                <a:gd name="T33" fmla="*/ 102 h 127"/>
                <a:gd name="T34" fmla="*/ 98 w 261"/>
                <a:gd name="T35" fmla="*/ 99 h 127"/>
                <a:gd name="T36" fmla="*/ 137 w 261"/>
                <a:gd name="T37" fmla="*/ 48 h 127"/>
                <a:gd name="T38" fmla="*/ 189 w 261"/>
                <a:gd name="T39" fmla="*/ 88 h 127"/>
                <a:gd name="T40" fmla="*/ 200 w 261"/>
                <a:gd name="T41" fmla="*/ 87 h 127"/>
                <a:gd name="T42" fmla="*/ 258 w 261"/>
                <a:gd name="T43" fmla="*/ 14 h 127"/>
                <a:gd name="T44" fmla="*/ 257 w 261"/>
                <a:gd name="T45" fmla="*/ 3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1" h="127">
                  <a:moveTo>
                    <a:pt x="257" y="3"/>
                  </a:moveTo>
                  <a:cubicBezTo>
                    <a:pt x="254" y="0"/>
                    <a:pt x="249" y="1"/>
                    <a:pt x="246" y="4"/>
                  </a:cubicBezTo>
                  <a:cubicBezTo>
                    <a:pt x="193" y="71"/>
                    <a:pt x="193" y="71"/>
                    <a:pt x="193" y="71"/>
                  </a:cubicBezTo>
                  <a:cubicBezTo>
                    <a:pt x="141" y="30"/>
                    <a:pt x="141" y="30"/>
                    <a:pt x="141" y="30"/>
                  </a:cubicBezTo>
                  <a:cubicBezTo>
                    <a:pt x="139" y="29"/>
                    <a:pt x="137" y="28"/>
                    <a:pt x="135" y="29"/>
                  </a:cubicBezTo>
                  <a:cubicBezTo>
                    <a:pt x="133" y="29"/>
                    <a:pt x="131" y="30"/>
                    <a:pt x="129" y="32"/>
                  </a:cubicBezTo>
                  <a:cubicBezTo>
                    <a:pt x="90" y="82"/>
                    <a:pt x="90" y="82"/>
                    <a:pt x="90" y="82"/>
                  </a:cubicBezTo>
                  <a:cubicBezTo>
                    <a:pt x="63" y="58"/>
                    <a:pt x="63" y="58"/>
                    <a:pt x="63" y="58"/>
                  </a:cubicBezTo>
                  <a:cubicBezTo>
                    <a:pt x="61" y="56"/>
                    <a:pt x="59" y="55"/>
                    <a:pt x="57" y="56"/>
                  </a:cubicBezTo>
                  <a:cubicBezTo>
                    <a:pt x="55" y="56"/>
                    <a:pt x="53" y="57"/>
                    <a:pt x="52" y="58"/>
                  </a:cubicBezTo>
                  <a:cubicBezTo>
                    <a:pt x="3" y="114"/>
                    <a:pt x="3" y="114"/>
                    <a:pt x="3" y="114"/>
                  </a:cubicBezTo>
                  <a:cubicBezTo>
                    <a:pt x="0" y="117"/>
                    <a:pt x="0" y="123"/>
                    <a:pt x="3" y="125"/>
                  </a:cubicBezTo>
                  <a:cubicBezTo>
                    <a:pt x="5" y="127"/>
                    <a:pt x="7" y="127"/>
                    <a:pt x="9" y="127"/>
                  </a:cubicBezTo>
                  <a:cubicBezTo>
                    <a:pt x="11" y="127"/>
                    <a:pt x="13" y="127"/>
                    <a:pt x="15" y="125"/>
                  </a:cubicBezTo>
                  <a:cubicBezTo>
                    <a:pt x="58" y="75"/>
                    <a:pt x="58" y="75"/>
                    <a:pt x="58" y="75"/>
                  </a:cubicBezTo>
                  <a:cubicBezTo>
                    <a:pt x="86" y="100"/>
                    <a:pt x="86" y="100"/>
                    <a:pt x="86" y="100"/>
                  </a:cubicBezTo>
                  <a:cubicBezTo>
                    <a:pt x="88" y="101"/>
                    <a:pt x="90" y="102"/>
                    <a:pt x="92" y="102"/>
                  </a:cubicBezTo>
                  <a:cubicBezTo>
                    <a:pt x="94" y="101"/>
                    <a:pt x="96" y="100"/>
                    <a:pt x="98" y="99"/>
                  </a:cubicBezTo>
                  <a:cubicBezTo>
                    <a:pt x="137" y="48"/>
                    <a:pt x="137" y="48"/>
                    <a:pt x="137" y="48"/>
                  </a:cubicBezTo>
                  <a:cubicBezTo>
                    <a:pt x="189" y="88"/>
                    <a:pt x="189" y="88"/>
                    <a:pt x="189" y="88"/>
                  </a:cubicBezTo>
                  <a:cubicBezTo>
                    <a:pt x="192" y="91"/>
                    <a:pt x="197" y="90"/>
                    <a:pt x="200" y="87"/>
                  </a:cubicBezTo>
                  <a:cubicBezTo>
                    <a:pt x="258" y="14"/>
                    <a:pt x="258" y="14"/>
                    <a:pt x="258" y="14"/>
                  </a:cubicBezTo>
                  <a:cubicBezTo>
                    <a:pt x="261" y="11"/>
                    <a:pt x="261" y="6"/>
                    <a:pt x="257"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28" name="Rectangle 23"/>
            <p:cNvSpPr>
              <a:spLocks noChangeArrowheads="1"/>
            </p:cNvSpPr>
            <p:nvPr/>
          </p:nvSpPr>
          <p:spPr bwMode="auto">
            <a:xfrm>
              <a:off x="4278313" y="4665663"/>
              <a:ext cx="311150" cy="254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grpSp>
      <p:grpSp>
        <p:nvGrpSpPr>
          <p:cNvPr id="129" name="Group 128"/>
          <p:cNvGrpSpPr/>
          <p:nvPr/>
        </p:nvGrpSpPr>
        <p:grpSpPr>
          <a:xfrm>
            <a:off x="9115648" y="5543901"/>
            <a:ext cx="442444" cy="512613"/>
            <a:chOff x="5394326" y="4936834"/>
            <a:chExt cx="720725" cy="835025"/>
          </a:xfrm>
          <a:solidFill>
            <a:srgbClr val="FFFFFF"/>
          </a:solidFill>
        </p:grpSpPr>
        <p:sp>
          <p:nvSpPr>
            <p:cNvPr id="130" name="Freeform 17"/>
            <p:cNvSpPr>
              <a:spLocks noEditPoints="1"/>
            </p:cNvSpPr>
            <p:nvPr/>
          </p:nvSpPr>
          <p:spPr bwMode="auto">
            <a:xfrm>
              <a:off x="5394326" y="4936834"/>
              <a:ext cx="460375" cy="835025"/>
            </a:xfrm>
            <a:custGeom>
              <a:avLst/>
              <a:gdLst>
                <a:gd name="T0" fmla="*/ 196 w 440"/>
                <a:gd name="T1" fmla="*/ 576 h 796"/>
                <a:gd name="T2" fmla="*/ 178 w 440"/>
                <a:gd name="T3" fmla="*/ 490 h 796"/>
                <a:gd name="T4" fmla="*/ 206 w 440"/>
                <a:gd name="T5" fmla="*/ 472 h 796"/>
                <a:gd name="T6" fmla="*/ 207 w 440"/>
                <a:gd name="T7" fmla="*/ 423 h 796"/>
                <a:gd name="T8" fmla="*/ 178 w 440"/>
                <a:gd name="T9" fmla="*/ 405 h 796"/>
                <a:gd name="T10" fmla="*/ 196 w 440"/>
                <a:gd name="T11" fmla="*/ 320 h 796"/>
                <a:gd name="T12" fmla="*/ 262 w 440"/>
                <a:gd name="T13" fmla="*/ 337 h 796"/>
                <a:gd name="T14" fmla="*/ 312 w 440"/>
                <a:gd name="T15" fmla="*/ 379 h 796"/>
                <a:gd name="T16" fmla="*/ 330 w 440"/>
                <a:gd name="T17" fmla="*/ 320 h 796"/>
                <a:gd name="T18" fmla="*/ 395 w 440"/>
                <a:gd name="T19" fmla="*/ 337 h 796"/>
                <a:gd name="T20" fmla="*/ 440 w 440"/>
                <a:gd name="T21" fmla="*/ 379 h 796"/>
                <a:gd name="T22" fmla="*/ 422 w 440"/>
                <a:gd name="T23" fmla="*/ 0 h 796"/>
                <a:gd name="T24" fmla="*/ 0 w 440"/>
                <a:gd name="T25" fmla="*/ 18 h 796"/>
                <a:gd name="T26" fmla="*/ 0 w 440"/>
                <a:gd name="T27" fmla="*/ 623 h 796"/>
                <a:gd name="T28" fmla="*/ 0 w 440"/>
                <a:gd name="T29" fmla="*/ 778 h 796"/>
                <a:gd name="T30" fmla="*/ 206 w 440"/>
                <a:gd name="T31" fmla="*/ 796 h 796"/>
                <a:gd name="T32" fmla="*/ 312 w 440"/>
                <a:gd name="T33" fmla="*/ 63 h 796"/>
                <a:gd name="T34" fmla="*/ 378 w 440"/>
                <a:gd name="T35" fmla="*/ 45 h 796"/>
                <a:gd name="T36" fmla="*/ 395 w 440"/>
                <a:gd name="T37" fmla="*/ 130 h 796"/>
                <a:gd name="T38" fmla="*/ 330 w 440"/>
                <a:gd name="T39" fmla="*/ 148 h 796"/>
                <a:gd name="T40" fmla="*/ 312 w 440"/>
                <a:gd name="T41" fmla="*/ 63 h 796"/>
                <a:gd name="T42" fmla="*/ 330 w 440"/>
                <a:gd name="T43" fmla="*/ 180 h 796"/>
                <a:gd name="T44" fmla="*/ 395 w 440"/>
                <a:gd name="T45" fmla="*/ 198 h 796"/>
                <a:gd name="T46" fmla="*/ 378 w 440"/>
                <a:gd name="T47" fmla="*/ 283 h 796"/>
                <a:gd name="T48" fmla="*/ 312 w 440"/>
                <a:gd name="T49" fmla="*/ 266 h 796"/>
                <a:gd name="T50" fmla="*/ 178 w 440"/>
                <a:gd name="T51" fmla="*/ 63 h 796"/>
                <a:gd name="T52" fmla="*/ 244 w 440"/>
                <a:gd name="T53" fmla="*/ 45 h 796"/>
                <a:gd name="T54" fmla="*/ 262 w 440"/>
                <a:gd name="T55" fmla="*/ 130 h 796"/>
                <a:gd name="T56" fmla="*/ 196 w 440"/>
                <a:gd name="T57" fmla="*/ 148 h 796"/>
                <a:gd name="T58" fmla="*/ 178 w 440"/>
                <a:gd name="T59" fmla="*/ 63 h 796"/>
                <a:gd name="T60" fmla="*/ 196 w 440"/>
                <a:gd name="T61" fmla="*/ 180 h 796"/>
                <a:gd name="T62" fmla="*/ 262 w 440"/>
                <a:gd name="T63" fmla="*/ 198 h 796"/>
                <a:gd name="T64" fmla="*/ 244 w 440"/>
                <a:gd name="T65" fmla="*/ 283 h 796"/>
                <a:gd name="T66" fmla="*/ 178 w 440"/>
                <a:gd name="T67" fmla="*/ 266 h 796"/>
                <a:gd name="T68" fmla="*/ 131 w 440"/>
                <a:gd name="T69" fmla="*/ 558 h 796"/>
                <a:gd name="T70" fmla="*/ 65 w 440"/>
                <a:gd name="T71" fmla="*/ 576 h 796"/>
                <a:gd name="T72" fmla="*/ 47 w 440"/>
                <a:gd name="T73" fmla="*/ 490 h 796"/>
                <a:gd name="T74" fmla="*/ 113 w 440"/>
                <a:gd name="T75" fmla="*/ 472 h 796"/>
                <a:gd name="T76" fmla="*/ 131 w 440"/>
                <a:gd name="T77" fmla="*/ 558 h 796"/>
                <a:gd name="T78" fmla="*/ 113 w 440"/>
                <a:gd name="T79" fmla="*/ 423 h 796"/>
                <a:gd name="T80" fmla="*/ 47 w 440"/>
                <a:gd name="T81" fmla="*/ 405 h 796"/>
                <a:gd name="T82" fmla="*/ 65 w 440"/>
                <a:gd name="T83" fmla="*/ 320 h 796"/>
                <a:gd name="T84" fmla="*/ 131 w 440"/>
                <a:gd name="T85" fmla="*/ 337 h 796"/>
                <a:gd name="T86" fmla="*/ 131 w 440"/>
                <a:gd name="T87" fmla="*/ 266 h 796"/>
                <a:gd name="T88" fmla="*/ 65 w 440"/>
                <a:gd name="T89" fmla="*/ 283 h 796"/>
                <a:gd name="T90" fmla="*/ 47 w 440"/>
                <a:gd name="T91" fmla="*/ 198 h 796"/>
                <a:gd name="T92" fmla="*/ 113 w 440"/>
                <a:gd name="T93" fmla="*/ 180 h 796"/>
                <a:gd name="T94" fmla="*/ 131 w 440"/>
                <a:gd name="T95" fmla="*/ 266 h 796"/>
                <a:gd name="T96" fmla="*/ 113 w 440"/>
                <a:gd name="T97" fmla="*/ 148 h 796"/>
                <a:gd name="T98" fmla="*/ 47 w 440"/>
                <a:gd name="T99" fmla="*/ 130 h 796"/>
                <a:gd name="T100" fmla="*/ 65 w 440"/>
                <a:gd name="T101" fmla="*/ 45 h 796"/>
                <a:gd name="T102" fmla="*/ 131 w 440"/>
                <a:gd name="T103" fmla="*/ 63 h 7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40" h="796">
                  <a:moveTo>
                    <a:pt x="206" y="576"/>
                  </a:moveTo>
                  <a:cubicBezTo>
                    <a:pt x="196" y="576"/>
                    <a:pt x="196" y="576"/>
                    <a:pt x="196" y="576"/>
                  </a:cubicBezTo>
                  <a:cubicBezTo>
                    <a:pt x="186" y="576"/>
                    <a:pt x="178" y="568"/>
                    <a:pt x="178" y="558"/>
                  </a:cubicBezTo>
                  <a:cubicBezTo>
                    <a:pt x="178" y="490"/>
                    <a:pt x="178" y="490"/>
                    <a:pt x="178" y="490"/>
                  </a:cubicBezTo>
                  <a:cubicBezTo>
                    <a:pt x="178" y="480"/>
                    <a:pt x="186" y="472"/>
                    <a:pt x="196" y="472"/>
                  </a:cubicBezTo>
                  <a:cubicBezTo>
                    <a:pt x="206" y="472"/>
                    <a:pt x="206" y="472"/>
                    <a:pt x="206" y="472"/>
                  </a:cubicBezTo>
                  <a:cubicBezTo>
                    <a:pt x="206" y="432"/>
                    <a:pt x="206" y="432"/>
                    <a:pt x="206" y="432"/>
                  </a:cubicBezTo>
                  <a:cubicBezTo>
                    <a:pt x="206" y="429"/>
                    <a:pt x="206" y="426"/>
                    <a:pt x="207" y="423"/>
                  </a:cubicBezTo>
                  <a:cubicBezTo>
                    <a:pt x="196" y="423"/>
                    <a:pt x="196" y="423"/>
                    <a:pt x="196" y="423"/>
                  </a:cubicBezTo>
                  <a:cubicBezTo>
                    <a:pt x="186" y="423"/>
                    <a:pt x="178" y="415"/>
                    <a:pt x="178" y="405"/>
                  </a:cubicBezTo>
                  <a:cubicBezTo>
                    <a:pt x="178" y="337"/>
                    <a:pt x="178" y="337"/>
                    <a:pt x="178" y="337"/>
                  </a:cubicBezTo>
                  <a:cubicBezTo>
                    <a:pt x="178" y="328"/>
                    <a:pt x="186" y="320"/>
                    <a:pt x="196" y="320"/>
                  </a:cubicBezTo>
                  <a:cubicBezTo>
                    <a:pt x="244" y="320"/>
                    <a:pt x="244" y="320"/>
                    <a:pt x="244" y="320"/>
                  </a:cubicBezTo>
                  <a:cubicBezTo>
                    <a:pt x="254" y="320"/>
                    <a:pt x="262" y="328"/>
                    <a:pt x="262" y="337"/>
                  </a:cubicBezTo>
                  <a:cubicBezTo>
                    <a:pt x="262" y="379"/>
                    <a:pt x="262" y="379"/>
                    <a:pt x="262" y="379"/>
                  </a:cubicBezTo>
                  <a:cubicBezTo>
                    <a:pt x="312" y="379"/>
                    <a:pt x="312" y="379"/>
                    <a:pt x="312" y="379"/>
                  </a:cubicBezTo>
                  <a:cubicBezTo>
                    <a:pt x="312" y="337"/>
                    <a:pt x="312" y="337"/>
                    <a:pt x="312" y="337"/>
                  </a:cubicBezTo>
                  <a:cubicBezTo>
                    <a:pt x="312" y="328"/>
                    <a:pt x="320" y="320"/>
                    <a:pt x="330" y="320"/>
                  </a:cubicBezTo>
                  <a:cubicBezTo>
                    <a:pt x="378" y="320"/>
                    <a:pt x="378" y="320"/>
                    <a:pt x="378" y="320"/>
                  </a:cubicBezTo>
                  <a:cubicBezTo>
                    <a:pt x="387" y="320"/>
                    <a:pt x="395" y="328"/>
                    <a:pt x="395" y="337"/>
                  </a:cubicBezTo>
                  <a:cubicBezTo>
                    <a:pt x="395" y="379"/>
                    <a:pt x="395" y="379"/>
                    <a:pt x="395" y="379"/>
                  </a:cubicBezTo>
                  <a:cubicBezTo>
                    <a:pt x="440" y="379"/>
                    <a:pt x="440" y="379"/>
                    <a:pt x="440" y="379"/>
                  </a:cubicBezTo>
                  <a:cubicBezTo>
                    <a:pt x="440" y="18"/>
                    <a:pt x="440" y="18"/>
                    <a:pt x="440" y="18"/>
                  </a:cubicBezTo>
                  <a:cubicBezTo>
                    <a:pt x="440" y="8"/>
                    <a:pt x="432" y="0"/>
                    <a:pt x="422" y="0"/>
                  </a:cubicBezTo>
                  <a:cubicBezTo>
                    <a:pt x="18" y="0"/>
                    <a:pt x="18" y="0"/>
                    <a:pt x="18" y="0"/>
                  </a:cubicBezTo>
                  <a:cubicBezTo>
                    <a:pt x="8" y="0"/>
                    <a:pt x="0" y="8"/>
                    <a:pt x="0" y="18"/>
                  </a:cubicBezTo>
                  <a:cubicBezTo>
                    <a:pt x="0" y="590"/>
                    <a:pt x="0" y="590"/>
                    <a:pt x="0" y="590"/>
                  </a:cubicBezTo>
                  <a:cubicBezTo>
                    <a:pt x="0" y="599"/>
                    <a:pt x="0" y="614"/>
                    <a:pt x="0" y="623"/>
                  </a:cubicBezTo>
                  <a:cubicBezTo>
                    <a:pt x="0" y="631"/>
                    <a:pt x="0" y="646"/>
                    <a:pt x="0" y="656"/>
                  </a:cubicBezTo>
                  <a:cubicBezTo>
                    <a:pt x="0" y="778"/>
                    <a:pt x="0" y="778"/>
                    <a:pt x="0" y="778"/>
                  </a:cubicBezTo>
                  <a:cubicBezTo>
                    <a:pt x="0" y="788"/>
                    <a:pt x="8" y="796"/>
                    <a:pt x="18" y="796"/>
                  </a:cubicBezTo>
                  <a:cubicBezTo>
                    <a:pt x="206" y="796"/>
                    <a:pt x="206" y="796"/>
                    <a:pt x="206" y="796"/>
                  </a:cubicBezTo>
                  <a:lnTo>
                    <a:pt x="206" y="576"/>
                  </a:lnTo>
                  <a:close/>
                  <a:moveTo>
                    <a:pt x="312" y="63"/>
                  </a:moveTo>
                  <a:cubicBezTo>
                    <a:pt x="312" y="53"/>
                    <a:pt x="320" y="45"/>
                    <a:pt x="330" y="45"/>
                  </a:cubicBezTo>
                  <a:cubicBezTo>
                    <a:pt x="378" y="45"/>
                    <a:pt x="378" y="45"/>
                    <a:pt x="378" y="45"/>
                  </a:cubicBezTo>
                  <a:cubicBezTo>
                    <a:pt x="387" y="45"/>
                    <a:pt x="395" y="53"/>
                    <a:pt x="395" y="63"/>
                  </a:cubicBezTo>
                  <a:cubicBezTo>
                    <a:pt x="395" y="130"/>
                    <a:pt x="395" y="130"/>
                    <a:pt x="395" y="130"/>
                  </a:cubicBezTo>
                  <a:cubicBezTo>
                    <a:pt x="395" y="140"/>
                    <a:pt x="387" y="148"/>
                    <a:pt x="378" y="148"/>
                  </a:cubicBezTo>
                  <a:cubicBezTo>
                    <a:pt x="330" y="148"/>
                    <a:pt x="330" y="148"/>
                    <a:pt x="330" y="148"/>
                  </a:cubicBezTo>
                  <a:cubicBezTo>
                    <a:pt x="320" y="148"/>
                    <a:pt x="312" y="140"/>
                    <a:pt x="312" y="130"/>
                  </a:cubicBezTo>
                  <a:lnTo>
                    <a:pt x="312" y="63"/>
                  </a:lnTo>
                  <a:close/>
                  <a:moveTo>
                    <a:pt x="312" y="198"/>
                  </a:moveTo>
                  <a:cubicBezTo>
                    <a:pt x="312" y="188"/>
                    <a:pt x="320" y="180"/>
                    <a:pt x="330" y="180"/>
                  </a:cubicBezTo>
                  <a:cubicBezTo>
                    <a:pt x="378" y="180"/>
                    <a:pt x="378" y="180"/>
                    <a:pt x="378" y="180"/>
                  </a:cubicBezTo>
                  <a:cubicBezTo>
                    <a:pt x="387" y="180"/>
                    <a:pt x="395" y="188"/>
                    <a:pt x="395" y="198"/>
                  </a:cubicBezTo>
                  <a:cubicBezTo>
                    <a:pt x="395" y="266"/>
                    <a:pt x="395" y="266"/>
                    <a:pt x="395" y="266"/>
                  </a:cubicBezTo>
                  <a:cubicBezTo>
                    <a:pt x="395" y="275"/>
                    <a:pt x="387" y="283"/>
                    <a:pt x="378" y="283"/>
                  </a:cubicBezTo>
                  <a:cubicBezTo>
                    <a:pt x="330" y="283"/>
                    <a:pt x="330" y="283"/>
                    <a:pt x="330" y="283"/>
                  </a:cubicBezTo>
                  <a:cubicBezTo>
                    <a:pt x="320" y="283"/>
                    <a:pt x="312" y="275"/>
                    <a:pt x="312" y="266"/>
                  </a:cubicBezTo>
                  <a:lnTo>
                    <a:pt x="312" y="198"/>
                  </a:lnTo>
                  <a:close/>
                  <a:moveTo>
                    <a:pt x="178" y="63"/>
                  </a:moveTo>
                  <a:cubicBezTo>
                    <a:pt x="178" y="53"/>
                    <a:pt x="186" y="45"/>
                    <a:pt x="196" y="45"/>
                  </a:cubicBezTo>
                  <a:cubicBezTo>
                    <a:pt x="244" y="45"/>
                    <a:pt x="244" y="45"/>
                    <a:pt x="244" y="45"/>
                  </a:cubicBezTo>
                  <a:cubicBezTo>
                    <a:pt x="254" y="45"/>
                    <a:pt x="262" y="53"/>
                    <a:pt x="262" y="63"/>
                  </a:cubicBezTo>
                  <a:cubicBezTo>
                    <a:pt x="262" y="130"/>
                    <a:pt x="262" y="130"/>
                    <a:pt x="262" y="130"/>
                  </a:cubicBezTo>
                  <a:cubicBezTo>
                    <a:pt x="262" y="140"/>
                    <a:pt x="254" y="148"/>
                    <a:pt x="244" y="148"/>
                  </a:cubicBezTo>
                  <a:cubicBezTo>
                    <a:pt x="196" y="148"/>
                    <a:pt x="196" y="148"/>
                    <a:pt x="196" y="148"/>
                  </a:cubicBezTo>
                  <a:cubicBezTo>
                    <a:pt x="186" y="148"/>
                    <a:pt x="178" y="140"/>
                    <a:pt x="178" y="130"/>
                  </a:cubicBezTo>
                  <a:lnTo>
                    <a:pt x="178" y="63"/>
                  </a:lnTo>
                  <a:close/>
                  <a:moveTo>
                    <a:pt x="178" y="198"/>
                  </a:moveTo>
                  <a:cubicBezTo>
                    <a:pt x="178" y="188"/>
                    <a:pt x="186" y="180"/>
                    <a:pt x="196" y="180"/>
                  </a:cubicBezTo>
                  <a:cubicBezTo>
                    <a:pt x="244" y="180"/>
                    <a:pt x="244" y="180"/>
                    <a:pt x="244" y="180"/>
                  </a:cubicBezTo>
                  <a:cubicBezTo>
                    <a:pt x="254" y="180"/>
                    <a:pt x="262" y="188"/>
                    <a:pt x="262" y="198"/>
                  </a:cubicBezTo>
                  <a:cubicBezTo>
                    <a:pt x="262" y="266"/>
                    <a:pt x="262" y="266"/>
                    <a:pt x="262" y="266"/>
                  </a:cubicBezTo>
                  <a:cubicBezTo>
                    <a:pt x="262" y="275"/>
                    <a:pt x="254" y="283"/>
                    <a:pt x="244" y="283"/>
                  </a:cubicBezTo>
                  <a:cubicBezTo>
                    <a:pt x="196" y="283"/>
                    <a:pt x="196" y="283"/>
                    <a:pt x="196" y="283"/>
                  </a:cubicBezTo>
                  <a:cubicBezTo>
                    <a:pt x="186" y="283"/>
                    <a:pt x="178" y="275"/>
                    <a:pt x="178" y="266"/>
                  </a:cubicBezTo>
                  <a:lnTo>
                    <a:pt x="178" y="198"/>
                  </a:lnTo>
                  <a:close/>
                  <a:moveTo>
                    <a:pt x="131" y="558"/>
                  </a:moveTo>
                  <a:cubicBezTo>
                    <a:pt x="131" y="568"/>
                    <a:pt x="123" y="576"/>
                    <a:pt x="113" y="576"/>
                  </a:cubicBezTo>
                  <a:cubicBezTo>
                    <a:pt x="65" y="576"/>
                    <a:pt x="65" y="576"/>
                    <a:pt x="65" y="576"/>
                  </a:cubicBezTo>
                  <a:cubicBezTo>
                    <a:pt x="55" y="576"/>
                    <a:pt x="47" y="568"/>
                    <a:pt x="47" y="558"/>
                  </a:cubicBezTo>
                  <a:cubicBezTo>
                    <a:pt x="47" y="490"/>
                    <a:pt x="47" y="490"/>
                    <a:pt x="47" y="490"/>
                  </a:cubicBezTo>
                  <a:cubicBezTo>
                    <a:pt x="47" y="480"/>
                    <a:pt x="55" y="472"/>
                    <a:pt x="65" y="472"/>
                  </a:cubicBezTo>
                  <a:cubicBezTo>
                    <a:pt x="113" y="472"/>
                    <a:pt x="113" y="472"/>
                    <a:pt x="113" y="472"/>
                  </a:cubicBezTo>
                  <a:cubicBezTo>
                    <a:pt x="123" y="472"/>
                    <a:pt x="131" y="480"/>
                    <a:pt x="131" y="490"/>
                  </a:cubicBezTo>
                  <a:lnTo>
                    <a:pt x="131" y="558"/>
                  </a:lnTo>
                  <a:close/>
                  <a:moveTo>
                    <a:pt x="131" y="405"/>
                  </a:moveTo>
                  <a:cubicBezTo>
                    <a:pt x="131" y="415"/>
                    <a:pt x="123" y="423"/>
                    <a:pt x="113" y="423"/>
                  </a:cubicBezTo>
                  <a:cubicBezTo>
                    <a:pt x="65" y="423"/>
                    <a:pt x="65" y="423"/>
                    <a:pt x="65" y="423"/>
                  </a:cubicBezTo>
                  <a:cubicBezTo>
                    <a:pt x="55" y="423"/>
                    <a:pt x="47" y="415"/>
                    <a:pt x="47" y="405"/>
                  </a:cubicBezTo>
                  <a:cubicBezTo>
                    <a:pt x="47" y="337"/>
                    <a:pt x="47" y="337"/>
                    <a:pt x="47" y="337"/>
                  </a:cubicBezTo>
                  <a:cubicBezTo>
                    <a:pt x="47" y="328"/>
                    <a:pt x="55" y="320"/>
                    <a:pt x="65" y="320"/>
                  </a:cubicBezTo>
                  <a:cubicBezTo>
                    <a:pt x="113" y="320"/>
                    <a:pt x="113" y="320"/>
                    <a:pt x="113" y="320"/>
                  </a:cubicBezTo>
                  <a:cubicBezTo>
                    <a:pt x="123" y="320"/>
                    <a:pt x="131" y="328"/>
                    <a:pt x="131" y="337"/>
                  </a:cubicBezTo>
                  <a:lnTo>
                    <a:pt x="131" y="405"/>
                  </a:lnTo>
                  <a:close/>
                  <a:moveTo>
                    <a:pt x="131" y="266"/>
                  </a:moveTo>
                  <a:cubicBezTo>
                    <a:pt x="131" y="275"/>
                    <a:pt x="123" y="283"/>
                    <a:pt x="113" y="283"/>
                  </a:cubicBezTo>
                  <a:cubicBezTo>
                    <a:pt x="65" y="283"/>
                    <a:pt x="65" y="283"/>
                    <a:pt x="65" y="283"/>
                  </a:cubicBezTo>
                  <a:cubicBezTo>
                    <a:pt x="55" y="283"/>
                    <a:pt x="47" y="275"/>
                    <a:pt x="47" y="266"/>
                  </a:cubicBezTo>
                  <a:cubicBezTo>
                    <a:pt x="47" y="198"/>
                    <a:pt x="47" y="198"/>
                    <a:pt x="47" y="198"/>
                  </a:cubicBezTo>
                  <a:cubicBezTo>
                    <a:pt x="47" y="188"/>
                    <a:pt x="55" y="180"/>
                    <a:pt x="65" y="180"/>
                  </a:cubicBezTo>
                  <a:cubicBezTo>
                    <a:pt x="113" y="180"/>
                    <a:pt x="113" y="180"/>
                    <a:pt x="113" y="180"/>
                  </a:cubicBezTo>
                  <a:cubicBezTo>
                    <a:pt x="123" y="180"/>
                    <a:pt x="131" y="188"/>
                    <a:pt x="131" y="198"/>
                  </a:cubicBezTo>
                  <a:lnTo>
                    <a:pt x="131" y="266"/>
                  </a:lnTo>
                  <a:close/>
                  <a:moveTo>
                    <a:pt x="131" y="130"/>
                  </a:moveTo>
                  <a:cubicBezTo>
                    <a:pt x="131" y="140"/>
                    <a:pt x="123" y="148"/>
                    <a:pt x="113" y="148"/>
                  </a:cubicBezTo>
                  <a:cubicBezTo>
                    <a:pt x="65" y="148"/>
                    <a:pt x="65" y="148"/>
                    <a:pt x="65" y="148"/>
                  </a:cubicBezTo>
                  <a:cubicBezTo>
                    <a:pt x="55" y="148"/>
                    <a:pt x="47" y="140"/>
                    <a:pt x="47" y="130"/>
                  </a:cubicBezTo>
                  <a:cubicBezTo>
                    <a:pt x="47" y="63"/>
                    <a:pt x="47" y="63"/>
                    <a:pt x="47" y="63"/>
                  </a:cubicBezTo>
                  <a:cubicBezTo>
                    <a:pt x="47" y="53"/>
                    <a:pt x="55" y="45"/>
                    <a:pt x="65" y="45"/>
                  </a:cubicBezTo>
                  <a:cubicBezTo>
                    <a:pt x="113" y="45"/>
                    <a:pt x="113" y="45"/>
                    <a:pt x="113" y="45"/>
                  </a:cubicBezTo>
                  <a:cubicBezTo>
                    <a:pt x="123" y="45"/>
                    <a:pt x="131" y="53"/>
                    <a:pt x="131" y="63"/>
                  </a:cubicBezTo>
                  <a:lnTo>
                    <a:pt x="131" y="130"/>
                  </a:lnTo>
                  <a:close/>
                </a:path>
              </a:pathLst>
            </a:custGeom>
            <a:grpFill/>
            <a:ln>
              <a:noFill/>
            </a:ln>
          </p:spPr>
          <p:txBody>
            <a:bodyPr vert="horz" wrap="square" lIns="89642" tIns="44821" rIns="89642" bIns="44821" numCol="1" anchor="t" anchorCtr="0" compatLnSpc="1">
              <a:prstTxWarp prst="textNoShape">
                <a:avLst/>
              </a:prstTxWarp>
            </a:bodyPr>
            <a:lstStyle/>
            <a:p>
              <a:endParaRPr lang="en-US" sz="1765"/>
            </a:p>
          </p:txBody>
        </p:sp>
        <p:sp>
          <p:nvSpPr>
            <p:cNvPr id="131" name="Freeform 18"/>
            <p:cNvSpPr>
              <a:spLocks noEditPoints="1"/>
            </p:cNvSpPr>
            <p:nvPr/>
          </p:nvSpPr>
          <p:spPr bwMode="auto">
            <a:xfrm>
              <a:off x="5646738" y="5371809"/>
              <a:ext cx="468313" cy="400050"/>
            </a:xfrm>
            <a:custGeom>
              <a:avLst/>
              <a:gdLst>
                <a:gd name="T0" fmla="*/ 18 w 447"/>
                <a:gd name="T1" fmla="*/ 0 h 382"/>
                <a:gd name="T2" fmla="*/ 0 w 447"/>
                <a:gd name="T3" fmla="*/ 18 h 382"/>
                <a:gd name="T4" fmla="*/ 0 w 447"/>
                <a:gd name="T5" fmla="*/ 364 h 382"/>
                <a:gd name="T6" fmla="*/ 18 w 447"/>
                <a:gd name="T7" fmla="*/ 382 h 382"/>
                <a:gd name="T8" fmla="*/ 429 w 447"/>
                <a:gd name="T9" fmla="*/ 382 h 382"/>
                <a:gd name="T10" fmla="*/ 447 w 447"/>
                <a:gd name="T11" fmla="*/ 364 h 382"/>
                <a:gd name="T12" fmla="*/ 447 w 447"/>
                <a:gd name="T13" fmla="*/ 18 h 382"/>
                <a:gd name="T14" fmla="*/ 429 w 447"/>
                <a:gd name="T15" fmla="*/ 0 h 382"/>
                <a:gd name="T16" fmla="*/ 18 w 447"/>
                <a:gd name="T17" fmla="*/ 0 h 382"/>
                <a:gd name="T18" fmla="*/ 133 w 447"/>
                <a:gd name="T19" fmla="*/ 301 h 382"/>
                <a:gd name="T20" fmla="*/ 115 w 447"/>
                <a:gd name="T21" fmla="*/ 319 h 382"/>
                <a:gd name="T22" fmla="*/ 66 w 447"/>
                <a:gd name="T23" fmla="*/ 319 h 382"/>
                <a:gd name="T24" fmla="*/ 48 w 447"/>
                <a:gd name="T25" fmla="*/ 301 h 382"/>
                <a:gd name="T26" fmla="*/ 48 w 447"/>
                <a:gd name="T27" fmla="*/ 232 h 382"/>
                <a:gd name="T28" fmla="*/ 66 w 447"/>
                <a:gd name="T29" fmla="*/ 214 h 382"/>
                <a:gd name="T30" fmla="*/ 115 w 447"/>
                <a:gd name="T31" fmla="*/ 214 h 382"/>
                <a:gd name="T32" fmla="*/ 133 w 447"/>
                <a:gd name="T33" fmla="*/ 232 h 382"/>
                <a:gd name="T34" fmla="*/ 133 w 447"/>
                <a:gd name="T35" fmla="*/ 301 h 382"/>
                <a:gd name="T36" fmla="*/ 133 w 447"/>
                <a:gd name="T37" fmla="*/ 146 h 382"/>
                <a:gd name="T38" fmla="*/ 115 w 447"/>
                <a:gd name="T39" fmla="*/ 164 h 382"/>
                <a:gd name="T40" fmla="*/ 66 w 447"/>
                <a:gd name="T41" fmla="*/ 164 h 382"/>
                <a:gd name="T42" fmla="*/ 48 w 447"/>
                <a:gd name="T43" fmla="*/ 146 h 382"/>
                <a:gd name="T44" fmla="*/ 48 w 447"/>
                <a:gd name="T45" fmla="*/ 77 h 382"/>
                <a:gd name="T46" fmla="*/ 66 w 447"/>
                <a:gd name="T47" fmla="*/ 59 h 382"/>
                <a:gd name="T48" fmla="*/ 115 w 447"/>
                <a:gd name="T49" fmla="*/ 59 h 382"/>
                <a:gd name="T50" fmla="*/ 133 w 447"/>
                <a:gd name="T51" fmla="*/ 77 h 382"/>
                <a:gd name="T52" fmla="*/ 133 w 447"/>
                <a:gd name="T53" fmla="*/ 146 h 382"/>
                <a:gd name="T54" fmla="*/ 266 w 447"/>
                <a:gd name="T55" fmla="*/ 301 h 382"/>
                <a:gd name="T56" fmla="*/ 248 w 447"/>
                <a:gd name="T57" fmla="*/ 319 h 382"/>
                <a:gd name="T58" fmla="*/ 199 w 447"/>
                <a:gd name="T59" fmla="*/ 319 h 382"/>
                <a:gd name="T60" fmla="*/ 181 w 447"/>
                <a:gd name="T61" fmla="*/ 301 h 382"/>
                <a:gd name="T62" fmla="*/ 181 w 447"/>
                <a:gd name="T63" fmla="*/ 232 h 382"/>
                <a:gd name="T64" fmla="*/ 199 w 447"/>
                <a:gd name="T65" fmla="*/ 214 h 382"/>
                <a:gd name="T66" fmla="*/ 248 w 447"/>
                <a:gd name="T67" fmla="*/ 214 h 382"/>
                <a:gd name="T68" fmla="*/ 266 w 447"/>
                <a:gd name="T69" fmla="*/ 232 h 382"/>
                <a:gd name="T70" fmla="*/ 266 w 447"/>
                <a:gd name="T71" fmla="*/ 301 h 382"/>
                <a:gd name="T72" fmla="*/ 266 w 447"/>
                <a:gd name="T73" fmla="*/ 146 h 382"/>
                <a:gd name="T74" fmla="*/ 248 w 447"/>
                <a:gd name="T75" fmla="*/ 164 h 382"/>
                <a:gd name="T76" fmla="*/ 199 w 447"/>
                <a:gd name="T77" fmla="*/ 164 h 382"/>
                <a:gd name="T78" fmla="*/ 181 w 447"/>
                <a:gd name="T79" fmla="*/ 146 h 382"/>
                <a:gd name="T80" fmla="*/ 181 w 447"/>
                <a:gd name="T81" fmla="*/ 77 h 382"/>
                <a:gd name="T82" fmla="*/ 199 w 447"/>
                <a:gd name="T83" fmla="*/ 59 h 382"/>
                <a:gd name="T84" fmla="*/ 248 w 447"/>
                <a:gd name="T85" fmla="*/ 59 h 382"/>
                <a:gd name="T86" fmla="*/ 266 w 447"/>
                <a:gd name="T87" fmla="*/ 77 h 382"/>
                <a:gd name="T88" fmla="*/ 266 w 447"/>
                <a:gd name="T89" fmla="*/ 146 h 382"/>
                <a:gd name="T90" fmla="*/ 401 w 447"/>
                <a:gd name="T91" fmla="*/ 301 h 382"/>
                <a:gd name="T92" fmla="*/ 383 w 447"/>
                <a:gd name="T93" fmla="*/ 319 h 382"/>
                <a:gd name="T94" fmla="*/ 334 w 447"/>
                <a:gd name="T95" fmla="*/ 319 h 382"/>
                <a:gd name="T96" fmla="*/ 316 w 447"/>
                <a:gd name="T97" fmla="*/ 301 h 382"/>
                <a:gd name="T98" fmla="*/ 316 w 447"/>
                <a:gd name="T99" fmla="*/ 232 h 382"/>
                <a:gd name="T100" fmla="*/ 334 w 447"/>
                <a:gd name="T101" fmla="*/ 214 h 382"/>
                <a:gd name="T102" fmla="*/ 383 w 447"/>
                <a:gd name="T103" fmla="*/ 214 h 382"/>
                <a:gd name="T104" fmla="*/ 401 w 447"/>
                <a:gd name="T105" fmla="*/ 232 h 382"/>
                <a:gd name="T106" fmla="*/ 401 w 447"/>
                <a:gd name="T107" fmla="*/ 301 h 382"/>
                <a:gd name="T108" fmla="*/ 401 w 447"/>
                <a:gd name="T109" fmla="*/ 146 h 382"/>
                <a:gd name="T110" fmla="*/ 383 w 447"/>
                <a:gd name="T111" fmla="*/ 164 h 382"/>
                <a:gd name="T112" fmla="*/ 334 w 447"/>
                <a:gd name="T113" fmla="*/ 164 h 382"/>
                <a:gd name="T114" fmla="*/ 316 w 447"/>
                <a:gd name="T115" fmla="*/ 146 h 382"/>
                <a:gd name="T116" fmla="*/ 316 w 447"/>
                <a:gd name="T117" fmla="*/ 77 h 382"/>
                <a:gd name="T118" fmla="*/ 334 w 447"/>
                <a:gd name="T119" fmla="*/ 59 h 382"/>
                <a:gd name="T120" fmla="*/ 383 w 447"/>
                <a:gd name="T121" fmla="*/ 59 h 382"/>
                <a:gd name="T122" fmla="*/ 401 w 447"/>
                <a:gd name="T123" fmla="*/ 77 h 382"/>
                <a:gd name="T124" fmla="*/ 401 w 447"/>
                <a:gd name="T125" fmla="*/ 146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7" h="382">
                  <a:moveTo>
                    <a:pt x="18" y="0"/>
                  </a:moveTo>
                  <a:cubicBezTo>
                    <a:pt x="8" y="0"/>
                    <a:pt x="0" y="8"/>
                    <a:pt x="0" y="18"/>
                  </a:cubicBezTo>
                  <a:cubicBezTo>
                    <a:pt x="0" y="364"/>
                    <a:pt x="0" y="364"/>
                    <a:pt x="0" y="364"/>
                  </a:cubicBezTo>
                  <a:cubicBezTo>
                    <a:pt x="0" y="374"/>
                    <a:pt x="8" y="382"/>
                    <a:pt x="18" y="382"/>
                  </a:cubicBezTo>
                  <a:cubicBezTo>
                    <a:pt x="429" y="382"/>
                    <a:pt x="429" y="382"/>
                    <a:pt x="429" y="382"/>
                  </a:cubicBezTo>
                  <a:cubicBezTo>
                    <a:pt x="439" y="382"/>
                    <a:pt x="447" y="374"/>
                    <a:pt x="447" y="364"/>
                  </a:cubicBezTo>
                  <a:cubicBezTo>
                    <a:pt x="447" y="18"/>
                    <a:pt x="447" y="18"/>
                    <a:pt x="447" y="18"/>
                  </a:cubicBezTo>
                  <a:cubicBezTo>
                    <a:pt x="447" y="8"/>
                    <a:pt x="439" y="0"/>
                    <a:pt x="429" y="0"/>
                  </a:cubicBezTo>
                  <a:lnTo>
                    <a:pt x="18" y="0"/>
                  </a:lnTo>
                  <a:close/>
                  <a:moveTo>
                    <a:pt x="133" y="301"/>
                  </a:moveTo>
                  <a:cubicBezTo>
                    <a:pt x="133" y="311"/>
                    <a:pt x="125" y="319"/>
                    <a:pt x="115" y="319"/>
                  </a:cubicBezTo>
                  <a:cubicBezTo>
                    <a:pt x="66" y="319"/>
                    <a:pt x="66" y="319"/>
                    <a:pt x="66" y="319"/>
                  </a:cubicBezTo>
                  <a:cubicBezTo>
                    <a:pt x="56" y="319"/>
                    <a:pt x="48" y="311"/>
                    <a:pt x="48" y="301"/>
                  </a:cubicBezTo>
                  <a:cubicBezTo>
                    <a:pt x="48" y="232"/>
                    <a:pt x="48" y="232"/>
                    <a:pt x="48" y="232"/>
                  </a:cubicBezTo>
                  <a:cubicBezTo>
                    <a:pt x="48" y="222"/>
                    <a:pt x="56" y="214"/>
                    <a:pt x="66" y="214"/>
                  </a:cubicBezTo>
                  <a:cubicBezTo>
                    <a:pt x="115" y="214"/>
                    <a:pt x="115" y="214"/>
                    <a:pt x="115" y="214"/>
                  </a:cubicBezTo>
                  <a:cubicBezTo>
                    <a:pt x="125" y="214"/>
                    <a:pt x="133" y="222"/>
                    <a:pt x="133" y="232"/>
                  </a:cubicBezTo>
                  <a:lnTo>
                    <a:pt x="133" y="301"/>
                  </a:lnTo>
                  <a:close/>
                  <a:moveTo>
                    <a:pt x="133" y="146"/>
                  </a:moveTo>
                  <a:cubicBezTo>
                    <a:pt x="133" y="156"/>
                    <a:pt x="125" y="164"/>
                    <a:pt x="115" y="164"/>
                  </a:cubicBezTo>
                  <a:cubicBezTo>
                    <a:pt x="66" y="164"/>
                    <a:pt x="66" y="164"/>
                    <a:pt x="66" y="164"/>
                  </a:cubicBezTo>
                  <a:cubicBezTo>
                    <a:pt x="56" y="164"/>
                    <a:pt x="48" y="156"/>
                    <a:pt x="48" y="146"/>
                  </a:cubicBezTo>
                  <a:cubicBezTo>
                    <a:pt x="48" y="77"/>
                    <a:pt x="48" y="77"/>
                    <a:pt x="48" y="77"/>
                  </a:cubicBezTo>
                  <a:cubicBezTo>
                    <a:pt x="48" y="67"/>
                    <a:pt x="56" y="59"/>
                    <a:pt x="66" y="59"/>
                  </a:cubicBezTo>
                  <a:cubicBezTo>
                    <a:pt x="115" y="59"/>
                    <a:pt x="115" y="59"/>
                    <a:pt x="115" y="59"/>
                  </a:cubicBezTo>
                  <a:cubicBezTo>
                    <a:pt x="125" y="59"/>
                    <a:pt x="133" y="67"/>
                    <a:pt x="133" y="77"/>
                  </a:cubicBezTo>
                  <a:lnTo>
                    <a:pt x="133" y="146"/>
                  </a:lnTo>
                  <a:close/>
                  <a:moveTo>
                    <a:pt x="266" y="301"/>
                  </a:moveTo>
                  <a:cubicBezTo>
                    <a:pt x="266" y="311"/>
                    <a:pt x="258" y="319"/>
                    <a:pt x="248" y="319"/>
                  </a:cubicBezTo>
                  <a:cubicBezTo>
                    <a:pt x="199" y="319"/>
                    <a:pt x="199" y="319"/>
                    <a:pt x="199" y="319"/>
                  </a:cubicBezTo>
                  <a:cubicBezTo>
                    <a:pt x="189" y="319"/>
                    <a:pt x="181" y="311"/>
                    <a:pt x="181" y="301"/>
                  </a:cubicBezTo>
                  <a:cubicBezTo>
                    <a:pt x="181" y="232"/>
                    <a:pt x="181" y="232"/>
                    <a:pt x="181" y="232"/>
                  </a:cubicBezTo>
                  <a:cubicBezTo>
                    <a:pt x="181" y="222"/>
                    <a:pt x="189" y="214"/>
                    <a:pt x="199" y="214"/>
                  </a:cubicBezTo>
                  <a:cubicBezTo>
                    <a:pt x="248" y="214"/>
                    <a:pt x="248" y="214"/>
                    <a:pt x="248" y="214"/>
                  </a:cubicBezTo>
                  <a:cubicBezTo>
                    <a:pt x="258" y="214"/>
                    <a:pt x="266" y="222"/>
                    <a:pt x="266" y="232"/>
                  </a:cubicBezTo>
                  <a:lnTo>
                    <a:pt x="266" y="301"/>
                  </a:lnTo>
                  <a:close/>
                  <a:moveTo>
                    <a:pt x="266" y="146"/>
                  </a:moveTo>
                  <a:cubicBezTo>
                    <a:pt x="266" y="156"/>
                    <a:pt x="258" y="164"/>
                    <a:pt x="248" y="164"/>
                  </a:cubicBezTo>
                  <a:cubicBezTo>
                    <a:pt x="199" y="164"/>
                    <a:pt x="199" y="164"/>
                    <a:pt x="199" y="164"/>
                  </a:cubicBezTo>
                  <a:cubicBezTo>
                    <a:pt x="189" y="164"/>
                    <a:pt x="181" y="156"/>
                    <a:pt x="181" y="146"/>
                  </a:cubicBezTo>
                  <a:cubicBezTo>
                    <a:pt x="181" y="77"/>
                    <a:pt x="181" y="77"/>
                    <a:pt x="181" y="77"/>
                  </a:cubicBezTo>
                  <a:cubicBezTo>
                    <a:pt x="181" y="67"/>
                    <a:pt x="189" y="59"/>
                    <a:pt x="199" y="59"/>
                  </a:cubicBezTo>
                  <a:cubicBezTo>
                    <a:pt x="248" y="59"/>
                    <a:pt x="248" y="59"/>
                    <a:pt x="248" y="59"/>
                  </a:cubicBezTo>
                  <a:cubicBezTo>
                    <a:pt x="258" y="59"/>
                    <a:pt x="266" y="67"/>
                    <a:pt x="266" y="77"/>
                  </a:cubicBezTo>
                  <a:lnTo>
                    <a:pt x="266" y="146"/>
                  </a:lnTo>
                  <a:close/>
                  <a:moveTo>
                    <a:pt x="401" y="301"/>
                  </a:moveTo>
                  <a:cubicBezTo>
                    <a:pt x="401" y="311"/>
                    <a:pt x="393" y="319"/>
                    <a:pt x="383" y="319"/>
                  </a:cubicBezTo>
                  <a:cubicBezTo>
                    <a:pt x="334" y="319"/>
                    <a:pt x="334" y="319"/>
                    <a:pt x="334" y="319"/>
                  </a:cubicBezTo>
                  <a:cubicBezTo>
                    <a:pt x="324" y="319"/>
                    <a:pt x="316" y="311"/>
                    <a:pt x="316" y="301"/>
                  </a:cubicBezTo>
                  <a:cubicBezTo>
                    <a:pt x="316" y="232"/>
                    <a:pt x="316" y="232"/>
                    <a:pt x="316" y="232"/>
                  </a:cubicBezTo>
                  <a:cubicBezTo>
                    <a:pt x="316" y="222"/>
                    <a:pt x="324" y="214"/>
                    <a:pt x="334" y="214"/>
                  </a:cubicBezTo>
                  <a:cubicBezTo>
                    <a:pt x="383" y="214"/>
                    <a:pt x="383" y="214"/>
                    <a:pt x="383" y="214"/>
                  </a:cubicBezTo>
                  <a:cubicBezTo>
                    <a:pt x="393" y="214"/>
                    <a:pt x="401" y="222"/>
                    <a:pt x="401" y="232"/>
                  </a:cubicBezTo>
                  <a:lnTo>
                    <a:pt x="401" y="301"/>
                  </a:lnTo>
                  <a:close/>
                  <a:moveTo>
                    <a:pt x="401" y="146"/>
                  </a:moveTo>
                  <a:cubicBezTo>
                    <a:pt x="401" y="156"/>
                    <a:pt x="393" y="164"/>
                    <a:pt x="383" y="164"/>
                  </a:cubicBezTo>
                  <a:cubicBezTo>
                    <a:pt x="334" y="164"/>
                    <a:pt x="334" y="164"/>
                    <a:pt x="334" y="164"/>
                  </a:cubicBezTo>
                  <a:cubicBezTo>
                    <a:pt x="324" y="164"/>
                    <a:pt x="316" y="156"/>
                    <a:pt x="316" y="146"/>
                  </a:cubicBezTo>
                  <a:cubicBezTo>
                    <a:pt x="316" y="77"/>
                    <a:pt x="316" y="77"/>
                    <a:pt x="316" y="77"/>
                  </a:cubicBezTo>
                  <a:cubicBezTo>
                    <a:pt x="316" y="67"/>
                    <a:pt x="324" y="59"/>
                    <a:pt x="334" y="59"/>
                  </a:cubicBezTo>
                  <a:cubicBezTo>
                    <a:pt x="383" y="59"/>
                    <a:pt x="383" y="59"/>
                    <a:pt x="383" y="59"/>
                  </a:cubicBezTo>
                  <a:cubicBezTo>
                    <a:pt x="393" y="59"/>
                    <a:pt x="401" y="67"/>
                    <a:pt x="401" y="77"/>
                  </a:cubicBezTo>
                  <a:lnTo>
                    <a:pt x="401" y="146"/>
                  </a:lnTo>
                  <a:close/>
                </a:path>
              </a:pathLst>
            </a:custGeom>
            <a:grpFill/>
            <a:ln>
              <a:noFill/>
            </a:ln>
          </p:spPr>
          <p:txBody>
            <a:bodyPr vert="horz" wrap="square" lIns="89642" tIns="44821" rIns="89642" bIns="44821" numCol="1" anchor="t" anchorCtr="0" compatLnSpc="1">
              <a:prstTxWarp prst="textNoShape">
                <a:avLst/>
              </a:prstTxWarp>
            </a:bodyPr>
            <a:lstStyle/>
            <a:p>
              <a:endParaRPr lang="en-US" sz="1765"/>
            </a:p>
          </p:txBody>
        </p:sp>
      </p:grpSp>
      <p:pic>
        <p:nvPicPr>
          <p:cNvPr id="123" name="Picture 122"/>
          <p:cNvPicPr>
            <a:picLocks noChangeAspect="1"/>
          </p:cNvPicPr>
          <p:nvPr/>
        </p:nvPicPr>
        <p:blipFill>
          <a:blip r:embed="rId27" cstate="print">
            <a:biLevel thresh="25000"/>
            <a:extLst>
              <a:ext uri="{28A0092B-C50C-407E-A947-70E740481C1C}">
                <a14:useLocalDpi xmlns:a14="http://schemas.microsoft.com/office/drawing/2010/main" val="0"/>
              </a:ext>
            </a:extLst>
          </a:blip>
          <a:stretch>
            <a:fillRect/>
          </a:stretch>
        </p:blipFill>
        <p:spPr>
          <a:xfrm>
            <a:off x="4186363" y="3626465"/>
            <a:ext cx="782308" cy="782308"/>
          </a:xfrm>
          <a:prstGeom prst="rect">
            <a:avLst/>
          </a:prstGeom>
        </p:spPr>
      </p:pic>
    </p:spTree>
    <p:extLst>
      <p:ext uri="{BB962C8B-B14F-4D97-AF65-F5344CB8AC3E}">
        <p14:creationId xmlns:p14="http://schemas.microsoft.com/office/powerpoint/2010/main" val="1690139624"/>
      </p:ext>
    </p:extLst>
  </p:cSld>
  <p:clrMapOvr>
    <a:masterClrMapping/>
  </p:clrMapOvr>
  <p:transition spd="med">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Rectangle 85"/>
          <p:cNvSpPr/>
          <p:nvPr/>
        </p:nvSpPr>
        <p:spPr bwMode="auto">
          <a:xfrm>
            <a:off x="3891353" y="70815"/>
            <a:ext cx="8193792" cy="6689736"/>
          </a:xfrm>
          <a:prstGeom prst="rect">
            <a:avLst/>
          </a:prstGeom>
          <a:solidFill>
            <a:srgbClr val="FFFFFF">
              <a:lumMod val="50000"/>
            </a:srgbClr>
          </a:solidFill>
          <a:ln w="28575" cap="flat" cmpd="sng" algn="ctr">
            <a:noFill/>
            <a:prstDash val="solid"/>
            <a:headEnd type="none" w="med" len="med"/>
            <a:tailEnd type="none" w="med" len="med"/>
          </a:ln>
          <a:effectLst/>
        </p:spPr>
        <p:txBody>
          <a:bodyPr vert="horz" wrap="square" lIns="0" tIns="45694" rIns="0" bIns="45694" numCol="1" rtlCol="0" anchor="ctr" anchorCtr="0" compatLnSpc="1">
            <a:prstTxWarp prst="textNoShape">
              <a:avLst/>
            </a:prstTxWarp>
          </a:bodyPr>
          <a:lstStyle/>
          <a:p>
            <a:pPr algn="ctr" defTabSz="913516" fontAlgn="base">
              <a:spcBef>
                <a:spcPct val="0"/>
              </a:spcBef>
              <a:spcAft>
                <a:spcPct val="0"/>
              </a:spcAft>
              <a:defRPr/>
            </a:pPr>
            <a:endParaRPr lang="en-US" sz="1961" kern="0">
              <a:gradFill>
                <a:gsLst>
                  <a:gs pos="0">
                    <a:srgbClr val="FFFFFF"/>
                  </a:gs>
                  <a:gs pos="100000">
                    <a:srgbClr val="FFFFFF"/>
                  </a:gs>
                </a:gsLst>
                <a:lin ang="5400000" scaled="0"/>
              </a:gradFill>
              <a:latin typeface="Segoe UI"/>
            </a:endParaRPr>
          </a:p>
        </p:txBody>
      </p:sp>
      <p:sp>
        <p:nvSpPr>
          <p:cNvPr id="87" name="Rectangle 86"/>
          <p:cNvSpPr/>
          <p:nvPr/>
        </p:nvSpPr>
        <p:spPr bwMode="auto">
          <a:xfrm>
            <a:off x="4024700" y="193181"/>
            <a:ext cx="2389480" cy="1064647"/>
          </a:xfrm>
          <a:prstGeom prst="rect">
            <a:avLst/>
          </a:prstGeom>
          <a:solidFill>
            <a:srgbClr val="D2D2D2">
              <a:lumMod val="50000"/>
            </a:srgb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75661" tIns="140529" rIns="175661" bIns="140529" numCol="1" spcCol="0" rtlCol="0" fromWordArt="0" anchor="t" anchorCtr="0" forceAA="0" compatLnSpc="1">
            <a:prstTxWarp prst="textNoShape">
              <a:avLst/>
            </a:prstTxWarp>
            <a:noAutofit/>
          </a:bodyPr>
          <a:lstStyle/>
          <a:p>
            <a:pPr defTabSz="895519" fontAlgn="base">
              <a:lnSpc>
                <a:spcPct val="90000"/>
              </a:lnSpc>
              <a:spcBef>
                <a:spcPct val="0"/>
              </a:spcBef>
              <a:spcAft>
                <a:spcPct val="0"/>
              </a:spcAft>
            </a:pPr>
            <a:endParaRPr lang="en-US" sz="2307" kern="0">
              <a:solidFill>
                <a:srgbClr val="FFFFFF"/>
              </a:solidFill>
              <a:latin typeface="Segoe UI Light"/>
              <a:cs typeface="Segoe UI" pitchFamily="34" charset="0"/>
            </a:endParaRPr>
          </a:p>
        </p:txBody>
      </p:sp>
      <p:sp>
        <p:nvSpPr>
          <p:cNvPr id="88" name="Rectangle 87"/>
          <p:cNvSpPr/>
          <p:nvPr/>
        </p:nvSpPr>
        <p:spPr bwMode="auto">
          <a:xfrm>
            <a:off x="4010659" y="2411013"/>
            <a:ext cx="2389480" cy="1064647"/>
          </a:xfrm>
          <a:prstGeom prst="rect">
            <a:avLst/>
          </a:prstGeom>
          <a:solidFill>
            <a:srgbClr val="D2D2D2">
              <a:lumMod val="50000"/>
            </a:srgb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75661" tIns="140529" rIns="175661" bIns="140529" numCol="1" spcCol="0" rtlCol="0" fromWordArt="0" anchor="t" anchorCtr="0" forceAA="0" compatLnSpc="1">
            <a:prstTxWarp prst="textNoShape">
              <a:avLst/>
            </a:prstTxWarp>
            <a:noAutofit/>
          </a:bodyPr>
          <a:lstStyle/>
          <a:p>
            <a:pPr defTabSz="895519" fontAlgn="base">
              <a:lnSpc>
                <a:spcPct val="90000"/>
              </a:lnSpc>
              <a:spcBef>
                <a:spcPct val="0"/>
              </a:spcBef>
              <a:spcAft>
                <a:spcPct val="0"/>
              </a:spcAft>
              <a:defRPr/>
            </a:pPr>
            <a:endParaRPr lang="en-US" sz="2307" kern="0">
              <a:solidFill>
                <a:srgbClr val="FFFFFF"/>
              </a:solidFill>
              <a:latin typeface="Segoe UI Light"/>
              <a:cs typeface="Segoe UI" pitchFamily="34" charset="0"/>
            </a:endParaRPr>
          </a:p>
        </p:txBody>
      </p:sp>
      <p:sp>
        <p:nvSpPr>
          <p:cNvPr id="89" name="Rectangle 88"/>
          <p:cNvSpPr/>
          <p:nvPr/>
        </p:nvSpPr>
        <p:spPr bwMode="auto">
          <a:xfrm>
            <a:off x="4010659" y="3531740"/>
            <a:ext cx="2389480" cy="1064647"/>
          </a:xfrm>
          <a:prstGeom prst="rect">
            <a:avLst/>
          </a:prstGeom>
          <a:solidFill>
            <a:srgbClr val="D2D2D2">
              <a:lumMod val="50000"/>
            </a:srgb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75661" tIns="140529" rIns="175661" bIns="140529" numCol="1" spcCol="0" rtlCol="0" fromWordArt="0" anchor="t" anchorCtr="0" forceAA="0" compatLnSpc="1">
            <a:prstTxWarp prst="textNoShape">
              <a:avLst/>
            </a:prstTxWarp>
            <a:noAutofit/>
          </a:bodyPr>
          <a:lstStyle/>
          <a:p>
            <a:pPr defTabSz="895519" fontAlgn="base">
              <a:lnSpc>
                <a:spcPct val="90000"/>
              </a:lnSpc>
              <a:spcBef>
                <a:spcPct val="0"/>
              </a:spcBef>
              <a:spcAft>
                <a:spcPct val="0"/>
              </a:spcAft>
              <a:defRPr/>
            </a:pPr>
            <a:endParaRPr lang="en-US" sz="2307" kern="0">
              <a:solidFill>
                <a:srgbClr val="FFFFFF"/>
              </a:solidFill>
              <a:latin typeface="Segoe UI Light"/>
              <a:ea typeface="Segoe UI" pitchFamily="34" charset="0"/>
              <a:cs typeface="Segoe UI" pitchFamily="34" charset="0"/>
            </a:endParaRPr>
          </a:p>
        </p:txBody>
      </p:sp>
      <p:sp>
        <p:nvSpPr>
          <p:cNvPr id="90" name="Rectangle 89"/>
          <p:cNvSpPr/>
          <p:nvPr/>
        </p:nvSpPr>
        <p:spPr bwMode="auto">
          <a:xfrm>
            <a:off x="4010659" y="4640930"/>
            <a:ext cx="2389480" cy="1064647"/>
          </a:xfrm>
          <a:prstGeom prst="rect">
            <a:avLst/>
          </a:prstGeom>
          <a:solidFill>
            <a:srgbClr val="D2D2D2">
              <a:lumMod val="50000"/>
            </a:srgb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75661" tIns="140529" rIns="175661" bIns="140529" numCol="1" spcCol="0" rtlCol="0" fromWordArt="0" anchor="t" anchorCtr="0" forceAA="0" compatLnSpc="1">
            <a:prstTxWarp prst="textNoShape">
              <a:avLst/>
            </a:prstTxWarp>
            <a:noAutofit/>
          </a:bodyPr>
          <a:lstStyle/>
          <a:p>
            <a:pPr defTabSz="895519" fontAlgn="base">
              <a:lnSpc>
                <a:spcPct val="90000"/>
              </a:lnSpc>
              <a:spcBef>
                <a:spcPct val="0"/>
              </a:spcBef>
              <a:spcAft>
                <a:spcPct val="0"/>
              </a:spcAft>
              <a:defRPr/>
            </a:pPr>
            <a:endParaRPr lang="en-US" sz="2307" kern="0">
              <a:solidFill>
                <a:srgbClr val="FFFFFF"/>
              </a:solidFill>
              <a:latin typeface="Segoe UI Light"/>
              <a:ea typeface="Segoe UI" pitchFamily="34" charset="0"/>
              <a:cs typeface="Segoe UI" pitchFamily="34" charset="0"/>
            </a:endParaRPr>
          </a:p>
        </p:txBody>
      </p:sp>
      <p:sp>
        <p:nvSpPr>
          <p:cNvPr id="137" name="Rectangle 136"/>
          <p:cNvSpPr/>
          <p:nvPr/>
        </p:nvSpPr>
        <p:spPr bwMode="auto">
          <a:xfrm>
            <a:off x="4010659" y="1297307"/>
            <a:ext cx="2389480" cy="1064647"/>
          </a:xfrm>
          <a:prstGeom prst="rect">
            <a:avLst/>
          </a:prstGeom>
          <a:solidFill>
            <a:srgbClr val="505050"/>
          </a:solidFill>
          <a:ln w="6350" cap="flat" cmpd="sng" algn="ctr">
            <a:noFill/>
            <a:prstDash val="solid"/>
            <a:miter lim="800000"/>
            <a:headEnd type="none" w="med" len="med"/>
            <a:tailEnd type="none" w="med" len="med"/>
          </a:ln>
          <a:effectLst/>
        </p:spPr>
        <p:txBody>
          <a:bodyPr rot="0" spcFirstLastPara="0" vertOverflow="overflow" horzOverflow="overflow" vert="horz" wrap="square" lIns="175661" tIns="140529" rIns="175661" bIns="140529" numCol="1" spcCol="0" rtlCol="0" fromWordArt="0" anchor="t" anchorCtr="0" forceAA="0" compatLnSpc="1">
            <a:prstTxWarp prst="textNoShape">
              <a:avLst/>
            </a:prstTxWarp>
            <a:noAutofit/>
          </a:bodyPr>
          <a:lstStyle/>
          <a:p>
            <a:pPr defTabSz="895519" fontAlgn="base">
              <a:lnSpc>
                <a:spcPct val="90000"/>
              </a:lnSpc>
              <a:spcBef>
                <a:spcPct val="0"/>
              </a:spcBef>
              <a:spcAft>
                <a:spcPct val="0"/>
              </a:spcAft>
            </a:pPr>
            <a:endParaRPr lang="en-US" sz="2307" kern="0">
              <a:solidFill>
                <a:srgbClr val="FFFFFF"/>
              </a:solidFill>
              <a:latin typeface="Segoe UI Light"/>
              <a:cs typeface="Segoe UI" pitchFamily="34" charset="0"/>
            </a:endParaRPr>
          </a:p>
        </p:txBody>
      </p:sp>
      <p:sp>
        <p:nvSpPr>
          <p:cNvPr id="138" name="Rectangle 137"/>
          <p:cNvSpPr/>
          <p:nvPr/>
        </p:nvSpPr>
        <p:spPr bwMode="auto">
          <a:xfrm>
            <a:off x="6333894" y="193182"/>
            <a:ext cx="5610907" cy="6435386"/>
          </a:xfrm>
          <a:prstGeom prst="rect">
            <a:avLst/>
          </a:prstGeom>
          <a:solidFill>
            <a:srgbClr val="505050"/>
          </a:solidFill>
          <a:ln w="6350" cap="flat" cmpd="sng" algn="ctr">
            <a:noFill/>
            <a:prstDash val="solid"/>
            <a:miter lim="800000"/>
            <a:headEnd type="none" w="med" len="med"/>
            <a:tailEnd type="none" w="med" len="med"/>
          </a:ln>
          <a:effectLst/>
        </p:spPr>
        <p:txBody>
          <a:bodyPr rot="0" spcFirstLastPara="0" vertOverflow="overflow" horzOverflow="overflow" vert="horz" wrap="square" lIns="175661" tIns="140529" rIns="175661" bIns="140529" numCol="1" spcCol="0" rtlCol="0" fromWordArt="0" anchor="t" anchorCtr="0" forceAA="0" compatLnSpc="1">
            <a:prstTxWarp prst="textNoShape">
              <a:avLst/>
            </a:prstTxWarp>
            <a:noAutofit/>
          </a:bodyPr>
          <a:lstStyle/>
          <a:p>
            <a:pPr defTabSz="895519" fontAlgn="base">
              <a:lnSpc>
                <a:spcPct val="90000"/>
              </a:lnSpc>
              <a:spcBef>
                <a:spcPct val="0"/>
              </a:spcBef>
              <a:spcAft>
                <a:spcPct val="0"/>
              </a:spcAft>
              <a:defRPr/>
            </a:pPr>
            <a:endParaRPr lang="en-US" sz="2307" kern="0">
              <a:solidFill>
                <a:srgbClr val="FFFFFF"/>
              </a:solidFill>
              <a:latin typeface="Segoe UI Light"/>
              <a:ea typeface="Segoe UI" pitchFamily="34" charset="0"/>
              <a:cs typeface="Segoe UI" pitchFamily="34" charset="0"/>
            </a:endParaRPr>
          </a:p>
        </p:txBody>
      </p:sp>
      <p:sp>
        <p:nvSpPr>
          <p:cNvPr id="139" name="TextBox 138"/>
          <p:cNvSpPr txBox="1"/>
          <p:nvPr/>
        </p:nvSpPr>
        <p:spPr>
          <a:xfrm>
            <a:off x="6480159" y="3573679"/>
            <a:ext cx="5270978" cy="1586867"/>
          </a:xfrm>
          <a:prstGeom prst="rect">
            <a:avLst/>
          </a:prstGeom>
          <a:solidFill>
            <a:schemeClr val="tx2"/>
          </a:solidFill>
        </p:spPr>
        <p:txBody>
          <a:bodyPr wrap="square" lIns="175661" tIns="140529" rIns="175661" bIns="140529" rtlCol="0">
            <a:spAutoFit/>
          </a:bodyPr>
          <a:lstStyle/>
          <a:p>
            <a:pPr defTabSz="895810" fontAlgn="base">
              <a:lnSpc>
                <a:spcPct val="90000"/>
              </a:lnSpc>
              <a:spcBef>
                <a:spcPct val="0"/>
              </a:spcBef>
              <a:spcAft>
                <a:spcPct val="0"/>
              </a:spcAft>
              <a:tabLst>
                <a:tab pos="878164" algn="l"/>
              </a:tabLst>
              <a:defRPr/>
            </a:pPr>
            <a:endParaRPr lang="en-US" sz="2307" kern="0">
              <a:gradFill>
                <a:gsLst>
                  <a:gs pos="0">
                    <a:srgbClr val="FFFFFF"/>
                  </a:gs>
                  <a:gs pos="100000">
                    <a:srgbClr val="FFFFFF"/>
                  </a:gs>
                </a:gsLst>
                <a:lin ang="5400000" scaled="0"/>
              </a:gradFill>
              <a:latin typeface="Segoe UI Light"/>
              <a:cs typeface="Segoe UI" pitchFamily="34" charset="0"/>
            </a:endParaRPr>
          </a:p>
          <a:p>
            <a:pPr defTabSz="895810" fontAlgn="base">
              <a:lnSpc>
                <a:spcPct val="90000"/>
              </a:lnSpc>
              <a:spcBef>
                <a:spcPct val="0"/>
              </a:spcBef>
              <a:spcAft>
                <a:spcPct val="0"/>
              </a:spcAft>
              <a:tabLst>
                <a:tab pos="878164" algn="l"/>
              </a:tabLst>
              <a:defRPr/>
            </a:pPr>
            <a:endParaRPr lang="en-US" sz="2307" kern="0">
              <a:gradFill>
                <a:gsLst>
                  <a:gs pos="0">
                    <a:srgbClr val="FFFFFF"/>
                  </a:gs>
                  <a:gs pos="100000">
                    <a:srgbClr val="FFFFFF"/>
                  </a:gs>
                </a:gsLst>
                <a:lin ang="5400000" scaled="0"/>
              </a:gradFill>
              <a:latin typeface="Segoe UI Light"/>
              <a:cs typeface="Segoe UI" pitchFamily="34" charset="0"/>
            </a:endParaRPr>
          </a:p>
          <a:p>
            <a:pPr defTabSz="895810" fontAlgn="base">
              <a:lnSpc>
                <a:spcPct val="90000"/>
              </a:lnSpc>
              <a:spcBef>
                <a:spcPct val="0"/>
              </a:spcBef>
              <a:spcAft>
                <a:spcPct val="0"/>
              </a:spcAft>
              <a:tabLst>
                <a:tab pos="878164" algn="l"/>
              </a:tabLst>
              <a:defRPr/>
            </a:pPr>
            <a:endParaRPr lang="en-US" sz="2307" kern="0">
              <a:gradFill>
                <a:gsLst>
                  <a:gs pos="0">
                    <a:srgbClr val="FFFFFF"/>
                  </a:gs>
                  <a:gs pos="100000">
                    <a:srgbClr val="FFFFFF"/>
                  </a:gs>
                </a:gsLst>
                <a:lin ang="5400000" scaled="0"/>
              </a:gradFill>
              <a:latin typeface="Segoe UI Light"/>
              <a:cs typeface="Segoe UI" pitchFamily="34" charset="0"/>
            </a:endParaRPr>
          </a:p>
          <a:p>
            <a:pPr defTabSz="895810" fontAlgn="base">
              <a:lnSpc>
                <a:spcPct val="90000"/>
              </a:lnSpc>
              <a:spcBef>
                <a:spcPct val="0"/>
              </a:spcBef>
              <a:spcAft>
                <a:spcPct val="0"/>
              </a:spcAft>
              <a:tabLst>
                <a:tab pos="878164" algn="l"/>
              </a:tabLst>
              <a:defRPr/>
            </a:pPr>
            <a:endParaRPr lang="en-US" sz="2307" kern="0">
              <a:gradFill>
                <a:gsLst>
                  <a:gs pos="0">
                    <a:srgbClr val="FFFFFF"/>
                  </a:gs>
                  <a:gs pos="100000">
                    <a:srgbClr val="FFFFFF"/>
                  </a:gs>
                </a:gsLst>
                <a:lin ang="5400000" scaled="0"/>
              </a:gradFill>
              <a:latin typeface="Segoe UI Light"/>
              <a:cs typeface="Segoe UI" pitchFamily="34" charset="0"/>
            </a:endParaRPr>
          </a:p>
        </p:txBody>
      </p:sp>
      <p:sp>
        <p:nvSpPr>
          <p:cNvPr id="140" name="TextBox 139"/>
          <p:cNvSpPr txBox="1"/>
          <p:nvPr/>
        </p:nvSpPr>
        <p:spPr>
          <a:xfrm>
            <a:off x="6480159" y="1935254"/>
            <a:ext cx="5270978" cy="1587052"/>
          </a:xfrm>
          <a:prstGeom prst="rect">
            <a:avLst/>
          </a:prstGeom>
          <a:solidFill>
            <a:schemeClr val="tx2"/>
          </a:solidFill>
        </p:spPr>
        <p:txBody>
          <a:bodyPr wrap="square" lIns="175661" tIns="140529" rIns="175661" bIns="140529" rtlCol="0">
            <a:spAutoFit/>
          </a:bodyPr>
          <a:lstStyle/>
          <a:p>
            <a:pPr defTabSz="895810" fontAlgn="base">
              <a:lnSpc>
                <a:spcPct val="90000"/>
              </a:lnSpc>
              <a:spcBef>
                <a:spcPct val="0"/>
              </a:spcBef>
              <a:spcAft>
                <a:spcPct val="0"/>
              </a:spcAft>
              <a:tabLst>
                <a:tab pos="878164" algn="l"/>
              </a:tabLst>
              <a:defRPr/>
            </a:pPr>
            <a:endParaRPr lang="en-US" sz="2307" kern="0">
              <a:gradFill>
                <a:gsLst>
                  <a:gs pos="0">
                    <a:srgbClr val="FFFFFF"/>
                  </a:gs>
                  <a:gs pos="100000">
                    <a:srgbClr val="FFFFFF"/>
                  </a:gs>
                </a:gsLst>
                <a:lin ang="5400000" scaled="0"/>
              </a:gradFill>
              <a:latin typeface="Segoe UI Light"/>
              <a:ea typeface="Segoe UI" pitchFamily="34" charset="0"/>
              <a:cs typeface="Segoe UI" pitchFamily="34" charset="0"/>
            </a:endParaRPr>
          </a:p>
          <a:p>
            <a:pPr defTabSz="895810" fontAlgn="base">
              <a:lnSpc>
                <a:spcPct val="90000"/>
              </a:lnSpc>
              <a:spcBef>
                <a:spcPct val="0"/>
              </a:spcBef>
              <a:spcAft>
                <a:spcPct val="0"/>
              </a:spcAft>
              <a:tabLst>
                <a:tab pos="878164" algn="l"/>
              </a:tabLst>
              <a:defRPr/>
            </a:pPr>
            <a:endParaRPr lang="en-US" sz="2307" kern="0">
              <a:gradFill>
                <a:gsLst>
                  <a:gs pos="0">
                    <a:srgbClr val="FFFFFF"/>
                  </a:gs>
                  <a:gs pos="100000">
                    <a:srgbClr val="FFFFFF"/>
                  </a:gs>
                </a:gsLst>
                <a:lin ang="5400000" scaled="0"/>
              </a:gradFill>
              <a:latin typeface="Segoe UI Light"/>
              <a:ea typeface="Segoe UI" pitchFamily="34" charset="0"/>
              <a:cs typeface="Segoe UI" pitchFamily="34" charset="0"/>
            </a:endParaRPr>
          </a:p>
          <a:p>
            <a:pPr defTabSz="895810" fontAlgn="base">
              <a:lnSpc>
                <a:spcPct val="90000"/>
              </a:lnSpc>
              <a:spcBef>
                <a:spcPct val="0"/>
              </a:spcBef>
              <a:spcAft>
                <a:spcPct val="0"/>
              </a:spcAft>
              <a:tabLst>
                <a:tab pos="878164" algn="l"/>
              </a:tabLst>
              <a:defRPr/>
            </a:pPr>
            <a:endParaRPr lang="en-US" sz="2307" kern="0">
              <a:gradFill>
                <a:gsLst>
                  <a:gs pos="0">
                    <a:srgbClr val="FFFFFF"/>
                  </a:gs>
                  <a:gs pos="100000">
                    <a:srgbClr val="FFFFFF"/>
                  </a:gs>
                </a:gsLst>
                <a:lin ang="5400000" scaled="0"/>
              </a:gradFill>
              <a:latin typeface="Segoe UI Light"/>
              <a:ea typeface="Segoe UI" pitchFamily="34" charset="0"/>
              <a:cs typeface="Segoe UI" pitchFamily="34" charset="0"/>
            </a:endParaRPr>
          </a:p>
          <a:p>
            <a:pPr defTabSz="895810" fontAlgn="base">
              <a:lnSpc>
                <a:spcPct val="90000"/>
              </a:lnSpc>
              <a:spcBef>
                <a:spcPct val="0"/>
              </a:spcBef>
              <a:spcAft>
                <a:spcPct val="0"/>
              </a:spcAft>
              <a:tabLst>
                <a:tab pos="878164" algn="l"/>
              </a:tabLst>
              <a:defRPr/>
            </a:pPr>
            <a:endParaRPr lang="en-US" sz="230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1" name="TextBox 140"/>
          <p:cNvSpPr txBox="1"/>
          <p:nvPr/>
        </p:nvSpPr>
        <p:spPr>
          <a:xfrm>
            <a:off x="4903444" y="2699674"/>
            <a:ext cx="1161858" cy="506565"/>
          </a:xfrm>
          <a:prstGeom prst="rect">
            <a:avLst/>
          </a:prstGeom>
          <a:noFill/>
        </p:spPr>
        <p:txBody>
          <a:bodyPr wrap="none" lIns="179234" tIns="143387" rIns="179234" bIns="143387" rtlCol="0">
            <a:spAutoFit/>
          </a:bodyPr>
          <a:lstStyle/>
          <a:p>
            <a:pPr defTabSz="896214">
              <a:lnSpc>
                <a:spcPct val="90000"/>
              </a:lnSpc>
              <a:spcAft>
                <a:spcPts val="588"/>
              </a:spcAft>
              <a:defRPr/>
            </a:pPr>
            <a:r>
              <a:rPr lang="en-US" sz="1567" kern="0">
                <a:gradFill>
                  <a:gsLst>
                    <a:gs pos="0">
                      <a:srgbClr val="FFFFFF"/>
                    </a:gs>
                    <a:gs pos="100000">
                      <a:srgbClr val="FFFFFF"/>
                    </a:gs>
                  </a:gsLst>
                  <a:lin ang="5400000" scaled="1"/>
                </a:gradFill>
                <a:latin typeface="Segoe UI" panose="020B0502040204020203" pitchFamily="34" charset="0"/>
                <a:cs typeface="Segoe UI" panose="020B0502040204020203" pitchFamily="34" charset="0"/>
              </a:rPr>
              <a:t>API Apps</a:t>
            </a:r>
          </a:p>
        </p:txBody>
      </p:sp>
      <p:sp>
        <p:nvSpPr>
          <p:cNvPr id="142" name="TextBox 141"/>
          <p:cNvSpPr txBox="1"/>
          <p:nvPr/>
        </p:nvSpPr>
        <p:spPr>
          <a:xfrm>
            <a:off x="6480159" y="303881"/>
            <a:ext cx="5270978" cy="1580001"/>
          </a:xfrm>
          <a:prstGeom prst="rect">
            <a:avLst/>
          </a:prstGeom>
          <a:solidFill>
            <a:schemeClr val="tx2"/>
          </a:solidFill>
          <a:ln w="6350" cap="flat" cmpd="sng" algn="ctr">
            <a:noFill/>
            <a:prstDash val="solid"/>
            <a:miter lim="800000"/>
            <a:headEnd type="none" w="med" len="med"/>
            <a:tailEnd type="none" w="med" len="med"/>
          </a:ln>
          <a:effectLst/>
        </p:spPr>
        <p:txBody>
          <a:bodyPr rot="0" spcFirstLastPara="0" vertOverflow="overflow" horzOverflow="overflow" vert="horz" wrap="square" lIns="172232" tIns="137786" rIns="172232" bIns="137786" numCol="1" spcCol="0" rtlCol="0" fromWordArt="0" anchor="t" anchorCtr="0" forceAA="0" compatLnSpc="1">
            <a:prstTxWarp prst="textNoShape">
              <a:avLst/>
            </a:prstTxWarp>
            <a:noAutofit/>
          </a:bodyPr>
          <a:lstStyle>
            <a:defPPr>
              <a:defRPr lang="en-US"/>
            </a:defPPr>
            <a:lvl1pPr defTabSz="913926" fontAlgn="base">
              <a:lnSpc>
                <a:spcPct val="90000"/>
              </a:lnSpc>
              <a:spcBef>
                <a:spcPct val="0"/>
              </a:spcBef>
              <a:spcAft>
                <a:spcPct val="0"/>
              </a:spcAft>
              <a:defRPr sz="2353" b="1" kern="0">
                <a:gradFill>
                  <a:gsLst>
                    <a:gs pos="0">
                      <a:srgbClr val="FFFFFF"/>
                    </a:gs>
                    <a:gs pos="100000">
                      <a:srgbClr val="FFFFFF"/>
                    </a:gs>
                  </a:gsLst>
                  <a:lin ang="5400000" scaled="0"/>
                </a:gradFill>
                <a:latin typeface="Segoe UI"/>
                <a:ea typeface="Segoe UI" pitchFamily="34" charset="0"/>
                <a:cs typeface="Segoe UI" pitchFamily="34" charset="0"/>
              </a:defRPr>
            </a:lvl1pPr>
          </a:lstStyle>
          <a:p>
            <a:pPr defTabSz="895810">
              <a:tabLst>
                <a:tab pos="878164" algn="l"/>
              </a:tabLst>
              <a:defRPr/>
            </a:pPr>
            <a:endParaRPr lang="en-US" sz="2304" b="0">
              <a:solidFill>
                <a:srgbClr val="FFFFFF"/>
              </a:solidFill>
              <a:latin typeface="Segoe UI Light"/>
              <a:ea typeface="+mn-ea"/>
            </a:endParaRPr>
          </a:p>
          <a:p>
            <a:pPr defTabSz="878221">
              <a:tabLst>
                <a:tab pos="860921" algn="l"/>
              </a:tabLst>
              <a:defRPr/>
            </a:pPr>
            <a:endParaRPr lang="en-US" sz="2262" b="0"/>
          </a:p>
        </p:txBody>
      </p:sp>
      <p:pic>
        <p:nvPicPr>
          <p:cNvPr id="157" name="Picture 156"/>
          <p:cNvPicPr>
            <a:picLocks noChangeAspect="1"/>
          </p:cNvPicPr>
          <p:nvPr/>
        </p:nvPicPr>
        <p:blipFill>
          <a:blip r:embed="rId2">
            <a:duotone>
              <a:prstClr val="black"/>
              <a:srgbClr val="00BCF2">
                <a:tint val="45000"/>
                <a:satMod val="400000"/>
              </a:srgbClr>
            </a:duotone>
            <a:lum bright="100000" contrast="-40000"/>
          </a:blip>
          <a:stretch>
            <a:fillRect/>
          </a:stretch>
        </p:blipFill>
        <p:spPr>
          <a:xfrm>
            <a:off x="4310783" y="1407029"/>
            <a:ext cx="545070" cy="782665"/>
          </a:xfrm>
          <a:prstGeom prst="rect">
            <a:avLst/>
          </a:prstGeom>
        </p:spPr>
      </p:pic>
      <p:sp>
        <p:nvSpPr>
          <p:cNvPr id="159" name="TextBox 158"/>
          <p:cNvSpPr txBox="1"/>
          <p:nvPr/>
        </p:nvSpPr>
        <p:spPr>
          <a:xfrm>
            <a:off x="4903444" y="3785719"/>
            <a:ext cx="1337865" cy="506565"/>
          </a:xfrm>
          <a:prstGeom prst="rect">
            <a:avLst/>
          </a:prstGeom>
          <a:noFill/>
        </p:spPr>
        <p:txBody>
          <a:bodyPr wrap="none" lIns="179234" tIns="143387" rIns="179234" bIns="143387" rtlCol="0">
            <a:spAutoFit/>
          </a:bodyPr>
          <a:lstStyle/>
          <a:p>
            <a:pPr defTabSz="896214">
              <a:lnSpc>
                <a:spcPct val="90000"/>
              </a:lnSpc>
              <a:spcAft>
                <a:spcPts val="588"/>
              </a:spcAft>
              <a:defRPr/>
            </a:pPr>
            <a:r>
              <a:rPr lang="en-US" sz="1567" kern="0">
                <a:gradFill>
                  <a:gsLst>
                    <a:gs pos="0">
                      <a:srgbClr val="FFFFFF"/>
                    </a:gs>
                    <a:gs pos="100000">
                      <a:srgbClr val="FFFFFF"/>
                    </a:gs>
                  </a:gsLst>
                  <a:lin ang="5400000" scaled="1"/>
                </a:gradFill>
                <a:latin typeface="Segoe UI" panose="020B0502040204020203" pitchFamily="34" charset="0"/>
                <a:cs typeface="Segoe UI" panose="020B0502040204020203" pitchFamily="34" charset="0"/>
              </a:rPr>
              <a:t>Logic Apps</a:t>
            </a:r>
          </a:p>
        </p:txBody>
      </p:sp>
      <p:sp>
        <p:nvSpPr>
          <p:cNvPr id="160" name="TextBox 159"/>
          <p:cNvSpPr txBox="1"/>
          <p:nvPr/>
        </p:nvSpPr>
        <p:spPr>
          <a:xfrm>
            <a:off x="5089453" y="4880171"/>
            <a:ext cx="1172972" cy="510886"/>
          </a:xfrm>
          <a:prstGeom prst="rect">
            <a:avLst/>
          </a:prstGeom>
          <a:noFill/>
        </p:spPr>
        <p:txBody>
          <a:bodyPr wrap="none" lIns="179234" tIns="143387" rIns="179234" bIns="143387" rtlCol="0">
            <a:spAutoFit/>
          </a:bodyPr>
          <a:lstStyle/>
          <a:p>
            <a:pPr defTabSz="896214">
              <a:lnSpc>
                <a:spcPct val="90000"/>
              </a:lnSpc>
              <a:spcAft>
                <a:spcPts val="588"/>
              </a:spcAft>
              <a:defRPr/>
            </a:pPr>
            <a:r>
              <a:rPr lang="en-US" sz="1567" kern="0">
                <a:solidFill>
                  <a:srgbClr val="FFFFFF"/>
                </a:solidFill>
                <a:latin typeface="Segoe UI Light"/>
              </a:rPr>
              <a:t>Functions</a:t>
            </a:r>
          </a:p>
        </p:txBody>
      </p:sp>
      <p:sp>
        <p:nvSpPr>
          <p:cNvPr id="161" name="TextBox 160"/>
          <p:cNvSpPr txBox="1"/>
          <p:nvPr/>
        </p:nvSpPr>
        <p:spPr>
          <a:xfrm>
            <a:off x="4903444" y="1590728"/>
            <a:ext cx="1485585" cy="506565"/>
          </a:xfrm>
          <a:prstGeom prst="rect">
            <a:avLst/>
          </a:prstGeom>
          <a:noFill/>
        </p:spPr>
        <p:txBody>
          <a:bodyPr wrap="none" lIns="179234" tIns="143387" rIns="179234" bIns="143387" rtlCol="0">
            <a:spAutoFit/>
          </a:bodyPr>
          <a:lstStyle/>
          <a:p>
            <a:pPr defTabSz="896214">
              <a:lnSpc>
                <a:spcPct val="90000"/>
              </a:lnSpc>
              <a:spcAft>
                <a:spcPts val="588"/>
              </a:spcAft>
              <a:defRPr/>
            </a:pPr>
            <a:r>
              <a:rPr lang="en-US" sz="1567" kern="0">
                <a:gradFill>
                  <a:gsLst>
                    <a:gs pos="0">
                      <a:srgbClr val="FFFFFF"/>
                    </a:gs>
                    <a:gs pos="100000">
                      <a:srgbClr val="FFFFFF"/>
                    </a:gs>
                  </a:gsLst>
                  <a:lin ang="5400000" scaled="1"/>
                </a:gradFill>
                <a:latin typeface="Segoe UI" panose="020B0502040204020203" pitchFamily="34" charset="0"/>
                <a:cs typeface="Segoe UI" panose="020B0502040204020203" pitchFamily="34" charset="0"/>
              </a:rPr>
              <a:t>Mobile Apps</a:t>
            </a:r>
          </a:p>
        </p:txBody>
      </p:sp>
      <p:pic>
        <p:nvPicPr>
          <p:cNvPr id="162" name="Picture 6"/>
          <p:cNvPicPr>
            <a:picLocks noChangeAspect="1"/>
          </p:cNvPicPr>
          <p:nvPr/>
        </p:nvPicPr>
        <p:blipFill>
          <a:blip r:embed="rId3">
            <a:biLevel thresh="25000"/>
          </a:blip>
          <a:stretch>
            <a:fillRect/>
          </a:stretch>
        </p:blipFill>
        <p:spPr>
          <a:xfrm>
            <a:off x="4210269" y="4791735"/>
            <a:ext cx="902354" cy="796299"/>
          </a:xfrm>
          <a:prstGeom prst="rect">
            <a:avLst/>
          </a:prstGeom>
        </p:spPr>
      </p:pic>
      <p:sp>
        <p:nvSpPr>
          <p:cNvPr id="163" name="TextBox 162"/>
          <p:cNvSpPr txBox="1"/>
          <p:nvPr/>
        </p:nvSpPr>
        <p:spPr>
          <a:xfrm>
            <a:off x="4903445" y="486603"/>
            <a:ext cx="1276577" cy="506565"/>
          </a:xfrm>
          <a:prstGeom prst="rect">
            <a:avLst/>
          </a:prstGeom>
          <a:noFill/>
        </p:spPr>
        <p:txBody>
          <a:bodyPr wrap="none" lIns="179234" tIns="143387" rIns="179234" bIns="143387" rtlCol="0">
            <a:spAutoFit/>
          </a:bodyPr>
          <a:lstStyle/>
          <a:p>
            <a:pPr defTabSz="896214">
              <a:lnSpc>
                <a:spcPct val="90000"/>
              </a:lnSpc>
              <a:spcAft>
                <a:spcPts val="588"/>
              </a:spcAft>
              <a:defRPr/>
            </a:pPr>
            <a:r>
              <a:rPr lang="en-US" sz="1567" kern="0">
                <a:gradFill>
                  <a:gsLst>
                    <a:gs pos="0">
                      <a:srgbClr val="FFFFFF"/>
                    </a:gs>
                    <a:gs pos="100000">
                      <a:srgbClr val="FFFFFF"/>
                    </a:gs>
                  </a:gsLst>
                  <a:lin ang="5400000" scaled="1"/>
                </a:gradFill>
                <a:latin typeface="Segoe UI" panose="020B0502040204020203" pitchFamily="34" charset="0"/>
                <a:cs typeface="Segoe UI" panose="020B0502040204020203" pitchFamily="34" charset="0"/>
              </a:rPr>
              <a:t>Web Apps</a:t>
            </a:r>
          </a:p>
        </p:txBody>
      </p:sp>
      <p:sp>
        <p:nvSpPr>
          <p:cNvPr id="164" name="TextBox 163"/>
          <p:cNvSpPr txBox="1"/>
          <p:nvPr/>
        </p:nvSpPr>
        <p:spPr>
          <a:xfrm>
            <a:off x="6480159" y="5211918"/>
            <a:ext cx="5270978" cy="1305613"/>
          </a:xfrm>
          <a:prstGeom prst="rect">
            <a:avLst/>
          </a:prstGeom>
          <a:solidFill>
            <a:schemeClr val="tx2"/>
          </a:solidFill>
          <a:ln w="6350" cap="flat" cmpd="sng" algn="ctr">
            <a:noFill/>
            <a:prstDash val="solid"/>
            <a:miter lim="800000"/>
            <a:headEnd type="none" w="med" len="med"/>
            <a:tailEnd type="none" w="med" len="med"/>
          </a:ln>
          <a:effectLst/>
        </p:spPr>
        <p:txBody>
          <a:bodyPr rot="0" spcFirstLastPara="0" vertOverflow="overflow" horzOverflow="overflow" vert="horz" wrap="square" lIns="172232" tIns="137786" rIns="172232" bIns="137786" numCol="1" spcCol="0" rtlCol="0" fromWordArt="0" anchor="t" anchorCtr="0" forceAA="0" compatLnSpc="1">
            <a:prstTxWarp prst="textNoShape">
              <a:avLst/>
            </a:prstTxWarp>
            <a:noAutofit/>
          </a:bodyPr>
          <a:lstStyle>
            <a:defPPr>
              <a:defRPr lang="en-US"/>
            </a:defPPr>
            <a:lvl1pPr defTabSz="913926" fontAlgn="base">
              <a:lnSpc>
                <a:spcPct val="90000"/>
              </a:lnSpc>
              <a:spcBef>
                <a:spcPct val="0"/>
              </a:spcBef>
              <a:spcAft>
                <a:spcPct val="0"/>
              </a:spcAft>
              <a:defRPr sz="2353" b="1" kern="0">
                <a:gradFill>
                  <a:gsLst>
                    <a:gs pos="0">
                      <a:srgbClr val="FFFFFF"/>
                    </a:gs>
                    <a:gs pos="100000">
                      <a:srgbClr val="FFFFFF"/>
                    </a:gs>
                  </a:gsLst>
                  <a:lin ang="5400000" scaled="0"/>
                </a:gradFill>
                <a:latin typeface="Segoe UI"/>
                <a:ea typeface="Segoe UI" pitchFamily="34" charset="0"/>
                <a:cs typeface="Segoe UI" pitchFamily="34" charset="0"/>
              </a:defRPr>
            </a:lvl1pPr>
          </a:lstStyle>
          <a:p>
            <a:pPr defTabSz="895810">
              <a:tabLst>
                <a:tab pos="878164" algn="l"/>
              </a:tabLst>
              <a:defRPr/>
            </a:pPr>
            <a:endParaRPr lang="en-US" sz="2307" b="0"/>
          </a:p>
        </p:txBody>
      </p:sp>
      <p:pic>
        <p:nvPicPr>
          <p:cNvPr id="165" name="Picture 164"/>
          <p:cNvPicPr>
            <a:picLocks noChangeAspect="1"/>
          </p:cNvPicPr>
          <p:nvPr/>
        </p:nvPicPr>
        <p:blipFill>
          <a:blip r:embed="rId4"/>
          <a:stretch>
            <a:fillRect/>
          </a:stretch>
        </p:blipFill>
        <p:spPr>
          <a:xfrm>
            <a:off x="4248657" y="2684297"/>
            <a:ext cx="669324" cy="631908"/>
          </a:xfrm>
          <a:prstGeom prst="flowChartOffpageConnector">
            <a:avLst/>
          </a:prstGeom>
          <a:noFill/>
        </p:spPr>
      </p:pic>
      <p:pic>
        <p:nvPicPr>
          <p:cNvPr id="166" name="Picture 165"/>
          <p:cNvPicPr>
            <a:picLocks noChangeAspect="1"/>
          </p:cNvPicPr>
          <p:nvPr/>
        </p:nvPicPr>
        <p:blipFill>
          <a:blip r:embed="rId5">
            <a:duotone>
              <a:prstClr val="black"/>
              <a:srgbClr val="00BCF2">
                <a:tint val="45000"/>
                <a:satMod val="400000"/>
              </a:srgbClr>
            </a:duotone>
            <a:lum bright="100000" contrast="-40000"/>
          </a:blip>
          <a:stretch>
            <a:fillRect/>
          </a:stretch>
        </p:blipFill>
        <p:spPr>
          <a:xfrm>
            <a:off x="4228449" y="339198"/>
            <a:ext cx="709741" cy="693195"/>
          </a:xfrm>
          <a:prstGeom prst="rect">
            <a:avLst/>
          </a:prstGeom>
        </p:spPr>
      </p:pic>
      <p:sp>
        <p:nvSpPr>
          <p:cNvPr id="172" name="TextBox 171"/>
          <p:cNvSpPr txBox="1"/>
          <p:nvPr/>
        </p:nvSpPr>
        <p:spPr>
          <a:xfrm>
            <a:off x="6567882" y="1924217"/>
            <a:ext cx="3381818" cy="307510"/>
          </a:xfrm>
          <a:prstGeom prst="rect">
            <a:avLst/>
          </a:prstGeom>
          <a:noFill/>
        </p:spPr>
        <p:txBody>
          <a:bodyPr wrap="square" rtlCol="0">
            <a:spAutoFit/>
          </a:bodyPr>
          <a:lstStyle/>
          <a:p>
            <a:pPr defTabSz="896214">
              <a:lnSpc>
                <a:spcPct val="90000"/>
              </a:lnSpc>
              <a:spcAft>
                <a:spcPts val="588"/>
              </a:spcAft>
              <a:tabLst>
                <a:tab pos="878164" algn="l"/>
              </a:tabLst>
              <a:defRPr/>
            </a:pPr>
            <a:r>
              <a:rPr lang="en-US" sz="1567" kern="0">
                <a:gradFill>
                  <a:gsLst>
                    <a:gs pos="0">
                      <a:srgbClr val="FFFFFF"/>
                    </a:gs>
                    <a:gs pos="100000">
                      <a:srgbClr val="FFFFFF"/>
                    </a:gs>
                  </a:gsLst>
                  <a:lin ang="5400000" scaled="1"/>
                </a:gradFill>
                <a:latin typeface="Segoe UI" panose="020B0502040204020203" pitchFamily="34" charset="0"/>
                <a:cs typeface="Segoe UI" panose="020B0502040204020203" pitchFamily="34" charset="0"/>
              </a:rPr>
              <a:t>User authentication</a:t>
            </a:r>
          </a:p>
        </p:txBody>
      </p:sp>
      <p:sp>
        <p:nvSpPr>
          <p:cNvPr id="173" name="TextBox 172"/>
          <p:cNvSpPr txBox="1"/>
          <p:nvPr/>
        </p:nvSpPr>
        <p:spPr>
          <a:xfrm>
            <a:off x="6567882" y="3569725"/>
            <a:ext cx="5069570" cy="307510"/>
          </a:xfrm>
          <a:prstGeom prst="rect">
            <a:avLst/>
          </a:prstGeom>
          <a:noFill/>
        </p:spPr>
        <p:txBody>
          <a:bodyPr wrap="square" rtlCol="0">
            <a:spAutoFit/>
          </a:bodyPr>
          <a:lstStyle/>
          <a:p>
            <a:pPr defTabSz="896214">
              <a:lnSpc>
                <a:spcPct val="90000"/>
              </a:lnSpc>
              <a:spcAft>
                <a:spcPts val="588"/>
              </a:spcAft>
              <a:tabLst>
                <a:tab pos="878164" algn="l"/>
              </a:tabLst>
              <a:defRPr/>
            </a:pPr>
            <a:r>
              <a:rPr lang="en-US" sz="1567" kern="0">
                <a:gradFill>
                  <a:gsLst>
                    <a:gs pos="0">
                      <a:srgbClr val="FFFFFF"/>
                    </a:gs>
                    <a:gs pos="100000">
                      <a:srgbClr val="FFFFFF"/>
                    </a:gs>
                  </a:gsLst>
                  <a:lin ang="5400000" scaled="1"/>
                </a:gradFill>
                <a:latin typeface="Segoe UI" panose="020B0502040204020203" pitchFamily="34" charset="0"/>
                <a:cs typeface="Segoe UI" panose="020B0502040204020203" pitchFamily="34" charset="0"/>
              </a:rPr>
              <a:t>Push notifications</a:t>
            </a:r>
          </a:p>
        </p:txBody>
      </p:sp>
      <p:sp>
        <p:nvSpPr>
          <p:cNvPr id="174" name="TextBox 173"/>
          <p:cNvSpPr txBox="1"/>
          <p:nvPr/>
        </p:nvSpPr>
        <p:spPr>
          <a:xfrm>
            <a:off x="6567882" y="5223386"/>
            <a:ext cx="3381818" cy="307510"/>
          </a:xfrm>
          <a:prstGeom prst="rect">
            <a:avLst/>
          </a:prstGeom>
          <a:noFill/>
        </p:spPr>
        <p:txBody>
          <a:bodyPr wrap="square" rtlCol="0">
            <a:spAutoFit/>
          </a:bodyPr>
          <a:lstStyle/>
          <a:p>
            <a:pPr defTabSz="896214">
              <a:lnSpc>
                <a:spcPct val="90000"/>
              </a:lnSpc>
              <a:spcAft>
                <a:spcPts val="588"/>
              </a:spcAft>
              <a:tabLst>
                <a:tab pos="878164" algn="l"/>
              </a:tabLst>
              <a:defRPr/>
            </a:pPr>
            <a:r>
              <a:rPr lang="en-US" sz="1567" kern="0">
                <a:gradFill>
                  <a:gsLst>
                    <a:gs pos="0">
                      <a:srgbClr val="FFFFFF"/>
                    </a:gs>
                    <a:gs pos="100000">
                      <a:srgbClr val="FFFFFF"/>
                    </a:gs>
                  </a:gsLst>
                  <a:lin ang="5400000" scaled="1"/>
                </a:gradFill>
                <a:latin typeface="Segoe UI" panose="020B0502040204020203" pitchFamily="34" charset="0"/>
                <a:cs typeface="Segoe UI" panose="020B0502040204020203" pitchFamily="34" charset="0"/>
              </a:rPr>
              <a:t>Data connections</a:t>
            </a:r>
          </a:p>
        </p:txBody>
      </p:sp>
      <p:sp>
        <p:nvSpPr>
          <p:cNvPr id="175" name="TextBox 174"/>
          <p:cNvSpPr txBox="1"/>
          <p:nvPr/>
        </p:nvSpPr>
        <p:spPr>
          <a:xfrm>
            <a:off x="6567882" y="356224"/>
            <a:ext cx="3381818" cy="307510"/>
          </a:xfrm>
          <a:prstGeom prst="rect">
            <a:avLst/>
          </a:prstGeom>
          <a:noFill/>
        </p:spPr>
        <p:txBody>
          <a:bodyPr wrap="square" rtlCol="0">
            <a:spAutoFit/>
          </a:bodyPr>
          <a:lstStyle/>
          <a:p>
            <a:pPr defTabSz="896214">
              <a:lnSpc>
                <a:spcPct val="90000"/>
              </a:lnSpc>
              <a:spcAft>
                <a:spcPts val="588"/>
              </a:spcAft>
              <a:tabLst>
                <a:tab pos="878164" algn="l"/>
              </a:tabLst>
              <a:defRPr/>
            </a:pPr>
            <a:r>
              <a:rPr lang="en-US" sz="1567" kern="0">
                <a:gradFill>
                  <a:gsLst>
                    <a:gs pos="0">
                      <a:srgbClr val="FFFFFF"/>
                    </a:gs>
                    <a:gs pos="100000">
                      <a:srgbClr val="FFFFFF"/>
                    </a:gs>
                  </a:gsLst>
                  <a:lin ang="5400000" scaled="1"/>
                </a:gradFill>
                <a:latin typeface="Segoe UI" panose="020B0502040204020203" pitchFamily="34" charset="0"/>
                <a:cs typeface="Segoe UI" panose="020B0502040204020203" pitchFamily="34" charset="0"/>
              </a:rPr>
              <a:t>Offline sync</a:t>
            </a:r>
          </a:p>
        </p:txBody>
      </p:sp>
      <p:grpSp>
        <p:nvGrpSpPr>
          <p:cNvPr id="219" name="Group 218"/>
          <p:cNvGrpSpPr/>
          <p:nvPr/>
        </p:nvGrpSpPr>
        <p:grpSpPr>
          <a:xfrm>
            <a:off x="288272" y="1844058"/>
            <a:ext cx="3211113" cy="3196481"/>
            <a:chOff x="827088" y="-3463925"/>
            <a:chExt cx="3833812" cy="3816350"/>
          </a:xfrm>
        </p:grpSpPr>
        <p:sp>
          <p:nvSpPr>
            <p:cNvPr id="220" name="Freeform 5"/>
            <p:cNvSpPr>
              <a:spLocks/>
            </p:cNvSpPr>
            <p:nvPr/>
          </p:nvSpPr>
          <p:spPr bwMode="auto">
            <a:xfrm>
              <a:off x="2863850" y="-1444625"/>
              <a:ext cx="1797050" cy="1797050"/>
            </a:xfrm>
            <a:custGeom>
              <a:avLst/>
              <a:gdLst>
                <a:gd name="T0" fmla="*/ 233 w 515"/>
                <a:gd name="T1" fmla="*/ 221 h 515"/>
                <a:gd name="T2" fmla="*/ 0 w 515"/>
                <a:gd name="T3" fmla="*/ 221 h 515"/>
                <a:gd name="T4" fmla="*/ 0 w 515"/>
                <a:gd name="T5" fmla="*/ 463 h 515"/>
                <a:gd name="T6" fmla="*/ 0 w 515"/>
                <a:gd name="T7" fmla="*/ 467 h 515"/>
                <a:gd name="T8" fmla="*/ 0 w 515"/>
                <a:gd name="T9" fmla="*/ 468 h 515"/>
                <a:gd name="T10" fmla="*/ 0 w 515"/>
                <a:gd name="T11" fmla="*/ 472 h 515"/>
                <a:gd name="T12" fmla="*/ 1 w 515"/>
                <a:gd name="T13" fmla="*/ 472 h 515"/>
                <a:gd name="T14" fmla="*/ 51 w 515"/>
                <a:gd name="T15" fmla="*/ 515 h 515"/>
                <a:gd name="T16" fmla="*/ 463 w 515"/>
                <a:gd name="T17" fmla="*/ 515 h 515"/>
                <a:gd name="T18" fmla="*/ 515 w 515"/>
                <a:gd name="T19" fmla="*/ 463 h 515"/>
                <a:gd name="T20" fmla="*/ 515 w 515"/>
                <a:gd name="T21" fmla="*/ 51 h 515"/>
                <a:gd name="T22" fmla="*/ 463 w 515"/>
                <a:gd name="T23" fmla="*/ 0 h 515"/>
                <a:gd name="T24" fmla="*/ 404 w 515"/>
                <a:gd name="T25" fmla="*/ 0 h 515"/>
                <a:gd name="T26" fmla="*/ 411 w 515"/>
                <a:gd name="T27" fmla="*/ 50 h 515"/>
                <a:gd name="T28" fmla="*/ 233 w 515"/>
                <a:gd name="T29" fmla="*/ 221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5" h="515">
                  <a:moveTo>
                    <a:pt x="233" y="221"/>
                  </a:moveTo>
                  <a:cubicBezTo>
                    <a:pt x="196" y="221"/>
                    <a:pt x="101" y="221"/>
                    <a:pt x="0" y="221"/>
                  </a:cubicBezTo>
                  <a:cubicBezTo>
                    <a:pt x="0" y="463"/>
                    <a:pt x="0" y="463"/>
                    <a:pt x="0" y="463"/>
                  </a:cubicBezTo>
                  <a:cubicBezTo>
                    <a:pt x="0" y="465"/>
                    <a:pt x="0" y="466"/>
                    <a:pt x="0" y="467"/>
                  </a:cubicBezTo>
                  <a:cubicBezTo>
                    <a:pt x="0" y="468"/>
                    <a:pt x="0" y="468"/>
                    <a:pt x="0" y="468"/>
                  </a:cubicBezTo>
                  <a:cubicBezTo>
                    <a:pt x="0" y="469"/>
                    <a:pt x="0" y="471"/>
                    <a:pt x="0" y="472"/>
                  </a:cubicBezTo>
                  <a:cubicBezTo>
                    <a:pt x="1" y="472"/>
                    <a:pt x="1" y="472"/>
                    <a:pt x="1" y="472"/>
                  </a:cubicBezTo>
                  <a:cubicBezTo>
                    <a:pt x="5" y="496"/>
                    <a:pt x="26" y="515"/>
                    <a:pt x="51" y="515"/>
                  </a:cubicBezTo>
                  <a:cubicBezTo>
                    <a:pt x="463" y="515"/>
                    <a:pt x="463" y="515"/>
                    <a:pt x="463" y="515"/>
                  </a:cubicBezTo>
                  <a:cubicBezTo>
                    <a:pt x="492" y="515"/>
                    <a:pt x="515" y="492"/>
                    <a:pt x="515" y="463"/>
                  </a:cubicBezTo>
                  <a:cubicBezTo>
                    <a:pt x="515" y="51"/>
                    <a:pt x="515" y="51"/>
                    <a:pt x="515" y="51"/>
                  </a:cubicBezTo>
                  <a:cubicBezTo>
                    <a:pt x="515" y="23"/>
                    <a:pt x="492" y="0"/>
                    <a:pt x="463" y="0"/>
                  </a:cubicBezTo>
                  <a:cubicBezTo>
                    <a:pt x="404" y="0"/>
                    <a:pt x="404" y="0"/>
                    <a:pt x="404" y="0"/>
                  </a:cubicBezTo>
                  <a:cubicBezTo>
                    <a:pt x="409" y="15"/>
                    <a:pt x="411" y="32"/>
                    <a:pt x="411" y="50"/>
                  </a:cubicBezTo>
                  <a:cubicBezTo>
                    <a:pt x="411" y="148"/>
                    <a:pt x="332" y="221"/>
                    <a:pt x="233" y="221"/>
                  </a:cubicBezTo>
                  <a:close/>
                </a:path>
              </a:pathLst>
            </a:custGeom>
            <a:solidFill>
              <a:srgbClr val="002050">
                <a:lumMod val="75000"/>
                <a:lumOff val="25000"/>
              </a:srgbClr>
            </a:solidFill>
            <a:ln>
              <a:solidFill>
                <a:srgbClr val="002050">
                  <a:lumMod val="75000"/>
                  <a:lumOff val="25000"/>
                </a:srgbClr>
              </a:solidFill>
            </a:ln>
            <a:extLst>
              <a:ext uri="{91240B29-F687-4f45-9708-019B960494DF}">
                <a14:hiddenLine xmlns:a14="http://schemas.microsoft.com/office/drawing/2010/main" xmlns=""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841">
                <a:defRPr/>
              </a:pPr>
              <a:endParaRPr lang="en-US" sz="1765" kern="0">
                <a:solidFill>
                  <a:srgbClr val="FFFFFF"/>
                </a:solidFill>
                <a:latin typeface="Segoe UI Light" charset="0"/>
              </a:endParaRPr>
            </a:p>
          </p:txBody>
        </p:sp>
        <p:sp>
          <p:nvSpPr>
            <p:cNvPr id="221" name="Freeform 6"/>
            <p:cNvSpPr>
              <a:spLocks/>
            </p:cNvSpPr>
            <p:nvPr/>
          </p:nvSpPr>
          <p:spPr bwMode="auto">
            <a:xfrm>
              <a:off x="827088" y="-1444625"/>
              <a:ext cx="1797050" cy="1797050"/>
            </a:xfrm>
            <a:custGeom>
              <a:avLst/>
              <a:gdLst>
                <a:gd name="T0" fmla="*/ 106 w 515"/>
                <a:gd name="T1" fmla="*/ 50 h 515"/>
                <a:gd name="T2" fmla="*/ 114 w 515"/>
                <a:gd name="T3" fmla="*/ 0 h 515"/>
                <a:gd name="T4" fmla="*/ 52 w 515"/>
                <a:gd name="T5" fmla="*/ 0 h 515"/>
                <a:gd name="T6" fmla="*/ 1 w 515"/>
                <a:gd name="T7" fmla="*/ 42 h 515"/>
                <a:gd name="T8" fmla="*/ 1 w 515"/>
                <a:gd name="T9" fmla="*/ 43 h 515"/>
                <a:gd name="T10" fmla="*/ 0 w 515"/>
                <a:gd name="T11" fmla="*/ 46 h 515"/>
                <a:gd name="T12" fmla="*/ 0 w 515"/>
                <a:gd name="T13" fmla="*/ 47 h 515"/>
                <a:gd name="T14" fmla="*/ 0 w 515"/>
                <a:gd name="T15" fmla="*/ 51 h 515"/>
                <a:gd name="T16" fmla="*/ 0 w 515"/>
                <a:gd name="T17" fmla="*/ 463 h 515"/>
                <a:gd name="T18" fmla="*/ 0 w 515"/>
                <a:gd name="T19" fmla="*/ 467 h 515"/>
                <a:gd name="T20" fmla="*/ 0 w 515"/>
                <a:gd name="T21" fmla="*/ 468 h 515"/>
                <a:gd name="T22" fmla="*/ 1 w 515"/>
                <a:gd name="T23" fmla="*/ 472 h 515"/>
                <a:gd name="T24" fmla="*/ 1 w 515"/>
                <a:gd name="T25" fmla="*/ 472 h 515"/>
                <a:gd name="T26" fmla="*/ 52 w 515"/>
                <a:gd name="T27" fmla="*/ 515 h 515"/>
                <a:gd name="T28" fmla="*/ 464 w 515"/>
                <a:gd name="T29" fmla="*/ 515 h 515"/>
                <a:gd name="T30" fmla="*/ 515 w 515"/>
                <a:gd name="T31" fmla="*/ 463 h 515"/>
                <a:gd name="T32" fmla="*/ 515 w 515"/>
                <a:gd name="T33" fmla="*/ 221 h 515"/>
                <a:gd name="T34" fmla="*/ 284 w 515"/>
                <a:gd name="T35" fmla="*/ 221 h 515"/>
                <a:gd name="T36" fmla="*/ 106 w 515"/>
                <a:gd name="T37" fmla="*/ 5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15" h="515">
                  <a:moveTo>
                    <a:pt x="106" y="50"/>
                  </a:moveTo>
                  <a:cubicBezTo>
                    <a:pt x="106" y="32"/>
                    <a:pt x="109" y="15"/>
                    <a:pt x="114" y="0"/>
                  </a:cubicBezTo>
                  <a:cubicBezTo>
                    <a:pt x="52" y="0"/>
                    <a:pt x="52" y="0"/>
                    <a:pt x="52" y="0"/>
                  </a:cubicBezTo>
                  <a:cubicBezTo>
                    <a:pt x="26" y="0"/>
                    <a:pt x="5" y="18"/>
                    <a:pt x="1" y="42"/>
                  </a:cubicBezTo>
                  <a:cubicBezTo>
                    <a:pt x="1" y="42"/>
                    <a:pt x="1" y="42"/>
                    <a:pt x="1" y="43"/>
                  </a:cubicBezTo>
                  <a:cubicBezTo>
                    <a:pt x="1" y="44"/>
                    <a:pt x="1" y="45"/>
                    <a:pt x="0" y="46"/>
                  </a:cubicBezTo>
                  <a:cubicBezTo>
                    <a:pt x="0" y="47"/>
                    <a:pt x="0" y="47"/>
                    <a:pt x="0" y="47"/>
                  </a:cubicBezTo>
                  <a:cubicBezTo>
                    <a:pt x="0" y="48"/>
                    <a:pt x="0" y="50"/>
                    <a:pt x="0" y="51"/>
                  </a:cubicBezTo>
                  <a:cubicBezTo>
                    <a:pt x="0" y="463"/>
                    <a:pt x="0" y="463"/>
                    <a:pt x="0" y="463"/>
                  </a:cubicBezTo>
                  <a:cubicBezTo>
                    <a:pt x="0" y="465"/>
                    <a:pt x="0" y="466"/>
                    <a:pt x="0" y="467"/>
                  </a:cubicBezTo>
                  <a:cubicBezTo>
                    <a:pt x="0" y="468"/>
                    <a:pt x="0" y="468"/>
                    <a:pt x="0" y="468"/>
                  </a:cubicBezTo>
                  <a:cubicBezTo>
                    <a:pt x="1" y="469"/>
                    <a:pt x="1" y="471"/>
                    <a:pt x="1" y="472"/>
                  </a:cubicBezTo>
                  <a:cubicBezTo>
                    <a:pt x="1" y="472"/>
                    <a:pt x="1" y="472"/>
                    <a:pt x="1" y="472"/>
                  </a:cubicBezTo>
                  <a:cubicBezTo>
                    <a:pt x="5" y="496"/>
                    <a:pt x="26" y="515"/>
                    <a:pt x="52" y="515"/>
                  </a:cubicBezTo>
                  <a:cubicBezTo>
                    <a:pt x="464" y="515"/>
                    <a:pt x="464" y="515"/>
                    <a:pt x="464" y="515"/>
                  </a:cubicBezTo>
                  <a:cubicBezTo>
                    <a:pt x="492" y="515"/>
                    <a:pt x="515" y="492"/>
                    <a:pt x="515" y="463"/>
                  </a:cubicBezTo>
                  <a:cubicBezTo>
                    <a:pt x="515" y="221"/>
                    <a:pt x="515" y="221"/>
                    <a:pt x="515" y="221"/>
                  </a:cubicBezTo>
                  <a:cubicBezTo>
                    <a:pt x="419" y="221"/>
                    <a:pt x="327" y="221"/>
                    <a:pt x="284" y="221"/>
                  </a:cubicBezTo>
                  <a:cubicBezTo>
                    <a:pt x="186" y="221"/>
                    <a:pt x="106" y="148"/>
                    <a:pt x="106" y="50"/>
                  </a:cubicBezTo>
                  <a:close/>
                </a:path>
              </a:pathLst>
            </a:custGeom>
            <a:solidFill>
              <a:srgbClr val="002050">
                <a:lumMod val="75000"/>
                <a:lumOff val="25000"/>
              </a:srgbClr>
            </a:solidFill>
            <a:ln>
              <a:solidFill>
                <a:srgbClr val="002050">
                  <a:lumMod val="75000"/>
                  <a:lumOff val="25000"/>
                </a:srgbClr>
              </a:solidFill>
            </a:ln>
            <a:extLst>
              <a:ext uri="{91240B29-F687-4f45-9708-019B960494DF}">
                <a14:hiddenLine xmlns:a14="http://schemas.microsoft.com/office/drawing/2010/main" xmlns=""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841">
                <a:defRPr/>
              </a:pPr>
              <a:endParaRPr lang="en-US" sz="1765" kern="0">
                <a:solidFill>
                  <a:srgbClr val="FFFFFF"/>
                </a:solidFill>
                <a:latin typeface="Segoe UI Light" charset="0"/>
              </a:endParaRPr>
            </a:p>
          </p:txBody>
        </p:sp>
        <p:sp>
          <p:nvSpPr>
            <p:cNvPr id="222" name="Freeform 7"/>
            <p:cNvSpPr>
              <a:spLocks/>
            </p:cNvSpPr>
            <p:nvPr/>
          </p:nvSpPr>
          <p:spPr bwMode="auto">
            <a:xfrm>
              <a:off x="2863850" y="-3463925"/>
              <a:ext cx="1797050" cy="1793875"/>
            </a:xfrm>
            <a:custGeom>
              <a:avLst/>
              <a:gdLst>
                <a:gd name="T0" fmla="*/ 515 w 515"/>
                <a:gd name="T1" fmla="*/ 463 h 514"/>
                <a:gd name="T2" fmla="*/ 515 w 515"/>
                <a:gd name="T3" fmla="*/ 51 h 514"/>
                <a:gd name="T4" fmla="*/ 463 w 515"/>
                <a:gd name="T5" fmla="*/ 0 h 514"/>
                <a:gd name="T6" fmla="*/ 51 w 515"/>
                <a:gd name="T7" fmla="*/ 0 h 514"/>
                <a:gd name="T8" fmla="*/ 1 w 515"/>
                <a:gd name="T9" fmla="*/ 42 h 514"/>
                <a:gd name="T10" fmla="*/ 0 w 515"/>
                <a:gd name="T11" fmla="*/ 42 h 514"/>
                <a:gd name="T12" fmla="*/ 0 w 515"/>
                <a:gd name="T13" fmla="*/ 46 h 514"/>
                <a:gd name="T14" fmla="*/ 0 w 515"/>
                <a:gd name="T15" fmla="*/ 47 h 514"/>
                <a:gd name="T16" fmla="*/ 0 w 515"/>
                <a:gd name="T17" fmla="*/ 51 h 514"/>
                <a:gd name="T18" fmla="*/ 0 w 515"/>
                <a:gd name="T19" fmla="*/ 238 h 514"/>
                <a:gd name="T20" fmla="*/ 56 w 515"/>
                <a:gd name="T21" fmla="*/ 231 h 514"/>
                <a:gd name="T22" fmla="*/ 283 w 515"/>
                <a:gd name="T23" fmla="*/ 458 h 514"/>
                <a:gd name="T24" fmla="*/ 282 w 515"/>
                <a:gd name="T25" fmla="*/ 465 h 514"/>
                <a:gd name="T26" fmla="*/ 365 w 515"/>
                <a:gd name="T27" fmla="*/ 514 h 514"/>
                <a:gd name="T28" fmla="*/ 463 w 515"/>
                <a:gd name="T29" fmla="*/ 514 h 514"/>
                <a:gd name="T30" fmla="*/ 515 w 515"/>
                <a:gd name="T31" fmla="*/ 463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15" h="514">
                  <a:moveTo>
                    <a:pt x="515" y="463"/>
                  </a:moveTo>
                  <a:cubicBezTo>
                    <a:pt x="515" y="51"/>
                    <a:pt x="515" y="51"/>
                    <a:pt x="515" y="51"/>
                  </a:cubicBezTo>
                  <a:cubicBezTo>
                    <a:pt x="515" y="23"/>
                    <a:pt x="492" y="0"/>
                    <a:pt x="463" y="0"/>
                  </a:cubicBezTo>
                  <a:cubicBezTo>
                    <a:pt x="51" y="0"/>
                    <a:pt x="51" y="0"/>
                    <a:pt x="51" y="0"/>
                  </a:cubicBezTo>
                  <a:cubicBezTo>
                    <a:pt x="26" y="0"/>
                    <a:pt x="5" y="18"/>
                    <a:pt x="1" y="42"/>
                  </a:cubicBezTo>
                  <a:cubicBezTo>
                    <a:pt x="1" y="42"/>
                    <a:pt x="1" y="42"/>
                    <a:pt x="0" y="42"/>
                  </a:cubicBezTo>
                  <a:cubicBezTo>
                    <a:pt x="0" y="44"/>
                    <a:pt x="0" y="45"/>
                    <a:pt x="0" y="46"/>
                  </a:cubicBezTo>
                  <a:cubicBezTo>
                    <a:pt x="0" y="46"/>
                    <a:pt x="0" y="47"/>
                    <a:pt x="0" y="47"/>
                  </a:cubicBezTo>
                  <a:cubicBezTo>
                    <a:pt x="0" y="48"/>
                    <a:pt x="0" y="50"/>
                    <a:pt x="0" y="51"/>
                  </a:cubicBezTo>
                  <a:cubicBezTo>
                    <a:pt x="0" y="238"/>
                    <a:pt x="0" y="238"/>
                    <a:pt x="0" y="238"/>
                  </a:cubicBezTo>
                  <a:cubicBezTo>
                    <a:pt x="18" y="233"/>
                    <a:pt x="36" y="231"/>
                    <a:pt x="56" y="231"/>
                  </a:cubicBezTo>
                  <a:cubicBezTo>
                    <a:pt x="181" y="231"/>
                    <a:pt x="283" y="332"/>
                    <a:pt x="283" y="458"/>
                  </a:cubicBezTo>
                  <a:cubicBezTo>
                    <a:pt x="283" y="460"/>
                    <a:pt x="282" y="463"/>
                    <a:pt x="282" y="465"/>
                  </a:cubicBezTo>
                  <a:cubicBezTo>
                    <a:pt x="314" y="475"/>
                    <a:pt x="343" y="492"/>
                    <a:pt x="365" y="514"/>
                  </a:cubicBezTo>
                  <a:cubicBezTo>
                    <a:pt x="463" y="514"/>
                    <a:pt x="463" y="514"/>
                    <a:pt x="463" y="514"/>
                  </a:cubicBezTo>
                  <a:cubicBezTo>
                    <a:pt x="492" y="514"/>
                    <a:pt x="515" y="491"/>
                    <a:pt x="515" y="463"/>
                  </a:cubicBezTo>
                  <a:close/>
                </a:path>
              </a:pathLst>
            </a:custGeom>
            <a:solidFill>
              <a:srgbClr val="002050">
                <a:lumMod val="75000"/>
                <a:lumOff val="25000"/>
              </a:srgbClr>
            </a:solidFill>
            <a:ln>
              <a:solidFill>
                <a:srgbClr val="002050">
                  <a:lumMod val="75000"/>
                  <a:lumOff val="25000"/>
                </a:srgbClr>
              </a:solidFill>
            </a:ln>
            <a:extLst>
              <a:ext uri="{91240B29-F687-4f45-9708-019B960494DF}">
                <a14:hiddenLine xmlns:a14="http://schemas.microsoft.com/office/drawing/2010/main" xmlns=""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841">
                <a:defRPr/>
              </a:pPr>
              <a:endParaRPr lang="en-US" sz="1765" kern="0">
                <a:solidFill>
                  <a:srgbClr val="FFFFFF"/>
                </a:solidFill>
                <a:latin typeface="Segoe UI Light" charset="0"/>
              </a:endParaRPr>
            </a:p>
          </p:txBody>
        </p:sp>
        <p:sp>
          <p:nvSpPr>
            <p:cNvPr id="223" name="Freeform 8"/>
            <p:cNvSpPr>
              <a:spLocks/>
            </p:cNvSpPr>
            <p:nvPr/>
          </p:nvSpPr>
          <p:spPr bwMode="auto">
            <a:xfrm>
              <a:off x="827088" y="-3463925"/>
              <a:ext cx="1797050" cy="1793875"/>
            </a:xfrm>
            <a:custGeom>
              <a:avLst/>
              <a:gdLst>
                <a:gd name="T0" fmla="*/ 247 w 515"/>
                <a:gd name="T1" fmla="*/ 462 h 514"/>
                <a:gd name="T2" fmla="*/ 245 w 515"/>
                <a:gd name="T3" fmla="*/ 438 h 514"/>
                <a:gd name="T4" fmla="*/ 383 w 515"/>
                <a:gd name="T5" fmla="*/ 300 h 514"/>
                <a:gd name="T6" fmla="*/ 458 w 515"/>
                <a:gd name="T7" fmla="*/ 322 h 514"/>
                <a:gd name="T8" fmla="*/ 515 w 515"/>
                <a:gd name="T9" fmla="*/ 268 h 514"/>
                <a:gd name="T10" fmla="*/ 515 w 515"/>
                <a:gd name="T11" fmla="*/ 51 h 514"/>
                <a:gd name="T12" fmla="*/ 464 w 515"/>
                <a:gd name="T13" fmla="*/ 0 h 514"/>
                <a:gd name="T14" fmla="*/ 52 w 515"/>
                <a:gd name="T15" fmla="*/ 0 h 514"/>
                <a:gd name="T16" fmla="*/ 1 w 515"/>
                <a:gd name="T17" fmla="*/ 42 h 514"/>
                <a:gd name="T18" fmla="*/ 1 w 515"/>
                <a:gd name="T19" fmla="*/ 42 h 514"/>
                <a:gd name="T20" fmla="*/ 0 w 515"/>
                <a:gd name="T21" fmla="*/ 46 h 514"/>
                <a:gd name="T22" fmla="*/ 0 w 515"/>
                <a:gd name="T23" fmla="*/ 47 h 514"/>
                <a:gd name="T24" fmla="*/ 0 w 515"/>
                <a:gd name="T25" fmla="*/ 51 h 514"/>
                <a:gd name="T26" fmla="*/ 0 w 515"/>
                <a:gd name="T27" fmla="*/ 463 h 514"/>
                <a:gd name="T28" fmla="*/ 0 w 515"/>
                <a:gd name="T29" fmla="*/ 467 h 514"/>
                <a:gd name="T30" fmla="*/ 0 w 515"/>
                <a:gd name="T31" fmla="*/ 468 h 514"/>
                <a:gd name="T32" fmla="*/ 1 w 515"/>
                <a:gd name="T33" fmla="*/ 472 h 514"/>
                <a:gd name="T34" fmla="*/ 1 w 515"/>
                <a:gd name="T35" fmla="*/ 472 h 514"/>
                <a:gd name="T36" fmla="*/ 52 w 515"/>
                <a:gd name="T37" fmla="*/ 514 h 514"/>
                <a:gd name="T38" fmla="*/ 151 w 515"/>
                <a:gd name="T39" fmla="*/ 514 h 514"/>
                <a:gd name="T40" fmla="*/ 247 w 515"/>
                <a:gd name="T41" fmla="*/ 462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5" h="514">
                  <a:moveTo>
                    <a:pt x="247" y="462"/>
                  </a:moveTo>
                  <a:cubicBezTo>
                    <a:pt x="246" y="454"/>
                    <a:pt x="245" y="446"/>
                    <a:pt x="245" y="438"/>
                  </a:cubicBezTo>
                  <a:cubicBezTo>
                    <a:pt x="245" y="362"/>
                    <a:pt x="306" y="300"/>
                    <a:pt x="383" y="300"/>
                  </a:cubicBezTo>
                  <a:cubicBezTo>
                    <a:pt x="411" y="300"/>
                    <a:pt x="436" y="308"/>
                    <a:pt x="458" y="322"/>
                  </a:cubicBezTo>
                  <a:cubicBezTo>
                    <a:pt x="474" y="301"/>
                    <a:pt x="493" y="283"/>
                    <a:pt x="515" y="268"/>
                  </a:cubicBezTo>
                  <a:cubicBezTo>
                    <a:pt x="515" y="51"/>
                    <a:pt x="515" y="51"/>
                    <a:pt x="515" y="51"/>
                  </a:cubicBezTo>
                  <a:cubicBezTo>
                    <a:pt x="515" y="23"/>
                    <a:pt x="492" y="0"/>
                    <a:pt x="464" y="0"/>
                  </a:cubicBezTo>
                  <a:cubicBezTo>
                    <a:pt x="52" y="0"/>
                    <a:pt x="52" y="0"/>
                    <a:pt x="52" y="0"/>
                  </a:cubicBezTo>
                  <a:cubicBezTo>
                    <a:pt x="26" y="0"/>
                    <a:pt x="5" y="18"/>
                    <a:pt x="1" y="42"/>
                  </a:cubicBezTo>
                  <a:cubicBezTo>
                    <a:pt x="1" y="42"/>
                    <a:pt x="1" y="42"/>
                    <a:pt x="1" y="42"/>
                  </a:cubicBezTo>
                  <a:cubicBezTo>
                    <a:pt x="1" y="44"/>
                    <a:pt x="1" y="45"/>
                    <a:pt x="0" y="46"/>
                  </a:cubicBezTo>
                  <a:cubicBezTo>
                    <a:pt x="0" y="46"/>
                    <a:pt x="0" y="47"/>
                    <a:pt x="0" y="47"/>
                  </a:cubicBezTo>
                  <a:cubicBezTo>
                    <a:pt x="0" y="48"/>
                    <a:pt x="0" y="50"/>
                    <a:pt x="0" y="51"/>
                  </a:cubicBezTo>
                  <a:cubicBezTo>
                    <a:pt x="0" y="463"/>
                    <a:pt x="0" y="463"/>
                    <a:pt x="0" y="463"/>
                  </a:cubicBezTo>
                  <a:cubicBezTo>
                    <a:pt x="0" y="464"/>
                    <a:pt x="0" y="466"/>
                    <a:pt x="0" y="467"/>
                  </a:cubicBezTo>
                  <a:cubicBezTo>
                    <a:pt x="0" y="467"/>
                    <a:pt x="0" y="468"/>
                    <a:pt x="0" y="468"/>
                  </a:cubicBezTo>
                  <a:cubicBezTo>
                    <a:pt x="1" y="469"/>
                    <a:pt x="1" y="470"/>
                    <a:pt x="1" y="472"/>
                  </a:cubicBezTo>
                  <a:cubicBezTo>
                    <a:pt x="1" y="472"/>
                    <a:pt x="1" y="472"/>
                    <a:pt x="1" y="472"/>
                  </a:cubicBezTo>
                  <a:cubicBezTo>
                    <a:pt x="5" y="496"/>
                    <a:pt x="26" y="514"/>
                    <a:pt x="52" y="514"/>
                  </a:cubicBezTo>
                  <a:cubicBezTo>
                    <a:pt x="151" y="514"/>
                    <a:pt x="151" y="514"/>
                    <a:pt x="151" y="514"/>
                  </a:cubicBezTo>
                  <a:cubicBezTo>
                    <a:pt x="176" y="488"/>
                    <a:pt x="209" y="470"/>
                    <a:pt x="247" y="462"/>
                  </a:cubicBezTo>
                  <a:close/>
                </a:path>
              </a:pathLst>
            </a:custGeom>
            <a:solidFill>
              <a:srgbClr val="002050">
                <a:lumMod val="75000"/>
                <a:lumOff val="25000"/>
              </a:srgbClr>
            </a:solidFill>
            <a:ln>
              <a:solidFill>
                <a:srgbClr val="002050">
                  <a:lumMod val="75000"/>
                  <a:lumOff val="25000"/>
                </a:srgbClr>
              </a:solidFill>
            </a:ln>
            <a:extLst>
              <a:ext uri="{91240B29-F687-4f45-9708-019B960494DF}">
                <a14:hiddenLine xmlns:a14="http://schemas.microsoft.com/office/drawing/2010/main" xmlns=""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841">
                <a:defRPr/>
              </a:pPr>
              <a:endParaRPr lang="en-US" sz="1765" kern="0">
                <a:solidFill>
                  <a:srgbClr val="FFFFFF"/>
                </a:solidFill>
                <a:latin typeface="Segoe UI Light" charset="0"/>
              </a:endParaRPr>
            </a:p>
          </p:txBody>
        </p:sp>
        <p:sp>
          <p:nvSpPr>
            <p:cNvPr id="224" name="Freeform 9"/>
            <p:cNvSpPr>
              <a:spLocks/>
            </p:cNvSpPr>
            <p:nvPr/>
          </p:nvSpPr>
          <p:spPr bwMode="auto">
            <a:xfrm>
              <a:off x="2863850" y="-1444625"/>
              <a:ext cx="1433512" cy="771525"/>
            </a:xfrm>
            <a:custGeom>
              <a:avLst/>
              <a:gdLst>
                <a:gd name="T0" fmla="*/ 1 w 411"/>
                <a:gd name="T1" fmla="*/ 42 h 221"/>
                <a:gd name="T2" fmla="*/ 0 w 411"/>
                <a:gd name="T3" fmla="*/ 43 h 221"/>
                <a:gd name="T4" fmla="*/ 0 w 411"/>
                <a:gd name="T5" fmla="*/ 46 h 221"/>
                <a:gd name="T6" fmla="*/ 0 w 411"/>
                <a:gd name="T7" fmla="*/ 47 h 221"/>
                <a:gd name="T8" fmla="*/ 0 w 411"/>
                <a:gd name="T9" fmla="*/ 51 h 221"/>
                <a:gd name="T10" fmla="*/ 0 w 411"/>
                <a:gd name="T11" fmla="*/ 221 h 221"/>
                <a:gd name="T12" fmla="*/ 233 w 411"/>
                <a:gd name="T13" fmla="*/ 221 h 221"/>
                <a:gd name="T14" fmla="*/ 411 w 411"/>
                <a:gd name="T15" fmla="*/ 50 h 221"/>
                <a:gd name="T16" fmla="*/ 404 w 411"/>
                <a:gd name="T17" fmla="*/ 0 h 221"/>
                <a:gd name="T18" fmla="*/ 51 w 411"/>
                <a:gd name="T19" fmla="*/ 0 h 221"/>
                <a:gd name="T20" fmla="*/ 1 w 411"/>
                <a:gd name="T21" fmla="*/ 42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1" h="221">
                  <a:moveTo>
                    <a:pt x="1" y="42"/>
                  </a:moveTo>
                  <a:cubicBezTo>
                    <a:pt x="1" y="42"/>
                    <a:pt x="1" y="42"/>
                    <a:pt x="0" y="43"/>
                  </a:cubicBezTo>
                  <a:cubicBezTo>
                    <a:pt x="0" y="44"/>
                    <a:pt x="0" y="45"/>
                    <a:pt x="0" y="46"/>
                  </a:cubicBezTo>
                  <a:cubicBezTo>
                    <a:pt x="0" y="47"/>
                    <a:pt x="0" y="47"/>
                    <a:pt x="0" y="47"/>
                  </a:cubicBezTo>
                  <a:cubicBezTo>
                    <a:pt x="0" y="48"/>
                    <a:pt x="0" y="50"/>
                    <a:pt x="0" y="51"/>
                  </a:cubicBezTo>
                  <a:cubicBezTo>
                    <a:pt x="0" y="221"/>
                    <a:pt x="0" y="221"/>
                    <a:pt x="0" y="221"/>
                  </a:cubicBezTo>
                  <a:cubicBezTo>
                    <a:pt x="101" y="221"/>
                    <a:pt x="196" y="221"/>
                    <a:pt x="233" y="221"/>
                  </a:cubicBezTo>
                  <a:cubicBezTo>
                    <a:pt x="332" y="221"/>
                    <a:pt x="411" y="148"/>
                    <a:pt x="411" y="50"/>
                  </a:cubicBezTo>
                  <a:cubicBezTo>
                    <a:pt x="411" y="32"/>
                    <a:pt x="409" y="15"/>
                    <a:pt x="404" y="0"/>
                  </a:cubicBezTo>
                  <a:cubicBezTo>
                    <a:pt x="51" y="0"/>
                    <a:pt x="51" y="0"/>
                    <a:pt x="51" y="0"/>
                  </a:cubicBezTo>
                  <a:cubicBezTo>
                    <a:pt x="26" y="0"/>
                    <a:pt x="5" y="18"/>
                    <a:pt x="1" y="42"/>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841">
                <a:defRPr/>
              </a:pPr>
              <a:endParaRPr lang="en-US" sz="1765" kern="0">
                <a:solidFill>
                  <a:srgbClr val="FFFFFF"/>
                </a:solidFill>
                <a:latin typeface="Segoe UI Light" charset="0"/>
              </a:endParaRPr>
            </a:p>
          </p:txBody>
        </p:sp>
        <p:sp>
          <p:nvSpPr>
            <p:cNvPr id="225" name="Freeform 10"/>
            <p:cNvSpPr>
              <a:spLocks/>
            </p:cNvSpPr>
            <p:nvPr/>
          </p:nvSpPr>
          <p:spPr bwMode="auto">
            <a:xfrm>
              <a:off x="1196975" y="-1444625"/>
              <a:ext cx="1427162" cy="771525"/>
            </a:xfrm>
            <a:custGeom>
              <a:avLst/>
              <a:gdLst>
                <a:gd name="T0" fmla="*/ 358 w 409"/>
                <a:gd name="T1" fmla="*/ 0 h 221"/>
                <a:gd name="T2" fmla="*/ 8 w 409"/>
                <a:gd name="T3" fmla="*/ 0 h 221"/>
                <a:gd name="T4" fmla="*/ 0 w 409"/>
                <a:gd name="T5" fmla="*/ 50 h 221"/>
                <a:gd name="T6" fmla="*/ 178 w 409"/>
                <a:gd name="T7" fmla="*/ 221 h 221"/>
                <a:gd name="T8" fmla="*/ 409 w 409"/>
                <a:gd name="T9" fmla="*/ 221 h 221"/>
                <a:gd name="T10" fmla="*/ 409 w 409"/>
                <a:gd name="T11" fmla="*/ 51 h 221"/>
                <a:gd name="T12" fmla="*/ 358 w 409"/>
                <a:gd name="T13" fmla="*/ 0 h 221"/>
              </a:gdLst>
              <a:ahLst/>
              <a:cxnLst>
                <a:cxn ang="0">
                  <a:pos x="T0" y="T1"/>
                </a:cxn>
                <a:cxn ang="0">
                  <a:pos x="T2" y="T3"/>
                </a:cxn>
                <a:cxn ang="0">
                  <a:pos x="T4" y="T5"/>
                </a:cxn>
                <a:cxn ang="0">
                  <a:pos x="T6" y="T7"/>
                </a:cxn>
                <a:cxn ang="0">
                  <a:pos x="T8" y="T9"/>
                </a:cxn>
                <a:cxn ang="0">
                  <a:pos x="T10" y="T11"/>
                </a:cxn>
                <a:cxn ang="0">
                  <a:pos x="T12" y="T13"/>
                </a:cxn>
              </a:cxnLst>
              <a:rect l="0" t="0" r="r" b="b"/>
              <a:pathLst>
                <a:path w="409" h="221">
                  <a:moveTo>
                    <a:pt x="358" y="0"/>
                  </a:moveTo>
                  <a:cubicBezTo>
                    <a:pt x="8" y="0"/>
                    <a:pt x="8" y="0"/>
                    <a:pt x="8" y="0"/>
                  </a:cubicBezTo>
                  <a:cubicBezTo>
                    <a:pt x="3" y="15"/>
                    <a:pt x="0" y="32"/>
                    <a:pt x="0" y="50"/>
                  </a:cubicBezTo>
                  <a:cubicBezTo>
                    <a:pt x="0" y="148"/>
                    <a:pt x="80" y="221"/>
                    <a:pt x="178" y="221"/>
                  </a:cubicBezTo>
                  <a:cubicBezTo>
                    <a:pt x="221" y="221"/>
                    <a:pt x="313" y="221"/>
                    <a:pt x="409" y="221"/>
                  </a:cubicBezTo>
                  <a:cubicBezTo>
                    <a:pt x="409" y="51"/>
                    <a:pt x="409" y="51"/>
                    <a:pt x="409" y="51"/>
                  </a:cubicBezTo>
                  <a:cubicBezTo>
                    <a:pt x="409" y="23"/>
                    <a:pt x="386" y="0"/>
                    <a:pt x="358"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841">
                <a:defRPr/>
              </a:pPr>
              <a:endParaRPr lang="en-US" sz="1765" kern="0">
                <a:solidFill>
                  <a:srgbClr val="FFFFFF"/>
                </a:solidFill>
                <a:latin typeface="Segoe UI Light" charset="0"/>
              </a:endParaRPr>
            </a:p>
          </p:txBody>
        </p:sp>
        <p:sp>
          <p:nvSpPr>
            <p:cNvPr id="226" name="Freeform 11"/>
            <p:cNvSpPr>
              <a:spLocks/>
            </p:cNvSpPr>
            <p:nvPr/>
          </p:nvSpPr>
          <p:spPr bwMode="auto">
            <a:xfrm>
              <a:off x="2863850" y="-2657475"/>
              <a:ext cx="1273175" cy="987425"/>
            </a:xfrm>
            <a:custGeom>
              <a:avLst/>
              <a:gdLst>
                <a:gd name="T0" fmla="*/ 283 w 365"/>
                <a:gd name="T1" fmla="*/ 227 h 283"/>
                <a:gd name="T2" fmla="*/ 56 w 365"/>
                <a:gd name="T3" fmla="*/ 0 h 283"/>
                <a:gd name="T4" fmla="*/ 0 w 365"/>
                <a:gd name="T5" fmla="*/ 7 h 283"/>
                <a:gd name="T6" fmla="*/ 0 w 365"/>
                <a:gd name="T7" fmla="*/ 232 h 283"/>
                <a:gd name="T8" fmla="*/ 0 w 365"/>
                <a:gd name="T9" fmla="*/ 236 h 283"/>
                <a:gd name="T10" fmla="*/ 0 w 365"/>
                <a:gd name="T11" fmla="*/ 237 h 283"/>
                <a:gd name="T12" fmla="*/ 0 w 365"/>
                <a:gd name="T13" fmla="*/ 241 h 283"/>
                <a:gd name="T14" fmla="*/ 1 w 365"/>
                <a:gd name="T15" fmla="*/ 241 h 283"/>
                <a:gd name="T16" fmla="*/ 51 w 365"/>
                <a:gd name="T17" fmla="*/ 283 h 283"/>
                <a:gd name="T18" fmla="*/ 365 w 365"/>
                <a:gd name="T19" fmla="*/ 283 h 283"/>
                <a:gd name="T20" fmla="*/ 282 w 365"/>
                <a:gd name="T21" fmla="*/ 234 h 283"/>
                <a:gd name="T22" fmla="*/ 283 w 365"/>
                <a:gd name="T23" fmla="*/ 227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5" h="283">
                  <a:moveTo>
                    <a:pt x="283" y="227"/>
                  </a:moveTo>
                  <a:cubicBezTo>
                    <a:pt x="283" y="101"/>
                    <a:pt x="181" y="0"/>
                    <a:pt x="56" y="0"/>
                  </a:cubicBezTo>
                  <a:cubicBezTo>
                    <a:pt x="36" y="0"/>
                    <a:pt x="18" y="2"/>
                    <a:pt x="0" y="7"/>
                  </a:cubicBezTo>
                  <a:cubicBezTo>
                    <a:pt x="0" y="232"/>
                    <a:pt x="0" y="232"/>
                    <a:pt x="0" y="232"/>
                  </a:cubicBezTo>
                  <a:cubicBezTo>
                    <a:pt x="0" y="233"/>
                    <a:pt x="0" y="235"/>
                    <a:pt x="0" y="236"/>
                  </a:cubicBezTo>
                  <a:cubicBezTo>
                    <a:pt x="0" y="236"/>
                    <a:pt x="0" y="237"/>
                    <a:pt x="0" y="237"/>
                  </a:cubicBezTo>
                  <a:cubicBezTo>
                    <a:pt x="0" y="238"/>
                    <a:pt x="0" y="239"/>
                    <a:pt x="0" y="241"/>
                  </a:cubicBezTo>
                  <a:cubicBezTo>
                    <a:pt x="1" y="241"/>
                    <a:pt x="1" y="241"/>
                    <a:pt x="1" y="241"/>
                  </a:cubicBezTo>
                  <a:cubicBezTo>
                    <a:pt x="5" y="265"/>
                    <a:pt x="26" y="283"/>
                    <a:pt x="51" y="283"/>
                  </a:cubicBezTo>
                  <a:cubicBezTo>
                    <a:pt x="365" y="283"/>
                    <a:pt x="365" y="283"/>
                    <a:pt x="365" y="283"/>
                  </a:cubicBezTo>
                  <a:cubicBezTo>
                    <a:pt x="343" y="261"/>
                    <a:pt x="314" y="244"/>
                    <a:pt x="282" y="234"/>
                  </a:cubicBezTo>
                  <a:cubicBezTo>
                    <a:pt x="282" y="232"/>
                    <a:pt x="283" y="229"/>
                    <a:pt x="283" y="227"/>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841">
                <a:defRPr/>
              </a:pPr>
              <a:endParaRPr lang="en-US" sz="1765" kern="0">
                <a:solidFill>
                  <a:srgbClr val="FFFFFF"/>
                </a:solidFill>
                <a:latin typeface="Segoe UI Light" charset="0"/>
              </a:endParaRPr>
            </a:p>
          </p:txBody>
        </p:sp>
        <p:sp>
          <p:nvSpPr>
            <p:cNvPr id="227" name="Freeform 12"/>
            <p:cNvSpPr>
              <a:spLocks/>
            </p:cNvSpPr>
            <p:nvPr/>
          </p:nvSpPr>
          <p:spPr bwMode="auto">
            <a:xfrm>
              <a:off x="1354138" y="-2528888"/>
              <a:ext cx="1270000" cy="858838"/>
            </a:xfrm>
            <a:custGeom>
              <a:avLst/>
              <a:gdLst>
                <a:gd name="T0" fmla="*/ 364 w 364"/>
                <a:gd name="T1" fmla="*/ 195 h 246"/>
                <a:gd name="T2" fmla="*/ 364 w 364"/>
                <a:gd name="T3" fmla="*/ 0 h 246"/>
                <a:gd name="T4" fmla="*/ 307 w 364"/>
                <a:gd name="T5" fmla="*/ 54 h 246"/>
                <a:gd name="T6" fmla="*/ 232 w 364"/>
                <a:gd name="T7" fmla="*/ 32 h 246"/>
                <a:gd name="T8" fmla="*/ 94 w 364"/>
                <a:gd name="T9" fmla="*/ 170 h 246"/>
                <a:gd name="T10" fmla="*/ 96 w 364"/>
                <a:gd name="T11" fmla="*/ 194 h 246"/>
                <a:gd name="T12" fmla="*/ 0 w 364"/>
                <a:gd name="T13" fmla="*/ 246 h 246"/>
                <a:gd name="T14" fmla="*/ 313 w 364"/>
                <a:gd name="T15" fmla="*/ 246 h 246"/>
                <a:gd name="T16" fmla="*/ 364 w 364"/>
                <a:gd name="T17" fmla="*/ 195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4" h="246">
                  <a:moveTo>
                    <a:pt x="364" y="195"/>
                  </a:moveTo>
                  <a:cubicBezTo>
                    <a:pt x="364" y="0"/>
                    <a:pt x="364" y="0"/>
                    <a:pt x="364" y="0"/>
                  </a:cubicBezTo>
                  <a:cubicBezTo>
                    <a:pt x="342" y="15"/>
                    <a:pt x="323" y="33"/>
                    <a:pt x="307" y="54"/>
                  </a:cubicBezTo>
                  <a:cubicBezTo>
                    <a:pt x="285" y="40"/>
                    <a:pt x="260" y="32"/>
                    <a:pt x="232" y="32"/>
                  </a:cubicBezTo>
                  <a:cubicBezTo>
                    <a:pt x="155" y="32"/>
                    <a:pt x="94" y="94"/>
                    <a:pt x="94" y="170"/>
                  </a:cubicBezTo>
                  <a:cubicBezTo>
                    <a:pt x="94" y="178"/>
                    <a:pt x="95" y="186"/>
                    <a:pt x="96" y="194"/>
                  </a:cubicBezTo>
                  <a:cubicBezTo>
                    <a:pt x="58" y="202"/>
                    <a:pt x="25" y="220"/>
                    <a:pt x="0" y="246"/>
                  </a:cubicBezTo>
                  <a:cubicBezTo>
                    <a:pt x="313" y="246"/>
                    <a:pt x="313" y="246"/>
                    <a:pt x="313" y="246"/>
                  </a:cubicBezTo>
                  <a:cubicBezTo>
                    <a:pt x="341" y="246"/>
                    <a:pt x="364" y="223"/>
                    <a:pt x="364" y="195"/>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841">
                <a:defRPr/>
              </a:pPr>
              <a:endParaRPr lang="en-US" sz="1765" kern="0">
                <a:solidFill>
                  <a:srgbClr val="FFFFFF"/>
                </a:solidFill>
                <a:latin typeface="Segoe UI Light" charset="0"/>
              </a:endParaRPr>
            </a:p>
          </p:txBody>
        </p:sp>
      </p:grpSp>
      <p:sp>
        <p:nvSpPr>
          <p:cNvPr id="228" name="Rectangle 227"/>
          <p:cNvSpPr/>
          <p:nvPr/>
        </p:nvSpPr>
        <p:spPr>
          <a:xfrm>
            <a:off x="317875" y="5089515"/>
            <a:ext cx="3181511" cy="693970"/>
          </a:xfrm>
          <a:prstGeom prst="rect">
            <a:avLst/>
          </a:prstGeom>
        </p:spPr>
        <p:txBody>
          <a:bodyPr wrap="square">
            <a:spAutoFit/>
          </a:bodyPr>
          <a:lstStyle/>
          <a:p>
            <a:pPr algn="ctr" defTabSz="914225"/>
            <a:r>
              <a:rPr lang="en-US" sz="3921" kern="0">
                <a:gradFill>
                  <a:gsLst>
                    <a:gs pos="0">
                      <a:schemeClr val="tx1"/>
                    </a:gs>
                    <a:gs pos="100000">
                      <a:schemeClr val="tx1"/>
                    </a:gs>
                  </a:gsLst>
                  <a:lin ang="5400000" scaled="1"/>
                </a:gradFill>
                <a:latin typeface="Segoe UI Light" panose="020B0502040204020203" pitchFamily="34" charset="0"/>
                <a:ea typeface="Segoe UI Black" panose="020B0A02040204020203" pitchFamily="34" charset="0"/>
                <a:cs typeface="Segoe UI Light" panose="020B0502040204020203" pitchFamily="34" charset="0"/>
              </a:rPr>
              <a:t>App Service</a:t>
            </a:r>
            <a:endParaRPr lang="en-US" sz="3921" kern="0">
              <a:gradFill>
                <a:gsLst>
                  <a:gs pos="0">
                    <a:schemeClr val="tx1"/>
                  </a:gs>
                  <a:gs pos="100000">
                    <a:schemeClr val="tx1"/>
                  </a:gs>
                </a:gsLst>
                <a:lin ang="5400000" scaled="1"/>
              </a:gradFill>
            </a:endParaRPr>
          </a:p>
        </p:txBody>
      </p:sp>
      <p:sp>
        <p:nvSpPr>
          <p:cNvPr id="263" name="Right Arrow 134"/>
          <p:cNvSpPr/>
          <p:nvPr/>
        </p:nvSpPr>
        <p:spPr bwMode="auto">
          <a:xfrm>
            <a:off x="8709333" y="871213"/>
            <a:ext cx="500196" cy="243960"/>
          </a:xfrm>
          <a:prstGeom prst="rightArrow">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11" tIns="140569" rIns="175711" bIns="140569" numCol="1" spcCol="0" rtlCol="0" fromWordArt="0" anchor="t" anchorCtr="0" forceAA="0" compatLnSpc="1">
            <a:prstTxWarp prst="textNoShape">
              <a:avLst/>
            </a:prstTxWarp>
            <a:noAutofit/>
          </a:bodyPr>
          <a:lstStyle/>
          <a:p>
            <a:pPr algn="ctr" defTabSz="895750" fontAlgn="base">
              <a:lnSpc>
                <a:spcPct val="90000"/>
              </a:lnSpc>
              <a:spcBef>
                <a:spcPct val="0"/>
              </a:spcBef>
              <a:spcAft>
                <a:spcPct val="0"/>
              </a:spcAft>
              <a:defRPr/>
            </a:pPr>
            <a:endParaRPr lang="en-US" sz="2307" kern="0" err="1">
              <a:gradFill>
                <a:gsLst>
                  <a:gs pos="0">
                    <a:srgbClr val="FFFFFF"/>
                  </a:gs>
                  <a:gs pos="100000">
                    <a:srgbClr val="FFFFFF"/>
                  </a:gs>
                </a:gsLst>
                <a:lin ang="5400000" scaled="0"/>
              </a:gradFill>
              <a:ea typeface="Segoe UI" pitchFamily="34" charset="0"/>
              <a:cs typeface="Segoe UI" pitchFamily="34" charset="0"/>
            </a:endParaRPr>
          </a:p>
        </p:txBody>
      </p:sp>
      <p:sp>
        <p:nvSpPr>
          <p:cNvPr id="264" name="Right Arrow 135"/>
          <p:cNvSpPr/>
          <p:nvPr/>
        </p:nvSpPr>
        <p:spPr bwMode="auto">
          <a:xfrm rot="10800000">
            <a:off x="8664804" y="1169027"/>
            <a:ext cx="500196" cy="243960"/>
          </a:xfrm>
          <a:prstGeom prst="rightArrow">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11" tIns="140569" rIns="175711" bIns="140569" numCol="1" spcCol="0" rtlCol="0" fromWordArt="0" anchor="t" anchorCtr="0" forceAA="0" compatLnSpc="1">
            <a:prstTxWarp prst="textNoShape">
              <a:avLst/>
            </a:prstTxWarp>
            <a:noAutofit/>
          </a:bodyPr>
          <a:lstStyle/>
          <a:p>
            <a:pPr algn="ctr" defTabSz="895750" fontAlgn="base">
              <a:lnSpc>
                <a:spcPct val="90000"/>
              </a:lnSpc>
              <a:spcBef>
                <a:spcPct val="0"/>
              </a:spcBef>
              <a:spcAft>
                <a:spcPct val="0"/>
              </a:spcAft>
              <a:defRPr/>
            </a:pPr>
            <a:endParaRPr lang="en-US" sz="2307" kern="0" err="1">
              <a:gradFill>
                <a:gsLst>
                  <a:gs pos="0">
                    <a:srgbClr val="FFFFFF"/>
                  </a:gs>
                  <a:gs pos="100000">
                    <a:srgbClr val="FFFFFF"/>
                  </a:gs>
                </a:gsLst>
                <a:lin ang="5400000" scaled="0"/>
              </a:gradFill>
              <a:ea typeface="Segoe UI" pitchFamily="34" charset="0"/>
              <a:cs typeface="Segoe UI" pitchFamily="34" charset="0"/>
            </a:endParaRPr>
          </a:p>
        </p:txBody>
      </p:sp>
      <p:pic>
        <p:nvPicPr>
          <p:cNvPr id="265" name="Picture 264"/>
          <p:cNvPicPr>
            <a:picLocks noChangeAspect="1"/>
          </p:cNvPicPr>
          <p:nvPr/>
        </p:nvPicPr>
        <p:blipFill>
          <a:blip r:embed="rId6">
            <a:biLevel thresh="25000"/>
          </a:blip>
          <a:stretch>
            <a:fillRect/>
          </a:stretch>
        </p:blipFill>
        <p:spPr>
          <a:xfrm>
            <a:off x="7969210" y="850073"/>
            <a:ext cx="369549" cy="583556"/>
          </a:xfrm>
          <a:prstGeom prst="rect">
            <a:avLst/>
          </a:prstGeom>
        </p:spPr>
      </p:pic>
      <p:grpSp>
        <p:nvGrpSpPr>
          <p:cNvPr id="266" name="Group 265"/>
          <p:cNvGrpSpPr/>
          <p:nvPr/>
        </p:nvGrpSpPr>
        <p:grpSpPr>
          <a:xfrm>
            <a:off x="9431058" y="810055"/>
            <a:ext cx="688924" cy="753584"/>
            <a:chOff x="6190682" y="1966464"/>
            <a:chExt cx="702936" cy="768913"/>
          </a:xfrm>
        </p:grpSpPr>
        <p:pic>
          <p:nvPicPr>
            <p:cNvPr id="267" name="Picture 26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233976" y="1966464"/>
              <a:ext cx="624839" cy="468629"/>
            </a:xfrm>
            <a:prstGeom prst="rect">
              <a:avLst/>
            </a:prstGeom>
          </p:spPr>
        </p:pic>
        <p:sp>
          <p:nvSpPr>
            <p:cNvPr id="268" name="TextBox 267"/>
            <p:cNvSpPr txBox="1"/>
            <p:nvPr/>
          </p:nvSpPr>
          <p:spPr>
            <a:xfrm>
              <a:off x="6190682" y="2504479"/>
              <a:ext cx="702936" cy="230898"/>
            </a:xfrm>
            <a:prstGeom prst="rect">
              <a:avLst/>
            </a:prstGeom>
            <a:noFill/>
          </p:spPr>
          <p:txBody>
            <a:bodyPr wrap="square" lIns="89642" tIns="44821" rIns="89642" bIns="44821"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r>
                <a:rPr lang="en-US" sz="980"/>
                <a:t>SQL</a:t>
              </a:r>
            </a:p>
          </p:txBody>
        </p:sp>
      </p:grpSp>
      <p:pic>
        <p:nvPicPr>
          <p:cNvPr id="269" name="Picture 26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940362" y="2454254"/>
            <a:ext cx="311431" cy="468551"/>
          </a:xfrm>
          <a:prstGeom prst="rect">
            <a:avLst/>
          </a:prstGeom>
        </p:spPr>
      </p:pic>
      <p:pic>
        <p:nvPicPr>
          <p:cNvPr id="270" name="Picture 26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bwMode="gray">
          <a:xfrm>
            <a:off x="6947457" y="2468603"/>
            <a:ext cx="469687" cy="467971"/>
          </a:xfrm>
          <a:prstGeom prst="rect">
            <a:avLst/>
          </a:prstGeom>
        </p:spPr>
      </p:pic>
      <p:pic>
        <p:nvPicPr>
          <p:cNvPr id="271" name="Picture 270"/>
          <p:cNvPicPr>
            <a:picLocks noChangeAspect="1"/>
          </p:cNvPicPr>
          <p:nvPr/>
        </p:nvPicPr>
        <p:blipFill>
          <a:blip r:embed="rId10"/>
          <a:stretch>
            <a:fillRect/>
          </a:stretch>
        </p:blipFill>
        <p:spPr>
          <a:xfrm>
            <a:off x="10719062" y="2383172"/>
            <a:ext cx="526983" cy="559919"/>
          </a:xfrm>
          <a:prstGeom prst="rect">
            <a:avLst/>
          </a:prstGeom>
        </p:spPr>
      </p:pic>
      <p:sp>
        <p:nvSpPr>
          <p:cNvPr id="272" name="TextBox 271"/>
          <p:cNvSpPr txBox="1"/>
          <p:nvPr/>
        </p:nvSpPr>
        <p:spPr>
          <a:xfrm>
            <a:off x="6704325" y="3055490"/>
            <a:ext cx="966123" cy="226294"/>
          </a:xfrm>
          <a:prstGeom prst="rect">
            <a:avLst/>
          </a:prstGeom>
          <a:noFill/>
        </p:spPr>
        <p:txBody>
          <a:bodyPr wrap="square" lIns="89642" tIns="44821" rIns="89642" bIns="44821"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r>
              <a:rPr lang="en-US" sz="980"/>
              <a:t>Facebook</a:t>
            </a:r>
          </a:p>
        </p:txBody>
      </p:sp>
      <p:sp>
        <p:nvSpPr>
          <p:cNvPr id="273" name="TextBox 272"/>
          <p:cNvSpPr txBox="1"/>
          <p:nvPr/>
        </p:nvSpPr>
        <p:spPr>
          <a:xfrm>
            <a:off x="7719133" y="3055490"/>
            <a:ext cx="878294" cy="226294"/>
          </a:xfrm>
          <a:prstGeom prst="rect">
            <a:avLst/>
          </a:prstGeom>
          <a:noFill/>
        </p:spPr>
        <p:txBody>
          <a:bodyPr wrap="square" lIns="89642" tIns="44821" rIns="89642" bIns="44821"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r>
              <a:rPr lang="en-US" sz="980"/>
              <a:t>Twitter</a:t>
            </a:r>
          </a:p>
        </p:txBody>
      </p:sp>
      <p:sp>
        <p:nvSpPr>
          <p:cNvPr id="274" name="TextBox 273"/>
          <p:cNvSpPr txBox="1"/>
          <p:nvPr/>
        </p:nvSpPr>
        <p:spPr>
          <a:xfrm>
            <a:off x="8724594" y="3055490"/>
            <a:ext cx="966125" cy="226294"/>
          </a:xfrm>
          <a:prstGeom prst="rect">
            <a:avLst/>
          </a:prstGeom>
          <a:noFill/>
        </p:spPr>
        <p:txBody>
          <a:bodyPr wrap="square" lIns="89642" tIns="44821" rIns="89642" bIns="44821"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r>
              <a:rPr lang="en-US" sz="980"/>
              <a:t>Microsoft</a:t>
            </a:r>
          </a:p>
        </p:txBody>
      </p:sp>
      <p:sp>
        <p:nvSpPr>
          <p:cNvPr id="275" name="TextBox 274"/>
          <p:cNvSpPr txBox="1"/>
          <p:nvPr/>
        </p:nvSpPr>
        <p:spPr>
          <a:xfrm>
            <a:off x="9690716" y="3055490"/>
            <a:ext cx="790466" cy="226294"/>
          </a:xfrm>
          <a:prstGeom prst="rect">
            <a:avLst/>
          </a:prstGeom>
          <a:noFill/>
        </p:spPr>
        <p:txBody>
          <a:bodyPr wrap="square" lIns="89642" tIns="44821" rIns="89642" bIns="44821"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r>
              <a:rPr lang="en-US" sz="980"/>
              <a:t>Google</a:t>
            </a:r>
          </a:p>
        </p:txBody>
      </p:sp>
      <p:sp>
        <p:nvSpPr>
          <p:cNvPr id="276" name="TextBox 275"/>
          <p:cNvSpPr txBox="1"/>
          <p:nvPr/>
        </p:nvSpPr>
        <p:spPr>
          <a:xfrm>
            <a:off x="10443621" y="3055490"/>
            <a:ext cx="1091705" cy="362072"/>
          </a:xfrm>
          <a:prstGeom prst="rect">
            <a:avLst/>
          </a:prstGeom>
          <a:noFill/>
        </p:spPr>
        <p:txBody>
          <a:bodyPr wrap="square" lIns="89642" tIns="44821" rIns="89642" bIns="44821"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r>
              <a:rPr lang="en-US" sz="980"/>
              <a:t>Azure Active Directory</a:t>
            </a:r>
          </a:p>
        </p:txBody>
      </p:sp>
      <p:pic>
        <p:nvPicPr>
          <p:cNvPr id="277" name="Picture 276"/>
          <p:cNvPicPr>
            <a:picLocks noChangeAspect="1"/>
          </p:cNvPicPr>
          <p:nvPr/>
        </p:nvPicPr>
        <p:blipFill>
          <a:blip r:embed="rId11" cstate="print">
            <a:biLevel thresh="50000"/>
            <a:extLst>
              <a:ext uri="{28A0092B-C50C-407E-A947-70E740481C1C}">
                <a14:useLocalDpi xmlns:a14="http://schemas.microsoft.com/office/drawing/2010/main" val="0"/>
              </a:ext>
            </a:extLst>
          </a:blip>
          <a:stretch>
            <a:fillRect/>
          </a:stretch>
        </p:blipFill>
        <p:spPr>
          <a:xfrm>
            <a:off x="7894911" y="2476758"/>
            <a:ext cx="534971" cy="432331"/>
          </a:xfrm>
          <a:prstGeom prst="rect">
            <a:avLst/>
          </a:prstGeom>
          <a:noFill/>
          <a:ln>
            <a:noFill/>
          </a:ln>
        </p:spPr>
      </p:pic>
      <p:grpSp>
        <p:nvGrpSpPr>
          <p:cNvPr id="278" name="Group 277"/>
          <p:cNvGrpSpPr/>
          <p:nvPr/>
        </p:nvGrpSpPr>
        <p:grpSpPr bwMode="gray">
          <a:xfrm>
            <a:off x="8896271" y="2500381"/>
            <a:ext cx="637508" cy="425307"/>
            <a:chOff x="8672460" y="-1818199"/>
            <a:chExt cx="1811337" cy="1203325"/>
          </a:xfrm>
        </p:grpSpPr>
        <p:sp>
          <p:nvSpPr>
            <p:cNvPr id="279" name="Freeform 11"/>
            <p:cNvSpPr>
              <a:spLocks/>
            </p:cNvSpPr>
            <p:nvPr/>
          </p:nvSpPr>
          <p:spPr bwMode="gray">
            <a:xfrm>
              <a:off x="8845497" y="-1576899"/>
              <a:ext cx="1592262" cy="808038"/>
            </a:xfrm>
            <a:custGeom>
              <a:avLst/>
              <a:gdLst>
                <a:gd name="T0" fmla="*/ 363 w 422"/>
                <a:gd name="T1" fmla="*/ 1 h 213"/>
                <a:gd name="T2" fmla="*/ 346 w 422"/>
                <a:gd name="T3" fmla="*/ 0 h 213"/>
                <a:gd name="T4" fmla="*/ 346 w 422"/>
                <a:gd name="T5" fmla="*/ 0 h 213"/>
                <a:gd name="T6" fmla="*/ 346 w 422"/>
                <a:gd name="T7" fmla="*/ 0 h 213"/>
                <a:gd name="T8" fmla="*/ 346 w 422"/>
                <a:gd name="T9" fmla="*/ 0 h 213"/>
                <a:gd name="T10" fmla="*/ 185 w 422"/>
                <a:gd name="T11" fmla="*/ 98 h 213"/>
                <a:gd name="T12" fmla="*/ 164 w 422"/>
                <a:gd name="T13" fmla="*/ 105 h 213"/>
                <a:gd name="T14" fmla="*/ 141 w 422"/>
                <a:gd name="T15" fmla="*/ 96 h 213"/>
                <a:gd name="T16" fmla="*/ 14 w 422"/>
                <a:gd name="T17" fmla="*/ 2 h 213"/>
                <a:gd name="T18" fmla="*/ 14 w 422"/>
                <a:gd name="T19" fmla="*/ 2 h 213"/>
                <a:gd name="T20" fmla="*/ 0 w 422"/>
                <a:gd name="T21" fmla="*/ 1 h 213"/>
                <a:gd name="T22" fmla="*/ 1 w 422"/>
                <a:gd name="T23" fmla="*/ 100 h 213"/>
                <a:gd name="T24" fmla="*/ 40 w 422"/>
                <a:gd name="T25" fmla="*/ 98 h 213"/>
                <a:gd name="T26" fmla="*/ 181 w 422"/>
                <a:gd name="T27" fmla="*/ 149 h 213"/>
                <a:gd name="T28" fmla="*/ 335 w 422"/>
                <a:gd name="T29" fmla="*/ 211 h 213"/>
                <a:gd name="T30" fmla="*/ 362 w 422"/>
                <a:gd name="T31" fmla="*/ 213 h 213"/>
                <a:gd name="T32" fmla="*/ 362 w 422"/>
                <a:gd name="T33" fmla="*/ 169 h 213"/>
                <a:gd name="T34" fmla="*/ 421 w 422"/>
                <a:gd name="T35" fmla="*/ 114 h 213"/>
                <a:gd name="T36" fmla="*/ 420 w 422"/>
                <a:gd name="T37" fmla="*/ 111 h 213"/>
                <a:gd name="T38" fmla="*/ 418 w 422"/>
                <a:gd name="T39" fmla="*/ 115 h 213"/>
                <a:gd name="T40" fmla="*/ 362 w 422"/>
                <a:gd name="T41" fmla="*/ 155 h 213"/>
                <a:gd name="T42" fmla="*/ 363 w 422"/>
                <a:gd name="T43" fmla="*/ 1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22" h="213">
                  <a:moveTo>
                    <a:pt x="363" y="1"/>
                  </a:moveTo>
                  <a:cubicBezTo>
                    <a:pt x="363" y="1"/>
                    <a:pt x="346" y="0"/>
                    <a:pt x="346" y="0"/>
                  </a:cubicBezTo>
                  <a:cubicBezTo>
                    <a:pt x="346" y="0"/>
                    <a:pt x="346" y="0"/>
                    <a:pt x="346" y="0"/>
                  </a:cubicBezTo>
                  <a:cubicBezTo>
                    <a:pt x="346" y="0"/>
                    <a:pt x="346" y="0"/>
                    <a:pt x="346" y="0"/>
                  </a:cubicBezTo>
                  <a:cubicBezTo>
                    <a:pt x="346" y="0"/>
                    <a:pt x="346" y="0"/>
                    <a:pt x="346" y="0"/>
                  </a:cubicBezTo>
                  <a:cubicBezTo>
                    <a:pt x="299" y="29"/>
                    <a:pt x="203" y="87"/>
                    <a:pt x="185" y="98"/>
                  </a:cubicBezTo>
                  <a:cubicBezTo>
                    <a:pt x="182" y="100"/>
                    <a:pt x="173" y="105"/>
                    <a:pt x="164" y="105"/>
                  </a:cubicBezTo>
                  <a:cubicBezTo>
                    <a:pt x="154" y="105"/>
                    <a:pt x="147" y="101"/>
                    <a:pt x="141" y="96"/>
                  </a:cubicBezTo>
                  <a:cubicBezTo>
                    <a:pt x="126" y="86"/>
                    <a:pt x="59" y="35"/>
                    <a:pt x="14" y="2"/>
                  </a:cubicBezTo>
                  <a:cubicBezTo>
                    <a:pt x="14" y="2"/>
                    <a:pt x="14" y="2"/>
                    <a:pt x="14" y="2"/>
                  </a:cubicBezTo>
                  <a:cubicBezTo>
                    <a:pt x="14" y="2"/>
                    <a:pt x="0" y="1"/>
                    <a:pt x="0" y="1"/>
                  </a:cubicBezTo>
                  <a:cubicBezTo>
                    <a:pt x="0" y="28"/>
                    <a:pt x="0" y="65"/>
                    <a:pt x="1" y="100"/>
                  </a:cubicBezTo>
                  <a:cubicBezTo>
                    <a:pt x="12" y="98"/>
                    <a:pt x="26" y="97"/>
                    <a:pt x="40" y="98"/>
                  </a:cubicBezTo>
                  <a:cubicBezTo>
                    <a:pt x="91" y="101"/>
                    <a:pt x="139" y="125"/>
                    <a:pt x="181" y="149"/>
                  </a:cubicBezTo>
                  <a:cubicBezTo>
                    <a:pt x="222" y="172"/>
                    <a:pt x="273" y="200"/>
                    <a:pt x="335" y="211"/>
                  </a:cubicBezTo>
                  <a:cubicBezTo>
                    <a:pt x="344" y="212"/>
                    <a:pt x="353" y="213"/>
                    <a:pt x="362" y="213"/>
                  </a:cubicBezTo>
                  <a:cubicBezTo>
                    <a:pt x="362" y="169"/>
                    <a:pt x="362" y="169"/>
                    <a:pt x="362" y="169"/>
                  </a:cubicBezTo>
                  <a:cubicBezTo>
                    <a:pt x="412" y="159"/>
                    <a:pt x="419" y="127"/>
                    <a:pt x="421" y="114"/>
                  </a:cubicBezTo>
                  <a:cubicBezTo>
                    <a:pt x="421" y="113"/>
                    <a:pt x="422" y="111"/>
                    <a:pt x="420" y="111"/>
                  </a:cubicBezTo>
                  <a:cubicBezTo>
                    <a:pt x="418" y="111"/>
                    <a:pt x="418" y="114"/>
                    <a:pt x="418" y="115"/>
                  </a:cubicBezTo>
                  <a:cubicBezTo>
                    <a:pt x="416" y="122"/>
                    <a:pt x="411" y="148"/>
                    <a:pt x="362" y="155"/>
                  </a:cubicBezTo>
                  <a:lnTo>
                    <a:pt x="363" y="1"/>
                  </a:lnTo>
                  <a:close/>
                </a:path>
              </a:pathLst>
            </a:custGeom>
            <a:solidFill>
              <a:srgbClr val="FFFFFF"/>
            </a:solidFill>
            <a:ln>
              <a:noFill/>
              <a:headEnd type="none" w="med" len="med"/>
              <a:tailEnd type="none" w="med" len="med"/>
            </a:ln>
            <a:extLst>
              <a:ext uri="{91240B29-F687-4f45-9708-019B960494DF}">
                <a14:hiddenLine xmlns:a14="http://schemas.microsoft.com/office/drawing/2010/main" xmlns="" w="9525">
                  <a:solidFill>
                    <a:srgbClr val="000000"/>
                  </a:solidFill>
                  <a:round/>
                  <a:headEnd/>
                  <a:tailEnd/>
                </a14:hiddenLine>
              </a:ext>
            </a:extLst>
          </p:spPr>
          <p:style>
            <a:lnRef idx="2">
              <a:schemeClr val="accent3">
                <a:shade val="50000"/>
              </a:schemeClr>
            </a:lnRef>
            <a:fillRef idx="1">
              <a:schemeClr val="accent3"/>
            </a:fillRef>
            <a:effectRef idx="0">
              <a:schemeClr val="accent3"/>
            </a:effectRef>
            <a:fontRef idx="minor">
              <a:schemeClr val="lt1"/>
            </a:fontRef>
          </p:style>
          <p:txBody>
            <a:bodyPr vert="horz" wrap="square" lIns="86113" tIns="43056" rIns="86113" bIns="43056" numCol="1" rtlCol="0" anchor="ctr" anchorCtr="0" compatLnSpc="1">
              <a:prstTxWarp prst="textNoShape">
                <a:avLst/>
              </a:prstTxWarp>
            </a:bodyPr>
            <a:lstStyle/>
            <a:p>
              <a:pPr defTabSz="697417">
                <a:defRPr/>
              </a:pPr>
              <a:endParaRPr lang="en-US" sz="848" kern="0" spc="-116">
                <a:solidFill>
                  <a:srgbClr val="505050">
                    <a:lumMod val="50000"/>
                  </a:srgbClr>
                </a:solidFill>
                <a:latin typeface="Segoe Light" pitchFamily="34" charset="0"/>
              </a:endParaRPr>
            </a:p>
          </p:txBody>
        </p:sp>
        <p:sp>
          <p:nvSpPr>
            <p:cNvPr id="280" name="Freeform 12"/>
            <p:cNvSpPr>
              <a:spLocks noEditPoints="1"/>
            </p:cNvSpPr>
            <p:nvPr/>
          </p:nvSpPr>
          <p:spPr bwMode="gray">
            <a:xfrm>
              <a:off x="8672460" y="-1156212"/>
              <a:ext cx="1811337" cy="541338"/>
            </a:xfrm>
            <a:custGeom>
              <a:avLst/>
              <a:gdLst>
                <a:gd name="T0" fmla="*/ 480 w 480"/>
                <a:gd name="T1" fmla="*/ 81 h 143"/>
                <a:gd name="T2" fmla="*/ 478 w 480"/>
                <a:gd name="T3" fmla="*/ 81 h 143"/>
                <a:gd name="T4" fmla="*/ 430 w 480"/>
                <a:gd name="T5" fmla="*/ 106 h 143"/>
                <a:gd name="T6" fmla="*/ 390 w 480"/>
                <a:gd name="T7" fmla="*/ 107 h 143"/>
                <a:gd name="T8" fmla="*/ 242 w 480"/>
                <a:gd name="T9" fmla="*/ 62 h 143"/>
                <a:gd name="T10" fmla="*/ 74 w 480"/>
                <a:gd name="T11" fmla="*/ 1 h 143"/>
                <a:gd name="T12" fmla="*/ 11 w 480"/>
                <a:gd name="T13" fmla="*/ 19 h 143"/>
                <a:gd name="T14" fmla="*/ 0 w 480"/>
                <a:gd name="T15" fmla="*/ 53 h 143"/>
                <a:gd name="T16" fmla="*/ 34 w 480"/>
                <a:gd name="T17" fmla="*/ 89 h 143"/>
                <a:gd name="T18" fmla="*/ 47 w 480"/>
                <a:gd name="T19" fmla="*/ 90 h 143"/>
                <a:gd name="T20" fmla="*/ 47 w 480"/>
                <a:gd name="T21" fmla="*/ 102 h 143"/>
                <a:gd name="T22" fmla="*/ 59 w 480"/>
                <a:gd name="T23" fmla="*/ 117 h 143"/>
                <a:gd name="T24" fmla="*/ 375 w 480"/>
                <a:gd name="T25" fmla="*/ 143 h 143"/>
                <a:gd name="T26" fmla="*/ 396 w 480"/>
                <a:gd name="T27" fmla="*/ 139 h 143"/>
                <a:gd name="T28" fmla="*/ 408 w 480"/>
                <a:gd name="T29" fmla="*/ 123 h 143"/>
                <a:gd name="T30" fmla="*/ 408 w 480"/>
                <a:gd name="T31" fmla="*/ 115 h 143"/>
                <a:gd name="T32" fmla="*/ 454 w 480"/>
                <a:gd name="T33" fmla="*/ 105 h 143"/>
                <a:gd name="T34" fmla="*/ 480 w 480"/>
                <a:gd name="T35" fmla="*/ 82 h 143"/>
                <a:gd name="T36" fmla="*/ 480 w 480"/>
                <a:gd name="T37" fmla="*/ 81 h 143"/>
                <a:gd name="T38" fmla="*/ 47 w 480"/>
                <a:gd name="T39" fmla="*/ 73 h 143"/>
                <a:gd name="T40" fmla="*/ 11 w 480"/>
                <a:gd name="T41" fmla="*/ 51 h 143"/>
                <a:gd name="T42" fmla="*/ 21 w 480"/>
                <a:gd name="T43" fmla="*/ 26 h 143"/>
                <a:gd name="T44" fmla="*/ 47 w 480"/>
                <a:gd name="T45" fmla="*/ 18 h 143"/>
                <a:gd name="T46" fmla="*/ 47 w 480"/>
                <a:gd name="T47" fmla="*/ 73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80" h="143">
                  <a:moveTo>
                    <a:pt x="480" y="81"/>
                  </a:moveTo>
                  <a:cubicBezTo>
                    <a:pt x="479" y="80"/>
                    <a:pt x="478" y="81"/>
                    <a:pt x="478" y="81"/>
                  </a:cubicBezTo>
                  <a:cubicBezTo>
                    <a:pt x="463" y="97"/>
                    <a:pt x="443" y="103"/>
                    <a:pt x="430" y="106"/>
                  </a:cubicBezTo>
                  <a:cubicBezTo>
                    <a:pt x="420" y="108"/>
                    <a:pt x="408" y="108"/>
                    <a:pt x="390" y="107"/>
                  </a:cubicBezTo>
                  <a:cubicBezTo>
                    <a:pt x="350" y="103"/>
                    <a:pt x="301" y="91"/>
                    <a:pt x="242" y="62"/>
                  </a:cubicBezTo>
                  <a:cubicBezTo>
                    <a:pt x="169" y="25"/>
                    <a:pt x="119" y="3"/>
                    <a:pt x="74" y="1"/>
                  </a:cubicBezTo>
                  <a:cubicBezTo>
                    <a:pt x="54" y="0"/>
                    <a:pt x="26" y="1"/>
                    <a:pt x="11" y="19"/>
                  </a:cubicBezTo>
                  <a:cubicBezTo>
                    <a:pt x="3" y="27"/>
                    <a:pt x="0" y="40"/>
                    <a:pt x="0" y="53"/>
                  </a:cubicBezTo>
                  <a:cubicBezTo>
                    <a:pt x="1" y="80"/>
                    <a:pt x="23" y="88"/>
                    <a:pt x="34" y="89"/>
                  </a:cubicBezTo>
                  <a:cubicBezTo>
                    <a:pt x="38" y="90"/>
                    <a:pt x="43" y="91"/>
                    <a:pt x="47" y="90"/>
                  </a:cubicBezTo>
                  <a:cubicBezTo>
                    <a:pt x="47" y="97"/>
                    <a:pt x="47" y="101"/>
                    <a:pt x="47" y="102"/>
                  </a:cubicBezTo>
                  <a:cubicBezTo>
                    <a:pt x="47" y="112"/>
                    <a:pt x="50" y="116"/>
                    <a:pt x="59" y="117"/>
                  </a:cubicBezTo>
                  <a:cubicBezTo>
                    <a:pt x="68" y="117"/>
                    <a:pt x="371" y="143"/>
                    <a:pt x="375" y="143"/>
                  </a:cubicBezTo>
                  <a:cubicBezTo>
                    <a:pt x="380" y="143"/>
                    <a:pt x="391" y="142"/>
                    <a:pt x="396" y="139"/>
                  </a:cubicBezTo>
                  <a:cubicBezTo>
                    <a:pt x="401" y="136"/>
                    <a:pt x="408" y="133"/>
                    <a:pt x="408" y="123"/>
                  </a:cubicBezTo>
                  <a:cubicBezTo>
                    <a:pt x="408" y="115"/>
                    <a:pt x="408" y="115"/>
                    <a:pt x="408" y="115"/>
                  </a:cubicBezTo>
                  <a:cubicBezTo>
                    <a:pt x="425" y="115"/>
                    <a:pt x="441" y="111"/>
                    <a:pt x="454" y="105"/>
                  </a:cubicBezTo>
                  <a:cubicBezTo>
                    <a:pt x="464" y="100"/>
                    <a:pt x="473" y="92"/>
                    <a:pt x="480" y="82"/>
                  </a:cubicBezTo>
                  <a:cubicBezTo>
                    <a:pt x="480" y="82"/>
                    <a:pt x="480" y="81"/>
                    <a:pt x="480" y="81"/>
                  </a:cubicBezTo>
                  <a:close/>
                  <a:moveTo>
                    <a:pt x="47" y="73"/>
                  </a:moveTo>
                  <a:cubicBezTo>
                    <a:pt x="31" y="73"/>
                    <a:pt x="12" y="69"/>
                    <a:pt x="11" y="51"/>
                  </a:cubicBezTo>
                  <a:cubicBezTo>
                    <a:pt x="10" y="41"/>
                    <a:pt x="13" y="33"/>
                    <a:pt x="21" y="26"/>
                  </a:cubicBezTo>
                  <a:cubicBezTo>
                    <a:pt x="29" y="20"/>
                    <a:pt x="37" y="19"/>
                    <a:pt x="47" y="18"/>
                  </a:cubicBezTo>
                  <a:cubicBezTo>
                    <a:pt x="47" y="39"/>
                    <a:pt x="47" y="58"/>
                    <a:pt x="47" y="73"/>
                  </a:cubicBezTo>
                  <a:close/>
                </a:path>
              </a:pathLst>
            </a:custGeom>
            <a:solidFill>
              <a:srgbClr val="FFFFFF"/>
            </a:solidFill>
            <a:ln>
              <a:noFill/>
              <a:headEnd type="none" w="med" len="med"/>
              <a:tailEnd type="none" w="med" len="med"/>
            </a:ln>
            <a:extLst>
              <a:ext uri="{91240B29-F687-4f45-9708-019B960494DF}">
                <a14:hiddenLine xmlns:a14="http://schemas.microsoft.com/office/drawing/2010/main" xmlns="" w="9525">
                  <a:solidFill>
                    <a:srgbClr val="000000"/>
                  </a:solidFill>
                  <a:round/>
                  <a:headEnd/>
                  <a:tailEnd/>
                </a14:hiddenLine>
              </a:ext>
            </a:extLst>
          </p:spPr>
          <p:style>
            <a:lnRef idx="2">
              <a:schemeClr val="accent3">
                <a:shade val="50000"/>
              </a:schemeClr>
            </a:lnRef>
            <a:fillRef idx="1">
              <a:schemeClr val="accent3"/>
            </a:fillRef>
            <a:effectRef idx="0">
              <a:schemeClr val="accent3"/>
            </a:effectRef>
            <a:fontRef idx="minor">
              <a:schemeClr val="lt1"/>
            </a:fontRef>
          </p:style>
          <p:txBody>
            <a:bodyPr vert="horz" wrap="square" lIns="86113" tIns="43056" rIns="86113" bIns="43056" numCol="1" rtlCol="0" anchor="ctr" anchorCtr="0" compatLnSpc="1">
              <a:prstTxWarp prst="textNoShape">
                <a:avLst/>
              </a:prstTxWarp>
            </a:bodyPr>
            <a:lstStyle/>
            <a:p>
              <a:pPr defTabSz="697417">
                <a:defRPr/>
              </a:pPr>
              <a:endParaRPr lang="en-US" sz="848" kern="0" spc="-116">
                <a:solidFill>
                  <a:srgbClr val="505050">
                    <a:lumMod val="50000"/>
                  </a:srgbClr>
                </a:solidFill>
                <a:latin typeface="Segoe Light" pitchFamily="34" charset="0"/>
              </a:endParaRPr>
            </a:p>
          </p:txBody>
        </p:sp>
        <p:sp>
          <p:nvSpPr>
            <p:cNvPr id="281" name="Freeform 13"/>
            <p:cNvSpPr>
              <a:spLocks/>
            </p:cNvSpPr>
            <p:nvPr/>
          </p:nvSpPr>
          <p:spPr bwMode="gray">
            <a:xfrm>
              <a:off x="8845497" y="-1818199"/>
              <a:ext cx="1370012" cy="560388"/>
            </a:xfrm>
            <a:custGeom>
              <a:avLst/>
              <a:gdLst>
                <a:gd name="T0" fmla="*/ 137 w 363"/>
                <a:gd name="T1" fmla="*/ 138 h 148"/>
                <a:gd name="T2" fmla="*/ 163 w 363"/>
                <a:gd name="T3" fmla="*/ 148 h 148"/>
                <a:gd name="T4" fmla="*/ 189 w 363"/>
                <a:gd name="T5" fmla="*/ 140 h 148"/>
                <a:gd name="T6" fmla="*/ 363 w 363"/>
                <a:gd name="T7" fmla="*/ 32 h 148"/>
                <a:gd name="T8" fmla="*/ 363 w 363"/>
                <a:gd name="T9" fmla="*/ 19 h 148"/>
                <a:gd name="T10" fmla="*/ 348 w 363"/>
                <a:gd name="T11" fmla="*/ 3 h 148"/>
                <a:gd name="T12" fmla="*/ 335 w 363"/>
                <a:gd name="T13" fmla="*/ 0 h 148"/>
                <a:gd name="T14" fmla="*/ 330 w 363"/>
                <a:gd name="T15" fmla="*/ 0 h 148"/>
                <a:gd name="T16" fmla="*/ 13 w 363"/>
                <a:gd name="T17" fmla="*/ 14 h 148"/>
                <a:gd name="T18" fmla="*/ 0 w 363"/>
                <a:gd name="T19" fmla="*/ 27 h 148"/>
                <a:gd name="T20" fmla="*/ 0 w 363"/>
                <a:gd name="T21" fmla="*/ 38 h 148"/>
                <a:gd name="T22" fmla="*/ 137 w 363"/>
                <a:gd name="T23" fmla="*/ 138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3" h="148">
                  <a:moveTo>
                    <a:pt x="137" y="138"/>
                  </a:moveTo>
                  <a:cubicBezTo>
                    <a:pt x="146" y="145"/>
                    <a:pt x="154" y="148"/>
                    <a:pt x="163" y="148"/>
                  </a:cubicBezTo>
                  <a:cubicBezTo>
                    <a:pt x="172" y="148"/>
                    <a:pt x="181" y="145"/>
                    <a:pt x="189" y="140"/>
                  </a:cubicBezTo>
                  <a:cubicBezTo>
                    <a:pt x="202" y="132"/>
                    <a:pt x="312" y="64"/>
                    <a:pt x="363" y="32"/>
                  </a:cubicBezTo>
                  <a:cubicBezTo>
                    <a:pt x="363" y="19"/>
                    <a:pt x="363" y="19"/>
                    <a:pt x="363" y="19"/>
                  </a:cubicBezTo>
                  <a:cubicBezTo>
                    <a:pt x="363" y="9"/>
                    <a:pt x="355" y="5"/>
                    <a:pt x="348" y="3"/>
                  </a:cubicBezTo>
                  <a:cubicBezTo>
                    <a:pt x="344" y="1"/>
                    <a:pt x="339" y="1"/>
                    <a:pt x="335" y="0"/>
                  </a:cubicBezTo>
                  <a:cubicBezTo>
                    <a:pt x="334" y="0"/>
                    <a:pt x="332" y="0"/>
                    <a:pt x="330" y="0"/>
                  </a:cubicBezTo>
                  <a:cubicBezTo>
                    <a:pt x="328" y="0"/>
                    <a:pt x="22" y="14"/>
                    <a:pt x="13" y="14"/>
                  </a:cubicBezTo>
                  <a:cubicBezTo>
                    <a:pt x="4" y="14"/>
                    <a:pt x="0" y="18"/>
                    <a:pt x="0" y="27"/>
                  </a:cubicBezTo>
                  <a:cubicBezTo>
                    <a:pt x="0" y="28"/>
                    <a:pt x="0" y="30"/>
                    <a:pt x="0" y="38"/>
                  </a:cubicBezTo>
                  <a:cubicBezTo>
                    <a:pt x="40" y="66"/>
                    <a:pt x="126" y="130"/>
                    <a:pt x="137" y="138"/>
                  </a:cubicBezTo>
                  <a:close/>
                </a:path>
              </a:pathLst>
            </a:custGeom>
            <a:solidFill>
              <a:srgbClr val="FFFFFF"/>
            </a:solidFill>
            <a:ln>
              <a:noFill/>
              <a:headEnd type="none" w="med" len="med"/>
              <a:tailEnd type="none" w="med" len="med"/>
            </a:ln>
            <a:extLst>
              <a:ext uri="{91240B29-F687-4f45-9708-019B960494DF}">
                <a14:hiddenLine xmlns:a14="http://schemas.microsoft.com/office/drawing/2010/main" xmlns="" w="9525">
                  <a:solidFill>
                    <a:srgbClr val="000000"/>
                  </a:solidFill>
                  <a:round/>
                  <a:headEnd/>
                  <a:tailEnd/>
                </a14:hiddenLine>
              </a:ext>
            </a:extLst>
          </p:spPr>
          <p:style>
            <a:lnRef idx="2">
              <a:schemeClr val="accent3">
                <a:shade val="50000"/>
              </a:schemeClr>
            </a:lnRef>
            <a:fillRef idx="1">
              <a:schemeClr val="accent3"/>
            </a:fillRef>
            <a:effectRef idx="0">
              <a:schemeClr val="accent3"/>
            </a:effectRef>
            <a:fontRef idx="minor">
              <a:schemeClr val="lt1"/>
            </a:fontRef>
          </p:style>
          <p:txBody>
            <a:bodyPr vert="horz" wrap="square" lIns="86113" tIns="43056" rIns="86113" bIns="43056" numCol="1" rtlCol="0" anchor="ctr" anchorCtr="0" compatLnSpc="1">
              <a:prstTxWarp prst="textNoShape">
                <a:avLst/>
              </a:prstTxWarp>
            </a:bodyPr>
            <a:lstStyle/>
            <a:p>
              <a:pPr defTabSz="697417">
                <a:defRPr/>
              </a:pPr>
              <a:endParaRPr lang="en-US" sz="848" kern="0" spc="-116">
                <a:solidFill>
                  <a:srgbClr val="505050">
                    <a:lumMod val="50000"/>
                  </a:srgbClr>
                </a:solidFill>
                <a:latin typeface="Segoe Light" pitchFamily="34" charset="0"/>
              </a:endParaRPr>
            </a:p>
          </p:txBody>
        </p:sp>
      </p:grpSp>
      <p:grpSp>
        <p:nvGrpSpPr>
          <p:cNvPr id="282" name="Group 281"/>
          <p:cNvGrpSpPr/>
          <p:nvPr/>
        </p:nvGrpSpPr>
        <p:grpSpPr>
          <a:xfrm>
            <a:off x="8908185" y="3879545"/>
            <a:ext cx="861161" cy="1071071"/>
            <a:chOff x="4733635" y="4960493"/>
            <a:chExt cx="878679" cy="1092857"/>
          </a:xfrm>
        </p:grpSpPr>
        <p:pic>
          <p:nvPicPr>
            <p:cNvPr id="283" name="Picture 282"/>
            <p:cNvPicPr>
              <a:picLocks noChangeAspect="1"/>
            </p:cNvPicPr>
            <p:nvPr/>
          </p:nvPicPr>
          <p:blipFill rotWithShape="1">
            <a:blip r:embed="rId12" cstate="print">
              <a:extLst>
                <a:ext uri="{28A0092B-C50C-407E-A947-70E740481C1C}">
                  <a14:useLocalDpi xmlns:a14="http://schemas.microsoft.com/office/drawing/2010/main" val="0"/>
                </a:ext>
              </a:extLst>
            </a:blip>
            <a:srcRect r="68823"/>
            <a:stretch/>
          </p:blipFill>
          <p:spPr>
            <a:xfrm>
              <a:off x="4733635" y="4960493"/>
              <a:ext cx="878679" cy="1024117"/>
            </a:xfrm>
            <a:prstGeom prst="rect">
              <a:avLst/>
            </a:prstGeom>
            <a:noFill/>
          </p:spPr>
        </p:pic>
        <p:sp>
          <p:nvSpPr>
            <p:cNvPr id="284" name="TextBox 283"/>
            <p:cNvSpPr txBox="1"/>
            <p:nvPr/>
          </p:nvSpPr>
          <p:spPr>
            <a:xfrm>
              <a:off x="4901045" y="5822452"/>
              <a:ext cx="705842" cy="230898"/>
            </a:xfrm>
            <a:prstGeom prst="rect">
              <a:avLst/>
            </a:prstGeom>
            <a:noFill/>
          </p:spPr>
          <p:txBody>
            <a:bodyPr wrap="none" lIns="89642" tIns="44821" rIns="89642" bIns="44821"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r>
                <a:rPr lang="en-US" sz="980"/>
                <a:t>Windows</a:t>
              </a:r>
            </a:p>
          </p:txBody>
        </p:sp>
      </p:grpSp>
      <p:grpSp>
        <p:nvGrpSpPr>
          <p:cNvPr id="286" name="Group 285"/>
          <p:cNvGrpSpPr/>
          <p:nvPr/>
        </p:nvGrpSpPr>
        <p:grpSpPr>
          <a:xfrm>
            <a:off x="10760665" y="4088245"/>
            <a:ext cx="564480" cy="974557"/>
            <a:chOff x="7911087" y="5239196"/>
            <a:chExt cx="575962" cy="994381"/>
          </a:xfrm>
        </p:grpSpPr>
        <p:sp>
          <p:nvSpPr>
            <p:cNvPr id="287" name="Lightning Bolt 286"/>
            <p:cNvSpPr/>
            <p:nvPr/>
          </p:nvSpPr>
          <p:spPr bwMode="auto">
            <a:xfrm>
              <a:off x="8009020" y="5239196"/>
              <a:ext cx="258288" cy="571141"/>
            </a:xfrm>
            <a:prstGeom prst="lightningBol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ea typeface="Segoe UI" pitchFamily="34" charset="0"/>
                <a:cs typeface="Segoe UI" pitchFamily="34" charset="0"/>
              </a:endParaRPr>
            </a:p>
          </p:txBody>
        </p:sp>
        <p:sp>
          <p:nvSpPr>
            <p:cNvPr id="288" name="TextBox 287"/>
            <p:cNvSpPr txBox="1"/>
            <p:nvPr/>
          </p:nvSpPr>
          <p:spPr>
            <a:xfrm>
              <a:off x="7911087" y="6002680"/>
              <a:ext cx="575962" cy="230897"/>
            </a:xfrm>
            <a:prstGeom prst="rect">
              <a:avLst/>
            </a:prstGeom>
            <a:noFill/>
          </p:spPr>
          <p:txBody>
            <a:bodyPr wrap="none" lIns="89642" tIns="44821" rIns="89642" bIns="44821"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r>
                <a:rPr lang="en-US" sz="980"/>
                <a:t>In-App</a:t>
              </a:r>
            </a:p>
          </p:txBody>
        </p:sp>
      </p:grpSp>
      <p:grpSp>
        <p:nvGrpSpPr>
          <p:cNvPr id="289" name="Group 288"/>
          <p:cNvGrpSpPr/>
          <p:nvPr/>
        </p:nvGrpSpPr>
        <p:grpSpPr>
          <a:xfrm>
            <a:off x="9937267" y="4079579"/>
            <a:ext cx="655476" cy="874380"/>
            <a:chOff x="9031002" y="5203497"/>
            <a:chExt cx="668810" cy="892164"/>
          </a:xfrm>
        </p:grpSpPr>
        <p:pic>
          <p:nvPicPr>
            <p:cNvPr id="290" name="Picture 289"/>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031002" y="5203497"/>
              <a:ext cx="668810" cy="668810"/>
            </a:xfrm>
            <a:prstGeom prst="rect">
              <a:avLst/>
            </a:prstGeom>
          </p:spPr>
        </p:pic>
        <p:sp>
          <p:nvSpPr>
            <p:cNvPr id="291" name="TextBox 290"/>
            <p:cNvSpPr txBox="1"/>
            <p:nvPr/>
          </p:nvSpPr>
          <p:spPr>
            <a:xfrm>
              <a:off x="9081733" y="5864764"/>
              <a:ext cx="534272" cy="230897"/>
            </a:xfrm>
            <a:prstGeom prst="rect">
              <a:avLst/>
            </a:prstGeom>
            <a:noFill/>
          </p:spPr>
          <p:txBody>
            <a:bodyPr wrap="none" lIns="89642" tIns="44821" rIns="89642" bIns="44821"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r>
                <a:rPr lang="en-US" sz="980"/>
                <a:t>Kindle</a:t>
              </a:r>
            </a:p>
          </p:txBody>
        </p:sp>
      </p:grpSp>
      <p:grpSp>
        <p:nvGrpSpPr>
          <p:cNvPr id="11" name="Group 10"/>
          <p:cNvGrpSpPr/>
          <p:nvPr/>
        </p:nvGrpSpPr>
        <p:grpSpPr>
          <a:xfrm>
            <a:off x="6704325" y="3877213"/>
            <a:ext cx="1239108" cy="1209196"/>
            <a:chOff x="6838760" y="3954462"/>
            <a:chExt cx="1263955" cy="1233443"/>
          </a:xfrm>
        </p:grpSpPr>
        <p:sp>
          <p:nvSpPr>
            <p:cNvPr id="285" name="TextBox 284"/>
            <p:cNvSpPr txBox="1"/>
            <p:nvPr/>
          </p:nvSpPr>
          <p:spPr>
            <a:xfrm>
              <a:off x="7142763" y="4818573"/>
              <a:ext cx="655949" cy="369332"/>
            </a:xfrm>
            <a:prstGeom prst="rect">
              <a:avLst/>
            </a:prstGeom>
            <a:noFill/>
          </p:spPr>
          <p:txBody>
            <a:bodyPr wrap="none" lIns="89642" tIns="44821" rIns="89642" bIns="44821"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r>
                <a:rPr lang="en-US" sz="980"/>
                <a:t>Apple</a:t>
              </a:r>
              <a:br>
                <a:rPr lang="en-US" sz="980"/>
              </a:br>
              <a:r>
                <a:rPr lang="en-US" sz="980"/>
                <a:t>iOS OSX</a:t>
              </a:r>
            </a:p>
          </p:txBody>
        </p:sp>
        <p:sp>
          <p:nvSpPr>
            <p:cNvPr id="292" name="Rectangle 291"/>
            <p:cNvSpPr/>
            <p:nvPr/>
          </p:nvSpPr>
          <p:spPr>
            <a:xfrm>
              <a:off x="6838760" y="3954462"/>
              <a:ext cx="1263955" cy="862581"/>
            </a:xfrm>
            <a:prstGeom prst="rect">
              <a:avLst/>
            </a:prstGeom>
          </p:spPr>
          <p:txBody>
            <a:bodyPr wrap="square">
              <a:spAutoFit/>
            </a:bodyPr>
            <a:lstStyle/>
            <a:p>
              <a:pPr algn="ctr" defTabSz="914225">
                <a:defRPr/>
              </a:pPr>
              <a:r>
                <a:rPr lang="en-US" sz="4800" kern="0">
                  <a:solidFill>
                    <a:srgbClr val="FFFFFF"/>
                  </a:solidFill>
                </a:rPr>
                <a:t>iOS</a:t>
              </a:r>
              <a:endParaRPr lang="en-US" sz="4800" kern="0">
                <a:solidFill>
                  <a:sysClr val="windowText" lastClr="000000"/>
                </a:solidFill>
              </a:endParaRPr>
            </a:p>
          </p:txBody>
        </p:sp>
      </p:grpSp>
      <p:grpSp>
        <p:nvGrpSpPr>
          <p:cNvPr id="293" name="Group 292"/>
          <p:cNvGrpSpPr/>
          <p:nvPr/>
        </p:nvGrpSpPr>
        <p:grpSpPr>
          <a:xfrm>
            <a:off x="6684688" y="5561618"/>
            <a:ext cx="756202" cy="887400"/>
            <a:chOff x="6254857" y="1909608"/>
            <a:chExt cx="771583" cy="905454"/>
          </a:xfrm>
        </p:grpSpPr>
        <p:pic>
          <p:nvPicPr>
            <p:cNvPr id="294" name="Picture 29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328229" y="1909608"/>
              <a:ext cx="624839" cy="468629"/>
            </a:xfrm>
            <a:prstGeom prst="rect">
              <a:avLst/>
            </a:prstGeom>
          </p:spPr>
        </p:pic>
        <p:sp>
          <p:nvSpPr>
            <p:cNvPr id="295" name="TextBox 294"/>
            <p:cNvSpPr txBox="1"/>
            <p:nvPr/>
          </p:nvSpPr>
          <p:spPr>
            <a:xfrm>
              <a:off x="6254857" y="2445624"/>
              <a:ext cx="771583" cy="369438"/>
            </a:xfrm>
            <a:prstGeom prst="rect">
              <a:avLst/>
            </a:prstGeom>
            <a:noFill/>
          </p:spPr>
          <p:txBody>
            <a:bodyPr wrap="none" lIns="89642" tIns="44821" rIns="89642" bIns="44821"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r>
                <a:rPr lang="en-US" sz="980"/>
                <a:t>Azure SQL</a:t>
              </a:r>
              <a:br>
                <a:rPr lang="en-US" sz="980"/>
              </a:br>
              <a:r>
                <a:rPr lang="en-US" sz="980"/>
                <a:t>database</a:t>
              </a:r>
            </a:p>
          </p:txBody>
        </p:sp>
      </p:grpSp>
      <p:grpSp>
        <p:nvGrpSpPr>
          <p:cNvPr id="296" name="Group 295"/>
          <p:cNvGrpSpPr/>
          <p:nvPr/>
        </p:nvGrpSpPr>
        <p:grpSpPr>
          <a:xfrm>
            <a:off x="7609368" y="5474873"/>
            <a:ext cx="781345" cy="856614"/>
            <a:chOff x="7446290" y="5475161"/>
            <a:chExt cx="781456" cy="856736"/>
          </a:xfrm>
        </p:grpSpPr>
        <p:pic>
          <p:nvPicPr>
            <p:cNvPr id="297" name="Picture 296" descr="mongodb white.png"/>
            <p:cNvPicPr>
              <a:picLocks noChangeAspect="1"/>
            </p:cNvPicPr>
            <p:nvPr/>
          </p:nvPicPr>
          <p:blipFill>
            <a:blip r:embed="rId14" cstate="print">
              <a:clrChange>
                <a:clrFrom>
                  <a:srgbClr val="89D1E5"/>
                </a:clrFrom>
                <a:clrTo>
                  <a:srgbClr val="89D1E5">
                    <a:alpha val="0"/>
                  </a:srgbClr>
                </a:clrTo>
              </a:clrChange>
              <a:extLst>
                <a:ext uri="{BEBA8EAE-BF5A-486C-A8C5-ECC9F3942E4B}">
                  <a14:imgProps xmlns:a14="http://schemas.microsoft.com/office/drawing/2010/main">
                    <a14:imgLayer r:embed="rId15">
                      <a14:imgEffect>
                        <a14:backgroundRemoval t="9885" b="100000" l="9885" r="89885">
                          <a14:foregroundMark x1="56782" y1="41379" x2="56782" y2="41379"/>
                          <a14:foregroundMark x1="48046" y1="90575" x2="48046" y2="90575"/>
                          <a14:foregroundMark x1="50575" y1="86207" x2="50575" y2="86207"/>
                        </a14:backgroundRemoval>
                      </a14:imgEffect>
                    </a14:imgLayer>
                  </a14:imgProps>
                </a:ext>
                <a:ext uri="{28A0092B-C50C-407E-A947-70E740481C1C}">
                  <a14:useLocalDpi xmlns:a14="http://schemas.microsoft.com/office/drawing/2010/main" val="0"/>
                </a:ext>
              </a:extLst>
            </a:blip>
            <a:stretch>
              <a:fillRect/>
            </a:stretch>
          </p:blipFill>
          <p:spPr>
            <a:xfrm>
              <a:off x="7560990" y="5475161"/>
              <a:ext cx="552057" cy="605215"/>
            </a:xfrm>
            <a:prstGeom prst="rect">
              <a:avLst/>
            </a:prstGeom>
          </p:spPr>
        </p:pic>
        <p:sp>
          <p:nvSpPr>
            <p:cNvPr id="298" name="TextBox 297"/>
            <p:cNvSpPr txBox="1"/>
            <p:nvPr/>
          </p:nvSpPr>
          <p:spPr>
            <a:xfrm>
              <a:off x="7446290" y="6105570"/>
              <a:ext cx="781456" cy="226327"/>
            </a:xfrm>
            <a:prstGeom prst="rect">
              <a:avLst/>
            </a:prstGeom>
            <a:noFill/>
          </p:spPr>
          <p:txBody>
            <a:bodyPr wrap="none" lIns="89642" tIns="44821" rIns="89642" bIns="44821"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r>
                <a:rPr lang="en-US" sz="980"/>
                <a:t>Mongo DB</a:t>
              </a:r>
            </a:p>
          </p:txBody>
        </p:sp>
      </p:grpSp>
      <p:grpSp>
        <p:nvGrpSpPr>
          <p:cNvPr id="299" name="Group 298"/>
          <p:cNvGrpSpPr/>
          <p:nvPr/>
        </p:nvGrpSpPr>
        <p:grpSpPr>
          <a:xfrm>
            <a:off x="8559190" y="5557890"/>
            <a:ext cx="954209" cy="757762"/>
            <a:chOff x="8394160" y="2181410"/>
            <a:chExt cx="973619" cy="773175"/>
          </a:xfrm>
        </p:grpSpPr>
        <p:pic>
          <p:nvPicPr>
            <p:cNvPr id="300" name="Picture 299"/>
            <p:cNvPicPr>
              <a:picLocks noChangeAspect="1"/>
            </p:cNvPicPr>
            <p:nvPr/>
          </p:nvPicPr>
          <p:blipFill>
            <a:blip r:embed="rId16"/>
            <a:stretch>
              <a:fillRect/>
            </a:stretch>
          </p:blipFill>
          <p:spPr>
            <a:xfrm>
              <a:off x="8678426" y="2181410"/>
              <a:ext cx="405087" cy="495107"/>
            </a:xfrm>
            <a:prstGeom prst="rect">
              <a:avLst/>
            </a:prstGeom>
          </p:spPr>
        </p:pic>
        <p:sp>
          <p:nvSpPr>
            <p:cNvPr id="301" name="TextBox 300"/>
            <p:cNvSpPr txBox="1"/>
            <p:nvPr/>
          </p:nvSpPr>
          <p:spPr>
            <a:xfrm>
              <a:off x="8394160" y="2723688"/>
              <a:ext cx="973619" cy="230897"/>
            </a:xfrm>
            <a:prstGeom prst="rect">
              <a:avLst/>
            </a:prstGeom>
            <a:noFill/>
          </p:spPr>
          <p:txBody>
            <a:bodyPr wrap="none" lIns="89642" tIns="44821" rIns="89642" bIns="44821"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r>
                <a:rPr lang="en-US" sz="980"/>
                <a:t>Document DB</a:t>
              </a:r>
            </a:p>
          </p:txBody>
        </p:sp>
      </p:grpSp>
      <p:sp>
        <p:nvSpPr>
          <p:cNvPr id="304" name="TextBox 61"/>
          <p:cNvSpPr txBox="1"/>
          <p:nvPr/>
        </p:nvSpPr>
        <p:spPr>
          <a:xfrm>
            <a:off x="9681877" y="6101628"/>
            <a:ext cx="745201" cy="226294"/>
          </a:xfrm>
          <a:prstGeom prst="rect">
            <a:avLst/>
          </a:prstGeom>
          <a:noFill/>
        </p:spPr>
        <p:txBody>
          <a:bodyPr wrap="none" lIns="89642" tIns="44821" rIns="89642" bIns="44821"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r>
              <a:rPr lang="en-US" sz="980"/>
              <a:t>Office 365</a:t>
            </a:r>
          </a:p>
        </p:txBody>
      </p:sp>
      <p:grpSp>
        <p:nvGrpSpPr>
          <p:cNvPr id="305" name="Group 304"/>
          <p:cNvGrpSpPr/>
          <p:nvPr/>
        </p:nvGrpSpPr>
        <p:grpSpPr>
          <a:xfrm>
            <a:off x="10608505" y="5611369"/>
            <a:ext cx="862312" cy="716585"/>
            <a:chOff x="6721593" y="1830636"/>
            <a:chExt cx="1226030" cy="1018838"/>
          </a:xfrm>
        </p:grpSpPr>
        <p:sp>
          <p:nvSpPr>
            <p:cNvPr id="306" name="TextBox 305"/>
            <p:cNvSpPr txBox="1"/>
            <p:nvPr/>
          </p:nvSpPr>
          <p:spPr>
            <a:xfrm>
              <a:off x="6721593" y="2527778"/>
              <a:ext cx="1226030" cy="321696"/>
            </a:xfrm>
            <a:prstGeom prst="rect">
              <a:avLst/>
            </a:prstGeom>
            <a:noFill/>
          </p:spPr>
          <p:txBody>
            <a:bodyPr wrap="none" lIns="89642" tIns="44821" rIns="89642" bIns="44821"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r>
                <a:rPr lang="en-US" sz="980"/>
                <a:t>Azure tables</a:t>
              </a:r>
            </a:p>
          </p:txBody>
        </p:sp>
        <p:pic>
          <p:nvPicPr>
            <p:cNvPr id="307" name="Picture 306"/>
            <p:cNvPicPr>
              <a:picLocks noChangeAspect="1"/>
            </p:cNvPicPr>
            <p:nvPr/>
          </p:nvPicPr>
          <p:blipFill>
            <a:blip r:embed="rId17">
              <a:biLevel thresh="25000"/>
            </a:blip>
            <a:stretch>
              <a:fillRect/>
            </a:stretch>
          </p:blipFill>
          <p:spPr>
            <a:xfrm>
              <a:off x="7039397" y="1830636"/>
              <a:ext cx="590421" cy="513241"/>
            </a:xfrm>
            <a:prstGeom prst="rect">
              <a:avLst/>
            </a:prstGeom>
          </p:spPr>
        </p:pic>
      </p:grpSp>
      <p:grpSp>
        <p:nvGrpSpPr>
          <p:cNvPr id="308" name="Group 307"/>
          <p:cNvGrpSpPr/>
          <p:nvPr/>
        </p:nvGrpSpPr>
        <p:grpSpPr>
          <a:xfrm>
            <a:off x="8111354" y="4089807"/>
            <a:ext cx="628910" cy="990129"/>
            <a:chOff x="6884504" y="5235831"/>
            <a:chExt cx="641704" cy="1010269"/>
          </a:xfrm>
        </p:grpSpPr>
        <p:pic>
          <p:nvPicPr>
            <p:cNvPr id="309" name="Picture 30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013895" y="5235831"/>
              <a:ext cx="382921" cy="578975"/>
            </a:xfrm>
            <a:prstGeom prst="rect">
              <a:avLst/>
            </a:prstGeom>
          </p:spPr>
        </p:pic>
        <p:sp>
          <p:nvSpPr>
            <p:cNvPr id="310" name="TextBox 309"/>
            <p:cNvSpPr txBox="1"/>
            <p:nvPr/>
          </p:nvSpPr>
          <p:spPr>
            <a:xfrm>
              <a:off x="6884504" y="5876663"/>
              <a:ext cx="641704" cy="369437"/>
            </a:xfrm>
            <a:prstGeom prst="rect">
              <a:avLst/>
            </a:prstGeom>
            <a:noFill/>
          </p:spPr>
          <p:txBody>
            <a:bodyPr wrap="none" lIns="89642" tIns="44821" rIns="89642" bIns="44821"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r>
                <a:rPr lang="en-US" sz="980"/>
                <a:t>Android</a:t>
              </a:r>
            </a:p>
            <a:p>
              <a:endParaRPr lang="en-US" sz="980"/>
            </a:p>
          </p:txBody>
        </p:sp>
      </p:grpSp>
      <p:pic>
        <p:nvPicPr>
          <p:cNvPr id="14" name="Picture 13"/>
          <p:cNvPicPr>
            <a:picLocks noChangeAspect="1"/>
          </p:cNvPicPr>
          <p:nvPr/>
        </p:nvPicPr>
        <p:blipFill>
          <a:blip r:embed="rId18"/>
          <a:stretch>
            <a:fillRect/>
          </a:stretch>
        </p:blipFill>
        <p:spPr>
          <a:xfrm>
            <a:off x="9847804" y="5581342"/>
            <a:ext cx="371220" cy="448212"/>
          </a:xfrm>
          <a:prstGeom prst="rect">
            <a:avLst/>
          </a:prstGeom>
        </p:spPr>
      </p:pic>
      <p:pic>
        <p:nvPicPr>
          <p:cNvPr id="2" name="Picture 1"/>
          <p:cNvPicPr>
            <a:picLocks noChangeAspect="1"/>
          </p:cNvPicPr>
          <p:nvPr/>
        </p:nvPicPr>
        <p:blipFill>
          <a:blip r:embed="rId19" cstate="print">
            <a:biLevel thresh="25000"/>
            <a:extLst>
              <a:ext uri="{28A0092B-C50C-407E-A947-70E740481C1C}">
                <a14:useLocalDpi xmlns:a14="http://schemas.microsoft.com/office/drawing/2010/main" val="0"/>
              </a:ext>
            </a:extLst>
          </a:blip>
          <a:stretch>
            <a:fillRect/>
          </a:stretch>
        </p:blipFill>
        <p:spPr>
          <a:xfrm>
            <a:off x="4186363" y="3626465"/>
            <a:ext cx="782308" cy="782308"/>
          </a:xfrm>
          <a:prstGeom prst="rect">
            <a:avLst/>
          </a:prstGeom>
        </p:spPr>
      </p:pic>
    </p:spTree>
    <p:extLst>
      <p:ext uri="{BB962C8B-B14F-4D97-AF65-F5344CB8AC3E}">
        <p14:creationId xmlns:p14="http://schemas.microsoft.com/office/powerpoint/2010/main" val="966921892"/>
      </p:ext>
    </p:extLst>
  </p:cSld>
  <p:clrMapOvr>
    <a:masterClrMapping/>
  </p:clrMapOvr>
  <p:transition spd="med">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TextBox 71"/>
          <p:cNvSpPr txBox="1"/>
          <p:nvPr/>
        </p:nvSpPr>
        <p:spPr>
          <a:xfrm>
            <a:off x="6436620" y="296797"/>
            <a:ext cx="5270978" cy="1580001"/>
          </a:xfrm>
          <a:prstGeom prst="rect">
            <a:avLst/>
          </a:prstGeom>
          <a:solidFill>
            <a:schemeClr val="tx2"/>
          </a:solidFill>
          <a:ln w="6350" cap="flat" cmpd="sng" algn="ctr">
            <a:noFill/>
            <a:prstDash val="solid"/>
            <a:miter lim="800000"/>
            <a:headEnd type="none" w="med" len="med"/>
            <a:tailEnd type="none" w="med" len="med"/>
          </a:ln>
          <a:effectLst/>
        </p:spPr>
        <p:txBody>
          <a:bodyPr rot="0" spcFirstLastPara="0" vertOverflow="overflow" horzOverflow="overflow" vert="horz" wrap="square" lIns="172232" tIns="137786" rIns="172232" bIns="137786" numCol="1" spcCol="0" rtlCol="0" fromWordArt="0" anchor="t" anchorCtr="0" forceAA="0" compatLnSpc="1">
            <a:prstTxWarp prst="textNoShape">
              <a:avLst/>
            </a:prstTxWarp>
            <a:noAutofit/>
          </a:bodyPr>
          <a:lstStyle>
            <a:defPPr>
              <a:defRPr lang="en-US"/>
            </a:defPPr>
            <a:lvl1pPr defTabSz="913926" fontAlgn="base">
              <a:lnSpc>
                <a:spcPct val="90000"/>
              </a:lnSpc>
              <a:spcBef>
                <a:spcPct val="0"/>
              </a:spcBef>
              <a:spcAft>
                <a:spcPct val="0"/>
              </a:spcAft>
              <a:defRPr sz="2353" b="1" kern="0">
                <a:gradFill>
                  <a:gsLst>
                    <a:gs pos="0">
                      <a:srgbClr val="FFFFFF"/>
                    </a:gs>
                    <a:gs pos="100000">
                      <a:srgbClr val="FFFFFF"/>
                    </a:gs>
                  </a:gsLst>
                  <a:lin ang="5400000" scaled="0"/>
                </a:gradFill>
                <a:latin typeface="Segoe UI"/>
                <a:ea typeface="Segoe UI" pitchFamily="34" charset="0"/>
                <a:cs typeface="Segoe UI" pitchFamily="34" charset="0"/>
              </a:defRPr>
            </a:lvl1pPr>
          </a:lstStyle>
          <a:p>
            <a:pPr marL="0" marR="0" lvl="0" indent="0" defTabSz="895810" eaLnBrk="1" fontAlgn="base" latinLnBrk="0" hangingPunct="1">
              <a:lnSpc>
                <a:spcPct val="90000"/>
              </a:lnSpc>
              <a:spcBef>
                <a:spcPct val="0"/>
              </a:spcBef>
              <a:spcAft>
                <a:spcPct val="0"/>
              </a:spcAft>
              <a:buClrTx/>
              <a:buSzTx/>
              <a:buFontTx/>
              <a:buNone/>
              <a:tabLst>
                <a:tab pos="878164" algn="l"/>
              </a:tabLst>
              <a:defRPr/>
            </a:pPr>
            <a:endParaRPr kumimoji="0" lang="en-US" sz="2304" b="0" i="0" u="none" strike="noStrike" kern="0" cap="none" spc="0" normalizeH="0" baseline="0" noProof="0">
              <a:ln>
                <a:noFill/>
              </a:ln>
              <a:solidFill>
                <a:srgbClr val="FFFFFF"/>
              </a:solidFill>
              <a:effectLst/>
              <a:uLnTx/>
              <a:uFillTx/>
              <a:latin typeface="Segoe UI Light"/>
              <a:ea typeface="+mn-ea"/>
              <a:cs typeface="Segoe UI" pitchFamily="34" charset="0"/>
            </a:endParaRPr>
          </a:p>
          <a:p>
            <a:pPr marL="0" marR="0" lvl="0" indent="0" defTabSz="878221" eaLnBrk="1" fontAlgn="base" latinLnBrk="0" hangingPunct="1">
              <a:lnSpc>
                <a:spcPct val="90000"/>
              </a:lnSpc>
              <a:spcBef>
                <a:spcPct val="0"/>
              </a:spcBef>
              <a:spcAft>
                <a:spcPct val="0"/>
              </a:spcAft>
              <a:buClrTx/>
              <a:buSzTx/>
              <a:buFontTx/>
              <a:buNone/>
              <a:tabLst>
                <a:tab pos="860921" algn="l"/>
              </a:tabLst>
              <a:defRPr/>
            </a:pPr>
            <a:endParaRPr kumimoji="0" lang="en-US" sz="2262"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2" name="Rectangle 61"/>
          <p:cNvSpPr/>
          <p:nvPr/>
        </p:nvSpPr>
        <p:spPr bwMode="auto">
          <a:xfrm>
            <a:off x="3809195" y="130792"/>
            <a:ext cx="8193792" cy="6689736"/>
          </a:xfrm>
          <a:prstGeom prst="rect">
            <a:avLst/>
          </a:prstGeom>
          <a:solidFill>
            <a:srgbClr val="FFFFFF">
              <a:lumMod val="50000"/>
            </a:srgbClr>
          </a:solidFill>
          <a:ln w="28575" cap="flat" cmpd="sng" algn="ctr">
            <a:noFill/>
            <a:prstDash val="solid"/>
            <a:headEnd type="none" w="med" len="med"/>
            <a:tailEnd type="none" w="med" len="med"/>
          </a:ln>
          <a:effectLst/>
        </p:spPr>
        <p:txBody>
          <a:bodyPr vert="horz" wrap="square" lIns="0" tIns="45694" rIns="0" bIns="45694" numCol="1" rtlCol="0" anchor="ctr" anchorCtr="0" compatLnSpc="1">
            <a:prstTxWarp prst="textNoShape">
              <a:avLst/>
            </a:prstTxWarp>
          </a:bodyPr>
          <a:lstStyle/>
          <a:p>
            <a:pPr marL="0" marR="0" lvl="0" indent="0" algn="ctr" defTabSz="913516"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ndParaRPr>
          </a:p>
        </p:txBody>
      </p:sp>
      <p:sp>
        <p:nvSpPr>
          <p:cNvPr id="63" name="Rectangle 62"/>
          <p:cNvSpPr/>
          <p:nvPr/>
        </p:nvSpPr>
        <p:spPr bwMode="auto">
          <a:xfrm>
            <a:off x="4024700" y="193181"/>
            <a:ext cx="2389480" cy="1064647"/>
          </a:xfrm>
          <a:prstGeom prst="rect">
            <a:avLst/>
          </a:prstGeom>
          <a:solidFill>
            <a:srgbClr val="D2D2D2">
              <a:lumMod val="50000"/>
            </a:srgb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75661" tIns="140529" rIns="175661" bIns="140529" numCol="1" spcCol="0" rtlCol="0" fromWordArt="0" anchor="t" anchorCtr="0" forceAA="0" compatLnSpc="1">
            <a:prstTxWarp prst="textNoShape">
              <a:avLst/>
            </a:prstTxWarp>
            <a:noAutofit/>
          </a:bodyPr>
          <a:lstStyle/>
          <a:p>
            <a:pPr marL="0" marR="0" lvl="0" indent="0" defTabSz="895519"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a:ln>
                <a:noFill/>
              </a:ln>
              <a:solidFill>
                <a:srgbClr val="FFFFFF"/>
              </a:solidFill>
              <a:effectLst/>
              <a:uLnTx/>
              <a:uFillTx/>
              <a:latin typeface="Segoe UI Light"/>
              <a:cs typeface="Segoe UI" pitchFamily="34" charset="0"/>
            </a:endParaRPr>
          </a:p>
        </p:txBody>
      </p:sp>
      <p:sp>
        <p:nvSpPr>
          <p:cNvPr id="64" name="Rectangle 63"/>
          <p:cNvSpPr/>
          <p:nvPr/>
        </p:nvSpPr>
        <p:spPr bwMode="auto">
          <a:xfrm>
            <a:off x="4010659" y="2411013"/>
            <a:ext cx="2389480" cy="1064647"/>
          </a:xfrm>
          <a:prstGeom prst="rect">
            <a:avLst/>
          </a:prstGeom>
          <a:solidFill>
            <a:srgbClr val="505050"/>
          </a:solidFill>
          <a:ln w="6350" cap="flat" cmpd="sng" algn="ctr">
            <a:noFill/>
            <a:prstDash val="solid"/>
            <a:miter lim="800000"/>
            <a:headEnd type="none" w="med" len="med"/>
            <a:tailEnd type="none" w="med" len="med"/>
          </a:ln>
          <a:effectLst/>
        </p:spPr>
        <p:txBody>
          <a:bodyPr rot="0" spcFirstLastPara="0" vertOverflow="overflow" horzOverflow="overflow" vert="horz" wrap="square" lIns="175661" tIns="140529" rIns="175661" bIns="140529" numCol="1" spcCol="0" rtlCol="0" fromWordArt="0" anchor="t" anchorCtr="0" forceAA="0" compatLnSpc="1">
            <a:prstTxWarp prst="textNoShape">
              <a:avLst/>
            </a:prstTxWarp>
            <a:noAutofit/>
          </a:bodyPr>
          <a:lstStyle/>
          <a:p>
            <a:pPr marL="0" marR="0" lvl="0" indent="0" defTabSz="895519"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a:ln>
                <a:noFill/>
              </a:ln>
              <a:solidFill>
                <a:srgbClr val="FFFFFF"/>
              </a:solidFill>
              <a:effectLst/>
              <a:uLnTx/>
              <a:uFillTx/>
              <a:latin typeface="Segoe UI Light"/>
              <a:cs typeface="Segoe UI" pitchFamily="34" charset="0"/>
            </a:endParaRPr>
          </a:p>
        </p:txBody>
      </p:sp>
      <p:sp>
        <p:nvSpPr>
          <p:cNvPr id="65" name="Rectangle 64"/>
          <p:cNvSpPr/>
          <p:nvPr/>
        </p:nvSpPr>
        <p:spPr bwMode="auto">
          <a:xfrm>
            <a:off x="4010659" y="3531740"/>
            <a:ext cx="2389480" cy="1064647"/>
          </a:xfrm>
          <a:prstGeom prst="rect">
            <a:avLst/>
          </a:prstGeom>
          <a:solidFill>
            <a:srgbClr val="D2D2D2">
              <a:lumMod val="50000"/>
            </a:srgb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75661" tIns="140529" rIns="175661" bIns="140529" numCol="1" spcCol="0" rtlCol="0" fromWordArt="0" anchor="t" anchorCtr="0" forceAA="0" compatLnSpc="1">
            <a:prstTxWarp prst="textNoShape">
              <a:avLst/>
            </a:prstTxWarp>
            <a:noAutofit/>
          </a:bodyPr>
          <a:lstStyle/>
          <a:p>
            <a:pPr marL="0" marR="0" lvl="0" indent="0" defTabSz="895519"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sp>
        <p:nvSpPr>
          <p:cNvPr id="66" name="Rectangle 65"/>
          <p:cNvSpPr/>
          <p:nvPr/>
        </p:nvSpPr>
        <p:spPr bwMode="auto">
          <a:xfrm>
            <a:off x="4010659" y="4640930"/>
            <a:ext cx="2389480" cy="1064647"/>
          </a:xfrm>
          <a:prstGeom prst="rect">
            <a:avLst/>
          </a:prstGeom>
          <a:solidFill>
            <a:srgbClr val="D2D2D2">
              <a:lumMod val="50000"/>
            </a:srgb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75661" tIns="140529" rIns="175661" bIns="140529" numCol="1" spcCol="0" rtlCol="0" fromWordArt="0" anchor="t" anchorCtr="0" forceAA="0" compatLnSpc="1">
            <a:prstTxWarp prst="textNoShape">
              <a:avLst/>
            </a:prstTxWarp>
            <a:noAutofit/>
          </a:bodyPr>
          <a:lstStyle/>
          <a:p>
            <a:pPr marL="0" marR="0" lvl="0" indent="0" defTabSz="895519"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sp>
        <p:nvSpPr>
          <p:cNvPr id="67" name="Rectangle 66"/>
          <p:cNvSpPr/>
          <p:nvPr/>
        </p:nvSpPr>
        <p:spPr bwMode="auto">
          <a:xfrm>
            <a:off x="4010659" y="1297307"/>
            <a:ext cx="2389480" cy="1064647"/>
          </a:xfrm>
          <a:prstGeom prst="rect">
            <a:avLst/>
          </a:prstGeom>
          <a:solidFill>
            <a:srgbClr val="D2D2D2">
              <a:lumMod val="50000"/>
            </a:srgb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75661" tIns="140529" rIns="175661" bIns="140529" numCol="1" spcCol="0" rtlCol="0" fromWordArt="0" anchor="t" anchorCtr="0" forceAA="0" compatLnSpc="1">
            <a:prstTxWarp prst="textNoShape">
              <a:avLst/>
            </a:prstTxWarp>
            <a:noAutofit/>
          </a:bodyPr>
          <a:lstStyle/>
          <a:p>
            <a:pPr marL="0" marR="0" lvl="0" indent="0" defTabSz="895519"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a:ln>
                <a:noFill/>
              </a:ln>
              <a:solidFill>
                <a:srgbClr val="FFFFFF"/>
              </a:solidFill>
              <a:effectLst/>
              <a:uLnTx/>
              <a:uFillTx/>
              <a:latin typeface="Segoe UI Light"/>
              <a:cs typeface="Segoe UI" pitchFamily="34" charset="0"/>
            </a:endParaRPr>
          </a:p>
        </p:txBody>
      </p:sp>
      <p:sp>
        <p:nvSpPr>
          <p:cNvPr id="68" name="Rectangle 67"/>
          <p:cNvSpPr/>
          <p:nvPr/>
        </p:nvSpPr>
        <p:spPr bwMode="auto">
          <a:xfrm>
            <a:off x="6333894" y="193182"/>
            <a:ext cx="5610907" cy="6435386"/>
          </a:xfrm>
          <a:prstGeom prst="rect">
            <a:avLst/>
          </a:prstGeom>
          <a:solidFill>
            <a:srgbClr val="505050"/>
          </a:solidFill>
          <a:ln w="6350" cap="flat" cmpd="sng" algn="ctr">
            <a:noFill/>
            <a:prstDash val="solid"/>
            <a:miter lim="800000"/>
            <a:headEnd type="none" w="med" len="med"/>
            <a:tailEnd type="none" w="med" len="med"/>
          </a:ln>
          <a:effectLst/>
        </p:spPr>
        <p:txBody>
          <a:bodyPr rot="0" spcFirstLastPara="0" vertOverflow="overflow" horzOverflow="overflow" vert="horz" wrap="square" lIns="175661" tIns="140529" rIns="175661" bIns="140529" numCol="1" spcCol="0" rtlCol="0" fromWordArt="0" anchor="t" anchorCtr="0" forceAA="0" compatLnSpc="1">
            <a:prstTxWarp prst="textNoShape">
              <a:avLst/>
            </a:prstTxWarp>
            <a:noAutofit/>
          </a:bodyPr>
          <a:lstStyle/>
          <a:p>
            <a:pPr marL="0" marR="0" lvl="0" indent="0" defTabSz="895519"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sp>
        <p:nvSpPr>
          <p:cNvPr id="69" name="TextBox 68"/>
          <p:cNvSpPr txBox="1"/>
          <p:nvPr/>
        </p:nvSpPr>
        <p:spPr>
          <a:xfrm>
            <a:off x="6412880" y="3502648"/>
            <a:ext cx="5455270" cy="1586867"/>
          </a:xfrm>
          <a:prstGeom prst="rect">
            <a:avLst/>
          </a:prstGeom>
          <a:solidFill>
            <a:schemeClr val="tx2"/>
          </a:solidFill>
        </p:spPr>
        <p:txBody>
          <a:bodyPr wrap="square" lIns="175661" tIns="140529" rIns="175661" bIns="140529" rtlCol="0">
            <a:spAutoFit/>
          </a:bodyPr>
          <a:lstStyle/>
          <a:p>
            <a:pPr marL="0" marR="0" lvl="0" indent="0" defTabSz="895810" eaLnBrk="1" fontAlgn="base" latinLnBrk="0" hangingPunct="1">
              <a:lnSpc>
                <a:spcPct val="90000"/>
              </a:lnSpc>
              <a:spcBef>
                <a:spcPct val="0"/>
              </a:spcBef>
              <a:spcAft>
                <a:spcPct val="0"/>
              </a:spcAft>
              <a:buClrTx/>
              <a:buSzTx/>
              <a:buFontTx/>
              <a:buNone/>
              <a:tabLst>
                <a:tab pos="878164" algn="l"/>
              </a:tabLst>
              <a:defRPr/>
            </a:pPr>
            <a:endParaRPr kumimoji="0" lang="en-US" sz="2307" b="0" i="0" u="none" strike="noStrike" kern="0" cap="none" spc="0" normalizeH="0" baseline="0" noProof="0">
              <a:ln>
                <a:noFill/>
              </a:ln>
              <a:gradFill>
                <a:gsLst>
                  <a:gs pos="0">
                    <a:srgbClr val="FFFFFF"/>
                  </a:gs>
                  <a:gs pos="100000">
                    <a:srgbClr val="FFFFFF"/>
                  </a:gs>
                </a:gsLst>
                <a:lin ang="5400000" scaled="0"/>
              </a:gradFill>
              <a:effectLst/>
              <a:uLnTx/>
              <a:uFillTx/>
              <a:latin typeface="Segoe UI Light"/>
              <a:cs typeface="Segoe UI" pitchFamily="34" charset="0"/>
            </a:endParaRPr>
          </a:p>
          <a:p>
            <a:pPr marL="0" marR="0" lvl="0" indent="0" defTabSz="895810" eaLnBrk="1" fontAlgn="base" latinLnBrk="0" hangingPunct="1">
              <a:lnSpc>
                <a:spcPct val="90000"/>
              </a:lnSpc>
              <a:spcBef>
                <a:spcPct val="0"/>
              </a:spcBef>
              <a:spcAft>
                <a:spcPct val="0"/>
              </a:spcAft>
              <a:buClrTx/>
              <a:buSzTx/>
              <a:buFontTx/>
              <a:buNone/>
              <a:tabLst>
                <a:tab pos="878164" algn="l"/>
              </a:tabLst>
              <a:defRPr/>
            </a:pPr>
            <a:endParaRPr kumimoji="0" lang="en-US" sz="2307" b="0" i="0" u="none" strike="noStrike" kern="0" cap="none" spc="0" normalizeH="0" baseline="0" noProof="0">
              <a:ln>
                <a:noFill/>
              </a:ln>
              <a:gradFill>
                <a:gsLst>
                  <a:gs pos="0">
                    <a:srgbClr val="FFFFFF"/>
                  </a:gs>
                  <a:gs pos="100000">
                    <a:srgbClr val="FFFFFF"/>
                  </a:gs>
                </a:gsLst>
                <a:lin ang="5400000" scaled="0"/>
              </a:gradFill>
              <a:effectLst/>
              <a:uLnTx/>
              <a:uFillTx/>
              <a:latin typeface="Segoe UI Light"/>
              <a:cs typeface="Segoe UI" pitchFamily="34" charset="0"/>
            </a:endParaRPr>
          </a:p>
          <a:p>
            <a:pPr marL="0" marR="0" lvl="0" indent="0" defTabSz="895810" eaLnBrk="1" fontAlgn="base" latinLnBrk="0" hangingPunct="1">
              <a:lnSpc>
                <a:spcPct val="90000"/>
              </a:lnSpc>
              <a:spcBef>
                <a:spcPct val="0"/>
              </a:spcBef>
              <a:spcAft>
                <a:spcPct val="0"/>
              </a:spcAft>
              <a:buClrTx/>
              <a:buSzTx/>
              <a:buFontTx/>
              <a:buNone/>
              <a:tabLst>
                <a:tab pos="878164" algn="l"/>
              </a:tabLst>
              <a:defRPr/>
            </a:pPr>
            <a:endParaRPr kumimoji="0" lang="en-US" sz="2307" b="0" i="0" u="none" strike="noStrike" kern="0" cap="none" spc="0" normalizeH="0" baseline="0" noProof="0">
              <a:ln>
                <a:noFill/>
              </a:ln>
              <a:gradFill>
                <a:gsLst>
                  <a:gs pos="0">
                    <a:srgbClr val="FFFFFF"/>
                  </a:gs>
                  <a:gs pos="100000">
                    <a:srgbClr val="FFFFFF"/>
                  </a:gs>
                </a:gsLst>
                <a:lin ang="5400000" scaled="0"/>
              </a:gradFill>
              <a:effectLst/>
              <a:uLnTx/>
              <a:uFillTx/>
              <a:latin typeface="Segoe UI Light"/>
              <a:cs typeface="Segoe UI" pitchFamily="34" charset="0"/>
            </a:endParaRPr>
          </a:p>
          <a:p>
            <a:pPr marL="0" marR="0" lvl="0" indent="0" defTabSz="895810" eaLnBrk="1" fontAlgn="base" latinLnBrk="0" hangingPunct="1">
              <a:lnSpc>
                <a:spcPct val="90000"/>
              </a:lnSpc>
              <a:spcBef>
                <a:spcPct val="0"/>
              </a:spcBef>
              <a:spcAft>
                <a:spcPct val="0"/>
              </a:spcAft>
              <a:buClrTx/>
              <a:buSzTx/>
              <a:buFontTx/>
              <a:buNone/>
              <a:tabLst>
                <a:tab pos="878164" algn="l"/>
              </a:tabLst>
              <a:defRPr/>
            </a:pPr>
            <a:endParaRPr kumimoji="0" lang="en-US" sz="2307" b="0" i="0" u="none" strike="noStrike" kern="0" cap="none" spc="0" normalizeH="0" baseline="0" noProof="0">
              <a:ln>
                <a:noFill/>
              </a:ln>
              <a:gradFill>
                <a:gsLst>
                  <a:gs pos="0">
                    <a:srgbClr val="FFFFFF"/>
                  </a:gs>
                  <a:gs pos="100000">
                    <a:srgbClr val="FFFFFF"/>
                  </a:gs>
                </a:gsLst>
                <a:lin ang="5400000" scaled="0"/>
              </a:gradFill>
              <a:effectLst/>
              <a:uLnTx/>
              <a:uFillTx/>
              <a:latin typeface="Segoe UI Light"/>
              <a:cs typeface="Segoe UI" pitchFamily="34" charset="0"/>
            </a:endParaRPr>
          </a:p>
        </p:txBody>
      </p:sp>
      <p:sp>
        <p:nvSpPr>
          <p:cNvPr id="70" name="TextBox 69"/>
          <p:cNvSpPr txBox="1"/>
          <p:nvPr/>
        </p:nvSpPr>
        <p:spPr>
          <a:xfrm>
            <a:off x="6416062" y="1925444"/>
            <a:ext cx="5270978" cy="1587052"/>
          </a:xfrm>
          <a:prstGeom prst="rect">
            <a:avLst/>
          </a:prstGeom>
          <a:solidFill>
            <a:schemeClr val="tx2"/>
          </a:solidFill>
        </p:spPr>
        <p:txBody>
          <a:bodyPr wrap="square" lIns="175661" tIns="140529" rIns="175661" bIns="140529" rtlCol="0">
            <a:spAutoFit/>
          </a:bodyPr>
          <a:lstStyle/>
          <a:p>
            <a:pPr marL="0" marR="0" lvl="0" indent="0" defTabSz="895810" eaLnBrk="1" fontAlgn="base" latinLnBrk="0" hangingPunct="1">
              <a:lnSpc>
                <a:spcPct val="90000"/>
              </a:lnSpc>
              <a:spcBef>
                <a:spcPct val="0"/>
              </a:spcBef>
              <a:spcAft>
                <a:spcPct val="0"/>
              </a:spcAft>
              <a:buClrTx/>
              <a:buSzTx/>
              <a:buFontTx/>
              <a:buNone/>
              <a:tabLst>
                <a:tab pos="878164" algn="l"/>
              </a:tabLst>
              <a:defRPr/>
            </a:pPr>
            <a:endParaRPr kumimoji="0" lang="en-US" sz="2307" b="0" i="0" u="none" strike="noStrike" kern="0" cap="none" spc="0" normalizeH="0" baseline="0" noProof="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a:p>
            <a:pPr marL="0" marR="0" lvl="0" indent="0" defTabSz="895810" eaLnBrk="1" fontAlgn="base" latinLnBrk="0" hangingPunct="1">
              <a:lnSpc>
                <a:spcPct val="90000"/>
              </a:lnSpc>
              <a:spcBef>
                <a:spcPct val="0"/>
              </a:spcBef>
              <a:spcAft>
                <a:spcPct val="0"/>
              </a:spcAft>
              <a:buClrTx/>
              <a:buSzTx/>
              <a:buFontTx/>
              <a:buNone/>
              <a:tabLst>
                <a:tab pos="878164" algn="l"/>
              </a:tabLst>
              <a:defRPr/>
            </a:pPr>
            <a:endParaRPr kumimoji="0" lang="en-US" sz="2307" b="0" i="0" u="none" strike="noStrike" kern="0" cap="none" spc="0" normalizeH="0" baseline="0" noProof="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a:p>
            <a:pPr marL="0" marR="0" lvl="0" indent="0" defTabSz="895810" eaLnBrk="1" fontAlgn="base" latinLnBrk="0" hangingPunct="1">
              <a:lnSpc>
                <a:spcPct val="90000"/>
              </a:lnSpc>
              <a:spcBef>
                <a:spcPct val="0"/>
              </a:spcBef>
              <a:spcAft>
                <a:spcPct val="0"/>
              </a:spcAft>
              <a:buClrTx/>
              <a:buSzTx/>
              <a:buFontTx/>
              <a:buNone/>
              <a:tabLst>
                <a:tab pos="878164" algn="l"/>
              </a:tabLst>
              <a:defRPr/>
            </a:pPr>
            <a:endParaRPr kumimoji="0" lang="en-US" sz="2307" b="0" i="0" u="none" strike="noStrike" kern="0" cap="none" spc="0" normalizeH="0" baseline="0" noProof="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a:p>
            <a:pPr marL="0" marR="0" lvl="0" indent="0" defTabSz="895810" eaLnBrk="1" fontAlgn="base" latinLnBrk="0" hangingPunct="1">
              <a:lnSpc>
                <a:spcPct val="90000"/>
              </a:lnSpc>
              <a:spcBef>
                <a:spcPct val="0"/>
              </a:spcBef>
              <a:spcAft>
                <a:spcPct val="0"/>
              </a:spcAft>
              <a:buClrTx/>
              <a:buSzTx/>
              <a:buFontTx/>
              <a:buNone/>
              <a:tabLst>
                <a:tab pos="878164" algn="l"/>
              </a:tabLst>
              <a:defRPr/>
            </a:pPr>
            <a:endParaRPr kumimoji="0" lang="en-US" sz="230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1" name="TextBox 70"/>
          <p:cNvSpPr txBox="1"/>
          <p:nvPr/>
        </p:nvSpPr>
        <p:spPr>
          <a:xfrm>
            <a:off x="4903444" y="2699674"/>
            <a:ext cx="1161858" cy="506565"/>
          </a:xfrm>
          <a:prstGeom prst="rect">
            <a:avLst/>
          </a:prstGeom>
          <a:noFill/>
        </p:spPr>
        <p:txBody>
          <a:bodyPr wrap="none" lIns="179234" tIns="143387" rIns="179234" bIns="143387" rtlCol="0">
            <a:spAutoFit/>
          </a:bodyPr>
          <a:lstStyle/>
          <a:p>
            <a:pPr marL="0" marR="0" lvl="0" indent="0" defTabSz="896214" eaLnBrk="1" fontAlgn="auto" latinLnBrk="0" hangingPunct="1">
              <a:lnSpc>
                <a:spcPct val="90000"/>
              </a:lnSpc>
              <a:spcBef>
                <a:spcPts val="0"/>
              </a:spcBef>
              <a:spcAft>
                <a:spcPts val="588"/>
              </a:spcAft>
              <a:buClrTx/>
              <a:buSzTx/>
              <a:buFontTx/>
              <a:buNone/>
              <a:tabLst/>
              <a:defRPr/>
            </a:pPr>
            <a:r>
              <a:rPr kumimoji="0" lang="en-US" sz="1567" b="0" i="0" u="none" strike="noStrike" kern="0" cap="none" spc="0" normalizeH="0" baseline="0" noProof="0">
                <a:ln>
                  <a:noFill/>
                </a:ln>
                <a:gradFill>
                  <a:gsLst>
                    <a:gs pos="0">
                      <a:srgbClr val="FFFFFF"/>
                    </a:gs>
                    <a:gs pos="100000">
                      <a:srgbClr val="FFFFFF"/>
                    </a:gs>
                  </a:gsLst>
                  <a:lin ang="5400000" scaled="1"/>
                </a:gradFill>
                <a:effectLst/>
                <a:uLnTx/>
                <a:uFillTx/>
                <a:latin typeface="Segoe UI" panose="020B0502040204020203" pitchFamily="34" charset="0"/>
                <a:cs typeface="Segoe UI" panose="020B0502040204020203" pitchFamily="34" charset="0"/>
              </a:rPr>
              <a:t>API Apps</a:t>
            </a:r>
          </a:p>
        </p:txBody>
      </p:sp>
      <p:pic>
        <p:nvPicPr>
          <p:cNvPr id="73" name="Picture 72"/>
          <p:cNvPicPr>
            <a:picLocks noChangeAspect="1"/>
          </p:cNvPicPr>
          <p:nvPr/>
        </p:nvPicPr>
        <p:blipFill>
          <a:blip r:embed="rId2">
            <a:duotone>
              <a:prstClr val="black"/>
              <a:srgbClr val="00BCF2">
                <a:tint val="45000"/>
                <a:satMod val="400000"/>
              </a:srgbClr>
            </a:duotone>
            <a:lum bright="100000" contrast="-40000"/>
          </a:blip>
          <a:stretch>
            <a:fillRect/>
          </a:stretch>
        </p:blipFill>
        <p:spPr>
          <a:xfrm>
            <a:off x="4310783" y="1407029"/>
            <a:ext cx="545070" cy="782665"/>
          </a:xfrm>
          <a:prstGeom prst="rect">
            <a:avLst/>
          </a:prstGeom>
        </p:spPr>
      </p:pic>
      <p:sp>
        <p:nvSpPr>
          <p:cNvPr id="75" name="TextBox 74"/>
          <p:cNvSpPr txBox="1"/>
          <p:nvPr/>
        </p:nvSpPr>
        <p:spPr>
          <a:xfrm>
            <a:off x="4903444" y="3785719"/>
            <a:ext cx="1337865" cy="506565"/>
          </a:xfrm>
          <a:prstGeom prst="rect">
            <a:avLst/>
          </a:prstGeom>
          <a:noFill/>
        </p:spPr>
        <p:txBody>
          <a:bodyPr wrap="none" lIns="179234" tIns="143387" rIns="179234" bIns="143387" rtlCol="0">
            <a:spAutoFit/>
          </a:bodyPr>
          <a:lstStyle/>
          <a:p>
            <a:pPr marL="0" marR="0" lvl="0" indent="0" defTabSz="896214" eaLnBrk="1" fontAlgn="auto" latinLnBrk="0" hangingPunct="1">
              <a:lnSpc>
                <a:spcPct val="90000"/>
              </a:lnSpc>
              <a:spcBef>
                <a:spcPts val="0"/>
              </a:spcBef>
              <a:spcAft>
                <a:spcPts val="588"/>
              </a:spcAft>
              <a:buClrTx/>
              <a:buSzTx/>
              <a:buFontTx/>
              <a:buNone/>
              <a:tabLst/>
              <a:defRPr/>
            </a:pPr>
            <a:r>
              <a:rPr kumimoji="0" lang="en-US" sz="1567" b="0" i="0" u="none" strike="noStrike" kern="0" cap="none" spc="0" normalizeH="0" baseline="0" noProof="0">
                <a:ln>
                  <a:noFill/>
                </a:ln>
                <a:gradFill>
                  <a:gsLst>
                    <a:gs pos="0">
                      <a:srgbClr val="FFFFFF"/>
                    </a:gs>
                    <a:gs pos="100000">
                      <a:srgbClr val="FFFFFF"/>
                    </a:gs>
                  </a:gsLst>
                  <a:lin ang="5400000" scaled="1"/>
                </a:gradFill>
                <a:effectLst/>
                <a:uLnTx/>
                <a:uFillTx/>
                <a:latin typeface="Segoe UI" panose="020B0502040204020203" pitchFamily="34" charset="0"/>
                <a:cs typeface="Segoe UI" panose="020B0502040204020203" pitchFamily="34" charset="0"/>
              </a:rPr>
              <a:t>Logic Apps</a:t>
            </a:r>
          </a:p>
        </p:txBody>
      </p:sp>
      <p:sp>
        <p:nvSpPr>
          <p:cNvPr id="76" name="TextBox 75"/>
          <p:cNvSpPr txBox="1"/>
          <p:nvPr/>
        </p:nvSpPr>
        <p:spPr>
          <a:xfrm>
            <a:off x="5089453" y="4880171"/>
            <a:ext cx="1172972" cy="510886"/>
          </a:xfrm>
          <a:prstGeom prst="rect">
            <a:avLst/>
          </a:prstGeom>
          <a:noFill/>
        </p:spPr>
        <p:txBody>
          <a:bodyPr wrap="none" lIns="179234" tIns="143387" rIns="179234" bIns="143387" rtlCol="0">
            <a:spAutoFit/>
          </a:bodyPr>
          <a:lstStyle/>
          <a:p>
            <a:pPr marL="0" marR="0" lvl="0" indent="0" defTabSz="896214" eaLnBrk="1" fontAlgn="auto" latinLnBrk="0" hangingPunct="1">
              <a:lnSpc>
                <a:spcPct val="90000"/>
              </a:lnSpc>
              <a:spcBef>
                <a:spcPts val="0"/>
              </a:spcBef>
              <a:spcAft>
                <a:spcPts val="588"/>
              </a:spcAft>
              <a:buClrTx/>
              <a:buSzTx/>
              <a:buFontTx/>
              <a:buNone/>
              <a:tabLst/>
              <a:defRPr/>
            </a:pPr>
            <a:r>
              <a:rPr kumimoji="0" lang="en-US" sz="1567" b="0" i="0" u="none" strike="noStrike" kern="0" cap="none" spc="0" normalizeH="0" baseline="0" noProof="0">
                <a:ln>
                  <a:noFill/>
                </a:ln>
                <a:solidFill>
                  <a:srgbClr val="FFFFFF"/>
                </a:solidFill>
                <a:effectLst/>
                <a:uLnTx/>
                <a:uFillTx/>
                <a:latin typeface="Segoe UI Light"/>
              </a:rPr>
              <a:t>Functions</a:t>
            </a:r>
          </a:p>
        </p:txBody>
      </p:sp>
      <p:sp>
        <p:nvSpPr>
          <p:cNvPr id="77" name="TextBox 76"/>
          <p:cNvSpPr txBox="1"/>
          <p:nvPr/>
        </p:nvSpPr>
        <p:spPr>
          <a:xfrm>
            <a:off x="4903444" y="1590728"/>
            <a:ext cx="1485585" cy="506565"/>
          </a:xfrm>
          <a:prstGeom prst="rect">
            <a:avLst/>
          </a:prstGeom>
          <a:noFill/>
        </p:spPr>
        <p:txBody>
          <a:bodyPr wrap="none" lIns="179234" tIns="143387" rIns="179234" bIns="143387" rtlCol="0">
            <a:spAutoFit/>
          </a:bodyPr>
          <a:lstStyle/>
          <a:p>
            <a:pPr marL="0" marR="0" lvl="0" indent="0" defTabSz="896214" eaLnBrk="1" fontAlgn="auto" latinLnBrk="0" hangingPunct="1">
              <a:lnSpc>
                <a:spcPct val="90000"/>
              </a:lnSpc>
              <a:spcBef>
                <a:spcPts val="0"/>
              </a:spcBef>
              <a:spcAft>
                <a:spcPts val="588"/>
              </a:spcAft>
              <a:buClrTx/>
              <a:buSzTx/>
              <a:buFontTx/>
              <a:buNone/>
              <a:tabLst/>
              <a:defRPr/>
            </a:pPr>
            <a:r>
              <a:rPr kumimoji="0" lang="en-US" sz="1567" b="0" i="0" u="none" strike="noStrike" kern="0" cap="none" spc="0" normalizeH="0" baseline="0" noProof="0">
                <a:ln>
                  <a:noFill/>
                </a:ln>
                <a:gradFill>
                  <a:gsLst>
                    <a:gs pos="0">
                      <a:srgbClr val="FFFFFF"/>
                    </a:gs>
                    <a:gs pos="100000">
                      <a:srgbClr val="FFFFFF"/>
                    </a:gs>
                  </a:gsLst>
                  <a:lin ang="5400000" scaled="1"/>
                </a:gradFill>
                <a:effectLst/>
                <a:uLnTx/>
                <a:uFillTx/>
                <a:latin typeface="Segoe UI" panose="020B0502040204020203" pitchFamily="34" charset="0"/>
                <a:cs typeface="Segoe UI" panose="020B0502040204020203" pitchFamily="34" charset="0"/>
              </a:rPr>
              <a:t>Mobile Apps</a:t>
            </a:r>
          </a:p>
        </p:txBody>
      </p:sp>
      <p:pic>
        <p:nvPicPr>
          <p:cNvPr id="78" name="Picture 6"/>
          <p:cNvPicPr>
            <a:picLocks noChangeAspect="1"/>
          </p:cNvPicPr>
          <p:nvPr/>
        </p:nvPicPr>
        <p:blipFill>
          <a:blip r:embed="rId3">
            <a:biLevel thresh="25000"/>
          </a:blip>
          <a:stretch>
            <a:fillRect/>
          </a:stretch>
        </p:blipFill>
        <p:spPr>
          <a:xfrm>
            <a:off x="4210269" y="4791735"/>
            <a:ext cx="902354" cy="796299"/>
          </a:xfrm>
          <a:prstGeom prst="rect">
            <a:avLst/>
          </a:prstGeom>
        </p:spPr>
      </p:pic>
      <p:sp>
        <p:nvSpPr>
          <p:cNvPr id="79" name="TextBox 78"/>
          <p:cNvSpPr txBox="1"/>
          <p:nvPr/>
        </p:nvSpPr>
        <p:spPr>
          <a:xfrm>
            <a:off x="4903445" y="486603"/>
            <a:ext cx="1276577" cy="506565"/>
          </a:xfrm>
          <a:prstGeom prst="rect">
            <a:avLst/>
          </a:prstGeom>
          <a:noFill/>
        </p:spPr>
        <p:txBody>
          <a:bodyPr wrap="none" lIns="179234" tIns="143387" rIns="179234" bIns="143387" rtlCol="0">
            <a:spAutoFit/>
          </a:bodyPr>
          <a:lstStyle/>
          <a:p>
            <a:pPr marL="0" marR="0" lvl="0" indent="0" defTabSz="896214" eaLnBrk="1" fontAlgn="auto" latinLnBrk="0" hangingPunct="1">
              <a:lnSpc>
                <a:spcPct val="90000"/>
              </a:lnSpc>
              <a:spcBef>
                <a:spcPts val="0"/>
              </a:spcBef>
              <a:spcAft>
                <a:spcPts val="588"/>
              </a:spcAft>
              <a:buClrTx/>
              <a:buSzTx/>
              <a:buFontTx/>
              <a:buNone/>
              <a:tabLst/>
              <a:defRPr/>
            </a:pPr>
            <a:r>
              <a:rPr kumimoji="0" lang="en-US" sz="1567" b="0" i="0" u="none" strike="noStrike" kern="0" cap="none" spc="0" normalizeH="0" baseline="0" noProof="0">
                <a:ln>
                  <a:noFill/>
                </a:ln>
                <a:gradFill>
                  <a:gsLst>
                    <a:gs pos="0">
                      <a:srgbClr val="FFFFFF"/>
                    </a:gs>
                    <a:gs pos="100000">
                      <a:srgbClr val="FFFFFF"/>
                    </a:gs>
                  </a:gsLst>
                  <a:lin ang="5400000" scaled="1"/>
                </a:gradFill>
                <a:effectLst/>
                <a:uLnTx/>
                <a:uFillTx/>
                <a:latin typeface="Segoe UI" panose="020B0502040204020203" pitchFamily="34" charset="0"/>
                <a:cs typeface="Segoe UI" panose="020B0502040204020203" pitchFamily="34" charset="0"/>
              </a:rPr>
              <a:t>Web Apps</a:t>
            </a:r>
          </a:p>
        </p:txBody>
      </p:sp>
      <p:sp>
        <p:nvSpPr>
          <p:cNvPr id="80" name="TextBox 79"/>
          <p:cNvSpPr txBox="1"/>
          <p:nvPr/>
        </p:nvSpPr>
        <p:spPr>
          <a:xfrm>
            <a:off x="6480159" y="5211918"/>
            <a:ext cx="5270978" cy="1305613"/>
          </a:xfrm>
          <a:prstGeom prst="rect">
            <a:avLst/>
          </a:prstGeom>
          <a:solidFill>
            <a:schemeClr val="tx2"/>
          </a:solidFill>
          <a:ln w="6350" cap="flat" cmpd="sng" algn="ctr">
            <a:noFill/>
            <a:prstDash val="solid"/>
            <a:miter lim="800000"/>
            <a:headEnd type="none" w="med" len="med"/>
            <a:tailEnd type="none" w="med" len="med"/>
          </a:ln>
          <a:effectLst/>
        </p:spPr>
        <p:txBody>
          <a:bodyPr rot="0" spcFirstLastPara="0" vertOverflow="overflow" horzOverflow="overflow" vert="horz" wrap="square" lIns="172232" tIns="137786" rIns="172232" bIns="137786" numCol="1" spcCol="0" rtlCol="0" fromWordArt="0" anchor="t" anchorCtr="0" forceAA="0" compatLnSpc="1">
            <a:prstTxWarp prst="textNoShape">
              <a:avLst/>
            </a:prstTxWarp>
            <a:noAutofit/>
          </a:bodyPr>
          <a:lstStyle>
            <a:defPPr>
              <a:defRPr lang="en-US"/>
            </a:defPPr>
            <a:lvl1pPr defTabSz="913926" fontAlgn="base">
              <a:lnSpc>
                <a:spcPct val="90000"/>
              </a:lnSpc>
              <a:spcBef>
                <a:spcPct val="0"/>
              </a:spcBef>
              <a:spcAft>
                <a:spcPct val="0"/>
              </a:spcAft>
              <a:defRPr sz="2353" b="1" kern="0">
                <a:gradFill>
                  <a:gsLst>
                    <a:gs pos="0">
                      <a:srgbClr val="FFFFFF"/>
                    </a:gs>
                    <a:gs pos="100000">
                      <a:srgbClr val="FFFFFF"/>
                    </a:gs>
                  </a:gsLst>
                  <a:lin ang="5400000" scaled="0"/>
                </a:gradFill>
                <a:latin typeface="Segoe UI"/>
                <a:ea typeface="Segoe UI" pitchFamily="34" charset="0"/>
                <a:cs typeface="Segoe UI" pitchFamily="34" charset="0"/>
              </a:defRPr>
            </a:lvl1pPr>
          </a:lstStyle>
          <a:p>
            <a:pPr marL="0" marR="0" lvl="0" indent="0" defTabSz="895810" eaLnBrk="1" fontAlgn="base" latinLnBrk="0" hangingPunct="1">
              <a:lnSpc>
                <a:spcPct val="90000"/>
              </a:lnSpc>
              <a:spcBef>
                <a:spcPct val="0"/>
              </a:spcBef>
              <a:spcAft>
                <a:spcPct val="0"/>
              </a:spcAft>
              <a:buClrTx/>
              <a:buSzTx/>
              <a:buFontTx/>
              <a:buNone/>
              <a:tabLst>
                <a:tab pos="878164" algn="l"/>
              </a:tabLst>
              <a:defRPr/>
            </a:pPr>
            <a:endParaRPr kumimoji="0" lang="en-US" sz="230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81" name="Picture 80"/>
          <p:cNvPicPr>
            <a:picLocks noChangeAspect="1"/>
          </p:cNvPicPr>
          <p:nvPr/>
        </p:nvPicPr>
        <p:blipFill>
          <a:blip r:embed="rId4"/>
          <a:stretch>
            <a:fillRect/>
          </a:stretch>
        </p:blipFill>
        <p:spPr>
          <a:xfrm>
            <a:off x="4248657" y="2684297"/>
            <a:ext cx="669324" cy="631908"/>
          </a:xfrm>
          <a:prstGeom prst="flowChartOffpageConnector">
            <a:avLst/>
          </a:prstGeom>
          <a:noFill/>
        </p:spPr>
      </p:pic>
      <p:pic>
        <p:nvPicPr>
          <p:cNvPr id="82" name="Picture 81"/>
          <p:cNvPicPr>
            <a:picLocks noChangeAspect="1"/>
          </p:cNvPicPr>
          <p:nvPr/>
        </p:nvPicPr>
        <p:blipFill>
          <a:blip r:embed="rId5">
            <a:duotone>
              <a:prstClr val="black"/>
              <a:srgbClr val="00BCF2">
                <a:tint val="45000"/>
                <a:satMod val="400000"/>
              </a:srgbClr>
            </a:duotone>
            <a:lum bright="100000" contrast="-40000"/>
          </a:blip>
          <a:stretch>
            <a:fillRect/>
          </a:stretch>
        </p:blipFill>
        <p:spPr>
          <a:xfrm>
            <a:off x="4228449" y="339198"/>
            <a:ext cx="709741" cy="693195"/>
          </a:xfrm>
          <a:prstGeom prst="rect">
            <a:avLst/>
          </a:prstGeom>
        </p:spPr>
      </p:pic>
      <p:sp>
        <p:nvSpPr>
          <p:cNvPr id="83" name="TextBox 82"/>
          <p:cNvSpPr txBox="1"/>
          <p:nvPr/>
        </p:nvSpPr>
        <p:spPr>
          <a:xfrm>
            <a:off x="6567882" y="1924217"/>
            <a:ext cx="3381818" cy="307510"/>
          </a:xfrm>
          <a:prstGeom prst="rect">
            <a:avLst/>
          </a:prstGeom>
          <a:noFill/>
        </p:spPr>
        <p:txBody>
          <a:bodyPr wrap="square" rtlCol="0">
            <a:spAutoFit/>
          </a:bodyPr>
          <a:lstStyle/>
          <a:p>
            <a:pPr marL="0" marR="0" lvl="0" indent="0" defTabSz="896214" eaLnBrk="1" fontAlgn="auto" latinLnBrk="0" hangingPunct="1">
              <a:lnSpc>
                <a:spcPct val="90000"/>
              </a:lnSpc>
              <a:spcBef>
                <a:spcPts val="0"/>
              </a:spcBef>
              <a:spcAft>
                <a:spcPts val="588"/>
              </a:spcAft>
              <a:buClrTx/>
              <a:buSzTx/>
              <a:buFontTx/>
              <a:buNone/>
              <a:tabLst>
                <a:tab pos="878164" algn="l"/>
              </a:tabLst>
              <a:defRPr/>
            </a:pPr>
            <a:r>
              <a:rPr kumimoji="0" lang="en-US" sz="1567" b="0" i="0" u="none" strike="noStrike" kern="0" cap="none" spc="0" normalizeH="0" baseline="0" noProof="0">
                <a:ln>
                  <a:noFill/>
                </a:ln>
                <a:gradFill>
                  <a:gsLst>
                    <a:gs pos="0">
                      <a:srgbClr val="FFFFFF"/>
                    </a:gs>
                    <a:gs pos="100000">
                      <a:srgbClr val="FFFFFF"/>
                    </a:gs>
                  </a:gsLst>
                  <a:lin ang="5400000" scaled="1"/>
                </a:gradFill>
                <a:effectLst/>
                <a:uLnTx/>
                <a:uFillTx/>
                <a:latin typeface="Segoe UI" panose="020B0502040204020203" pitchFamily="34" charset="0"/>
                <a:cs typeface="Segoe UI" panose="020B0502040204020203" pitchFamily="34" charset="0"/>
              </a:rPr>
              <a:t>Authentication / Access Control</a:t>
            </a:r>
          </a:p>
        </p:txBody>
      </p:sp>
      <p:sp>
        <p:nvSpPr>
          <p:cNvPr id="84" name="TextBox 83"/>
          <p:cNvSpPr txBox="1"/>
          <p:nvPr/>
        </p:nvSpPr>
        <p:spPr>
          <a:xfrm>
            <a:off x="6587066" y="3656479"/>
            <a:ext cx="5069570" cy="307510"/>
          </a:xfrm>
          <a:prstGeom prst="rect">
            <a:avLst/>
          </a:prstGeom>
          <a:noFill/>
        </p:spPr>
        <p:txBody>
          <a:bodyPr wrap="square" rtlCol="0">
            <a:spAutoFit/>
          </a:bodyPr>
          <a:lstStyle/>
          <a:p>
            <a:pPr marL="0" marR="0" lvl="0" indent="0" defTabSz="896214" eaLnBrk="1" fontAlgn="auto" latinLnBrk="0" hangingPunct="1">
              <a:lnSpc>
                <a:spcPct val="90000"/>
              </a:lnSpc>
              <a:spcBef>
                <a:spcPts val="0"/>
              </a:spcBef>
              <a:spcAft>
                <a:spcPts val="588"/>
              </a:spcAft>
              <a:buClrTx/>
              <a:buSzTx/>
              <a:buFontTx/>
              <a:buNone/>
              <a:tabLst>
                <a:tab pos="878164" algn="l"/>
              </a:tabLst>
              <a:defRPr/>
            </a:pPr>
            <a:r>
              <a:rPr kumimoji="0" lang="en-US" sz="1567" b="0" i="0" u="none" strike="noStrike" kern="0" cap="none" spc="0" normalizeH="0" baseline="0" noProof="0">
                <a:ln>
                  <a:noFill/>
                </a:ln>
                <a:gradFill>
                  <a:gsLst>
                    <a:gs pos="0">
                      <a:srgbClr val="FFFFFF"/>
                    </a:gs>
                    <a:gs pos="100000">
                      <a:srgbClr val="FFFFFF"/>
                    </a:gs>
                  </a:gsLst>
                  <a:lin ang="5400000" scaled="1"/>
                </a:gradFill>
                <a:effectLst/>
                <a:uLnTx/>
                <a:uFillTx/>
                <a:latin typeface="Segoe UI" panose="020B0502040204020203" pitchFamily="34" charset="0"/>
                <a:cs typeface="Segoe UI" panose="020B0502040204020203" pitchFamily="34" charset="0"/>
              </a:rPr>
              <a:t>API Consumption</a:t>
            </a:r>
          </a:p>
        </p:txBody>
      </p:sp>
      <p:sp>
        <p:nvSpPr>
          <p:cNvPr id="85" name="TextBox 84"/>
          <p:cNvSpPr txBox="1"/>
          <p:nvPr/>
        </p:nvSpPr>
        <p:spPr>
          <a:xfrm>
            <a:off x="6549291" y="5221760"/>
            <a:ext cx="3381818" cy="307510"/>
          </a:xfrm>
          <a:prstGeom prst="rect">
            <a:avLst/>
          </a:prstGeom>
          <a:noFill/>
        </p:spPr>
        <p:txBody>
          <a:bodyPr wrap="square" rtlCol="0">
            <a:spAutoFit/>
          </a:bodyPr>
          <a:lstStyle/>
          <a:p>
            <a:pPr marL="0" marR="0" lvl="0" indent="0" defTabSz="896214" eaLnBrk="1" fontAlgn="auto" latinLnBrk="0" hangingPunct="1">
              <a:lnSpc>
                <a:spcPct val="90000"/>
              </a:lnSpc>
              <a:spcBef>
                <a:spcPts val="0"/>
              </a:spcBef>
              <a:spcAft>
                <a:spcPts val="588"/>
              </a:spcAft>
              <a:buClrTx/>
              <a:buSzTx/>
              <a:buFontTx/>
              <a:buNone/>
              <a:tabLst>
                <a:tab pos="878164" algn="l"/>
              </a:tabLst>
              <a:defRPr/>
            </a:pPr>
            <a:r>
              <a:rPr kumimoji="0" lang="en-US" sz="1567" b="0" i="0" u="none" strike="noStrike" kern="0" cap="none" spc="0" normalizeH="0" baseline="0" noProof="0">
                <a:ln>
                  <a:noFill/>
                </a:ln>
                <a:gradFill>
                  <a:gsLst>
                    <a:gs pos="0">
                      <a:srgbClr val="FFFFFF"/>
                    </a:gs>
                    <a:gs pos="100000">
                      <a:srgbClr val="FFFFFF"/>
                    </a:gs>
                  </a:gsLst>
                  <a:lin ang="5400000" scaled="1"/>
                </a:gradFill>
                <a:effectLst/>
                <a:uLnTx/>
                <a:uFillTx/>
                <a:latin typeface="Segoe UI" panose="020B0502040204020203" pitchFamily="34" charset="0"/>
                <a:cs typeface="Segoe UI" panose="020B0502040204020203" pitchFamily="34" charset="0"/>
              </a:rPr>
              <a:t>Integration with API Management</a:t>
            </a:r>
          </a:p>
        </p:txBody>
      </p:sp>
      <p:sp>
        <p:nvSpPr>
          <p:cNvPr id="86" name="TextBox 85"/>
          <p:cNvSpPr txBox="1"/>
          <p:nvPr/>
        </p:nvSpPr>
        <p:spPr>
          <a:xfrm>
            <a:off x="6567882" y="356224"/>
            <a:ext cx="3381818" cy="307510"/>
          </a:xfrm>
          <a:prstGeom prst="rect">
            <a:avLst/>
          </a:prstGeom>
          <a:noFill/>
        </p:spPr>
        <p:txBody>
          <a:bodyPr wrap="square" rtlCol="0">
            <a:spAutoFit/>
          </a:bodyPr>
          <a:lstStyle/>
          <a:p>
            <a:pPr marL="0" marR="0" lvl="0" indent="0" defTabSz="896214" eaLnBrk="1" fontAlgn="auto" latinLnBrk="0" hangingPunct="1">
              <a:lnSpc>
                <a:spcPct val="90000"/>
              </a:lnSpc>
              <a:spcBef>
                <a:spcPts val="0"/>
              </a:spcBef>
              <a:spcAft>
                <a:spcPts val="588"/>
              </a:spcAft>
              <a:buClrTx/>
              <a:buSzTx/>
              <a:buFontTx/>
              <a:buNone/>
              <a:tabLst>
                <a:tab pos="878164" algn="l"/>
              </a:tabLst>
              <a:defRPr/>
            </a:pPr>
            <a:r>
              <a:rPr kumimoji="0" lang="en-US" sz="1567" b="0" i="0" u="none" strike="noStrike" kern="0" cap="none" spc="0" normalizeH="0" baseline="0" noProof="0">
                <a:ln>
                  <a:noFill/>
                </a:ln>
                <a:gradFill>
                  <a:gsLst>
                    <a:gs pos="0">
                      <a:srgbClr val="FFFFFF"/>
                    </a:gs>
                    <a:gs pos="100000">
                      <a:srgbClr val="FFFFFF"/>
                    </a:gs>
                  </a:gsLst>
                  <a:lin ang="5400000" scaled="1"/>
                </a:gradFill>
                <a:effectLst/>
                <a:uLnTx/>
                <a:uFillTx/>
                <a:latin typeface="Segoe UI" panose="020B0502040204020203" pitchFamily="34" charset="0"/>
                <a:cs typeface="Segoe UI" panose="020B0502040204020203" pitchFamily="34" charset="0"/>
              </a:rPr>
              <a:t>API fundamentals</a:t>
            </a:r>
          </a:p>
        </p:txBody>
      </p:sp>
      <p:grpSp>
        <p:nvGrpSpPr>
          <p:cNvPr id="87" name="Group 86"/>
          <p:cNvGrpSpPr/>
          <p:nvPr/>
        </p:nvGrpSpPr>
        <p:grpSpPr>
          <a:xfrm>
            <a:off x="288272" y="1844058"/>
            <a:ext cx="3211113" cy="3196481"/>
            <a:chOff x="827088" y="-3463925"/>
            <a:chExt cx="3833812" cy="3816350"/>
          </a:xfrm>
        </p:grpSpPr>
        <p:sp>
          <p:nvSpPr>
            <p:cNvPr id="88" name="Freeform 5"/>
            <p:cNvSpPr>
              <a:spLocks/>
            </p:cNvSpPr>
            <p:nvPr/>
          </p:nvSpPr>
          <p:spPr bwMode="auto">
            <a:xfrm>
              <a:off x="2863850" y="-1444625"/>
              <a:ext cx="1797050" cy="1797050"/>
            </a:xfrm>
            <a:custGeom>
              <a:avLst/>
              <a:gdLst>
                <a:gd name="T0" fmla="*/ 233 w 515"/>
                <a:gd name="T1" fmla="*/ 221 h 515"/>
                <a:gd name="T2" fmla="*/ 0 w 515"/>
                <a:gd name="T3" fmla="*/ 221 h 515"/>
                <a:gd name="T4" fmla="*/ 0 w 515"/>
                <a:gd name="T5" fmla="*/ 463 h 515"/>
                <a:gd name="T6" fmla="*/ 0 w 515"/>
                <a:gd name="T7" fmla="*/ 467 h 515"/>
                <a:gd name="T8" fmla="*/ 0 w 515"/>
                <a:gd name="T9" fmla="*/ 468 h 515"/>
                <a:gd name="T10" fmla="*/ 0 w 515"/>
                <a:gd name="T11" fmla="*/ 472 h 515"/>
                <a:gd name="T12" fmla="*/ 1 w 515"/>
                <a:gd name="T13" fmla="*/ 472 h 515"/>
                <a:gd name="T14" fmla="*/ 51 w 515"/>
                <a:gd name="T15" fmla="*/ 515 h 515"/>
                <a:gd name="T16" fmla="*/ 463 w 515"/>
                <a:gd name="T17" fmla="*/ 515 h 515"/>
                <a:gd name="T18" fmla="*/ 515 w 515"/>
                <a:gd name="T19" fmla="*/ 463 h 515"/>
                <a:gd name="T20" fmla="*/ 515 w 515"/>
                <a:gd name="T21" fmla="*/ 51 h 515"/>
                <a:gd name="T22" fmla="*/ 463 w 515"/>
                <a:gd name="T23" fmla="*/ 0 h 515"/>
                <a:gd name="T24" fmla="*/ 404 w 515"/>
                <a:gd name="T25" fmla="*/ 0 h 515"/>
                <a:gd name="T26" fmla="*/ 411 w 515"/>
                <a:gd name="T27" fmla="*/ 50 h 515"/>
                <a:gd name="T28" fmla="*/ 233 w 515"/>
                <a:gd name="T29" fmla="*/ 221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5" h="515">
                  <a:moveTo>
                    <a:pt x="233" y="221"/>
                  </a:moveTo>
                  <a:cubicBezTo>
                    <a:pt x="196" y="221"/>
                    <a:pt x="101" y="221"/>
                    <a:pt x="0" y="221"/>
                  </a:cubicBezTo>
                  <a:cubicBezTo>
                    <a:pt x="0" y="463"/>
                    <a:pt x="0" y="463"/>
                    <a:pt x="0" y="463"/>
                  </a:cubicBezTo>
                  <a:cubicBezTo>
                    <a:pt x="0" y="465"/>
                    <a:pt x="0" y="466"/>
                    <a:pt x="0" y="467"/>
                  </a:cubicBezTo>
                  <a:cubicBezTo>
                    <a:pt x="0" y="468"/>
                    <a:pt x="0" y="468"/>
                    <a:pt x="0" y="468"/>
                  </a:cubicBezTo>
                  <a:cubicBezTo>
                    <a:pt x="0" y="469"/>
                    <a:pt x="0" y="471"/>
                    <a:pt x="0" y="472"/>
                  </a:cubicBezTo>
                  <a:cubicBezTo>
                    <a:pt x="1" y="472"/>
                    <a:pt x="1" y="472"/>
                    <a:pt x="1" y="472"/>
                  </a:cubicBezTo>
                  <a:cubicBezTo>
                    <a:pt x="5" y="496"/>
                    <a:pt x="26" y="515"/>
                    <a:pt x="51" y="515"/>
                  </a:cubicBezTo>
                  <a:cubicBezTo>
                    <a:pt x="463" y="515"/>
                    <a:pt x="463" y="515"/>
                    <a:pt x="463" y="515"/>
                  </a:cubicBezTo>
                  <a:cubicBezTo>
                    <a:pt x="492" y="515"/>
                    <a:pt x="515" y="492"/>
                    <a:pt x="515" y="463"/>
                  </a:cubicBezTo>
                  <a:cubicBezTo>
                    <a:pt x="515" y="51"/>
                    <a:pt x="515" y="51"/>
                    <a:pt x="515" y="51"/>
                  </a:cubicBezTo>
                  <a:cubicBezTo>
                    <a:pt x="515" y="23"/>
                    <a:pt x="492" y="0"/>
                    <a:pt x="463" y="0"/>
                  </a:cubicBezTo>
                  <a:cubicBezTo>
                    <a:pt x="404" y="0"/>
                    <a:pt x="404" y="0"/>
                    <a:pt x="404" y="0"/>
                  </a:cubicBezTo>
                  <a:cubicBezTo>
                    <a:pt x="409" y="15"/>
                    <a:pt x="411" y="32"/>
                    <a:pt x="411" y="50"/>
                  </a:cubicBezTo>
                  <a:cubicBezTo>
                    <a:pt x="411" y="148"/>
                    <a:pt x="332" y="221"/>
                    <a:pt x="233" y="221"/>
                  </a:cubicBezTo>
                  <a:close/>
                </a:path>
              </a:pathLst>
            </a:custGeom>
            <a:solidFill>
              <a:srgbClr val="002050">
                <a:lumMod val="75000"/>
                <a:lumOff val="25000"/>
              </a:srgbClr>
            </a:solidFill>
            <a:ln>
              <a:solidFill>
                <a:srgbClr val="002050">
                  <a:lumMod val="75000"/>
                  <a:lumOff val="25000"/>
                </a:srgbClr>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marL="0" marR="0" lvl="0" indent="0" defTabSz="913841"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Light" charset="0"/>
              </a:endParaRPr>
            </a:p>
          </p:txBody>
        </p:sp>
        <p:sp>
          <p:nvSpPr>
            <p:cNvPr id="89" name="Freeform 6"/>
            <p:cNvSpPr>
              <a:spLocks/>
            </p:cNvSpPr>
            <p:nvPr/>
          </p:nvSpPr>
          <p:spPr bwMode="auto">
            <a:xfrm>
              <a:off x="827088" y="-1444625"/>
              <a:ext cx="1797050" cy="1797050"/>
            </a:xfrm>
            <a:custGeom>
              <a:avLst/>
              <a:gdLst>
                <a:gd name="T0" fmla="*/ 106 w 515"/>
                <a:gd name="T1" fmla="*/ 50 h 515"/>
                <a:gd name="T2" fmla="*/ 114 w 515"/>
                <a:gd name="T3" fmla="*/ 0 h 515"/>
                <a:gd name="T4" fmla="*/ 52 w 515"/>
                <a:gd name="T5" fmla="*/ 0 h 515"/>
                <a:gd name="T6" fmla="*/ 1 w 515"/>
                <a:gd name="T7" fmla="*/ 42 h 515"/>
                <a:gd name="T8" fmla="*/ 1 w 515"/>
                <a:gd name="T9" fmla="*/ 43 h 515"/>
                <a:gd name="T10" fmla="*/ 0 w 515"/>
                <a:gd name="T11" fmla="*/ 46 h 515"/>
                <a:gd name="T12" fmla="*/ 0 w 515"/>
                <a:gd name="T13" fmla="*/ 47 h 515"/>
                <a:gd name="T14" fmla="*/ 0 w 515"/>
                <a:gd name="T15" fmla="*/ 51 h 515"/>
                <a:gd name="T16" fmla="*/ 0 w 515"/>
                <a:gd name="T17" fmla="*/ 463 h 515"/>
                <a:gd name="T18" fmla="*/ 0 w 515"/>
                <a:gd name="T19" fmla="*/ 467 h 515"/>
                <a:gd name="T20" fmla="*/ 0 w 515"/>
                <a:gd name="T21" fmla="*/ 468 h 515"/>
                <a:gd name="T22" fmla="*/ 1 w 515"/>
                <a:gd name="T23" fmla="*/ 472 h 515"/>
                <a:gd name="T24" fmla="*/ 1 w 515"/>
                <a:gd name="T25" fmla="*/ 472 h 515"/>
                <a:gd name="T26" fmla="*/ 52 w 515"/>
                <a:gd name="T27" fmla="*/ 515 h 515"/>
                <a:gd name="T28" fmla="*/ 464 w 515"/>
                <a:gd name="T29" fmla="*/ 515 h 515"/>
                <a:gd name="T30" fmla="*/ 515 w 515"/>
                <a:gd name="T31" fmla="*/ 463 h 515"/>
                <a:gd name="T32" fmla="*/ 515 w 515"/>
                <a:gd name="T33" fmla="*/ 221 h 515"/>
                <a:gd name="T34" fmla="*/ 284 w 515"/>
                <a:gd name="T35" fmla="*/ 221 h 515"/>
                <a:gd name="T36" fmla="*/ 106 w 515"/>
                <a:gd name="T37" fmla="*/ 5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15" h="515">
                  <a:moveTo>
                    <a:pt x="106" y="50"/>
                  </a:moveTo>
                  <a:cubicBezTo>
                    <a:pt x="106" y="32"/>
                    <a:pt x="109" y="15"/>
                    <a:pt x="114" y="0"/>
                  </a:cubicBezTo>
                  <a:cubicBezTo>
                    <a:pt x="52" y="0"/>
                    <a:pt x="52" y="0"/>
                    <a:pt x="52" y="0"/>
                  </a:cubicBezTo>
                  <a:cubicBezTo>
                    <a:pt x="26" y="0"/>
                    <a:pt x="5" y="18"/>
                    <a:pt x="1" y="42"/>
                  </a:cubicBezTo>
                  <a:cubicBezTo>
                    <a:pt x="1" y="42"/>
                    <a:pt x="1" y="42"/>
                    <a:pt x="1" y="43"/>
                  </a:cubicBezTo>
                  <a:cubicBezTo>
                    <a:pt x="1" y="44"/>
                    <a:pt x="1" y="45"/>
                    <a:pt x="0" y="46"/>
                  </a:cubicBezTo>
                  <a:cubicBezTo>
                    <a:pt x="0" y="47"/>
                    <a:pt x="0" y="47"/>
                    <a:pt x="0" y="47"/>
                  </a:cubicBezTo>
                  <a:cubicBezTo>
                    <a:pt x="0" y="48"/>
                    <a:pt x="0" y="50"/>
                    <a:pt x="0" y="51"/>
                  </a:cubicBezTo>
                  <a:cubicBezTo>
                    <a:pt x="0" y="463"/>
                    <a:pt x="0" y="463"/>
                    <a:pt x="0" y="463"/>
                  </a:cubicBezTo>
                  <a:cubicBezTo>
                    <a:pt x="0" y="465"/>
                    <a:pt x="0" y="466"/>
                    <a:pt x="0" y="467"/>
                  </a:cubicBezTo>
                  <a:cubicBezTo>
                    <a:pt x="0" y="468"/>
                    <a:pt x="0" y="468"/>
                    <a:pt x="0" y="468"/>
                  </a:cubicBezTo>
                  <a:cubicBezTo>
                    <a:pt x="1" y="469"/>
                    <a:pt x="1" y="471"/>
                    <a:pt x="1" y="472"/>
                  </a:cubicBezTo>
                  <a:cubicBezTo>
                    <a:pt x="1" y="472"/>
                    <a:pt x="1" y="472"/>
                    <a:pt x="1" y="472"/>
                  </a:cubicBezTo>
                  <a:cubicBezTo>
                    <a:pt x="5" y="496"/>
                    <a:pt x="26" y="515"/>
                    <a:pt x="52" y="515"/>
                  </a:cubicBezTo>
                  <a:cubicBezTo>
                    <a:pt x="464" y="515"/>
                    <a:pt x="464" y="515"/>
                    <a:pt x="464" y="515"/>
                  </a:cubicBezTo>
                  <a:cubicBezTo>
                    <a:pt x="492" y="515"/>
                    <a:pt x="515" y="492"/>
                    <a:pt x="515" y="463"/>
                  </a:cubicBezTo>
                  <a:cubicBezTo>
                    <a:pt x="515" y="221"/>
                    <a:pt x="515" y="221"/>
                    <a:pt x="515" y="221"/>
                  </a:cubicBezTo>
                  <a:cubicBezTo>
                    <a:pt x="419" y="221"/>
                    <a:pt x="327" y="221"/>
                    <a:pt x="284" y="221"/>
                  </a:cubicBezTo>
                  <a:cubicBezTo>
                    <a:pt x="186" y="221"/>
                    <a:pt x="106" y="148"/>
                    <a:pt x="106" y="50"/>
                  </a:cubicBezTo>
                  <a:close/>
                </a:path>
              </a:pathLst>
            </a:custGeom>
            <a:solidFill>
              <a:srgbClr val="002050">
                <a:lumMod val="75000"/>
                <a:lumOff val="25000"/>
              </a:srgbClr>
            </a:solidFill>
            <a:ln>
              <a:solidFill>
                <a:srgbClr val="002050">
                  <a:lumMod val="75000"/>
                  <a:lumOff val="25000"/>
                </a:srgbClr>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marL="0" marR="0" lvl="0" indent="0" defTabSz="913841"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Light" charset="0"/>
              </a:endParaRPr>
            </a:p>
          </p:txBody>
        </p:sp>
        <p:sp>
          <p:nvSpPr>
            <p:cNvPr id="90" name="Freeform 7"/>
            <p:cNvSpPr>
              <a:spLocks/>
            </p:cNvSpPr>
            <p:nvPr/>
          </p:nvSpPr>
          <p:spPr bwMode="auto">
            <a:xfrm>
              <a:off x="2863850" y="-3463925"/>
              <a:ext cx="1797050" cy="1793875"/>
            </a:xfrm>
            <a:custGeom>
              <a:avLst/>
              <a:gdLst>
                <a:gd name="T0" fmla="*/ 515 w 515"/>
                <a:gd name="T1" fmla="*/ 463 h 514"/>
                <a:gd name="T2" fmla="*/ 515 w 515"/>
                <a:gd name="T3" fmla="*/ 51 h 514"/>
                <a:gd name="T4" fmla="*/ 463 w 515"/>
                <a:gd name="T5" fmla="*/ 0 h 514"/>
                <a:gd name="T6" fmla="*/ 51 w 515"/>
                <a:gd name="T7" fmla="*/ 0 h 514"/>
                <a:gd name="T8" fmla="*/ 1 w 515"/>
                <a:gd name="T9" fmla="*/ 42 h 514"/>
                <a:gd name="T10" fmla="*/ 0 w 515"/>
                <a:gd name="T11" fmla="*/ 42 h 514"/>
                <a:gd name="T12" fmla="*/ 0 w 515"/>
                <a:gd name="T13" fmla="*/ 46 h 514"/>
                <a:gd name="T14" fmla="*/ 0 w 515"/>
                <a:gd name="T15" fmla="*/ 47 h 514"/>
                <a:gd name="T16" fmla="*/ 0 w 515"/>
                <a:gd name="T17" fmla="*/ 51 h 514"/>
                <a:gd name="T18" fmla="*/ 0 w 515"/>
                <a:gd name="T19" fmla="*/ 238 h 514"/>
                <a:gd name="T20" fmla="*/ 56 w 515"/>
                <a:gd name="T21" fmla="*/ 231 h 514"/>
                <a:gd name="T22" fmla="*/ 283 w 515"/>
                <a:gd name="T23" fmla="*/ 458 h 514"/>
                <a:gd name="T24" fmla="*/ 282 w 515"/>
                <a:gd name="T25" fmla="*/ 465 h 514"/>
                <a:gd name="T26" fmla="*/ 365 w 515"/>
                <a:gd name="T27" fmla="*/ 514 h 514"/>
                <a:gd name="T28" fmla="*/ 463 w 515"/>
                <a:gd name="T29" fmla="*/ 514 h 514"/>
                <a:gd name="T30" fmla="*/ 515 w 515"/>
                <a:gd name="T31" fmla="*/ 463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15" h="514">
                  <a:moveTo>
                    <a:pt x="515" y="463"/>
                  </a:moveTo>
                  <a:cubicBezTo>
                    <a:pt x="515" y="51"/>
                    <a:pt x="515" y="51"/>
                    <a:pt x="515" y="51"/>
                  </a:cubicBezTo>
                  <a:cubicBezTo>
                    <a:pt x="515" y="23"/>
                    <a:pt x="492" y="0"/>
                    <a:pt x="463" y="0"/>
                  </a:cubicBezTo>
                  <a:cubicBezTo>
                    <a:pt x="51" y="0"/>
                    <a:pt x="51" y="0"/>
                    <a:pt x="51" y="0"/>
                  </a:cubicBezTo>
                  <a:cubicBezTo>
                    <a:pt x="26" y="0"/>
                    <a:pt x="5" y="18"/>
                    <a:pt x="1" y="42"/>
                  </a:cubicBezTo>
                  <a:cubicBezTo>
                    <a:pt x="1" y="42"/>
                    <a:pt x="1" y="42"/>
                    <a:pt x="0" y="42"/>
                  </a:cubicBezTo>
                  <a:cubicBezTo>
                    <a:pt x="0" y="44"/>
                    <a:pt x="0" y="45"/>
                    <a:pt x="0" y="46"/>
                  </a:cubicBezTo>
                  <a:cubicBezTo>
                    <a:pt x="0" y="46"/>
                    <a:pt x="0" y="47"/>
                    <a:pt x="0" y="47"/>
                  </a:cubicBezTo>
                  <a:cubicBezTo>
                    <a:pt x="0" y="48"/>
                    <a:pt x="0" y="50"/>
                    <a:pt x="0" y="51"/>
                  </a:cubicBezTo>
                  <a:cubicBezTo>
                    <a:pt x="0" y="238"/>
                    <a:pt x="0" y="238"/>
                    <a:pt x="0" y="238"/>
                  </a:cubicBezTo>
                  <a:cubicBezTo>
                    <a:pt x="18" y="233"/>
                    <a:pt x="36" y="231"/>
                    <a:pt x="56" y="231"/>
                  </a:cubicBezTo>
                  <a:cubicBezTo>
                    <a:pt x="181" y="231"/>
                    <a:pt x="283" y="332"/>
                    <a:pt x="283" y="458"/>
                  </a:cubicBezTo>
                  <a:cubicBezTo>
                    <a:pt x="283" y="460"/>
                    <a:pt x="282" y="463"/>
                    <a:pt x="282" y="465"/>
                  </a:cubicBezTo>
                  <a:cubicBezTo>
                    <a:pt x="314" y="475"/>
                    <a:pt x="343" y="492"/>
                    <a:pt x="365" y="514"/>
                  </a:cubicBezTo>
                  <a:cubicBezTo>
                    <a:pt x="463" y="514"/>
                    <a:pt x="463" y="514"/>
                    <a:pt x="463" y="514"/>
                  </a:cubicBezTo>
                  <a:cubicBezTo>
                    <a:pt x="492" y="514"/>
                    <a:pt x="515" y="491"/>
                    <a:pt x="515" y="463"/>
                  </a:cubicBezTo>
                  <a:close/>
                </a:path>
              </a:pathLst>
            </a:custGeom>
            <a:solidFill>
              <a:srgbClr val="002050">
                <a:lumMod val="75000"/>
                <a:lumOff val="25000"/>
              </a:srgbClr>
            </a:solidFill>
            <a:ln>
              <a:solidFill>
                <a:srgbClr val="002050">
                  <a:lumMod val="75000"/>
                  <a:lumOff val="25000"/>
                </a:srgbClr>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marL="0" marR="0" lvl="0" indent="0" defTabSz="913841"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Light" charset="0"/>
              </a:endParaRPr>
            </a:p>
          </p:txBody>
        </p:sp>
        <p:sp>
          <p:nvSpPr>
            <p:cNvPr id="91" name="Freeform 8"/>
            <p:cNvSpPr>
              <a:spLocks/>
            </p:cNvSpPr>
            <p:nvPr/>
          </p:nvSpPr>
          <p:spPr bwMode="auto">
            <a:xfrm>
              <a:off x="827088" y="-3463925"/>
              <a:ext cx="1797050" cy="1793875"/>
            </a:xfrm>
            <a:custGeom>
              <a:avLst/>
              <a:gdLst>
                <a:gd name="T0" fmla="*/ 247 w 515"/>
                <a:gd name="T1" fmla="*/ 462 h 514"/>
                <a:gd name="T2" fmla="*/ 245 w 515"/>
                <a:gd name="T3" fmla="*/ 438 h 514"/>
                <a:gd name="T4" fmla="*/ 383 w 515"/>
                <a:gd name="T5" fmla="*/ 300 h 514"/>
                <a:gd name="T6" fmla="*/ 458 w 515"/>
                <a:gd name="T7" fmla="*/ 322 h 514"/>
                <a:gd name="T8" fmla="*/ 515 w 515"/>
                <a:gd name="T9" fmla="*/ 268 h 514"/>
                <a:gd name="T10" fmla="*/ 515 w 515"/>
                <a:gd name="T11" fmla="*/ 51 h 514"/>
                <a:gd name="T12" fmla="*/ 464 w 515"/>
                <a:gd name="T13" fmla="*/ 0 h 514"/>
                <a:gd name="T14" fmla="*/ 52 w 515"/>
                <a:gd name="T15" fmla="*/ 0 h 514"/>
                <a:gd name="T16" fmla="*/ 1 w 515"/>
                <a:gd name="T17" fmla="*/ 42 h 514"/>
                <a:gd name="T18" fmla="*/ 1 w 515"/>
                <a:gd name="T19" fmla="*/ 42 h 514"/>
                <a:gd name="T20" fmla="*/ 0 w 515"/>
                <a:gd name="T21" fmla="*/ 46 h 514"/>
                <a:gd name="T22" fmla="*/ 0 w 515"/>
                <a:gd name="T23" fmla="*/ 47 h 514"/>
                <a:gd name="T24" fmla="*/ 0 w 515"/>
                <a:gd name="T25" fmla="*/ 51 h 514"/>
                <a:gd name="T26" fmla="*/ 0 w 515"/>
                <a:gd name="T27" fmla="*/ 463 h 514"/>
                <a:gd name="T28" fmla="*/ 0 w 515"/>
                <a:gd name="T29" fmla="*/ 467 h 514"/>
                <a:gd name="T30" fmla="*/ 0 w 515"/>
                <a:gd name="T31" fmla="*/ 468 h 514"/>
                <a:gd name="T32" fmla="*/ 1 w 515"/>
                <a:gd name="T33" fmla="*/ 472 h 514"/>
                <a:gd name="T34" fmla="*/ 1 w 515"/>
                <a:gd name="T35" fmla="*/ 472 h 514"/>
                <a:gd name="T36" fmla="*/ 52 w 515"/>
                <a:gd name="T37" fmla="*/ 514 h 514"/>
                <a:gd name="T38" fmla="*/ 151 w 515"/>
                <a:gd name="T39" fmla="*/ 514 h 514"/>
                <a:gd name="T40" fmla="*/ 247 w 515"/>
                <a:gd name="T41" fmla="*/ 462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5" h="514">
                  <a:moveTo>
                    <a:pt x="247" y="462"/>
                  </a:moveTo>
                  <a:cubicBezTo>
                    <a:pt x="246" y="454"/>
                    <a:pt x="245" y="446"/>
                    <a:pt x="245" y="438"/>
                  </a:cubicBezTo>
                  <a:cubicBezTo>
                    <a:pt x="245" y="362"/>
                    <a:pt x="306" y="300"/>
                    <a:pt x="383" y="300"/>
                  </a:cubicBezTo>
                  <a:cubicBezTo>
                    <a:pt x="411" y="300"/>
                    <a:pt x="436" y="308"/>
                    <a:pt x="458" y="322"/>
                  </a:cubicBezTo>
                  <a:cubicBezTo>
                    <a:pt x="474" y="301"/>
                    <a:pt x="493" y="283"/>
                    <a:pt x="515" y="268"/>
                  </a:cubicBezTo>
                  <a:cubicBezTo>
                    <a:pt x="515" y="51"/>
                    <a:pt x="515" y="51"/>
                    <a:pt x="515" y="51"/>
                  </a:cubicBezTo>
                  <a:cubicBezTo>
                    <a:pt x="515" y="23"/>
                    <a:pt x="492" y="0"/>
                    <a:pt x="464" y="0"/>
                  </a:cubicBezTo>
                  <a:cubicBezTo>
                    <a:pt x="52" y="0"/>
                    <a:pt x="52" y="0"/>
                    <a:pt x="52" y="0"/>
                  </a:cubicBezTo>
                  <a:cubicBezTo>
                    <a:pt x="26" y="0"/>
                    <a:pt x="5" y="18"/>
                    <a:pt x="1" y="42"/>
                  </a:cubicBezTo>
                  <a:cubicBezTo>
                    <a:pt x="1" y="42"/>
                    <a:pt x="1" y="42"/>
                    <a:pt x="1" y="42"/>
                  </a:cubicBezTo>
                  <a:cubicBezTo>
                    <a:pt x="1" y="44"/>
                    <a:pt x="1" y="45"/>
                    <a:pt x="0" y="46"/>
                  </a:cubicBezTo>
                  <a:cubicBezTo>
                    <a:pt x="0" y="46"/>
                    <a:pt x="0" y="47"/>
                    <a:pt x="0" y="47"/>
                  </a:cubicBezTo>
                  <a:cubicBezTo>
                    <a:pt x="0" y="48"/>
                    <a:pt x="0" y="50"/>
                    <a:pt x="0" y="51"/>
                  </a:cubicBezTo>
                  <a:cubicBezTo>
                    <a:pt x="0" y="463"/>
                    <a:pt x="0" y="463"/>
                    <a:pt x="0" y="463"/>
                  </a:cubicBezTo>
                  <a:cubicBezTo>
                    <a:pt x="0" y="464"/>
                    <a:pt x="0" y="466"/>
                    <a:pt x="0" y="467"/>
                  </a:cubicBezTo>
                  <a:cubicBezTo>
                    <a:pt x="0" y="467"/>
                    <a:pt x="0" y="468"/>
                    <a:pt x="0" y="468"/>
                  </a:cubicBezTo>
                  <a:cubicBezTo>
                    <a:pt x="1" y="469"/>
                    <a:pt x="1" y="470"/>
                    <a:pt x="1" y="472"/>
                  </a:cubicBezTo>
                  <a:cubicBezTo>
                    <a:pt x="1" y="472"/>
                    <a:pt x="1" y="472"/>
                    <a:pt x="1" y="472"/>
                  </a:cubicBezTo>
                  <a:cubicBezTo>
                    <a:pt x="5" y="496"/>
                    <a:pt x="26" y="514"/>
                    <a:pt x="52" y="514"/>
                  </a:cubicBezTo>
                  <a:cubicBezTo>
                    <a:pt x="151" y="514"/>
                    <a:pt x="151" y="514"/>
                    <a:pt x="151" y="514"/>
                  </a:cubicBezTo>
                  <a:cubicBezTo>
                    <a:pt x="176" y="488"/>
                    <a:pt x="209" y="470"/>
                    <a:pt x="247" y="462"/>
                  </a:cubicBezTo>
                  <a:close/>
                </a:path>
              </a:pathLst>
            </a:custGeom>
            <a:solidFill>
              <a:srgbClr val="002050">
                <a:lumMod val="75000"/>
                <a:lumOff val="25000"/>
              </a:srgbClr>
            </a:solidFill>
            <a:ln>
              <a:solidFill>
                <a:srgbClr val="002050">
                  <a:lumMod val="75000"/>
                  <a:lumOff val="25000"/>
                </a:srgbClr>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marL="0" marR="0" lvl="0" indent="0" defTabSz="913841"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Light" charset="0"/>
              </a:endParaRPr>
            </a:p>
          </p:txBody>
        </p:sp>
        <p:sp>
          <p:nvSpPr>
            <p:cNvPr id="92" name="Freeform 9"/>
            <p:cNvSpPr>
              <a:spLocks/>
            </p:cNvSpPr>
            <p:nvPr/>
          </p:nvSpPr>
          <p:spPr bwMode="auto">
            <a:xfrm>
              <a:off x="2863850" y="-1444625"/>
              <a:ext cx="1433512" cy="771525"/>
            </a:xfrm>
            <a:custGeom>
              <a:avLst/>
              <a:gdLst>
                <a:gd name="T0" fmla="*/ 1 w 411"/>
                <a:gd name="T1" fmla="*/ 42 h 221"/>
                <a:gd name="T2" fmla="*/ 0 w 411"/>
                <a:gd name="T3" fmla="*/ 43 h 221"/>
                <a:gd name="T4" fmla="*/ 0 w 411"/>
                <a:gd name="T5" fmla="*/ 46 h 221"/>
                <a:gd name="T6" fmla="*/ 0 w 411"/>
                <a:gd name="T7" fmla="*/ 47 h 221"/>
                <a:gd name="T8" fmla="*/ 0 w 411"/>
                <a:gd name="T9" fmla="*/ 51 h 221"/>
                <a:gd name="T10" fmla="*/ 0 w 411"/>
                <a:gd name="T11" fmla="*/ 221 h 221"/>
                <a:gd name="T12" fmla="*/ 233 w 411"/>
                <a:gd name="T13" fmla="*/ 221 h 221"/>
                <a:gd name="T14" fmla="*/ 411 w 411"/>
                <a:gd name="T15" fmla="*/ 50 h 221"/>
                <a:gd name="T16" fmla="*/ 404 w 411"/>
                <a:gd name="T17" fmla="*/ 0 h 221"/>
                <a:gd name="T18" fmla="*/ 51 w 411"/>
                <a:gd name="T19" fmla="*/ 0 h 221"/>
                <a:gd name="T20" fmla="*/ 1 w 411"/>
                <a:gd name="T21" fmla="*/ 42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1" h="221">
                  <a:moveTo>
                    <a:pt x="1" y="42"/>
                  </a:moveTo>
                  <a:cubicBezTo>
                    <a:pt x="1" y="42"/>
                    <a:pt x="1" y="42"/>
                    <a:pt x="0" y="43"/>
                  </a:cubicBezTo>
                  <a:cubicBezTo>
                    <a:pt x="0" y="44"/>
                    <a:pt x="0" y="45"/>
                    <a:pt x="0" y="46"/>
                  </a:cubicBezTo>
                  <a:cubicBezTo>
                    <a:pt x="0" y="47"/>
                    <a:pt x="0" y="47"/>
                    <a:pt x="0" y="47"/>
                  </a:cubicBezTo>
                  <a:cubicBezTo>
                    <a:pt x="0" y="48"/>
                    <a:pt x="0" y="50"/>
                    <a:pt x="0" y="51"/>
                  </a:cubicBezTo>
                  <a:cubicBezTo>
                    <a:pt x="0" y="221"/>
                    <a:pt x="0" y="221"/>
                    <a:pt x="0" y="221"/>
                  </a:cubicBezTo>
                  <a:cubicBezTo>
                    <a:pt x="101" y="221"/>
                    <a:pt x="196" y="221"/>
                    <a:pt x="233" y="221"/>
                  </a:cubicBezTo>
                  <a:cubicBezTo>
                    <a:pt x="332" y="221"/>
                    <a:pt x="411" y="148"/>
                    <a:pt x="411" y="50"/>
                  </a:cubicBezTo>
                  <a:cubicBezTo>
                    <a:pt x="411" y="32"/>
                    <a:pt x="409" y="15"/>
                    <a:pt x="404" y="0"/>
                  </a:cubicBezTo>
                  <a:cubicBezTo>
                    <a:pt x="51" y="0"/>
                    <a:pt x="51" y="0"/>
                    <a:pt x="51" y="0"/>
                  </a:cubicBezTo>
                  <a:cubicBezTo>
                    <a:pt x="26" y="0"/>
                    <a:pt x="5" y="18"/>
                    <a:pt x="1" y="42"/>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marL="0" marR="0" lvl="0" indent="0" defTabSz="913841"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Light" charset="0"/>
              </a:endParaRPr>
            </a:p>
          </p:txBody>
        </p:sp>
        <p:sp>
          <p:nvSpPr>
            <p:cNvPr id="93" name="Freeform 10"/>
            <p:cNvSpPr>
              <a:spLocks/>
            </p:cNvSpPr>
            <p:nvPr/>
          </p:nvSpPr>
          <p:spPr bwMode="auto">
            <a:xfrm>
              <a:off x="1196975" y="-1444625"/>
              <a:ext cx="1427162" cy="771525"/>
            </a:xfrm>
            <a:custGeom>
              <a:avLst/>
              <a:gdLst>
                <a:gd name="T0" fmla="*/ 358 w 409"/>
                <a:gd name="T1" fmla="*/ 0 h 221"/>
                <a:gd name="T2" fmla="*/ 8 w 409"/>
                <a:gd name="T3" fmla="*/ 0 h 221"/>
                <a:gd name="T4" fmla="*/ 0 w 409"/>
                <a:gd name="T5" fmla="*/ 50 h 221"/>
                <a:gd name="T6" fmla="*/ 178 w 409"/>
                <a:gd name="T7" fmla="*/ 221 h 221"/>
                <a:gd name="T8" fmla="*/ 409 w 409"/>
                <a:gd name="T9" fmla="*/ 221 h 221"/>
                <a:gd name="T10" fmla="*/ 409 w 409"/>
                <a:gd name="T11" fmla="*/ 51 h 221"/>
                <a:gd name="T12" fmla="*/ 358 w 409"/>
                <a:gd name="T13" fmla="*/ 0 h 221"/>
              </a:gdLst>
              <a:ahLst/>
              <a:cxnLst>
                <a:cxn ang="0">
                  <a:pos x="T0" y="T1"/>
                </a:cxn>
                <a:cxn ang="0">
                  <a:pos x="T2" y="T3"/>
                </a:cxn>
                <a:cxn ang="0">
                  <a:pos x="T4" y="T5"/>
                </a:cxn>
                <a:cxn ang="0">
                  <a:pos x="T6" y="T7"/>
                </a:cxn>
                <a:cxn ang="0">
                  <a:pos x="T8" y="T9"/>
                </a:cxn>
                <a:cxn ang="0">
                  <a:pos x="T10" y="T11"/>
                </a:cxn>
                <a:cxn ang="0">
                  <a:pos x="T12" y="T13"/>
                </a:cxn>
              </a:cxnLst>
              <a:rect l="0" t="0" r="r" b="b"/>
              <a:pathLst>
                <a:path w="409" h="221">
                  <a:moveTo>
                    <a:pt x="358" y="0"/>
                  </a:moveTo>
                  <a:cubicBezTo>
                    <a:pt x="8" y="0"/>
                    <a:pt x="8" y="0"/>
                    <a:pt x="8" y="0"/>
                  </a:cubicBezTo>
                  <a:cubicBezTo>
                    <a:pt x="3" y="15"/>
                    <a:pt x="0" y="32"/>
                    <a:pt x="0" y="50"/>
                  </a:cubicBezTo>
                  <a:cubicBezTo>
                    <a:pt x="0" y="148"/>
                    <a:pt x="80" y="221"/>
                    <a:pt x="178" y="221"/>
                  </a:cubicBezTo>
                  <a:cubicBezTo>
                    <a:pt x="221" y="221"/>
                    <a:pt x="313" y="221"/>
                    <a:pt x="409" y="221"/>
                  </a:cubicBezTo>
                  <a:cubicBezTo>
                    <a:pt x="409" y="51"/>
                    <a:pt x="409" y="51"/>
                    <a:pt x="409" y="51"/>
                  </a:cubicBezTo>
                  <a:cubicBezTo>
                    <a:pt x="409" y="23"/>
                    <a:pt x="386" y="0"/>
                    <a:pt x="358"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marL="0" marR="0" lvl="0" indent="0" defTabSz="913841"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Light" charset="0"/>
              </a:endParaRPr>
            </a:p>
          </p:txBody>
        </p:sp>
        <p:sp>
          <p:nvSpPr>
            <p:cNvPr id="94" name="Freeform 11"/>
            <p:cNvSpPr>
              <a:spLocks/>
            </p:cNvSpPr>
            <p:nvPr/>
          </p:nvSpPr>
          <p:spPr bwMode="auto">
            <a:xfrm>
              <a:off x="2863850" y="-2657475"/>
              <a:ext cx="1273175" cy="987425"/>
            </a:xfrm>
            <a:custGeom>
              <a:avLst/>
              <a:gdLst>
                <a:gd name="T0" fmla="*/ 283 w 365"/>
                <a:gd name="T1" fmla="*/ 227 h 283"/>
                <a:gd name="T2" fmla="*/ 56 w 365"/>
                <a:gd name="T3" fmla="*/ 0 h 283"/>
                <a:gd name="T4" fmla="*/ 0 w 365"/>
                <a:gd name="T5" fmla="*/ 7 h 283"/>
                <a:gd name="T6" fmla="*/ 0 w 365"/>
                <a:gd name="T7" fmla="*/ 232 h 283"/>
                <a:gd name="T8" fmla="*/ 0 w 365"/>
                <a:gd name="T9" fmla="*/ 236 h 283"/>
                <a:gd name="T10" fmla="*/ 0 w 365"/>
                <a:gd name="T11" fmla="*/ 237 h 283"/>
                <a:gd name="T12" fmla="*/ 0 w 365"/>
                <a:gd name="T13" fmla="*/ 241 h 283"/>
                <a:gd name="T14" fmla="*/ 1 w 365"/>
                <a:gd name="T15" fmla="*/ 241 h 283"/>
                <a:gd name="T16" fmla="*/ 51 w 365"/>
                <a:gd name="T17" fmla="*/ 283 h 283"/>
                <a:gd name="T18" fmla="*/ 365 w 365"/>
                <a:gd name="T19" fmla="*/ 283 h 283"/>
                <a:gd name="T20" fmla="*/ 282 w 365"/>
                <a:gd name="T21" fmla="*/ 234 h 283"/>
                <a:gd name="T22" fmla="*/ 283 w 365"/>
                <a:gd name="T23" fmla="*/ 227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5" h="283">
                  <a:moveTo>
                    <a:pt x="283" y="227"/>
                  </a:moveTo>
                  <a:cubicBezTo>
                    <a:pt x="283" y="101"/>
                    <a:pt x="181" y="0"/>
                    <a:pt x="56" y="0"/>
                  </a:cubicBezTo>
                  <a:cubicBezTo>
                    <a:pt x="36" y="0"/>
                    <a:pt x="18" y="2"/>
                    <a:pt x="0" y="7"/>
                  </a:cubicBezTo>
                  <a:cubicBezTo>
                    <a:pt x="0" y="232"/>
                    <a:pt x="0" y="232"/>
                    <a:pt x="0" y="232"/>
                  </a:cubicBezTo>
                  <a:cubicBezTo>
                    <a:pt x="0" y="233"/>
                    <a:pt x="0" y="235"/>
                    <a:pt x="0" y="236"/>
                  </a:cubicBezTo>
                  <a:cubicBezTo>
                    <a:pt x="0" y="236"/>
                    <a:pt x="0" y="237"/>
                    <a:pt x="0" y="237"/>
                  </a:cubicBezTo>
                  <a:cubicBezTo>
                    <a:pt x="0" y="238"/>
                    <a:pt x="0" y="239"/>
                    <a:pt x="0" y="241"/>
                  </a:cubicBezTo>
                  <a:cubicBezTo>
                    <a:pt x="1" y="241"/>
                    <a:pt x="1" y="241"/>
                    <a:pt x="1" y="241"/>
                  </a:cubicBezTo>
                  <a:cubicBezTo>
                    <a:pt x="5" y="265"/>
                    <a:pt x="26" y="283"/>
                    <a:pt x="51" y="283"/>
                  </a:cubicBezTo>
                  <a:cubicBezTo>
                    <a:pt x="365" y="283"/>
                    <a:pt x="365" y="283"/>
                    <a:pt x="365" y="283"/>
                  </a:cubicBezTo>
                  <a:cubicBezTo>
                    <a:pt x="343" y="261"/>
                    <a:pt x="314" y="244"/>
                    <a:pt x="282" y="234"/>
                  </a:cubicBezTo>
                  <a:cubicBezTo>
                    <a:pt x="282" y="232"/>
                    <a:pt x="283" y="229"/>
                    <a:pt x="283" y="227"/>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marL="0" marR="0" lvl="0" indent="0" defTabSz="913841"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Light" charset="0"/>
              </a:endParaRPr>
            </a:p>
          </p:txBody>
        </p:sp>
        <p:sp>
          <p:nvSpPr>
            <p:cNvPr id="95" name="Freeform 12"/>
            <p:cNvSpPr>
              <a:spLocks/>
            </p:cNvSpPr>
            <p:nvPr/>
          </p:nvSpPr>
          <p:spPr bwMode="auto">
            <a:xfrm>
              <a:off x="1354138" y="-2528888"/>
              <a:ext cx="1270000" cy="858838"/>
            </a:xfrm>
            <a:custGeom>
              <a:avLst/>
              <a:gdLst>
                <a:gd name="T0" fmla="*/ 364 w 364"/>
                <a:gd name="T1" fmla="*/ 195 h 246"/>
                <a:gd name="T2" fmla="*/ 364 w 364"/>
                <a:gd name="T3" fmla="*/ 0 h 246"/>
                <a:gd name="T4" fmla="*/ 307 w 364"/>
                <a:gd name="T5" fmla="*/ 54 h 246"/>
                <a:gd name="T6" fmla="*/ 232 w 364"/>
                <a:gd name="T7" fmla="*/ 32 h 246"/>
                <a:gd name="T8" fmla="*/ 94 w 364"/>
                <a:gd name="T9" fmla="*/ 170 h 246"/>
                <a:gd name="T10" fmla="*/ 96 w 364"/>
                <a:gd name="T11" fmla="*/ 194 h 246"/>
                <a:gd name="T12" fmla="*/ 0 w 364"/>
                <a:gd name="T13" fmla="*/ 246 h 246"/>
                <a:gd name="T14" fmla="*/ 313 w 364"/>
                <a:gd name="T15" fmla="*/ 246 h 246"/>
                <a:gd name="T16" fmla="*/ 364 w 364"/>
                <a:gd name="T17" fmla="*/ 195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4" h="246">
                  <a:moveTo>
                    <a:pt x="364" y="195"/>
                  </a:moveTo>
                  <a:cubicBezTo>
                    <a:pt x="364" y="0"/>
                    <a:pt x="364" y="0"/>
                    <a:pt x="364" y="0"/>
                  </a:cubicBezTo>
                  <a:cubicBezTo>
                    <a:pt x="342" y="15"/>
                    <a:pt x="323" y="33"/>
                    <a:pt x="307" y="54"/>
                  </a:cubicBezTo>
                  <a:cubicBezTo>
                    <a:pt x="285" y="40"/>
                    <a:pt x="260" y="32"/>
                    <a:pt x="232" y="32"/>
                  </a:cubicBezTo>
                  <a:cubicBezTo>
                    <a:pt x="155" y="32"/>
                    <a:pt x="94" y="94"/>
                    <a:pt x="94" y="170"/>
                  </a:cubicBezTo>
                  <a:cubicBezTo>
                    <a:pt x="94" y="178"/>
                    <a:pt x="95" y="186"/>
                    <a:pt x="96" y="194"/>
                  </a:cubicBezTo>
                  <a:cubicBezTo>
                    <a:pt x="58" y="202"/>
                    <a:pt x="25" y="220"/>
                    <a:pt x="0" y="246"/>
                  </a:cubicBezTo>
                  <a:cubicBezTo>
                    <a:pt x="313" y="246"/>
                    <a:pt x="313" y="246"/>
                    <a:pt x="313" y="246"/>
                  </a:cubicBezTo>
                  <a:cubicBezTo>
                    <a:pt x="341" y="246"/>
                    <a:pt x="364" y="223"/>
                    <a:pt x="364" y="195"/>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marL="0" marR="0" lvl="0" indent="0" defTabSz="913841"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Light" charset="0"/>
              </a:endParaRPr>
            </a:p>
          </p:txBody>
        </p:sp>
      </p:grpSp>
      <p:sp>
        <p:nvSpPr>
          <p:cNvPr id="96" name="Rectangle 95"/>
          <p:cNvSpPr/>
          <p:nvPr/>
        </p:nvSpPr>
        <p:spPr>
          <a:xfrm>
            <a:off x="317875" y="5089515"/>
            <a:ext cx="3181511" cy="693970"/>
          </a:xfrm>
          <a:prstGeom prst="rect">
            <a:avLst/>
          </a:prstGeom>
        </p:spPr>
        <p:txBody>
          <a:bodyPr wrap="square">
            <a:spAutoFit/>
          </a:bodyP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3921" b="0" i="0" u="none" strike="noStrike" kern="0" cap="none" spc="0" normalizeH="0" baseline="0" noProof="0">
                <a:ln>
                  <a:noFill/>
                </a:ln>
                <a:gradFill>
                  <a:gsLst>
                    <a:gs pos="0">
                      <a:schemeClr val="tx1"/>
                    </a:gs>
                    <a:gs pos="100000">
                      <a:schemeClr val="tx1"/>
                    </a:gs>
                  </a:gsLst>
                  <a:lin ang="5400000" scaled="1"/>
                </a:gradFill>
                <a:effectLst/>
                <a:uLnTx/>
                <a:uFillTx/>
                <a:latin typeface="Segoe UI Light" panose="020B0502040204020203" pitchFamily="34" charset="0"/>
                <a:ea typeface="Segoe UI Black" panose="020B0A02040204020203" pitchFamily="34" charset="0"/>
                <a:cs typeface="Segoe UI Light" panose="020B0502040204020203" pitchFamily="34" charset="0"/>
              </a:rPr>
              <a:t>App Service</a:t>
            </a:r>
            <a:endParaRPr kumimoji="0" lang="en-US" sz="3921" b="0" i="0" u="none" strike="noStrike" kern="0" cap="none" spc="0" normalizeH="0" baseline="0" noProof="0">
              <a:ln>
                <a:noFill/>
              </a:ln>
              <a:gradFill>
                <a:gsLst>
                  <a:gs pos="0">
                    <a:schemeClr val="tx1"/>
                  </a:gs>
                  <a:gs pos="100000">
                    <a:schemeClr val="tx1"/>
                  </a:gs>
                </a:gsLst>
                <a:lin ang="5400000" scaled="1"/>
              </a:gradFill>
              <a:effectLst/>
              <a:uLnTx/>
              <a:uFillTx/>
            </a:endParaRPr>
          </a:p>
        </p:txBody>
      </p:sp>
      <p:sp>
        <p:nvSpPr>
          <p:cNvPr id="106" name="TextBox 105"/>
          <p:cNvSpPr txBox="1"/>
          <p:nvPr/>
        </p:nvSpPr>
        <p:spPr>
          <a:xfrm>
            <a:off x="6912948" y="3025026"/>
            <a:ext cx="966123" cy="226294"/>
          </a:xfrm>
          <a:prstGeom prst="rect">
            <a:avLst/>
          </a:prstGeom>
          <a:noFill/>
        </p:spPr>
        <p:txBody>
          <a:bodyPr wrap="square" lIns="89642" tIns="44821" rIns="89642" bIns="44821"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marL="0" marR="0" lvl="0" indent="0" algn="ctr" defTabSz="913664" eaLnBrk="1" fontAlgn="auto" latinLnBrk="0" hangingPunct="1">
              <a:lnSpc>
                <a:spcPct val="90000"/>
              </a:lnSpc>
              <a:spcBef>
                <a:spcPts val="0"/>
              </a:spcBef>
              <a:spcAft>
                <a:spcPts val="0"/>
              </a:spcAft>
              <a:buClrTx/>
              <a:buSzTx/>
              <a:buFontTx/>
              <a:buNone/>
              <a:tabLst/>
              <a:defRPr/>
            </a:pPr>
            <a:r>
              <a:rPr kumimoji="0" lang="en-US" sz="980" b="0" i="0" u="none" strike="noStrike" kern="0" cap="none" spc="0" normalizeH="0" baseline="0" noProof="0" err="1">
                <a:ln>
                  <a:noFill/>
                </a:ln>
                <a:gradFill>
                  <a:gsLst>
                    <a:gs pos="0">
                      <a:srgbClr val="FFFFFF"/>
                    </a:gs>
                    <a:gs pos="100000">
                      <a:srgbClr val="FFFFFF"/>
                    </a:gs>
                  </a:gsLst>
                  <a:lin ang="5400000" scaled="1"/>
                </a:gradFill>
                <a:effectLst/>
                <a:uLnTx/>
                <a:uFillTx/>
              </a:rPr>
              <a:t>EasyAuth</a:t>
            </a:r>
            <a:endParaRPr kumimoji="0" lang="en-US" sz="980" b="0" i="0" u="none" strike="noStrike" kern="0" cap="none" spc="0" normalizeH="0" baseline="0" noProof="0">
              <a:ln>
                <a:noFill/>
              </a:ln>
              <a:gradFill>
                <a:gsLst>
                  <a:gs pos="0">
                    <a:srgbClr val="FFFFFF"/>
                  </a:gs>
                  <a:gs pos="100000">
                    <a:srgbClr val="FFFFFF"/>
                  </a:gs>
                </a:gsLst>
                <a:lin ang="5400000" scaled="1"/>
              </a:gradFill>
              <a:effectLst/>
              <a:uLnTx/>
              <a:uFillTx/>
            </a:endParaRPr>
          </a:p>
        </p:txBody>
      </p:sp>
      <p:sp>
        <p:nvSpPr>
          <p:cNvPr id="146" name="TextBox 145"/>
          <p:cNvSpPr txBox="1"/>
          <p:nvPr/>
        </p:nvSpPr>
        <p:spPr>
          <a:xfrm>
            <a:off x="6932341" y="1396530"/>
            <a:ext cx="966123" cy="362002"/>
          </a:xfrm>
          <a:prstGeom prst="rect">
            <a:avLst/>
          </a:prstGeom>
          <a:noFill/>
        </p:spPr>
        <p:txBody>
          <a:bodyPr wrap="square" lIns="89642" tIns="44821" rIns="89642" bIns="44821"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marL="0" marR="0" lvl="0" indent="0" algn="ctr" defTabSz="913664" eaLnBrk="1" fontAlgn="auto" latinLnBrk="0" hangingPunct="1">
              <a:lnSpc>
                <a:spcPct val="90000"/>
              </a:lnSpc>
              <a:spcBef>
                <a:spcPts val="0"/>
              </a:spcBef>
              <a:spcAft>
                <a:spcPts val="0"/>
              </a:spcAft>
              <a:buClrTx/>
              <a:buSzTx/>
              <a:buFontTx/>
              <a:buNone/>
              <a:tabLst/>
              <a:defRPr/>
            </a:pPr>
            <a:r>
              <a:rPr kumimoji="0" lang="en-US" sz="980" b="0" i="0" u="none" strike="noStrike" kern="0" cap="none" spc="0" normalizeH="0" baseline="0" noProof="0">
                <a:ln>
                  <a:noFill/>
                </a:ln>
                <a:gradFill>
                  <a:gsLst>
                    <a:gs pos="0">
                      <a:srgbClr val="FFFFFF"/>
                    </a:gs>
                    <a:gs pos="100000">
                      <a:srgbClr val="FFFFFF"/>
                    </a:gs>
                  </a:gsLst>
                  <a:lin ang="5400000" scaled="1"/>
                </a:gradFill>
                <a:effectLst/>
                <a:uLnTx/>
                <a:uFillTx/>
              </a:rPr>
              <a:t>Swagger </a:t>
            </a:r>
          </a:p>
          <a:p>
            <a:pPr marL="0" marR="0" lvl="0" indent="0" algn="ctr" defTabSz="913664" eaLnBrk="1" fontAlgn="auto" latinLnBrk="0" hangingPunct="1">
              <a:lnSpc>
                <a:spcPct val="90000"/>
              </a:lnSpc>
              <a:spcBef>
                <a:spcPts val="0"/>
              </a:spcBef>
              <a:spcAft>
                <a:spcPts val="0"/>
              </a:spcAft>
              <a:buClrTx/>
              <a:buSzTx/>
              <a:buFontTx/>
              <a:buNone/>
              <a:tabLst/>
              <a:defRPr/>
            </a:pPr>
            <a:r>
              <a:rPr kumimoji="0" lang="en-US" sz="980" b="0" i="0" u="none" strike="noStrike" kern="0" cap="none" spc="0" normalizeH="0" baseline="0" noProof="0">
                <a:ln>
                  <a:noFill/>
                </a:ln>
                <a:gradFill>
                  <a:gsLst>
                    <a:gs pos="0">
                      <a:srgbClr val="FFFFFF"/>
                    </a:gs>
                    <a:gs pos="100000">
                      <a:srgbClr val="FFFFFF"/>
                    </a:gs>
                  </a:gsLst>
                  <a:lin ang="5400000" scaled="1"/>
                </a:gradFill>
                <a:effectLst/>
                <a:uLnTx/>
                <a:uFillTx/>
              </a:rPr>
              <a:t>API Metadata</a:t>
            </a:r>
          </a:p>
        </p:txBody>
      </p:sp>
      <p:sp>
        <p:nvSpPr>
          <p:cNvPr id="147" name="TextBox 146"/>
          <p:cNvSpPr txBox="1"/>
          <p:nvPr/>
        </p:nvSpPr>
        <p:spPr>
          <a:xfrm>
            <a:off x="8216989" y="1531698"/>
            <a:ext cx="1189934" cy="226294"/>
          </a:xfrm>
          <a:prstGeom prst="rect">
            <a:avLst/>
          </a:prstGeom>
          <a:noFill/>
        </p:spPr>
        <p:txBody>
          <a:bodyPr wrap="none" lIns="89642" tIns="44821" rIns="89642" bIns="44821"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marL="0" marR="0" lvl="0" indent="0" algn="ctr" defTabSz="913664" eaLnBrk="1" fontAlgn="auto" latinLnBrk="0" hangingPunct="1">
              <a:lnSpc>
                <a:spcPct val="90000"/>
              </a:lnSpc>
              <a:spcBef>
                <a:spcPts val="0"/>
              </a:spcBef>
              <a:spcAft>
                <a:spcPts val="0"/>
              </a:spcAft>
              <a:buClrTx/>
              <a:buSzTx/>
              <a:buFontTx/>
              <a:buNone/>
              <a:tabLst/>
              <a:defRPr/>
            </a:pPr>
            <a:r>
              <a:rPr kumimoji="0" lang="en-US" sz="980" b="0" i="0" u="none" strike="noStrike" kern="0" cap="none" spc="0" normalizeH="0" baseline="0" noProof="0">
                <a:ln>
                  <a:noFill/>
                </a:ln>
                <a:gradFill>
                  <a:gsLst>
                    <a:gs pos="0">
                      <a:srgbClr val="FFFFFF"/>
                    </a:gs>
                    <a:gs pos="100000">
                      <a:srgbClr val="FFFFFF"/>
                    </a:gs>
                  </a:gsLst>
                  <a:lin ang="5400000" scaled="1"/>
                </a:gradFill>
                <a:effectLst/>
                <a:uLnTx/>
                <a:uFillTx/>
              </a:rPr>
              <a:t>CORS enablement</a:t>
            </a:r>
          </a:p>
        </p:txBody>
      </p:sp>
      <p:sp>
        <p:nvSpPr>
          <p:cNvPr id="148" name="Freeform 13"/>
          <p:cNvSpPr>
            <a:spLocks noEditPoints="1"/>
          </p:cNvSpPr>
          <p:nvPr/>
        </p:nvSpPr>
        <p:spPr bwMode="auto">
          <a:xfrm>
            <a:off x="8426471" y="885445"/>
            <a:ext cx="770967" cy="564651"/>
          </a:xfrm>
          <a:custGeom>
            <a:avLst/>
            <a:gdLst>
              <a:gd name="T0" fmla="*/ 113 w 284"/>
              <a:gd name="T1" fmla="*/ 57 h 208"/>
              <a:gd name="T2" fmla="*/ 0 w 284"/>
              <a:gd name="T3" fmla="*/ 57 h 208"/>
              <a:gd name="T4" fmla="*/ 0 w 284"/>
              <a:gd name="T5" fmla="*/ 208 h 208"/>
              <a:gd name="T6" fmla="*/ 113 w 284"/>
              <a:gd name="T7" fmla="*/ 208 h 208"/>
              <a:gd name="T8" fmla="*/ 113 w 284"/>
              <a:gd name="T9" fmla="*/ 57 h 208"/>
              <a:gd name="T10" fmla="*/ 95 w 284"/>
              <a:gd name="T11" fmla="*/ 189 h 208"/>
              <a:gd name="T12" fmla="*/ 19 w 284"/>
              <a:gd name="T13" fmla="*/ 189 h 208"/>
              <a:gd name="T14" fmla="*/ 19 w 284"/>
              <a:gd name="T15" fmla="*/ 76 h 208"/>
              <a:gd name="T16" fmla="*/ 95 w 284"/>
              <a:gd name="T17" fmla="*/ 76 h 208"/>
              <a:gd name="T18" fmla="*/ 95 w 284"/>
              <a:gd name="T19" fmla="*/ 189 h 208"/>
              <a:gd name="T20" fmla="*/ 19 w 284"/>
              <a:gd name="T21" fmla="*/ 38 h 208"/>
              <a:gd name="T22" fmla="*/ 0 w 284"/>
              <a:gd name="T23" fmla="*/ 38 h 208"/>
              <a:gd name="T24" fmla="*/ 0 w 284"/>
              <a:gd name="T25" fmla="*/ 19 h 208"/>
              <a:gd name="T26" fmla="*/ 0 w 284"/>
              <a:gd name="T27" fmla="*/ 10 h 208"/>
              <a:gd name="T28" fmla="*/ 0 w 284"/>
              <a:gd name="T29" fmla="*/ 0 h 208"/>
              <a:gd name="T30" fmla="*/ 284 w 284"/>
              <a:gd name="T31" fmla="*/ 0 h 208"/>
              <a:gd name="T32" fmla="*/ 284 w 284"/>
              <a:gd name="T33" fmla="*/ 10 h 208"/>
              <a:gd name="T34" fmla="*/ 284 w 284"/>
              <a:gd name="T35" fmla="*/ 19 h 208"/>
              <a:gd name="T36" fmla="*/ 284 w 284"/>
              <a:gd name="T37" fmla="*/ 170 h 208"/>
              <a:gd name="T38" fmla="*/ 274 w 284"/>
              <a:gd name="T39" fmla="*/ 170 h 208"/>
              <a:gd name="T40" fmla="*/ 265 w 284"/>
              <a:gd name="T41" fmla="*/ 170 h 208"/>
              <a:gd name="T42" fmla="*/ 151 w 284"/>
              <a:gd name="T43" fmla="*/ 170 h 208"/>
              <a:gd name="T44" fmla="*/ 151 w 284"/>
              <a:gd name="T45" fmla="*/ 189 h 208"/>
              <a:gd name="T46" fmla="*/ 189 w 284"/>
              <a:gd name="T47" fmla="*/ 189 h 208"/>
              <a:gd name="T48" fmla="*/ 189 w 284"/>
              <a:gd name="T49" fmla="*/ 208 h 208"/>
              <a:gd name="T50" fmla="*/ 132 w 284"/>
              <a:gd name="T51" fmla="*/ 208 h 208"/>
              <a:gd name="T52" fmla="*/ 132 w 284"/>
              <a:gd name="T53" fmla="*/ 189 h 208"/>
              <a:gd name="T54" fmla="*/ 132 w 284"/>
              <a:gd name="T55" fmla="*/ 170 h 208"/>
              <a:gd name="T56" fmla="*/ 132 w 284"/>
              <a:gd name="T57" fmla="*/ 152 h 208"/>
              <a:gd name="T58" fmla="*/ 265 w 284"/>
              <a:gd name="T59" fmla="*/ 152 h 208"/>
              <a:gd name="T60" fmla="*/ 265 w 284"/>
              <a:gd name="T61" fmla="*/ 19 h 208"/>
              <a:gd name="T62" fmla="*/ 19 w 284"/>
              <a:gd name="T63" fmla="*/ 19 h 208"/>
              <a:gd name="T64" fmla="*/ 19 w 284"/>
              <a:gd name="T65" fmla="*/ 38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84" h="208">
                <a:moveTo>
                  <a:pt x="113" y="57"/>
                </a:moveTo>
                <a:lnTo>
                  <a:pt x="0" y="57"/>
                </a:lnTo>
                <a:lnTo>
                  <a:pt x="0" y="208"/>
                </a:lnTo>
                <a:lnTo>
                  <a:pt x="113" y="208"/>
                </a:lnTo>
                <a:lnTo>
                  <a:pt x="113" y="57"/>
                </a:lnTo>
                <a:close/>
                <a:moveTo>
                  <a:pt x="95" y="189"/>
                </a:moveTo>
                <a:lnTo>
                  <a:pt x="19" y="189"/>
                </a:lnTo>
                <a:lnTo>
                  <a:pt x="19" y="76"/>
                </a:lnTo>
                <a:lnTo>
                  <a:pt x="95" y="76"/>
                </a:lnTo>
                <a:lnTo>
                  <a:pt x="95" y="189"/>
                </a:lnTo>
                <a:close/>
                <a:moveTo>
                  <a:pt x="19" y="38"/>
                </a:moveTo>
                <a:lnTo>
                  <a:pt x="0" y="38"/>
                </a:lnTo>
                <a:lnTo>
                  <a:pt x="0" y="19"/>
                </a:lnTo>
                <a:lnTo>
                  <a:pt x="0" y="10"/>
                </a:lnTo>
                <a:lnTo>
                  <a:pt x="0" y="0"/>
                </a:lnTo>
                <a:lnTo>
                  <a:pt x="284" y="0"/>
                </a:lnTo>
                <a:lnTo>
                  <a:pt x="284" y="10"/>
                </a:lnTo>
                <a:lnTo>
                  <a:pt x="284" y="19"/>
                </a:lnTo>
                <a:lnTo>
                  <a:pt x="284" y="170"/>
                </a:lnTo>
                <a:lnTo>
                  <a:pt x="274" y="170"/>
                </a:lnTo>
                <a:lnTo>
                  <a:pt x="265" y="170"/>
                </a:lnTo>
                <a:lnTo>
                  <a:pt x="151" y="170"/>
                </a:lnTo>
                <a:lnTo>
                  <a:pt x="151" y="189"/>
                </a:lnTo>
                <a:lnTo>
                  <a:pt x="189" y="189"/>
                </a:lnTo>
                <a:lnTo>
                  <a:pt x="189" y="208"/>
                </a:lnTo>
                <a:lnTo>
                  <a:pt x="132" y="208"/>
                </a:lnTo>
                <a:lnTo>
                  <a:pt x="132" y="189"/>
                </a:lnTo>
                <a:lnTo>
                  <a:pt x="132" y="170"/>
                </a:lnTo>
                <a:lnTo>
                  <a:pt x="132" y="152"/>
                </a:lnTo>
                <a:lnTo>
                  <a:pt x="265" y="152"/>
                </a:lnTo>
                <a:lnTo>
                  <a:pt x="265" y="19"/>
                </a:lnTo>
                <a:lnTo>
                  <a:pt x="19" y="19"/>
                </a:lnTo>
                <a:lnTo>
                  <a:pt x="19" y="38"/>
                </a:ln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sp>
        <p:nvSpPr>
          <p:cNvPr id="14" name="Freeform 5"/>
          <p:cNvSpPr>
            <a:spLocks noChangeAspect="1" noEditPoints="1"/>
          </p:cNvSpPr>
          <p:nvPr/>
        </p:nvSpPr>
        <p:spPr bwMode="auto">
          <a:xfrm>
            <a:off x="7000938" y="925555"/>
            <a:ext cx="786597" cy="448212"/>
          </a:xfrm>
          <a:custGeom>
            <a:avLst/>
            <a:gdLst>
              <a:gd name="T0" fmla="*/ 115 w 136"/>
              <a:gd name="T1" fmla="*/ 10 h 76"/>
              <a:gd name="T2" fmla="*/ 34 w 136"/>
              <a:gd name="T3" fmla="*/ 0 h 76"/>
              <a:gd name="T4" fmla="*/ 19 w 136"/>
              <a:gd name="T5" fmla="*/ 45 h 76"/>
              <a:gd name="T6" fmla="*/ 8 w 136"/>
              <a:gd name="T7" fmla="*/ 76 h 76"/>
              <a:gd name="T8" fmla="*/ 59 w 136"/>
              <a:gd name="T9" fmla="*/ 76 h 76"/>
              <a:gd name="T10" fmla="*/ 67 w 136"/>
              <a:gd name="T11" fmla="*/ 76 h 76"/>
              <a:gd name="T12" fmla="*/ 92 w 136"/>
              <a:gd name="T13" fmla="*/ 68 h 76"/>
              <a:gd name="T14" fmla="*/ 83 w 136"/>
              <a:gd name="T15" fmla="*/ 61 h 76"/>
              <a:gd name="T16" fmla="*/ 100 w 136"/>
              <a:gd name="T17" fmla="*/ 76 h 76"/>
              <a:gd name="T18" fmla="*/ 136 w 136"/>
              <a:gd name="T19" fmla="*/ 18 h 76"/>
              <a:gd name="T20" fmla="*/ 128 w 136"/>
              <a:gd name="T21" fmla="*/ 26 h 76"/>
              <a:gd name="T22" fmla="*/ 115 w 136"/>
              <a:gd name="T23" fmla="*/ 34 h 76"/>
              <a:gd name="T24" fmla="*/ 128 w 136"/>
              <a:gd name="T25" fmla="*/ 26 h 76"/>
              <a:gd name="T26" fmla="*/ 128 w 136"/>
              <a:gd name="T27" fmla="*/ 47 h 76"/>
              <a:gd name="T28" fmla="*/ 115 w 136"/>
              <a:gd name="T29" fmla="*/ 42 h 76"/>
              <a:gd name="T30" fmla="*/ 17 w 136"/>
              <a:gd name="T31" fmla="*/ 25 h 76"/>
              <a:gd name="T32" fmla="*/ 51 w 136"/>
              <a:gd name="T33" fmla="*/ 25 h 76"/>
              <a:gd name="T34" fmla="*/ 17 w 136"/>
              <a:gd name="T35" fmla="*/ 25 h 76"/>
              <a:gd name="T36" fmla="*/ 59 w 136"/>
              <a:gd name="T37" fmla="*/ 25 h 76"/>
              <a:gd name="T38" fmla="*/ 107 w 136"/>
              <a:gd name="T39" fmla="*/ 18 h 76"/>
              <a:gd name="T40" fmla="*/ 59 w 136"/>
              <a:gd name="T41" fmla="*/ 53 h 76"/>
              <a:gd name="T42" fmla="*/ 75 w 136"/>
              <a:gd name="T43" fmla="*/ 68 h 76"/>
              <a:gd name="T44" fmla="*/ 64 w 136"/>
              <a:gd name="T45" fmla="*/ 61 h 76"/>
              <a:gd name="T46" fmla="*/ 75 w 136"/>
              <a:gd name="T47" fmla="*/ 68 h 76"/>
              <a:gd name="T48" fmla="*/ 108 w 136"/>
              <a:gd name="T49" fmla="*/ 61 h 76"/>
              <a:gd name="T50" fmla="*/ 115 w 136"/>
              <a:gd name="T51" fmla="*/ 55 h 76"/>
              <a:gd name="T52" fmla="*/ 128 w 136"/>
              <a:gd name="T53" fmla="*/ 68 h 76"/>
              <a:gd name="T54" fmla="*/ 74 w 136"/>
              <a:gd name="T55" fmla="*/ 45 h 76"/>
              <a:gd name="T56" fmla="*/ 69 w 136"/>
              <a:gd name="T57" fmla="*/ 26 h 76"/>
              <a:gd name="T58" fmla="*/ 74 w 136"/>
              <a:gd name="T59" fmla="*/ 45 h 76"/>
              <a:gd name="T60" fmla="*/ 83 w 136"/>
              <a:gd name="T61" fmla="*/ 42 h 76"/>
              <a:gd name="T62" fmla="*/ 82 w 136"/>
              <a:gd name="T63" fmla="*/ 27 h 76"/>
              <a:gd name="T64" fmla="*/ 98 w 136"/>
              <a:gd name="T65" fmla="*/ 35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6" h="76">
                <a:moveTo>
                  <a:pt x="115" y="18"/>
                </a:moveTo>
                <a:cubicBezTo>
                  <a:pt x="115" y="10"/>
                  <a:pt x="115" y="10"/>
                  <a:pt x="115" y="10"/>
                </a:cubicBezTo>
                <a:cubicBezTo>
                  <a:pt x="54" y="10"/>
                  <a:pt x="54" y="10"/>
                  <a:pt x="54" y="10"/>
                </a:cubicBezTo>
                <a:cubicBezTo>
                  <a:pt x="49" y="4"/>
                  <a:pt x="42" y="0"/>
                  <a:pt x="34" y="0"/>
                </a:cubicBezTo>
                <a:cubicBezTo>
                  <a:pt x="20" y="0"/>
                  <a:pt x="9" y="11"/>
                  <a:pt x="9" y="25"/>
                </a:cubicBezTo>
                <a:cubicBezTo>
                  <a:pt x="9" y="33"/>
                  <a:pt x="13" y="41"/>
                  <a:pt x="19" y="45"/>
                </a:cubicBezTo>
                <a:cubicBezTo>
                  <a:pt x="8" y="51"/>
                  <a:pt x="0" y="62"/>
                  <a:pt x="0" y="76"/>
                </a:cubicBezTo>
                <a:cubicBezTo>
                  <a:pt x="8" y="76"/>
                  <a:pt x="8" y="76"/>
                  <a:pt x="8" y="76"/>
                </a:cubicBezTo>
                <a:cubicBezTo>
                  <a:pt x="8" y="62"/>
                  <a:pt x="20" y="50"/>
                  <a:pt x="34" y="50"/>
                </a:cubicBezTo>
                <a:cubicBezTo>
                  <a:pt x="48" y="50"/>
                  <a:pt x="59" y="62"/>
                  <a:pt x="59" y="76"/>
                </a:cubicBezTo>
                <a:cubicBezTo>
                  <a:pt x="67" y="76"/>
                  <a:pt x="67" y="76"/>
                  <a:pt x="67" y="76"/>
                </a:cubicBezTo>
                <a:cubicBezTo>
                  <a:pt x="67" y="76"/>
                  <a:pt x="67" y="76"/>
                  <a:pt x="67" y="76"/>
                </a:cubicBezTo>
                <a:cubicBezTo>
                  <a:pt x="92" y="76"/>
                  <a:pt x="92" y="76"/>
                  <a:pt x="92" y="76"/>
                </a:cubicBezTo>
                <a:cubicBezTo>
                  <a:pt x="92" y="68"/>
                  <a:pt x="92" y="68"/>
                  <a:pt x="92" y="68"/>
                </a:cubicBezTo>
                <a:cubicBezTo>
                  <a:pt x="83" y="68"/>
                  <a:pt x="83" y="68"/>
                  <a:pt x="83" y="68"/>
                </a:cubicBezTo>
                <a:cubicBezTo>
                  <a:pt x="83" y="61"/>
                  <a:pt x="83" y="61"/>
                  <a:pt x="83" y="61"/>
                </a:cubicBezTo>
                <a:cubicBezTo>
                  <a:pt x="100" y="61"/>
                  <a:pt x="100" y="61"/>
                  <a:pt x="100" y="61"/>
                </a:cubicBezTo>
                <a:cubicBezTo>
                  <a:pt x="100" y="76"/>
                  <a:pt x="100" y="76"/>
                  <a:pt x="100" y="76"/>
                </a:cubicBezTo>
                <a:cubicBezTo>
                  <a:pt x="136" y="76"/>
                  <a:pt x="136" y="76"/>
                  <a:pt x="136" y="76"/>
                </a:cubicBezTo>
                <a:cubicBezTo>
                  <a:pt x="136" y="18"/>
                  <a:pt x="136" y="18"/>
                  <a:pt x="136" y="18"/>
                </a:cubicBezTo>
                <a:lnTo>
                  <a:pt x="115" y="18"/>
                </a:lnTo>
                <a:close/>
                <a:moveTo>
                  <a:pt x="128" y="26"/>
                </a:moveTo>
                <a:cubicBezTo>
                  <a:pt x="128" y="34"/>
                  <a:pt x="128" y="34"/>
                  <a:pt x="128" y="34"/>
                </a:cubicBezTo>
                <a:cubicBezTo>
                  <a:pt x="115" y="34"/>
                  <a:pt x="115" y="34"/>
                  <a:pt x="115" y="34"/>
                </a:cubicBezTo>
                <a:cubicBezTo>
                  <a:pt x="115" y="26"/>
                  <a:pt x="115" y="26"/>
                  <a:pt x="115" y="26"/>
                </a:cubicBezTo>
                <a:lnTo>
                  <a:pt x="128" y="26"/>
                </a:lnTo>
                <a:close/>
                <a:moveTo>
                  <a:pt x="128" y="42"/>
                </a:moveTo>
                <a:cubicBezTo>
                  <a:pt x="128" y="47"/>
                  <a:pt x="128" y="47"/>
                  <a:pt x="128" y="47"/>
                </a:cubicBezTo>
                <a:cubicBezTo>
                  <a:pt x="115" y="47"/>
                  <a:pt x="115" y="47"/>
                  <a:pt x="115" y="47"/>
                </a:cubicBezTo>
                <a:cubicBezTo>
                  <a:pt x="115" y="42"/>
                  <a:pt x="115" y="42"/>
                  <a:pt x="115" y="42"/>
                </a:cubicBezTo>
                <a:lnTo>
                  <a:pt x="128" y="42"/>
                </a:lnTo>
                <a:close/>
                <a:moveTo>
                  <a:pt x="17" y="25"/>
                </a:moveTo>
                <a:cubicBezTo>
                  <a:pt x="17" y="16"/>
                  <a:pt x="24" y="8"/>
                  <a:pt x="34" y="8"/>
                </a:cubicBezTo>
                <a:cubicBezTo>
                  <a:pt x="43" y="8"/>
                  <a:pt x="51" y="16"/>
                  <a:pt x="51" y="25"/>
                </a:cubicBezTo>
                <a:cubicBezTo>
                  <a:pt x="51" y="34"/>
                  <a:pt x="43" y="42"/>
                  <a:pt x="34" y="42"/>
                </a:cubicBezTo>
                <a:cubicBezTo>
                  <a:pt x="24" y="42"/>
                  <a:pt x="17" y="34"/>
                  <a:pt x="17" y="25"/>
                </a:cubicBezTo>
                <a:close/>
                <a:moveTo>
                  <a:pt x="48" y="45"/>
                </a:moveTo>
                <a:cubicBezTo>
                  <a:pt x="55" y="41"/>
                  <a:pt x="59" y="33"/>
                  <a:pt x="59" y="25"/>
                </a:cubicBezTo>
                <a:cubicBezTo>
                  <a:pt x="59" y="23"/>
                  <a:pt x="58" y="21"/>
                  <a:pt x="58" y="18"/>
                </a:cubicBezTo>
                <a:cubicBezTo>
                  <a:pt x="107" y="18"/>
                  <a:pt x="107" y="18"/>
                  <a:pt x="107" y="18"/>
                </a:cubicBezTo>
                <a:cubicBezTo>
                  <a:pt x="107" y="53"/>
                  <a:pt x="107" y="53"/>
                  <a:pt x="107" y="53"/>
                </a:cubicBezTo>
                <a:cubicBezTo>
                  <a:pt x="59" y="53"/>
                  <a:pt x="59" y="53"/>
                  <a:pt x="59" y="53"/>
                </a:cubicBezTo>
                <a:cubicBezTo>
                  <a:pt x="56" y="50"/>
                  <a:pt x="52" y="47"/>
                  <a:pt x="48" y="45"/>
                </a:cubicBezTo>
                <a:close/>
                <a:moveTo>
                  <a:pt x="75" y="68"/>
                </a:moveTo>
                <a:cubicBezTo>
                  <a:pt x="66" y="68"/>
                  <a:pt x="66" y="68"/>
                  <a:pt x="66" y="68"/>
                </a:cubicBezTo>
                <a:cubicBezTo>
                  <a:pt x="66" y="65"/>
                  <a:pt x="65" y="63"/>
                  <a:pt x="64" y="61"/>
                </a:cubicBezTo>
                <a:cubicBezTo>
                  <a:pt x="75" y="61"/>
                  <a:pt x="75" y="61"/>
                  <a:pt x="75" y="61"/>
                </a:cubicBezTo>
                <a:lnTo>
                  <a:pt x="75" y="68"/>
                </a:lnTo>
                <a:close/>
                <a:moveTo>
                  <a:pt x="108" y="68"/>
                </a:moveTo>
                <a:cubicBezTo>
                  <a:pt x="108" y="61"/>
                  <a:pt x="108" y="61"/>
                  <a:pt x="108" y="61"/>
                </a:cubicBezTo>
                <a:cubicBezTo>
                  <a:pt x="115" y="61"/>
                  <a:pt x="115" y="61"/>
                  <a:pt x="115" y="61"/>
                </a:cubicBezTo>
                <a:cubicBezTo>
                  <a:pt x="115" y="55"/>
                  <a:pt x="115" y="55"/>
                  <a:pt x="115" y="55"/>
                </a:cubicBezTo>
                <a:cubicBezTo>
                  <a:pt x="128" y="55"/>
                  <a:pt x="128" y="55"/>
                  <a:pt x="128" y="55"/>
                </a:cubicBezTo>
                <a:cubicBezTo>
                  <a:pt x="128" y="68"/>
                  <a:pt x="128" y="68"/>
                  <a:pt x="128" y="68"/>
                </a:cubicBezTo>
                <a:lnTo>
                  <a:pt x="108" y="68"/>
                </a:lnTo>
                <a:close/>
                <a:moveTo>
                  <a:pt x="74" y="45"/>
                </a:moveTo>
                <a:cubicBezTo>
                  <a:pt x="64" y="29"/>
                  <a:pt x="64" y="29"/>
                  <a:pt x="64" y="29"/>
                </a:cubicBezTo>
                <a:cubicBezTo>
                  <a:pt x="69" y="26"/>
                  <a:pt x="69" y="26"/>
                  <a:pt x="69" y="26"/>
                </a:cubicBezTo>
                <a:cubicBezTo>
                  <a:pt x="79" y="42"/>
                  <a:pt x="79" y="42"/>
                  <a:pt x="79" y="42"/>
                </a:cubicBezTo>
                <a:lnTo>
                  <a:pt x="74" y="45"/>
                </a:lnTo>
                <a:close/>
                <a:moveTo>
                  <a:pt x="87" y="46"/>
                </a:moveTo>
                <a:cubicBezTo>
                  <a:pt x="83" y="42"/>
                  <a:pt x="83" y="42"/>
                  <a:pt x="83" y="42"/>
                </a:cubicBezTo>
                <a:cubicBezTo>
                  <a:pt x="90" y="35"/>
                  <a:pt x="90" y="35"/>
                  <a:pt x="90" y="35"/>
                </a:cubicBezTo>
                <a:cubicBezTo>
                  <a:pt x="82" y="27"/>
                  <a:pt x="82" y="27"/>
                  <a:pt x="82" y="27"/>
                </a:cubicBezTo>
                <a:cubicBezTo>
                  <a:pt x="87" y="23"/>
                  <a:pt x="87" y="23"/>
                  <a:pt x="87" y="23"/>
                </a:cubicBezTo>
                <a:cubicBezTo>
                  <a:pt x="98" y="35"/>
                  <a:pt x="98" y="35"/>
                  <a:pt x="98" y="35"/>
                </a:cubicBezTo>
                <a:lnTo>
                  <a:pt x="87" y="46"/>
                </a:ln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sp>
        <p:nvSpPr>
          <p:cNvPr id="21" name="Freeform 9"/>
          <p:cNvSpPr>
            <a:spLocks noChangeAspect="1" noEditPoints="1"/>
          </p:cNvSpPr>
          <p:nvPr/>
        </p:nvSpPr>
        <p:spPr bwMode="auto">
          <a:xfrm>
            <a:off x="7001583" y="2492381"/>
            <a:ext cx="788854" cy="465711"/>
          </a:xfrm>
          <a:custGeom>
            <a:avLst/>
            <a:gdLst>
              <a:gd name="T0" fmla="*/ 12 w 128"/>
              <a:gd name="T1" fmla="*/ 74 h 74"/>
              <a:gd name="T2" fmla="*/ 0 w 128"/>
              <a:gd name="T3" fmla="*/ 12 h 74"/>
              <a:gd name="T4" fmla="*/ 116 w 128"/>
              <a:gd name="T5" fmla="*/ 0 h 74"/>
              <a:gd name="T6" fmla="*/ 128 w 128"/>
              <a:gd name="T7" fmla="*/ 62 h 74"/>
              <a:gd name="T8" fmla="*/ 12 w 128"/>
              <a:gd name="T9" fmla="*/ 8 h 74"/>
              <a:gd name="T10" fmla="*/ 8 w 128"/>
              <a:gd name="T11" fmla="*/ 62 h 74"/>
              <a:gd name="T12" fmla="*/ 116 w 128"/>
              <a:gd name="T13" fmla="*/ 66 h 74"/>
              <a:gd name="T14" fmla="*/ 120 w 128"/>
              <a:gd name="T15" fmla="*/ 12 h 74"/>
              <a:gd name="T16" fmla="*/ 12 w 128"/>
              <a:gd name="T17" fmla="*/ 8 h 74"/>
              <a:gd name="T18" fmla="*/ 40 w 128"/>
              <a:gd name="T19" fmla="*/ 31 h 74"/>
              <a:gd name="T20" fmla="*/ 21 w 128"/>
              <a:gd name="T21" fmla="*/ 31 h 74"/>
              <a:gd name="T22" fmla="*/ 19 w 128"/>
              <a:gd name="T23" fmla="*/ 44 h 74"/>
              <a:gd name="T24" fmla="*/ 27 w 128"/>
              <a:gd name="T25" fmla="*/ 51 h 74"/>
              <a:gd name="T26" fmla="*/ 29 w 128"/>
              <a:gd name="T27" fmla="*/ 41 h 74"/>
              <a:gd name="T28" fmla="*/ 34 w 128"/>
              <a:gd name="T29" fmla="*/ 43 h 74"/>
              <a:gd name="T30" fmla="*/ 42 w 128"/>
              <a:gd name="T31" fmla="*/ 51 h 74"/>
              <a:gd name="T32" fmla="*/ 39 w 128"/>
              <a:gd name="T33" fmla="*/ 36 h 74"/>
              <a:gd name="T34" fmla="*/ 32 w 128"/>
              <a:gd name="T35" fmla="*/ 31 h 74"/>
              <a:gd name="T36" fmla="*/ 30 w 128"/>
              <a:gd name="T37" fmla="*/ 33 h 74"/>
              <a:gd name="T38" fmla="*/ 30 w 128"/>
              <a:gd name="T39" fmla="*/ 30 h 74"/>
              <a:gd name="T40" fmla="*/ 57 w 128"/>
              <a:gd name="T41" fmla="*/ 15 h 74"/>
              <a:gd name="T42" fmla="*/ 109 w 128"/>
              <a:gd name="T43" fmla="*/ 23 h 74"/>
              <a:gd name="T44" fmla="*/ 109 w 128"/>
              <a:gd name="T45" fmla="*/ 26 h 74"/>
              <a:gd name="T46" fmla="*/ 57 w 128"/>
              <a:gd name="T47" fmla="*/ 34 h 74"/>
              <a:gd name="T48" fmla="*/ 109 w 128"/>
              <a:gd name="T49" fmla="*/ 26 h 74"/>
              <a:gd name="T50" fmla="*/ 75 w 128"/>
              <a:gd name="T51" fmla="*/ 37 h 74"/>
              <a:gd name="T52" fmla="*/ 109 w 128"/>
              <a:gd name="T53" fmla="*/ 45 h 74"/>
              <a:gd name="T54" fmla="*/ 109 w 128"/>
              <a:gd name="T55" fmla="*/ 50 h 74"/>
              <a:gd name="T56" fmla="*/ 75 w 128"/>
              <a:gd name="T57" fmla="*/ 58 h 74"/>
              <a:gd name="T58" fmla="*/ 109 w 128"/>
              <a:gd name="T59" fmla="*/ 50 h 74"/>
              <a:gd name="T60" fmla="*/ 9 w 128"/>
              <a:gd name="T61" fmla="*/ 62 h 74"/>
              <a:gd name="T62" fmla="*/ 52 w 128"/>
              <a:gd name="T63" fmla="*/ 11 h 74"/>
              <a:gd name="T64" fmla="*/ 17 w 128"/>
              <a:gd name="T65" fmla="*/ 54 h 74"/>
              <a:gd name="T66" fmla="*/ 44 w 128"/>
              <a:gd name="T67" fmla="*/ 19 h 74"/>
              <a:gd name="T68" fmla="*/ 17 w 128"/>
              <a:gd name="T69" fmla="*/ 5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8" h="74">
                <a:moveTo>
                  <a:pt x="116" y="74"/>
                </a:moveTo>
                <a:cubicBezTo>
                  <a:pt x="12" y="74"/>
                  <a:pt x="12" y="74"/>
                  <a:pt x="12" y="74"/>
                </a:cubicBezTo>
                <a:cubicBezTo>
                  <a:pt x="5" y="74"/>
                  <a:pt x="0" y="69"/>
                  <a:pt x="0" y="62"/>
                </a:cubicBezTo>
                <a:cubicBezTo>
                  <a:pt x="0" y="12"/>
                  <a:pt x="0" y="12"/>
                  <a:pt x="0" y="12"/>
                </a:cubicBezTo>
                <a:cubicBezTo>
                  <a:pt x="0" y="5"/>
                  <a:pt x="5" y="0"/>
                  <a:pt x="12" y="0"/>
                </a:cubicBezTo>
                <a:cubicBezTo>
                  <a:pt x="116" y="0"/>
                  <a:pt x="116" y="0"/>
                  <a:pt x="116" y="0"/>
                </a:cubicBezTo>
                <a:cubicBezTo>
                  <a:pt x="122" y="0"/>
                  <a:pt x="128" y="5"/>
                  <a:pt x="128" y="12"/>
                </a:cubicBezTo>
                <a:cubicBezTo>
                  <a:pt x="128" y="62"/>
                  <a:pt x="128" y="62"/>
                  <a:pt x="128" y="62"/>
                </a:cubicBezTo>
                <a:cubicBezTo>
                  <a:pt x="128" y="69"/>
                  <a:pt x="122" y="74"/>
                  <a:pt x="116" y="74"/>
                </a:cubicBezTo>
                <a:close/>
                <a:moveTo>
                  <a:pt x="12" y="8"/>
                </a:moveTo>
                <a:cubicBezTo>
                  <a:pt x="9" y="8"/>
                  <a:pt x="8" y="10"/>
                  <a:pt x="8" y="12"/>
                </a:cubicBezTo>
                <a:cubicBezTo>
                  <a:pt x="8" y="62"/>
                  <a:pt x="8" y="62"/>
                  <a:pt x="8" y="62"/>
                </a:cubicBezTo>
                <a:cubicBezTo>
                  <a:pt x="8" y="64"/>
                  <a:pt x="9" y="66"/>
                  <a:pt x="12" y="66"/>
                </a:cubicBezTo>
                <a:cubicBezTo>
                  <a:pt x="116" y="66"/>
                  <a:pt x="116" y="66"/>
                  <a:pt x="116" y="66"/>
                </a:cubicBezTo>
                <a:cubicBezTo>
                  <a:pt x="118" y="66"/>
                  <a:pt x="120" y="64"/>
                  <a:pt x="120" y="62"/>
                </a:cubicBezTo>
                <a:cubicBezTo>
                  <a:pt x="120" y="12"/>
                  <a:pt x="120" y="12"/>
                  <a:pt x="120" y="12"/>
                </a:cubicBezTo>
                <a:cubicBezTo>
                  <a:pt x="120" y="10"/>
                  <a:pt x="118" y="8"/>
                  <a:pt x="116" y="8"/>
                </a:cubicBezTo>
                <a:lnTo>
                  <a:pt x="12" y="8"/>
                </a:lnTo>
                <a:close/>
                <a:moveTo>
                  <a:pt x="39" y="36"/>
                </a:moveTo>
                <a:cubicBezTo>
                  <a:pt x="39" y="34"/>
                  <a:pt x="40" y="33"/>
                  <a:pt x="40" y="31"/>
                </a:cubicBezTo>
                <a:cubicBezTo>
                  <a:pt x="40" y="26"/>
                  <a:pt x="36" y="22"/>
                  <a:pt x="30" y="22"/>
                </a:cubicBezTo>
                <a:cubicBezTo>
                  <a:pt x="25" y="22"/>
                  <a:pt x="21" y="26"/>
                  <a:pt x="21" y="31"/>
                </a:cubicBezTo>
                <a:cubicBezTo>
                  <a:pt x="21" y="33"/>
                  <a:pt x="21" y="35"/>
                  <a:pt x="22" y="36"/>
                </a:cubicBezTo>
                <a:cubicBezTo>
                  <a:pt x="20" y="38"/>
                  <a:pt x="19" y="41"/>
                  <a:pt x="19" y="44"/>
                </a:cubicBezTo>
                <a:cubicBezTo>
                  <a:pt x="19" y="51"/>
                  <a:pt x="19" y="51"/>
                  <a:pt x="19" y="51"/>
                </a:cubicBezTo>
                <a:cubicBezTo>
                  <a:pt x="27" y="51"/>
                  <a:pt x="27" y="51"/>
                  <a:pt x="27" y="51"/>
                </a:cubicBezTo>
                <a:cubicBezTo>
                  <a:pt x="27" y="44"/>
                  <a:pt x="27" y="44"/>
                  <a:pt x="27" y="44"/>
                </a:cubicBezTo>
                <a:cubicBezTo>
                  <a:pt x="27" y="43"/>
                  <a:pt x="28" y="42"/>
                  <a:pt x="29" y="41"/>
                </a:cubicBezTo>
                <a:cubicBezTo>
                  <a:pt x="30" y="40"/>
                  <a:pt x="32" y="41"/>
                  <a:pt x="34" y="42"/>
                </a:cubicBezTo>
                <a:cubicBezTo>
                  <a:pt x="34" y="42"/>
                  <a:pt x="34" y="43"/>
                  <a:pt x="34" y="43"/>
                </a:cubicBezTo>
                <a:cubicBezTo>
                  <a:pt x="34" y="51"/>
                  <a:pt x="34" y="51"/>
                  <a:pt x="34" y="51"/>
                </a:cubicBezTo>
                <a:cubicBezTo>
                  <a:pt x="42" y="51"/>
                  <a:pt x="42" y="51"/>
                  <a:pt x="42" y="51"/>
                </a:cubicBezTo>
                <a:cubicBezTo>
                  <a:pt x="42" y="43"/>
                  <a:pt x="42" y="43"/>
                  <a:pt x="42" y="43"/>
                </a:cubicBezTo>
                <a:cubicBezTo>
                  <a:pt x="42" y="40"/>
                  <a:pt x="41" y="38"/>
                  <a:pt x="39" y="36"/>
                </a:cubicBezTo>
                <a:close/>
                <a:moveTo>
                  <a:pt x="30" y="30"/>
                </a:moveTo>
                <a:cubicBezTo>
                  <a:pt x="31" y="30"/>
                  <a:pt x="32" y="30"/>
                  <a:pt x="32" y="31"/>
                </a:cubicBezTo>
                <a:cubicBezTo>
                  <a:pt x="32" y="32"/>
                  <a:pt x="31" y="33"/>
                  <a:pt x="30" y="33"/>
                </a:cubicBezTo>
                <a:cubicBezTo>
                  <a:pt x="30" y="33"/>
                  <a:pt x="30" y="33"/>
                  <a:pt x="30" y="33"/>
                </a:cubicBezTo>
                <a:cubicBezTo>
                  <a:pt x="29" y="33"/>
                  <a:pt x="29" y="32"/>
                  <a:pt x="29" y="31"/>
                </a:cubicBezTo>
                <a:cubicBezTo>
                  <a:pt x="29" y="30"/>
                  <a:pt x="29" y="30"/>
                  <a:pt x="30" y="30"/>
                </a:cubicBezTo>
                <a:close/>
                <a:moveTo>
                  <a:pt x="109" y="15"/>
                </a:moveTo>
                <a:cubicBezTo>
                  <a:pt x="57" y="15"/>
                  <a:pt x="57" y="15"/>
                  <a:pt x="57" y="15"/>
                </a:cubicBezTo>
                <a:cubicBezTo>
                  <a:pt x="57" y="23"/>
                  <a:pt x="57" y="23"/>
                  <a:pt x="57" y="23"/>
                </a:cubicBezTo>
                <a:cubicBezTo>
                  <a:pt x="109" y="23"/>
                  <a:pt x="109" y="23"/>
                  <a:pt x="109" y="23"/>
                </a:cubicBezTo>
                <a:lnTo>
                  <a:pt x="109" y="15"/>
                </a:lnTo>
                <a:close/>
                <a:moveTo>
                  <a:pt x="109" y="26"/>
                </a:moveTo>
                <a:cubicBezTo>
                  <a:pt x="57" y="26"/>
                  <a:pt x="57" y="26"/>
                  <a:pt x="57" y="26"/>
                </a:cubicBezTo>
                <a:cubicBezTo>
                  <a:pt x="57" y="34"/>
                  <a:pt x="57" y="34"/>
                  <a:pt x="57" y="34"/>
                </a:cubicBezTo>
                <a:cubicBezTo>
                  <a:pt x="109" y="34"/>
                  <a:pt x="109" y="34"/>
                  <a:pt x="109" y="34"/>
                </a:cubicBezTo>
                <a:lnTo>
                  <a:pt x="109" y="26"/>
                </a:lnTo>
                <a:close/>
                <a:moveTo>
                  <a:pt x="109" y="37"/>
                </a:moveTo>
                <a:cubicBezTo>
                  <a:pt x="75" y="37"/>
                  <a:pt x="75" y="37"/>
                  <a:pt x="75" y="37"/>
                </a:cubicBezTo>
                <a:cubicBezTo>
                  <a:pt x="75" y="45"/>
                  <a:pt x="75" y="45"/>
                  <a:pt x="75" y="45"/>
                </a:cubicBezTo>
                <a:cubicBezTo>
                  <a:pt x="109" y="45"/>
                  <a:pt x="109" y="45"/>
                  <a:pt x="109" y="45"/>
                </a:cubicBezTo>
                <a:lnTo>
                  <a:pt x="109" y="37"/>
                </a:lnTo>
                <a:close/>
                <a:moveTo>
                  <a:pt x="109" y="50"/>
                </a:moveTo>
                <a:cubicBezTo>
                  <a:pt x="75" y="50"/>
                  <a:pt x="75" y="50"/>
                  <a:pt x="75" y="50"/>
                </a:cubicBezTo>
                <a:cubicBezTo>
                  <a:pt x="75" y="58"/>
                  <a:pt x="75" y="58"/>
                  <a:pt x="75" y="58"/>
                </a:cubicBezTo>
                <a:cubicBezTo>
                  <a:pt x="109" y="58"/>
                  <a:pt x="109" y="58"/>
                  <a:pt x="109" y="58"/>
                </a:cubicBezTo>
                <a:lnTo>
                  <a:pt x="109" y="50"/>
                </a:lnTo>
                <a:close/>
                <a:moveTo>
                  <a:pt x="52" y="62"/>
                </a:moveTo>
                <a:cubicBezTo>
                  <a:pt x="9" y="62"/>
                  <a:pt x="9" y="62"/>
                  <a:pt x="9" y="62"/>
                </a:cubicBezTo>
                <a:cubicBezTo>
                  <a:pt x="9" y="11"/>
                  <a:pt x="9" y="11"/>
                  <a:pt x="9" y="11"/>
                </a:cubicBezTo>
                <a:cubicBezTo>
                  <a:pt x="52" y="11"/>
                  <a:pt x="52" y="11"/>
                  <a:pt x="52" y="11"/>
                </a:cubicBezTo>
                <a:lnTo>
                  <a:pt x="52" y="62"/>
                </a:lnTo>
                <a:close/>
                <a:moveTo>
                  <a:pt x="17" y="54"/>
                </a:moveTo>
                <a:cubicBezTo>
                  <a:pt x="44" y="54"/>
                  <a:pt x="44" y="54"/>
                  <a:pt x="44" y="54"/>
                </a:cubicBezTo>
                <a:cubicBezTo>
                  <a:pt x="44" y="19"/>
                  <a:pt x="44" y="19"/>
                  <a:pt x="44" y="19"/>
                </a:cubicBezTo>
                <a:cubicBezTo>
                  <a:pt x="17" y="19"/>
                  <a:pt x="17" y="19"/>
                  <a:pt x="17" y="19"/>
                </a:cubicBezTo>
                <a:lnTo>
                  <a:pt x="17" y="54"/>
                </a:ln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pic>
        <p:nvPicPr>
          <p:cNvPr id="43" name="Picture 42"/>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4186363" y="3626465"/>
            <a:ext cx="782308" cy="782308"/>
          </a:xfrm>
          <a:prstGeom prst="rect">
            <a:avLst/>
          </a:prstGeom>
        </p:spPr>
      </p:pic>
      <p:pic>
        <p:nvPicPr>
          <p:cNvPr id="44" name="Picture 43"/>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8351576" y="4064063"/>
            <a:ext cx="778445" cy="778445"/>
          </a:xfrm>
          <a:prstGeom prst="rect">
            <a:avLst/>
          </a:prstGeom>
        </p:spPr>
      </p:pic>
      <p:pic>
        <p:nvPicPr>
          <p:cNvPr id="45" name="Picture 44"/>
          <p:cNvPicPr>
            <a:picLocks noChangeAspect="1"/>
          </p:cNvPicPr>
          <p:nvPr/>
        </p:nvPicPr>
        <p:blipFill>
          <a:blip r:embed="rId7" cstate="print">
            <a:biLevel thresh="25000"/>
            <a:extLst>
              <a:ext uri="{28A0092B-C50C-407E-A947-70E740481C1C}">
                <a14:useLocalDpi xmlns:a14="http://schemas.microsoft.com/office/drawing/2010/main" val="0"/>
              </a:ext>
            </a:extLst>
          </a:blip>
          <a:stretch>
            <a:fillRect/>
          </a:stretch>
        </p:blipFill>
        <p:spPr>
          <a:xfrm>
            <a:off x="8758952" y="5593673"/>
            <a:ext cx="784701" cy="784701"/>
          </a:xfrm>
          <a:prstGeom prst="rect">
            <a:avLst/>
          </a:prstGeom>
        </p:spPr>
      </p:pic>
      <p:sp>
        <p:nvSpPr>
          <p:cNvPr id="46" name="TextBox 45"/>
          <p:cNvSpPr txBox="1"/>
          <p:nvPr/>
        </p:nvSpPr>
        <p:spPr>
          <a:xfrm>
            <a:off x="8277997" y="4819714"/>
            <a:ext cx="966123" cy="226294"/>
          </a:xfrm>
          <a:prstGeom prst="rect">
            <a:avLst/>
          </a:prstGeom>
          <a:noFill/>
        </p:spPr>
        <p:txBody>
          <a:bodyPr wrap="square" lIns="89642" tIns="44821" rIns="89642" bIns="44821"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marL="0" marR="0" lvl="0" indent="0" algn="ctr" defTabSz="913664" eaLnBrk="1" fontAlgn="auto" latinLnBrk="0" hangingPunct="1">
              <a:lnSpc>
                <a:spcPct val="90000"/>
              </a:lnSpc>
              <a:spcBef>
                <a:spcPts val="0"/>
              </a:spcBef>
              <a:spcAft>
                <a:spcPts val="0"/>
              </a:spcAft>
              <a:buClrTx/>
              <a:buSzTx/>
              <a:buFontTx/>
              <a:buNone/>
              <a:tabLst/>
              <a:defRPr/>
            </a:pPr>
            <a:r>
              <a:rPr kumimoji="0" lang="en-US" sz="980" b="0" i="0" u="none" strike="noStrike" kern="0" cap="none" spc="0" normalizeH="0" baseline="0" noProof="0">
                <a:ln>
                  <a:noFill/>
                </a:ln>
                <a:gradFill>
                  <a:gsLst>
                    <a:gs pos="0">
                      <a:srgbClr val="FFFFFF"/>
                    </a:gs>
                    <a:gs pos="100000">
                      <a:srgbClr val="FFFFFF"/>
                    </a:gs>
                  </a:gsLst>
                  <a:lin ang="5400000" scaled="1"/>
                </a:gradFill>
                <a:effectLst/>
                <a:uLnTx/>
                <a:uFillTx/>
              </a:rPr>
              <a:t>Logic Apps</a:t>
            </a:r>
          </a:p>
        </p:txBody>
      </p:sp>
      <p:pic>
        <p:nvPicPr>
          <p:cNvPr id="48" name="Picture 47"/>
          <p:cNvPicPr>
            <a:picLocks noChangeAspect="1"/>
          </p:cNvPicPr>
          <p:nvPr/>
        </p:nvPicPr>
        <p:blipFill>
          <a:blip r:embed="rId8"/>
          <a:stretch>
            <a:fillRect/>
          </a:stretch>
        </p:blipFill>
        <p:spPr>
          <a:xfrm>
            <a:off x="8561683" y="2465225"/>
            <a:ext cx="526983" cy="559919"/>
          </a:xfrm>
          <a:prstGeom prst="rect">
            <a:avLst/>
          </a:prstGeom>
        </p:spPr>
      </p:pic>
      <p:sp>
        <p:nvSpPr>
          <p:cNvPr id="49" name="TextBox 48"/>
          <p:cNvSpPr txBox="1"/>
          <p:nvPr/>
        </p:nvSpPr>
        <p:spPr>
          <a:xfrm>
            <a:off x="8307048" y="3021440"/>
            <a:ext cx="1099849" cy="362002"/>
          </a:xfrm>
          <a:prstGeom prst="rect">
            <a:avLst/>
          </a:prstGeom>
          <a:noFill/>
        </p:spPr>
        <p:txBody>
          <a:bodyPr wrap="square" lIns="89642" tIns="44821" rIns="89642" bIns="44821"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marL="0" marR="0" lvl="0" indent="0" algn="ctr" defTabSz="913664" eaLnBrk="1" fontAlgn="auto" latinLnBrk="0" hangingPunct="1">
              <a:lnSpc>
                <a:spcPct val="90000"/>
              </a:lnSpc>
              <a:spcBef>
                <a:spcPts val="0"/>
              </a:spcBef>
              <a:spcAft>
                <a:spcPts val="0"/>
              </a:spcAft>
              <a:buClrTx/>
              <a:buSzTx/>
              <a:buFontTx/>
              <a:buNone/>
              <a:tabLst/>
              <a:defRPr/>
            </a:pPr>
            <a:r>
              <a:rPr kumimoji="0" lang="en-US" sz="980" b="0" i="0" u="none" strike="noStrike" kern="0" cap="none" spc="0" normalizeH="0" baseline="0" noProof="0">
                <a:ln>
                  <a:noFill/>
                </a:ln>
                <a:gradFill>
                  <a:gsLst>
                    <a:gs pos="0">
                      <a:srgbClr val="FFFFFF"/>
                    </a:gs>
                    <a:gs pos="100000">
                      <a:srgbClr val="FFFFFF"/>
                    </a:gs>
                  </a:gsLst>
                  <a:lin ang="5400000" scaled="1"/>
                </a:gradFill>
                <a:effectLst/>
                <a:uLnTx/>
                <a:uFillTx/>
              </a:rPr>
              <a:t>Service Principle Authentication</a:t>
            </a:r>
          </a:p>
        </p:txBody>
      </p:sp>
      <p:sp>
        <p:nvSpPr>
          <p:cNvPr id="51" name="TextBox 50"/>
          <p:cNvSpPr txBox="1"/>
          <p:nvPr/>
        </p:nvSpPr>
        <p:spPr>
          <a:xfrm>
            <a:off x="6920900" y="4836402"/>
            <a:ext cx="966123" cy="362002"/>
          </a:xfrm>
          <a:prstGeom prst="rect">
            <a:avLst/>
          </a:prstGeom>
          <a:noFill/>
        </p:spPr>
        <p:txBody>
          <a:bodyPr wrap="square" lIns="89642" tIns="44821" rIns="89642" bIns="44821"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marL="0" marR="0" lvl="0" indent="0" algn="ctr" defTabSz="913664" eaLnBrk="1" fontAlgn="auto" latinLnBrk="0" hangingPunct="1">
              <a:lnSpc>
                <a:spcPct val="90000"/>
              </a:lnSpc>
              <a:spcBef>
                <a:spcPts val="0"/>
              </a:spcBef>
              <a:spcAft>
                <a:spcPts val="0"/>
              </a:spcAft>
              <a:buClrTx/>
              <a:buSzTx/>
              <a:buFontTx/>
              <a:buNone/>
              <a:tabLst/>
              <a:defRPr/>
            </a:pPr>
            <a:r>
              <a:rPr kumimoji="0" lang="en-US" sz="980" b="0" i="0" u="none" strike="noStrike" kern="0" cap="none" spc="0" normalizeH="0" baseline="0" noProof="0">
                <a:ln>
                  <a:noFill/>
                </a:ln>
                <a:gradFill>
                  <a:gsLst>
                    <a:gs pos="0">
                      <a:srgbClr val="FFFFFF"/>
                    </a:gs>
                    <a:gs pos="100000">
                      <a:srgbClr val="FFFFFF"/>
                    </a:gs>
                  </a:gsLst>
                  <a:lin ang="5400000" scaled="1"/>
                </a:gradFill>
                <a:effectLst/>
                <a:uLnTx/>
                <a:uFillTx/>
              </a:rPr>
              <a:t>Client SDK Generation</a:t>
            </a:r>
          </a:p>
        </p:txBody>
      </p:sp>
      <p:pic>
        <p:nvPicPr>
          <p:cNvPr id="52" name="Picture 51"/>
          <p:cNvPicPr>
            <a:picLocks noChangeAspect="1"/>
          </p:cNvPicPr>
          <p:nvPr/>
        </p:nvPicPr>
        <p:blipFill>
          <a:blip r:embed="rId9">
            <a:biLevel thresh="25000"/>
          </a:blip>
          <a:stretch>
            <a:fillRect/>
          </a:stretch>
        </p:blipFill>
        <p:spPr>
          <a:xfrm>
            <a:off x="7080582" y="4080555"/>
            <a:ext cx="638768" cy="705945"/>
          </a:xfrm>
          <a:prstGeom prst="rect">
            <a:avLst/>
          </a:prstGeom>
        </p:spPr>
      </p:pic>
      <p:pic>
        <p:nvPicPr>
          <p:cNvPr id="53" name="Picture 52"/>
          <p:cNvPicPr>
            <a:picLocks noChangeAspect="1"/>
          </p:cNvPicPr>
          <p:nvPr/>
        </p:nvPicPr>
        <p:blipFill>
          <a:blip r:embed="rId4"/>
          <a:stretch>
            <a:fillRect/>
          </a:stretch>
        </p:blipFill>
        <p:spPr>
          <a:xfrm>
            <a:off x="6988036" y="5659738"/>
            <a:ext cx="742187" cy="700698"/>
          </a:xfrm>
          <a:prstGeom prst="flowChartOffpageConnector">
            <a:avLst/>
          </a:prstGeom>
          <a:noFill/>
        </p:spPr>
      </p:pic>
      <p:sp>
        <p:nvSpPr>
          <p:cNvPr id="54" name="Right Arrow 134"/>
          <p:cNvSpPr/>
          <p:nvPr/>
        </p:nvSpPr>
        <p:spPr bwMode="auto">
          <a:xfrm>
            <a:off x="8072428" y="5705577"/>
            <a:ext cx="500196" cy="243960"/>
          </a:xfrm>
          <a:prstGeom prst="rightArrow">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11" tIns="140569" rIns="175711" bIns="140569" numCol="1" spcCol="0" rtlCol="0" fromWordArt="0" anchor="t" anchorCtr="0" forceAA="0" compatLnSpc="1">
            <a:prstTxWarp prst="textNoShape">
              <a:avLst/>
            </a:prstTxWarp>
            <a:noAutofit/>
          </a:bodyPr>
          <a:lstStyle/>
          <a:p>
            <a:pPr marL="0" marR="0" lvl="0" indent="0" algn="ctr" defTabSz="895750"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5" name="Right Arrow 135"/>
          <p:cNvSpPr/>
          <p:nvPr/>
        </p:nvSpPr>
        <p:spPr bwMode="auto">
          <a:xfrm rot="10800000">
            <a:off x="8027899" y="6003391"/>
            <a:ext cx="500196" cy="243960"/>
          </a:xfrm>
          <a:prstGeom prst="rightArrow">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11" tIns="140569" rIns="175711" bIns="140569" numCol="1" spcCol="0" rtlCol="0" fromWordArt="0" anchor="t" anchorCtr="0" forceAA="0" compatLnSpc="1">
            <a:prstTxWarp prst="textNoShape">
              <a:avLst/>
            </a:prstTxWarp>
            <a:noAutofit/>
          </a:bodyPr>
          <a:lstStyle/>
          <a:p>
            <a:pPr marL="0" marR="0" lvl="0" indent="0" algn="ctr" defTabSz="895750"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6" name="TextBox 55"/>
          <p:cNvSpPr txBox="1"/>
          <p:nvPr/>
        </p:nvSpPr>
        <p:spPr>
          <a:xfrm>
            <a:off x="9490182" y="4830307"/>
            <a:ext cx="966123" cy="226260"/>
          </a:xfrm>
          <a:prstGeom prst="rect">
            <a:avLst/>
          </a:prstGeom>
          <a:noFill/>
        </p:spPr>
        <p:txBody>
          <a:bodyPr wrap="square" lIns="89642" tIns="44821" rIns="89642" bIns="44821"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marL="0" marR="0" lvl="0" indent="0" algn="ctr" defTabSz="913664" eaLnBrk="1" fontAlgn="auto" latinLnBrk="0" hangingPunct="1">
              <a:lnSpc>
                <a:spcPct val="90000"/>
              </a:lnSpc>
              <a:spcBef>
                <a:spcPts val="0"/>
              </a:spcBef>
              <a:spcAft>
                <a:spcPts val="0"/>
              </a:spcAft>
              <a:buClrTx/>
              <a:buSzTx/>
              <a:buFontTx/>
              <a:buNone/>
              <a:tabLst/>
              <a:defRPr/>
            </a:pPr>
            <a:r>
              <a:rPr kumimoji="0" lang="en-US" sz="980" b="0" i="0" u="none" strike="noStrike" kern="0" cap="none" spc="0" normalizeH="0" baseline="0" noProof="0">
                <a:ln>
                  <a:noFill/>
                </a:ln>
                <a:gradFill>
                  <a:gsLst>
                    <a:gs pos="0">
                      <a:srgbClr val="FFFFFF"/>
                    </a:gs>
                    <a:gs pos="100000">
                      <a:srgbClr val="FFFFFF"/>
                    </a:gs>
                  </a:gsLst>
                  <a:lin ang="5400000" scaled="1"/>
                </a:gradFill>
                <a:effectLst/>
                <a:uLnTx/>
                <a:uFillTx/>
              </a:rPr>
              <a:t>Power</a:t>
            </a:r>
            <a:r>
              <a:rPr kumimoji="0" lang="en-US" sz="980" b="0" i="0" u="none" strike="noStrike" kern="0" cap="none" spc="0" normalizeH="0" noProof="0">
                <a:ln>
                  <a:noFill/>
                </a:ln>
                <a:gradFill>
                  <a:gsLst>
                    <a:gs pos="0">
                      <a:srgbClr val="FFFFFF"/>
                    </a:gs>
                    <a:gs pos="100000">
                      <a:srgbClr val="FFFFFF"/>
                    </a:gs>
                  </a:gsLst>
                  <a:lin ang="5400000" scaled="1"/>
                </a:gradFill>
                <a:effectLst/>
                <a:uLnTx/>
                <a:uFillTx/>
              </a:rPr>
              <a:t> A</a:t>
            </a:r>
            <a:r>
              <a:rPr kumimoji="0" lang="en-US" sz="980" b="0" i="0" u="none" strike="noStrike" kern="0" cap="none" spc="0" normalizeH="0" baseline="0" noProof="0">
                <a:ln>
                  <a:noFill/>
                </a:ln>
                <a:gradFill>
                  <a:gsLst>
                    <a:gs pos="0">
                      <a:srgbClr val="FFFFFF"/>
                    </a:gs>
                    <a:gs pos="100000">
                      <a:srgbClr val="FFFFFF"/>
                    </a:gs>
                  </a:gsLst>
                  <a:lin ang="5400000" scaled="1"/>
                </a:gradFill>
                <a:effectLst/>
                <a:uLnTx/>
                <a:uFillTx/>
              </a:rPr>
              <a:t>pps</a:t>
            </a:r>
          </a:p>
        </p:txBody>
      </p:sp>
      <p:sp>
        <p:nvSpPr>
          <p:cNvPr id="57" name="TextBox 56"/>
          <p:cNvSpPr txBox="1"/>
          <p:nvPr/>
        </p:nvSpPr>
        <p:spPr>
          <a:xfrm>
            <a:off x="10702367" y="4819731"/>
            <a:ext cx="966123" cy="226260"/>
          </a:xfrm>
          <a:prstGeom prst="rect">
            <a:avLst/>
          </a:prstGeom>
          <a:noFill/>
        </p:spPr>
        <p:txBody>
          <a:bodyPr wrap="square" lIns="89642" tIns="44821" rIns="89642" bIns="44821"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marL="0" marR="0" lvl="0" indent="0" algn="ctr" defTabSz="913664" eaLnBrk="1" fontAlgn="auto" latinLnBrk="0" hangingPunct="1">
              <a:lnSpc>
                <a:spcPct val="90000"/>
              </a:lnSpc>
              <a:spcBef>
                <a:spcPts val="0"/>
              </a:spcBef>
              <a:spcAft>
                <a:spcPts val="0"/>
              </a:spcAft>
              <a:buClrTx/>
              <a:buSzTx/>
              <a:buFontTx/>
              <a:buNone/>
              <a:tabLst/>
              <a:defRPr/>
            </a:pPr>
            <a:r>
              <a:rPr lang="en-US" sz="980"/>
              <a:t>Flows</a:t>
            </a:r>
            <a:endParaRPr kumimoji="0" lang="en-US" sz="980" b="0" i="0" u="none" strike="noStrike" kern="0" cap="none" spc="0" normalizeH="0" baseline="0" noProof="0">
              <a:ln>
                <a:noFill/>
              </a:ln>
              <a:gradFill>
                <a:gsLst>
                  <a:gs pos="0">
                    <a:srgbClr val="FFFFFF"/>
                  </a:gs>
                  <a:gs pos="100000">
                    <a:srgbClr val="FFFFFF"/>
                  </a:gs>
                </a:gsLst>
                <a:lin ang="5400000" scaled="1"/>
              </a:gradFill>
              <a:effectLst/>
              <a:uLnTx/>
              <a:uFillTx/>
            </a:endParaRPr>
          </a:p>
        </p:txBody>
      </p:sp>
      <p:grpSp>
        <p:nvGrpSpPr>
          <p:cNvPr id="58" name="Group 57"/>
          <p:cNvGrpSpPr/>
          <p:nvPr/>
        </p:nvGrpSpPr>
        <p:grpSpPr>
          <a:xfrm>
            <a:off x="10835281" y="4191341"/>
            <a:ext cx="700294" cy="524187"/>
            <a:chOff x="7631124" y="636711"/>
            <a:chExt cx="1704607" cy="1275922"/>
          </a:xfrm>
        </p:grpSpPr>
        <p:sp>
          <p:nvSpPr>
            <p:cNvPr id="100" name="Shape 360"/>
            <p:cNvSpPr/>
            <p:nvPr/>
          </p:nvSpPr>
          <p:spPr>
            <a:xfrm>
              <a:off x="7631124" y="636711"/>
              <a:ext cx="1704607" cy="1104379"/>
            </a:xfrm>
            <a:custGeom>
              <a:avLst/>
              <a:gdLst/>
              <a:ahLst/>
              <a:cxnLst/>
              <a:rect l="0" t="0" r="0" b="0"/>
              <a:pathLst>
                <a:path w="1704607" h="1104379">
                  <a:moveTo>
                    <a:pt x="201054" y="0"/>
                  </a:moveTo>
                  <a:lnTo>
                    <a:pt x="1503553" y="0"/>
                  </a:lnTo>
                  <a:cubicBezTo>
                    <a:pt x="1614424" y="0"/>
                    <a:pt x="1704607" y="90183"/>
                    <a:pt x="1704607" y="201054"/>
                  </a:cubicBezTo>
                  <a:lnTo>
                    <a:pt x="1704607" y="903326"/>
                  </a:lnTo>
                  <a:cubicBezTo>
                    <a:pt x="1704607" y="1014197"/>
                    <a:pt x="1614424" y="1104379"/>
                    <a:pt x="1503553" y="1104379"/>
                  </a:cubicBezTo>
                  <a:lnTo>
                    <a:pt x="902195" y="1104379"/>
                  </a:lnTo>
                  <a:lnTo>
                    <a:pt x="902195" y="1035621"/>
                  </a:lnTo>
                  <a:lnTo>
                    <a:pt x="1503553" y="1035621"/>
                  </a:lnTo>
                  <a:cubicBezTo>
                    <a:pt x="1576502" y="1035621"/>
                    <a:pt x="1635849" y="976275"/>
                    <a:pt x="1635849" y="903326"/>
                  </a:cubicBezTo>
                  <a:lnTo>
                    <a:pt x="1635849" y="201054"/>
                  </a:lnTo>
                  <a:cubicBezTo>
                    <a:pt x="1635849" y="128092"/>
                    <a:pt x="1576502" y="68732"/>
                    <a:pt x="1503553" y="68732"/>
                  </a:cubicBezTo>
                  <a:lnTo>
                    <a:pt x="201054" y="68732"/>
                  </a:lnTo>
                  <a:cubicBezTo>
                    <a:pt x="128105" y="68732"/>
                    <a:pt x="68758" y="128092"/>
                    <a:pt x="68758" y="201054"/>
                  </a:cubicBezTo>
                  <a:lnTo>
                    <a:pt x="68758" y="752030"/>
                  </a:lnTo>
                  <a:lnTo>
                    <a:pt x="0" y="752030"/>
                  </a:lnTo>
                  <a:lnTo>
                    <a:pt x="0" y="201054"/>
                  </a:lnTo>
                  <a:cubicBezTo>
                    <a:pt x="0" y="90183"/>
                    <a:pt x="90183" y="0"/>
                    <a:pt x="201054" y="0"/>
                  </a:cubicBezTo>
                  <a:close/>
                </a:path>
              </a:pathLst>
            </a:custGeom>
            <a:ln w="0" cap="flat">
              <a:miter lim="127000"/>
            </a:ln>
          </p:spPr>
          <p:style>
            <a:lnRef idx="0">
              <a:srgbClr val="000000">
                <a:alpha val="0"/>
              </a:srgbClr>
            </a:lnRef>
            <a:fillRef idx="1">
              <a:srgbClr val="FFFFFF"/>
            </a:fillRef>
            <a:effectRef idx="0">
              <a:scrgbClr r="0" g="0" b="0"/>
            </a:effectRef>
            <a:fontRef idx="none"/>
          </p:style>
          <p:txBody>
            <a:bodyPr/>
            <a:lstStyle/>
            <a:p>
              <a:endParaRPr lang="en-US"/>
            </a:p>
          </p:txBody>
        </p:sp>
        <p:sp>
          <p:nvSpPr>
            <p:cNvPr id="101" name="Shape 361"/>
            <p:cNvSpPr/>
            <p:nvPr/>
          </p:nvSpPr>
          <p:spPr>
            <a:xfrm>
              <a:off x="7631125" y="1511542"/>
              <a:ext cx="199714" cy="401091"/>
            </a:xfrm>
            <a:custGeom>
              <a:avLst/>
              <a:gdLst/>
              <a:ahLst/>
              <a:cxnLst/>
              <a:rect l="0" t="0" r="0" b="0"/>
              <a:pathLst>
                <a:path w="199714" h="401091">
                  <a:moveTo>
                    <a:pt x="59906" y="0"/>
                  </a:moveTo>
                  <a:lnTo>
                    <a:pt x="199714" y="0"/>
                  </a:lnTo>
                  <a:lnTo>
                    <a:pt x="199714" y="100279"/>
                  </a:lnTo>
                  <a:lnTo>
                    <a:pt x="99861" y="100279"/>
                  </a:lnTo>
                  <a:lnTo>
                    <a:pt x="99861" y="300825"/>
                  </a:lnTo>
                  <a:lnTo>
                    <a:pt x="199714" y="300825"/>
                  </a:lnTo>
                  <a:lnTo>
                    <a:pt x="199714" y="401091"/>
                  </a:lnTo>
                  <a:lnTo>
                    <a:pt x="59906" y="401091"/>
                  </a:lnTo>
                  <a:cubicBezTo>
                    <a:pt x="26822" y="401091"/>
                    <a:pt x="0" y="374155"/>
                    <a:pt x="0" y="340932"/>
                  </a:cubicBezTo>
                  <a:lnTo>
                    <a:pt x="0" y="60172"/>
                  </a:lnTo>
                  <a:cubicBezTo>
                    <a:pt x="0" y="26937"/>
                    <a:pt x="26822" y="0"/>
                    <a:pt x="59906" y="0"/>
                  </a:cubicBezTo>
                  <a:close/>
                </a:path>
              </a:pathLst>
            </a:custGeom>
            <a:ln w="0" cap="flat">
              <a:miter lim="127000"/>
            </a:ln>
          </p:spPr>
          <p:style>
            <a:lnRef idx="0">
              <a:srgbClr val="000000">
                <a:alpha val="0"/>
              </a:srgbClr>
            </a:lnRef>
            <a:fillRef idx="1">
              <a:srgbClr val="FFFFFF"/>
            </a:fillRef>
            <a:effectRef idx="0">
              <a:scrgbClr r="0" g="0" b="0"/>
            </a:effectRef>
            <a:fontRef idx="none"/>
          </p:style>
          <p:txBody>
            <a:bodyPr/>
            <a:lstStyle/>
            <a:p>
              <a:endParaRPr lang="en-US"/>
            </a:p>
          </p:txBody>
        </p:sp>
        <p:sp>
          <p:nvSpPr>
            <p:cNvPr id="102" name="Shape 362"/>
            <p:cNvSpPr/>
            <p:nvPr/>
          </p:nvSpPr>
          <p:spPr>
            <a:xfrm>
              <a:off x="7830840" y="909917"/>
              <a:ext cx="1103814" cy="1002716"/>
            </a:xfrm>
            <a:custGeom>
              <a:avLst/>
              <a:gdLst/>
              <a:ahLst/>
              <a:cxnLst/>
              <a:rect l="0" t="0" r="0" b="0"/>
              <a:pathLst>
                <a:path w="1103814" h="1002716">
                  <a:moveTo>
                    <a:pt x="764305" y="0"/>
                  </a:moveTo>
                  <a:lnTo>
                    <a:pt x="1043895" y="0"/>
                  </a:lnTo>
                  <a:cubicBezTo>
                    <a:pt x="1076992" y="0"/>
                    <a:pt x="1103814" y="26937"/>
                    <a:pt x="1103814" y="60173"/>
                  </a:cubicBezTo>
                  <a:lnTo>
                    <a:pt x="1103814" y="340932"/>
                  </a:lnTo>
                  <a:cubicBezTo>
                    <a:pt x="1103814" y="374155"/>
                    <a:pt x="1076992" y="401092"/>
                    <a:pt x="1043895" y="401092"/>
                  </a:cubicBezTo>
                  <a:lnTo>
                    <a:pt x="764305" y="401092"/>
                  </a:lnTo>
                  <a:cubicBezTo>
                    <a:pt x="731208" y="401092"/>
                    <a:pt x="704386" y="374155"/>
                    <a:pt x="704386" y="340932"/>
                  </a:cubicBezTo>
                  <a:lnTo>
                    <a:pt x="704386" y="250685"/>
                  </a:lnTo>
                  <a:lnTo>
                    <a:pt x="591496" y="250685"/>
                  </a:lnTo>
                  <a:cubicBezTo>
                    <a:pt x="587267" y="250685"/>
                    <a:pt x="583508" y="253442"/>
                    <a:pt x="582161" y="257556"/>
                  </a:cubicBezTo>
                  <a:lnTo>
                    <a:pt x="410343" y="776898"/>
                  </a:lnTo>
                  <a:cubicBezTo>
                    <a:pt x="395421" y="822008"/>
                    <a:pt x="353651" y="852310"/>
                    <a:pt x="306394" y="852310"/>
                  </a:cubicBezTo>
                  <a:lnTo>
                    <a:pt x="199701" y="852310"/>
                  </a:lnTo>
                  <a:lnTo>
                    <a:pt x="199701" y="942556"/>
                  </a:lnTo>
                  <a:cubicBezTo>
                    <a:pt x="199701" y="975780"/>
                    <a:pt x="172879" y="1002716"/>
                    <a:pt x="139795" y="1002716"/>
                  </a:cubicBezTo>
                  <a:lnTo>
                    <a:pt x="0" y="1002716"/>
                  </a:lnTo>
                  <a:lnTo>
                    <a:pt x="0" y="902450"/>
                  </a:lnTo>
                  <a:lnTo>
                    <a:pt x="99854" y="902450"/>
                  </a:lnTo>
                  <a:lnTo>
                    <a:pt x="99854" y="701904"/>
                  </a:lnTo>
                  <a:lnTo>
                    <a:pt x="0" y="701904"/>
                  </a:lnTo>
                  <a:lnTo>
                    <a:pt x="0" y="601625"/>
                  </a:lnTo>
                  <a:lnTo>
                    <a:pt x="139795" y="601625"/>
                  </a:lnTo>
                  <a:cubicBezTo>
                    <a:pt x="172879" y="601625"/>
                    <a:pt x="199701" y="628562"/>
                    <a:pt x="199701" y="661797"/>
                  </a:cubicBezTo>
                  <a:lnTo>
                    <a:pt x="199701" y="752209"/>
                  </a:lnTo>
                  <a:lnTo>
                    <a:pt x="306394" y="752209"/>
                  </a:lnTo>
                  <a:cubicBezTo>
                    <a:pt x="310623" y="752209"/>
                    <a:pt x="314382" y="749453"/>
                    <a:pt x="315740" y="745351"/>
                  </a:cubicBezTo>
                  <a:lnTo>
                    <a:pt x="487546" y="225997"/>
                  </a:lnTo>
                  <a:cubicBezTo>
                    <a:pt x="502482" y="180887"/>
                    <a:pt x="544252" y="150585"/>
                    <a:pt x="591496" y="150585"/>
                  </a:cubicBezTo>
                  <a:lnTo>
                    <a:pt x="704386" y="150585"/>
                  </a:lnTo>
                  <a:lnTo>
                    <a:pt x="704386" y="60173"/>
                  </a:lnTo>
                  <a:cubicBezTo>
                    <a:pt x="704386" y="26937"/>
                    <a:pt x="731208" y="0"/>
                    <a:pt x="764305" y="0"/>
                  </a:cubicBezTo>
                  <a:close/>
                </a:path>
              </a:pathLst>
            </a:custGeom>
            <a:ln w="0" cap="flat">
              <a:miter lim="127000"/>
            </a:ln>
          </p:spPr>
          <p:style>
            <a:lnRef idx="0">
              <a:srgbClr val="000000">
                <a:alpha val="0"/>
              </a:srgbClr>
            </a:lnRef>
            <a:fillRef idx="1">
              <a:srgbClr val="FFFFFF"/>
            </a:fillRef>
            <a:effectRef idx="0">
              <a:scrgbClr r="0" g="0" b="0"/>
            </a:effectRef>
            <a:fontRef idx="none"/>
          </p:style>
          <p:txBody>
            <a:bodyPr/>
            <a:lstStyle/>
            <a:p>
              <a:endParaRPr lang="en-US"/>
            </a:p>
          </p:txBody>
        </p:sp>
      </p:grpSp>
      <p:grpSp>
        <p:nvGrpSpPr>
          <p:cNvPr id="123" name="Group 122"/>
          <p:cNvGrpSpPr/>
          <p:nvPr/>
        </p:nvGrpSpPr>
        <p:grpSpPr>
          <a:xfrm>
            <a:off x="9614174" y="4203553"/>
            <a:ext cx="737118" cy="554030"/>
            <a:chOff x="7615670" y="628359"/>
            <a:chExt cx="1714437" cy="1288541"/>
          </a:xfrm>
        </p:grpSpPr>
        <p:sp>
          <p:nvSpPr>
            <p:cNvPr id="137" name="Shape 290"/>
            <p:cNvSpPr/>
            <p:nvPr/>
          </p:nvSpPr>
          <p:spPr>
            <a:xfrm>
              <a:off x="8533956" y="1574054"/>
              <a:ext cx="348132" cy="342846"/>
            </a:xfrm>
            <a:custGeom>
              <a:avLst/>
              <a:gdLst/>
              <a:ahLst/>
              <a:cxnLst/>
              <a:rect l="0" t="0" r="0" b="0"/>
              <a:pathLst>
                <a:path w="348132" h="342846">
                  <a:moveTo>
                    <a:pt x="174067" y="0"/>
                  </a:moveTo>
                  <a:cubicBezTo>
                    <a:pt x="187932" y="0"/>
                    <a:pt x="201797" y="5261"/>
                    <a:pt x="212319" y="15783"/>
                  </a:cubicBezTo>
                  <a:lnTo>
                    <a:pt x="327089" y="130540"/>
                  </a:lnTo>
                  <a:cubicBezTo>
                    <a:pt x="348132" y="151584"/>
                    <a:pt x="348132" y="186014"/>
                    <a:pt x="327089" y="207058"/>
                  </a:cubicBezTo>
                  <a:lnTo>
                    <a:pt x="212319" y="321815"/>
                  </a:lnTo>
                  <a:cubicBezTo>
                    <a:pt x="191275" y="342846"/>
                    <a:pt x="156858" y="342846"/>
                    <a:pt x="135814" y="321815"/>
                  </a:cubicBezTo>
                  <a:lnTo>
                    <a:pt x="21044" y="207058"/>
                  </a:lnTo>
                  <a:cubicBezTo>
                    <a:pt x="0" y="186014"/>
                    <a:pt x="0" y="151584"/>
                    <a:pt x="21044" y="130540"/>
                  </a:cubicBezTo>
                  <a:lnTo>
                    <a:pt x="135814" y="15783"/>
                  </a:lnTo>
                  <a:cubicBezTo>
                    <a:pt x="146336" y="5261"/>
                    <a:pt x="160201" y="0"/>
                    <a:pt x="174067" y="0"/>
                  </a:cubicBezTo>
                  <a:close/>
                </a:path>
              </a:pathLst>
            </a:custGeom>
            <a:ln w="0" cap="flat">
              <a:miter lim="127000"/>
            </a:ln>
          </p:spPr>
          <p:style>
            <a:lnRef idx="0">
              <a:srgbClr val="000000">
                <a:alpha val="0"/>
              </a:srgbClr>
            </a:lnRef>
            <a:fillRef idx="1">
              <a:srgbClr val="FFFFFF"/>
            </a:fillRef>
            <a:effectRef idx="0">
              <a:scrgbClr r="0" g="0" b="0"/>
            </a:effectRef>
            <a:fontRef idx="none"/>
          </p:style>
          <p:txBody>
            <a:bodyPr/>
            <a:lstStyle/>
            <a:p>
              <a:endParaRPr lang="en-US"/>
            </a:p>
          </p:txBody>
        </p:sp>
        <p:sp>
          <p:nvSpPr>
            <p:cNvPr id="138" name="Shape 291"/>
            <p:cNvSpPr/>
            <p:nvPr/>
          </p:nvSpPr>
          <p:spPr>
            <a:xfrm>
              <a:off x="8773050" y="1334605"/>
              <a:ext cx="348132" cy="342859"/>
            </a:xfrm>
            <a:custGeom>
              <a:avLst/>
              <a:gdLst/>
              <a:ahLst/>
              <a:cxnLst/>
              <a:rect l="0" t="0" r="0" b="0"/>
              <a:pathLst>
                <a:path w="348132" h="342859">
                  <a:moveTo>
                    <a:pt x="174062" y="0"/>
                  </a:moveTo>
                  <a:cubicBezTo>
                    <a:pt x="187929" y="0"/>
                    <a:pt x="201797" y="5261"/>
                    <a:pt x="212319" y="15783"/>
                  </a:cubicBezTo>
                  <a:lnTo>
                    <a:pt x="327089" y="130540"/>
                  </a:lnTo>
                  <a:cubicBezTo>
                    <a:pt x="348132" y="151584"/>
                    <a:pt x="348132" y="186014"/>
                    <a:pt x="327089" y="207058"/>
                  </a:cubicBezTo>
                  <a:lnTo>
                    <a:pt x="212319" y="321815"/>
                  </a:lnTo>
                  <a:cubicBezTo>
                    <a:pt x="191275" y="342859"/>
                    <a:pt x="156845" y="342859"/>
                    <a:pt x="135814" y="321815"/>
                  </a:cubicBezTo>
                  <a:lnTo>
                    <a:pt x="21044" y="207058"/>
                  </a:lnTo>
                  <a:cubicBezTo>
                    <a:pt x="0" y="186014"/>
                    <a:pt x="0" y="151584"/>
                    <a:pt x="21044" y="130540"/>
                  </a:cubicBezTo>
                  <a:lnTo>
                    <a:pt x="135814" y="15783"/>
                  </a:lnTo>
                  <a:cubicBezTo>
                    <a:pt x="146330" y="5261"/>
                    <a:pt x="160195" y="0"/>
                    <a:pt x="174062" y="0"/>
                  </a:cubicBezTo>
                  <a:close/>
                </a:path>
              </a:pathLst>
            </a:custGeom>
            <a:ln w="0" cap="flat">
              <a:miter lim="127000"/>
            </a:ln>
          </p:spPr>
          <p:style>
            <a:lnRef idx="0">
              <a:srgbClr val="000000">
                <a:alpha val="0"/>
              </a:srgbClr>
            </a:lnRef>
            <a:fillRef idx="1">
              <a:srgbClr val="FFFFFF"/>
            </a:fillRef>
            <a:effectRef idx="0">
              <a:scrgbClr r="0" g="0" b="0"/>
            </a:effectRef>
            <a:fontRef idx="none"/>
          </p:style>
          <p:txBody>
            <a:bodyPr/>
            <a:lstStyle/>
            <a:p>
              <a:endParaRPr lang="en-US"/>
            </a:p>
          </p:txBody>
        </p:sp>
        <p:sp>
          <p:nvSpPr>
            <p:cNvPr id="139" name="Shape 292"/>
            <p:cNvSpPr/>
            <p:nvPr/>
          </p:nvSpPr>
          <p:spPr>
            <a:xfrm>
              <a:off x="7817075" y="1095516"/>
              <a:ext cx="413169" cy="815762"/>
            </a:xfrm>
            <a:custGeom>
              <a:avLst/>
              <a:gdLst/>
              <a:ahLst/>
              <a:cxnLst/>
              <a:rect l="0" t="0" r="0" b="0"/>
              <a:pathLst>
                <a:path w="413169" h="815762">
                  <a:moveTo>
                    <a:pt x="413169" y="0"/>
                  </a:moveTo>
                  <a:lnTo>
                    <a:pt x="413169" y="239087"/>
                  </a:lnTo>
                  <a:cubicBezTo>
                    <a:pt x="399304" y="239087"/>
                    <a:pt x="385439" y="244348"/>
                    <a:pt x="374917" y="254870"/>
                  </a:cubicBezTo>
                  <a:lnTo>
                    <a:pt x="260147" y="369627"/>
                  </a:lnTo>
                  <a:cubicBezTo>
                    <a:pt x="239102" y="390671"/>
                    <a:pt x="239102" y="425101"/>
                    <a:pt x="260147" y="446144"/>
                  </a:cubicBezTo>
                  <a:lnTo>
                    <a:pt x="289471" y="475469"/>
                  </a:lnTo>
                  <a:lnTo>
                    <a:pt x="374917" y="560902"/>
                  </a:lnTo>
                  <a:cubicBezTo>
                    <a:pt x="385439" y="571424"/>
                    <a:pt x="399304" y="576685"/>
                    <a:pt x="413169" y="576685"/>
                  </a:cubicBezTo>
                  <a:lnTo>
                    <a:pt x="413169" y="576685"/>
                  </a:lnTo>
                  <a:lnTo>
                    <a:pt x="413169" y="815762"/>
                  </a:lnTo>
                  <a:lnTo>
                    <a:pt x="413167" y="815762"/>
                  </a:lnTo>
                  <a:lnTo>
                    <a:pt x="392789" y="811816"/>
                  </a:lnTo>
                  <a:cubicBezTo>
                    <a:pt x="386274" y="809186"/>
                    <a:pt x="380178" y="805240"/>
                    <a:pt x="374917" y="799979"/>
                  </a:cubicBezTo>
                  <a:lnTo>
                    <a:pt x="58382" y="483470"/>
                  </a:lnTo>
                  <a:lnTo>
                    <a:pt x="21044" y="446144"/>
                  </a:lnTo>
                  <a:cubicBezTo>
                    <a:pt x="0" y="425101"/>
                    <a:pt x="0" y="390671"/>
                    <a:pt x="21044" y="369627"/>
                  </a:cubicBezTo>
                  <a:lnTo>
                    <a:pt x="58382" y="332302"/>
                  </a:lnTo>
                  <a:lnTo>
                    <a:pt x="374917" y="15792"/>
                  </a:lnTo>
                  <a:cubicBezTo>
                    <a:pt x="385439" y="5264"/>
                    <a:pt x="399304" y="0"/>
                    <a:pt x="413169" y="0"/>
                  </a:cubicBezTo>
                  <a:close/>
                </a:path>
              </a:pathLst>
            </a:custGeom>
            <a:ln w="0" cap="flat">
              <a:miter lim="127000"/>
            </a:ln>
          </p:spPr>
          <p:style>
            <a:lnRef idx="0">
              <a:srgbClr val="000000">
                <a:alpha val="0"/>
              </a:srgbClr>
            </a:lnRef>
            <a:fillRef idx="1">
              <a:srgbClr val="FFFFFF"/>
            </a:fillRef>
            <a:effectRef idx="0">
              <a:scrgbClr r="0" g="0" b="0"/>
            </a:effectRef>
            <a:fontRef idx="none"/>
          </p:style>
          <p:txBody>
            <a:bodyPr/>
            <a:lstStyle/>
            <a:p>
              <a:endParaRPr lang="en-US"/>
            </a:p>
          </p:txBody>
        </p:sp>
        <p:sp>
          <p:nvSpPr>
            <p:cNvPr id="140" name="Shape 293"/>
            <p:cNvSpPr/>
            <p:nvPr/>
          </p:nvSpPr>
          <p:spPr>
            <a:xfrm>
              <a:off x="8230244" y="1095516"/>
              <a:ext cx="407907" cy="815762"/>
            </a:xfrm>
            <a:custGeom>
              <a:avLst/>
              <a:gdLst/>
              <a:ahLst/>
              <a:cxnLst/>
              <a:rect l="0" t="0" r="0" b="0"/>
              <a:pathLst>
                <a:path w="407907" h="815762">
                  <a:moveTo>
                    <a:pt x="0" y="0"/>
                  </a:moveTo>
                  <a:cubicBezTo>
                    <a:pt x="13865" y="0"/>
                    <a:pt x="27730" y="5264"/>
                    <a:pt x="38252" y="15792"/>
                  </a:cubicBezTo>
                  <a:lnTo>
                    <a:pt x="354787" y="332302"/>
                  </a:lnTo>
                  <a:lnTo>
                    <a:pt x="392125" y="369627"/>
                  </a:lnTo>
                  <a:cubicBezTo>
                    <a:pt x="397386" y="374888"/>
                    <a:pt x="401331" y="380986"/>
                    <a:pt x="403962" y="387502"/>
                  </a:cubicBezTo>
                  <a:lnTo>
                    <a:pt x="407907" y="407882"/>
                  </a:lnTo>
                  <a:lnTo>
                    <a:pt x="407907" y="407890"/>
                  </a:lnTo>
                  <a:lnTo>
                    <a:pt x="403962" y="428270"/>
                  </a:lnTo>
                  <a:cubicBezTo>
                    <a:pt x="401331" y="434786"/>
                    <a:pt x="397386" y="440884"/>
                    <a:pt x="392125" y="446144"/>
                  </a:cubicBezTo>
                  <a:lnTo>
                    <a:pt x="354787" y="483470"/>
                  </a:lnTo>
                  <a:lnTo>
                    <a:pt x="38252" y="799979"/>
                  </a:lnTo>
                  <a:cubicBezTo>
                    <a:pt x="32991" y="805240"/>
                    <a:pt x="26894" y="809186"/>
                    <a:pt x="20379" y="811816"/>
                  </a:cubicBezTo>
                  <a:lnTo>
                    <a:pt x="2" y="815762"/>
                  </a:lnTo>
                  <a:lnTo>
                    <a:pt x="0" y="815762"/>
                  </a:lnTo>
                  <a:lnTo>
                    <a:pt x="0" y="576685"/>
                  </a:lnTo>
                  <a:lnTo>
                    <a:pt x="20379" y="572739"/>
                  </a:lnTo>
                  <a:cubicBezTo>
                    <a:pt x="26894" y="570109"/>
                    <a:pt x="32991" y="566163"/>
                    <a:pt x="38252" y="560902"/>
                  </a:cubicBezTo>
                  <a:lnTo>
                    <a:pt x="123698" y="475469"/>
                  </a:lnTo>
                  <a:lnTo>
                    <a:pt x="153022" y="446144"/>
                  </a:lnTo>
                  <a:cubicBezTo>
                    <a:pt x="174066" y="425101"/>
                    <a:pt x="174066" y="390671"/>
                    <a:pt x="153022" y="369627"/>
                  </a:cubicBezTo>
                  <a:lnTo>
                    <a:pt x="38252" y="254870"/>
                  </a:lnTo>
                  <a:cubicBezTo>
                    <a:pt x="27730" y="244348"/>
                    <a:pt x="13865" y="239087"/>
                    <a:pt x="0" y="239087"/>
                  </a:cubicBezTo>
                  <a:lnTo>
                    <a:pt x="0" y="0"/>
                  </a:lnTo>
                  <a:close/>
                </a:path>
              </a:pathLst>
            </a:custGeom>
            <a:ln w="0" cap="flat">
              <a:miter lim="127000"/>
            </a:ln>
          </p:spPr>
          <p:style>
            <a:lnRef idx="0">
              <a:srgbClr val="000000">
                <a:alpha val="0"/>
              </a:srgbClr>
            </a:lnRef>
            <a:fillRef idx="1">
              <a:srgbClr val="FFFFFF"/>
            </a:fillRef>
            <a:effectRef idx="0">
              <a:scrgbClr r="0" g="0" b="0"/>
            </a:effectRef>
            <a:fontRef idx="none"/>
          </p:style>
          <p:txBody>
            <a:bodyPr/>
            <a:lstStyle/>
            <a:p>
              <a:endParaRPr lang="en-US"/>
            </a:p>
          </p:txBody>
        </p:sp>
        <p:sp>
          <p:nvSpPr>
            <p:cNvPr id="141" name="Shape 294"/>
            <p:cNvSpPr/>
            <p:nvPr/>
          </p:nvSpPr>
          <p:spPr>
            <a:xfrm>
              <a:off x="8533956" y="1095517"/>
              <a:ext cx="348132" cy="342846"/>
            </a:xfrm>
            <a:custGeom>
              <a:avLst/>
              <a:gdLst/>
              <a:ahLst/>
              <a:cxnLst/>
              <a:rect l="0" t="0" r="0" b="0"/>
              <a:pathLst>
                <a:path w="348132" h="342846">
                  <a:moveTo>
                    <a:pt x="174067" y="0"/>
                  </a:moveTo>
                  <a:cubicBezTo>
                    <a:pt x="187932" y="0"/>
                    <a:pt x="201797" y="5261"/>
                    <a:pt x="212319" y="15783"/>
                  </a:cubicBezTo>
                  <a:lnTo>
                    <a:pt x="327089" y="130540"/>
                  </a:lnTo>
                  <a:cubicBezTo>
                    <a:pt x="348132" y="151584"/>
                    <a:pt x="348132" y="186014"/>
                    <a:pt x="327089" y="207045"/>
                  </a:cubicBezTo>
                  <a:lnTo>
                    <a:pt x="212319" y="321815"/>
                  </a:lnTo>
                  <a:cubicBezTo>
                    <a:pt x="191275" y="342846"/>
                    <a:pt x="156858" y="342846"/>
                    <a:pt x="135814" y="321815"/>
                  </a:cubicBezTo>
                  <a:lnTo>
                    <a:pt x="21044" y="207045"/>
                  </a:lnTo>
                  <a:cubicBezTo>
                    <a:pt x="0" y="186014"/>
                    <a:pt x="0" y="151584"/>
                    <a:pt x="21044" y="130540"/>
                  </a:cubicBezTo>
                  <a:lnTo>
                    <a:pt x="135814" y="15783"/>
                  </a:lnTo>
                  <a:cubicBezTo>
                    <a:pt x="146336" y="5261"/>
                    <a:pt x="160201" y="0"/>
                    <a:pt x="174067" y="0"/>
                  </a:cubicBezTo>
                  <a:close/>
                </a:path>
              </a:pathLst>
            </a:custGeom>
            <a:ln w="0" cap="flat">
              <a:miter lim="127000"/>
            </a:ln>
          </p:spPr>
          <p:style>
            <a:lnRef idx="0">
              <a:srgbClr val="000000">
                <a:alpha val="0"/>
              </a:srgbClr>
            </a:lnRef>
            <a:fillRef idx="1">
              <a:srgbClr val="FFFFFF"/>
            </a:fillRef>
            <a:effectRef idx="0">
              <a:scrgbClr r="0" g="0" b="0"/>
            </a:effectRef>
            <a:fontRef idx="none"/>
          </p:style>
          <p:txBody>
            <a:bodyPr/>
            <a:lstStyle/>
            <a:p>
              <a:endParaRPr lang="en-US"/>
            </a:p>
          </p:txBody>
        </p:sp>
        <p:sp>
          <p:nvSpPr>
            <p:cNvPr id="142" name="Shape 295"/>
            <p:cNvSpPr/>
            <p:nvPr/>
          </p:nvSpPr>
          <p:spPr>
            <a:xfrm>
              <a:off x="7615670" y="628359"/>
              <a:ext cx="1714437" cy="1110755"/>
            </a:xfrm>
            <a:custGeom>
              <a:avLst/>
              <a:gdLst/>
              <a:ahLst/>
              <a:cxnLst/>
              <a:rect l="0" t="0" r="0" b="0"/>
              <a:pathLst>
                <a:path w="1714437" h="1110755">
                  <a:moveTo>
                    <a:pt x="202209" y="0"/>
                  </a:moveTo>
                  <a:lnTo>
                    <a:pt x="1512227" y="0"/>
                  </a:lnTo>
                  <a:cubicBezTo>
                    <a:pt x="1623734" y="0"/>
                    <a:pt x="1714437" y="90703"/>
                    <a:pt x="1714437" y="202209"/>
                  </a:cubicBezTo>
                  <a:lnTo>
                    <a:pt x="1714437" y="908545"/>
                  </a:lnTo>
                  <a:cubicBezTo>
                    <a:pt x="1714437" y="1020051"/>
                    <a:pt x="1623734" y="1110755"/>
                    <a:pt x="1512227" y="1110755"/>
                  </a:cubicBezTo>
                  <a:lnTo>
                    <a:pt x="1477645" y="1110755"/>
                  </a:lnTo>
                  <a:lnTo>
                    <a:pt x="1477645" y="1041603"/>
                  </a:lnTo>
                  <a:lnTo>
                    <a:pt x="1512227" y="1041603"/>
                  </a:lnTo>
                  <a:cubicBezTo>
                    <a:pt x="1585595" y="1041603"/>
                    <a:pt x="1645285" y="981901"/>
                    <a:pt x="1645285" y="908545"/>
                  </a:cubicBezTo>
                  <a:lnTo>
                    <a:pt x="1645285" y="202209"/>
                  </a:lnTo>
                  <a:cubicBezTo>
                    <a:pt x="1645285" y="128829"/>
                    <a:pt x="1585595" y="69139"/>
                    <a:pt x="1512227" y="69139"/>
                  </a:cubicBezTo>
                  <a:lnTo>
                    <a:pt x="202209" y="69139"/>
                  </a:lnTo>
                  <a:cubicBezTo>
                    <a:pt x="128842" y="69139"/>
                    <a:pt x="69152" y="128829"/>
                    <a:pt x="69152" y="202209"/>
                  </a:cubicBezTo>
                  <a:lnTo>
                    <a:pt x="69152" y="908545"/>
                  </a:lnTo>
                  <a:cubicBezTo>
                    <a:pt x="69152" y="981901"/>
                    <a:pt x="128842" y="1041603"/>
                    <a:pt x="202209" y="1041603"/>
                  </a:cubicBezTo>
                  <a:lnTo>
                    <a:pt x="236792" y="1041603"/>
                  </a:lnTo>
                  <a:lnTo>
                    <a:pt x="236792" y="1110755"/>
                  </a:lnTo>
                  <a:lnTo>
                    <a:pt x="202209" y="1110755"/>
                  </a:lnTo>
                  <a:cubicBezTo>
                    <a:pt x="90703" y="1110755"/>
                    <a:pt x="0" y="1020051"/>
                    <a:pt x="0" y="908545"/>
                  </a:cubicBezTo>
                  <a:lnTo>
                    <a:pt x="0" y="202209"/>
                  </a:lnTo>
                  <a:cubicBezTo>
                    <a:pt x="0" y="90703"/>
                    <a:pt x="90703" y="0"/>
                    <a:pt x="202209" y="0"/>
                  </a:cubicBezTo>
                  <a:close/>
                </a:path>
              </a:pathLst>
            </a:custGeom>
            <a:ln w="0" cap="flat">
              <a:miter lim="127000"/>
            </a:ln>
          </p:spPr>
          <p:style>
            <a:lnRef idx="0">
              <a:srgbClr val="000000">
                <a:alpha val="0"/>
              </a:srgbClr>
            </a:lnRef>
            <a:fillRef idx="1">
              <a:srgbClr val="FFFFFF"/>
            </a:fillRef>
            <a:effectRef idx="0">
              <a:scrgbClr r="0" g="0" b="0"/>
            </a:effectRef>
            <a:fontRef idx="none"/>
          </p:style>
          <p:txBody>
            <a:bodyPr/>
            <a:lstStyle/>
            <a:p>
              <a:endParaRPr lang="en-US"/>
            </a:p>
          </p:txBody>
        </p:sp>
      </p:grpSp>
    </p:spTree>
    <p:extLst>
      <p:ext uri="{BB962C8B-B14F-4D97-AF65-F5344CB8AC3E}">
        <p14:creationId xmlns:p14="http://schemas.microsoft.com/office/powerpoint/2010/main" val="211477885"/>
      </p:ext>
    </p:extLst>
  </p:cSld>
  <p:clrMapOvr>
    <a:masterClrMapping/>
  </p:clrMapOvr>
  <p:transition spd="med">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Rectangle 71"/>
          <p:cNvSpPr/>
          <p:nvPr/>
        </p:nvSpPr>
        <p:spPr bwMode="auto">
          <a:xfrm>
            <a:off x="3891353" y="70815"/>
            <a:ext cx="8193792" cy="6689736"/>
          </a:xfrm>
          <a:prstGeom prst="rect">
            <a:avLst/>
          </a:prstGeom>
          <a:solidFill>
            <a:srgbClr val="FFFFFF">
              <a:lumMod val="50000"/>
            </a:srgbClr>
          </a:solidFill>
          <a:ln w="28575" cap="flat" cmpd="sng" algn="ctr">
            <a:noFill/>
            <a:prstDash val="solid"/>
            <a:headEnd type="none" w="med" len="med"/>
            <a:tailEnd type="none" w="med" len="med"/>
          </a:ln>
          <a:effectLst/>
        </p:spPr>
        <p:txBody>
          <a:bodyPr vert="horz" wrap="square" lIns="0" tIns="45694" rIns="0" bIns="45694" numCol="1" rtlCol="0" anchor="ctr" anchorCtr="0" compatLnSpc="1">
            <a:prstTxWarp prst="textNoShape">
              <a:avLst/>
            </a:prstTxWarp>
          </a:bodyPr>
          <a:lstStyle/>
          <a:p>
            <a:pPr algn="ctr" defTabSz="913516" fontAlgn="base">
              <a:spcBef>
                <a:spcPct val="0"/>
              </a:spcBef>
              <a:spcAft>
                <a:spcPct val="0"/>
              </a:spcAft>
              <a:defRPr/>
            </a:pPr>
            <a:endParaRPr lang="en-US" sz="1961" kern="0">
              <a:gradFill>
                <a:gsLst>
                  <a:gs pos="0">
                    <a:srgbClr val="FFFFFF"/>
                  </a:gs>
                  <a:gs pos="100000">
                    <a:srgbClr val="FFFFFF"/>
                  </a:gs>
                </a:gsLst>
                <a:lin ang="5400000" scaled="0"/>
              </a:gradFill>
              <a:latin typeface="Segoe UI"/>
            </a:endParaRPr>
          </a:p>
        </p:txBody>
      </p:sp>
      <p:sp>
        <p:nvSpPr>
          <p:cNvPr id="93" name="Rectangle 92"/>
          <p:cNvSpPr/>
          <p:nvPr/>
        </p:nvSpPr>
        <p:spPr bwMode="auto">
          <a:xfrm>
            <a:off x="4024700" y="193181"/>
            <a:ext cx="2389480" cy="1064647"/>
          </a:xfrm>
          <a:prstGeom prst="rect">
            <a:avLst/>
          </a:prstGeom>
          <a:solidFill>
            <a:srgbClr val="D2D2D2">
              <a:lumMod val="50000"/>
            </a:srgb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75661" tIns="140529" rIns="175661" bIns="140529" numCol="1" spcCol="0" rtlCol="0" fromWordArt="0" anchor="t" anchorCtr="0" forceAA="0" compatLnSpc="1">
            <a:prstTxWarp prst="textNoShape">
              <a:avLst/>
            </a:prstTxWarp>
            <a:noAutofit/>
          </a:bodyPr>
          <a:lstStyle/>
          <a:p>
            <a:pPr defTabSz="895519" fontAlgn="base">
              <a:lnSpc>
                <a:spcPct val="90000"/>
              </a:lnSpc>
              <a:spcBef>
                <a:spcPct val="0"/>
              </a:spcBef>
              <a:spcAft>
                <a:spcPct val="0"/>
              </a:spcAft>
            </a:pPr>
            <a:endParaRPr lang="en-US" sz="2307" kern="0">
              <a:solidFill>
                <a:srgbClr val="FFFFFF"/>
              </a:solidFill>
              <a:latin typeface="Segoe UI Light"/>
              <a:cs typeface="Segoe UI" pitchFamily="34" charset="0"/>
            </a:endParaRPr>
          </a:p>
        </p:txBody>
      </p:sp>
      <p:sp>
        <p:nvSpPr>
          <p:cNvPr id="94" name="Rectangle 93"/>
          <p:cNvSpPr/>
          <p:nvPr/>
        </p:nvSpPr>
        <p:spPr bwMode="auto">
          <a:xfrm>
            <a:off x="4010659" y="2411013"/>
            <a:ext cx="2389480" cy="1064647"/>
          </a:xfrm>
          <a:prstGeom prst="rect">
            <a:avLst/>
          </a:prstGeom>
          <a:solidFill>
            <a:srgbClr val="D2D2D2">
              <a:lumMod val="50000"/>
            </a:srgb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75661" tIns="140529" rIns="175661" bIns="140529" numCol="1" spcCol="0" rtlCol="0" fromWordArt="0" anchor="t" anchorCtr="0" forceAA="0" compatLnSpc="1">
            <a:prstTxWarp prst="textNoShape">
              <a:avLst/>
            </a:prstTxWarp>
            <a:noAutofit/>
          </a:bodyPr>
          <a:lstStyle/>
          <a:p>
            <a:pPr defTabSz="895519" fontAlgn="base">
              <a:lnSpc>
                <a:spcPct val="90000"/>
              </a:lnSpc>
              <a:spcBef>
                <a:spcPct val="0"/>
              </a:spcBef>
              <a:spcAft>
                <a:spcPct val="0"/>
              </a:spcAft>
            </a:pPr>
            <a:endParaRPr lang="en-US" sz="2307" kern="0">
              <a:solidFill>
                <a:srgbClr val="FFFFFF"/>
              </a:solidFill>
              <a:latin typeface="Segoe UI Light"/>
              <a:ea typeface="Segoe UI" pitchFamily="34" charset="0"/>
              <a:cs typeface="Segoe UI" pitchFamily="34" charset="0"/>
            </a:endParaRPr>
          </a:p>
        </p:txBody>
      </p:sp>
      <p:sp>
        <p:nvSpPr>
          <p:cNvPr id="95" name="Rectangle 94"/>
          <p:cNvSpPr/>
          <p:nvPr/>
        </p:nvSpPr>
        <p:spPr bwMode="auto">
          <a:xfrm>
            <a:off x="4010659" y="3531740"/>
            <a:ext cx="2389480" cy="1064647"/>
          </a:xfrm>
          <a:prstGeom prst="rect">
            <a:avLst/>
          </a:prstGeom>
          <a:solidFill>
            <a:srgbClr val="505050"/>
          </a:solidFill>
          <a:ln w="6350" cap="flat" cmpd="sng" algn="ctr">
            <a:noFill/>
            <a:prstDash val="solid"/>
            <a:miter lim="800000"/>
            <a:headEnd type="none" w="med" len="med"/>
            <a:tailEnd type="none" w="med" len="med"/>
          </a:ln>
          <a:effectLst/>
        </p:spPr>
        <p:txBody>
          <a:bodyPr rot="0" spcFirstLastPara="0" vertOverflow="overflow" horzOverflow="overflow" vert="horz" wrap="square" lIns="175661" tIns="140529" rIns="175661" bIns="140529" numCol="1" spcCol="0" rtlCol="0" fromWordArt="0" anchor="t" anchorCtr="0" forceAA="0" compatLnSpc="1">
            <a:prstTxWarp prst="textNoShape">
              <a:avLst/>
            </a:prstTxWarp>
            <a:noAutofit/>
          </a:bodyPr>
          <a:lstStyle/>
          <a:p>
            <a:pPr defTabSz="895519" fontAlgn="base">
              <a:lnSpc>
                <a:spcPct val="90000"/>
              </a:lnSpc>
              <a:spcBef>
                <a:spcPct val="0"/>
              </a:spcBef>
              <a:spcAft>
                <a:spcPct val="0"/>
              </a:spcAft>
            </a:pPr>
            <a:endParaRPr lang="en-US" sz="2307" kern="0">
              <a:solidFill>
                <a:srgbClr val="FFFFFF"/>
              </a:solidFill>
              <a:latin typeface="Segoe UI Light"/>
              <a:cs typeface="Segoe UI" pitchFamily="34" charset="0"/>
            </a:endParaRPr>
          </a:p>
        </p:txBody>
      </p:sp>
      <p:sp>
        <p:nvSpPr>
          <p:cNvPr id="96" name="Rectangle 95"/>
          <p:cNvSpPr/>
          <p:nvPr/>
        </p:nvSpPr>
        <p:spPr bwMode="auto">
          <a:xfrm>
            <a:off x="4010659" y="4640930"/>
            <a:ext cx="2389480" cy="1064647"/>
          </a:xfrm>
          <a:prstGeom prst="rect">
            <a:avLst/>
          </a:prstGeom>
          <a:solidFill>
            <a:srgbClr val="D2D2D2">
              <a:lumMod val="50000"/>
            </a:srgb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75661" tIns="140529" rIns="175661" bIns="140529" numCol="1" spcCol="0" rtlCol="0" fromWordArt="0" anchor="t" anchorCtr="0" forceAA="0" compatLnSpc="1">
            <a:prstTxWarp prst="textNoShape">
              <a:avLst/>
            </a:prstTxWarp>
            <a:noAutofit/>
          </a:bodyPr>
          <a:lstStyle/>
          <a:p>
            <a:pPr defTabSz="895519" fontAlgn="base">
              <a:lnSpc>
                <a:spcPct val="90000"/>
              </a:lnSpc>
              <a:spcBef>
                <a:spcPct val="0"/>
              </a:spcBef>
              <a:spcAft>
                <a:spcPct val="0"/>
              </a:spcAft>
              <a:defRPr/>
            </a:pPr>
            <a:endParaRPr lang="en-US" sz="2307" kern="0">
              <a:solidFill>
                <a:srgbClr val="FFFFFF"/>
              </a:solidFill>
              <a:latin typeface="Segoe UI Light"/>
              <a:ea typeface="Segoe UI" pitchFamily="34" charset="0"/>
              <a:cs typeface="Segoe UI" pitchFamily="34" charset="0"/>
            </a:endParaRPr>
          </a:p>
        </p:txBody>
      </p:sp>
      <p:sp>
        <p:nvSpPr>
          <p:cNvPr id="97" name="Rectangle 96"/>
          <p:cNvSpPr/>
          <p:nvPr/>
        </p:nvSpPr>
        <p:spPr bwMode="auto">
          <a:xfrm>
            <a:off x="4010659" y="1297307"/>
            <a:ext cx="2389480" cy="1064647"/>
          </a:xfrm>
          <a:prstGeom prst="rect">
            <a:avLst/>
          </a:prstGeom>
          <a:solidFill>
            <a:srgbClr val="D2D2D2">
              <a:lumMod val="50000"/>
            </a:srgb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75661" tIns="140529" rIns="175661" bIns="140529" numCol="1" spcCol="0" rtlCol="0" fromWordArt="0" anchor="t" anchorCtr="0" forceAA="0" compatLnSpc="1">
            <a:prstTxWarp prst="textNoShape">
              <a:avLst/>
            </a:prstTxWarp>
            <a:noAutofit/>
          </a:bodyPr>
          <a:lstStyle/>
          <a:p>
            <a:pPr defTabSz="895519" fontAlgn="base">
              <a:lnSpc>
                <a:spcPct val="90000"/>
              </a:lnSpc>
              <a:spcBef>
                <a:spcPct val="0"/>
              </a:spcBef>
              <a:spcAft>
                <a:spcPct val="0"/>
              </a:spcAft>
            </a:pPr>
            <a:endParaRPr lang="en-US" sz="2307" kern="0">
              <a:solidFill>
                <a:srgbClr val="FFFFFF"/>
              </a:solidFill>
              <a:latin typeface="Segoe UI Light"/>
              <a:cs typeface="Segoe UI" pitchFamily="34" charset="0"/>
            </a:endParaRPr>
          </a:p>
        </p:txBody>
      </p:sp>
      <p:sp>
        <p:nvSpPr>
          <p:cNvPr id="98" name="Rectangle 97"/>
          <p:cNvSpPr/>
          <p:nvPr/>
        </p:nvSpPr>
        <p:spPr bwMode="auto">
          <a:xfrm>
            <a:off x="6333894" y="193182"/>
            <a:ext cx="5610907" cy="6435386"/>
          </a:xfrm>
          <a:prstGeom prst="rect">
            <a:avLst/>
          </a:prstGeom>
          <a:solidFill>
            <a:srgbClr val="505050"/>
          </a:solidFill>
          <a:ln w="6350" cap="flat" cmpd="sng" algn="ctr">
            <a:noFill/>
            <a:prstDash val="solid"/>
            <a:miter lim="800000"/>
            <a:headEnd type="none" w="med" len="med"/>
            <a:tailEnd type="none" w="med" len="med"/>
          </a:ln>
          <a:effectLst/>
        </p:spPr>
        <p:txBody>
          <a:bodyPr rot="0" spcFirstLastPara="0" vertOverflow="overflow" horzOverflow="overflow" vert="horz" wrap="square" lIns="175661" tIns="140529" rIns="175661" bIns="140529" numCol="1" spcCol="0" rtlCol="0" fromWordArt="0" anchor="t" anchorCtr="0" forceAA="0" compatLnSpc="1">
            <a:prstTxWarp prst="textNoShape">
              <a:avLst/>
            </a:prstTxWarp>
            <a:noAutofit/>
          </a:bodyPr>
          <a:lstStyle/>
          <a:p>
            <a:pPr defTabSz="895519" fontAlgn="base">
              <a:lnSpc>
                <a:spcPct val="90000"/>
              </a:lnSpc>
              <a:spcBef>
                <a:spcPct val="0"/>
              </a:spcBef>
              <a:spcAft>
                <a:spcPct val="0"/>
              </a:spcAft>
              <a:defRPr/>
            </a:pPr>
            <a:endParaRPr lang="en-US" sz="2307" kern="0">
              <a:solidFill>
                <a:srgbClr val="FFFFFF"/>
              </a:solidFill>
              <a:latin typeface="Segoe UI Light"/>
              <a:ea typeface="Segoe UI" pitchFamily="34" charset="0"/>
              <a:cs typeface="Segoe UI" pitchFamily="34" charset="0"/>
            </a:endParaRPr>
          </a:p>
        </p:txBody>
      </p:sp>
      <p:sp>
        <p:nvSpPr>
          <p:cNvPr id="99" name="TextBox 98"/>
          <p:cNvSpPr txBox="1"/>
          <p:nvPr/>
        </p:nvSpPr>
        <p:spPr>
          <a:xfrm>
            <a:off x="6480159" y="3573679"/>
            <a:ext cx="5270978" cy="1586867"/>
          </a:xfrm>
          <a:prstGeom prst="rect">
            <a:avLst/>
          </a:prstGeom>
          <a:solidFill>
            <a:schemeClr val="tx2"/>
          </a:solidFill>
        </p:spPr>
        <p:txBody>
          <a:bodyPr wrap="square" lIns="175661" tIns="140529" rIns="175661" bIns="140529" rtlCol="0">
            <a:spAutoFit/>
          </a:bodyPr>
          <a:lstStyle/>
          <a:p>
            <a:pPr defTabSz="895810" fontAlgn="base">
              <a:lnSpc>
                <a:spcPct val="90000"/>
              </a:lnSpc>
              <a:spcBef>
                <a:spcPct val="0"/>
              </a:spcBef>
              <a:spcAft>
                <a:spcPct val="0"/>
              </a:spcAft>
              <a:tabLst>
                <a:tab pos="878164" algn="l"/>
              </a:tabLst>
              <a:defRPr/>
            </a:pPr>
            <a:endParaRPr lang="en-US" sz="2307" kern="0">
              <a:gradFill>
                <a:gsLst>
                  <a:gs pos="0">
                    <a:srgbClr val="FFFFFF"/>
                  </a:gs>
                  <a:gs pos="100000">
                    <a:srgbClr val="FFFFFF"/>
                  </a:gs>
                </a:gsLst>
                <a:lin ang="5400000" scaled="0"/>
              </a:gradFill>
              <a:latin typeface="Segoe UI Light"/>
              <a:cs typeface="Segoe UI" pitchFamily="34" charset="0"/>
            </a:endParaRPr>
          </a:p>
          <a:p>
            <a:pPr defTabSz="895810" fontAlgn="base">
              <a:lnSpc>
                <a:spcPct val="90000"/>
              </a:lnSpc>
              <a:spcBef>
                <a:spcPct val="0"/>
              </a:spcBef>
              <a:spcAft>
                <a:spcPct val="0"/>
              </a:spcAft>
              <a:tabLst>
                <a:tab pos="878164" algn="l"/>
              </a:tabLst>
              <a:defRPr/>
            </a:pPr>
            <a:endParaRPr lang="en-US" sz="2307" kern="0">
              <a:gradFill>
                <a:gsLst>
                  <a:gs pos="0">
                    <a:srgbClr val="FFFFFF"/>
                  </a:gs>
                  <a:gs pos="100000">
                    <a:srgbClr val="FFFFFF"/>
                  </a:gs>
                </a:gsLst>
                <a:lin ang="5400000" scaled="0"/>
              </a:gradFill>
              <a:latin typeface="Segoe UI Light"/>
              <a:cs typeface="Segoe UI" pitchFamily="34" charset="0"/>
            </a:endParaRPr>
          </a:p>
          <a:p>
            <a:pPr defTabSz="895810" fontAlgn="base">
              <a:lnSpc>
                <a:spcPct val="90000"/>
              </a:lnSpc>
              <a:spcBef>
                <a:spcPct val="0"/>
              </a:spcBef>
              <a:spcAft>
                <a:spcPct val="0"/>
              </a:spcAft>
              <a:tabLst>
                <a:tab pos="878164" algn="l"/>
              </a:tabLst>
              <a:defRPr/>
            </a:pPr>
            <a:endParaRPr lang="en-US" sz="2307" kern="0">
              <a:gradFill>
                <a:gsLst>
                  <a:gs pos="0">
                    <a:srgbClr val="FFFFFF"/>
                  </a:gs>
                  <a:gs pos="100000">
                    <a:srgbClr val="FFFFFF"/>
                  </a:gs>
                </a:gsLst>
                <a:lin ang="5400000" scaled="0"/>
              </a:gradFill>
              <a:latin typeface="Segoe UI Light"/>
              <a:cs typeface="Segoe UI" pitchFamily="34" charset="0"/>
            </a:endParaRPr>
          </a:p>
          <a:p>
            <a:pPr defTabSz="895810" fontAlgn="base">
              <a:lnSpc>
                <a:spcPct val="90000"/>
              </a:lnSpc>
              <a:spcBef>
                <a:spcPct val="0"/>
              </a:spcBef>
              <a:spcAft>
                <a:spcPct val="0"/>
              </a:spcAft>
              <a:tabLst>
                <a:tab pos="878164" algn="l"/>
              </a:tabLst>
              <a:defRPr/>
            </a:pPr>
            <a:endParaRPr lang="en-US" sz="2307" kern="0">
              <a:gradFill>
                <a:gsLst>
                  <a:gs pos="0">
                    <a:srgbClr val="FFFFFF"/>
                  </a:gs>
                  <a:gs pos="100000">
                    <a:srgbClr val="FFFFFF"/>
                  </a:gs>
                </a:gsLst>
                <a:lin ang="5400000" scaled="0"/>
              </a:gradFill>
              <a:latin typeface="Segoe UI Light"/>
              <a:cs typeface="Segoe UI" pitchFamily="34" charset="0"/>
            </a:endParaRPr>
          </a:p>
        </p:txBody>
      </p:sp>
      <p:sp>
        <p:nvSpPr>
          <p:cNvPr id="100" name="TextBox 99"/>
          <p:cNvSpPr txBox="1"/>
          <p:nvPr/>
        </p:nvSpPr>
        <p:spPr>
          <a:xfrm>
            <a:off x="6480159" y="1935254"/>
            <a:ext cx="5270978" cy="1587052"/>
          </a:xfrm>
          <a:prstGeom prst="rect">
            <a:avLst/>
          </a:prstGeom>
          <a:solidFill>
            <a:schemeClr val="tx2"/>
          </a:solidFill>
        </p:spPr>
        <p:txBody>
          <a:bodyPr wrap="square" lIns="175661" tIns="140529" rIns="175661" bIns="140529" rtlCol="0">
            <a:spAutoFit/>
          </a:bodyPr>
          <a:lstStyle/>
          <a:p>
            <a:pPr defTabSz="895810" fontAlgn="base">
              <a:lnSpc>
                <a:spcPct val="90000"/>
              </a:lnSpc>
              <a:spcBef>
                <a:spcPct val="0"/>
              </a:spcBef>
              <a:spcAft>
                <a:spcPct val="0"/>
              </a:spcAft>
              <a:tabLst>
                <a:tab pos="878164" algn="l"/>
              </a:tabLst>
              <a:defRPr/>
            </a:pPr>
            <a:endParaRPr lang="en-US" sz="2307" kern="0">
              <a:gradFill>
                <a:gsLst>
                  <a:gs pos="0">
                    <a:srgbClr val="FFFFFF"/>
                  </a:gs>
                  <a:gs pos="100000">
                    <a:srgbClr val="FFFFFF"/>
                  </a:gs>
                </a:gsLst>
                <a:lin ang="5400000" scaled="0"/>
              </a:gradFill>
              <a:latin typeface="Segoe UI Light"/>
              <a:ea typeface="Segoe UI" pitchFamily="34" charset="0"/>
              <a:cs typeface="Segoe UI" pitchFamily="34" charset="0"/>
            </a:endParaRPr>
          </a:p>
          <a:p>
            <a:pPr defTabSz="895810" fontAlgn="base">
              <a:lnSpc>
                <a:spcPct val="90000"/>
              </a:lnSpc>
              <a:spcBef>
                <a:spcPct val="0"/>
              </a:spcBef>
              <a:spcAft>
                <a:spcPct val="0"/>
              </a:spcAft>
              <a:tabLst>
                <a:tab pos="878164" algn="l"/>
              </a:tabLst>
              <a:defRPr/>
            </a:pPr>
            <a:endParaRPr lang="en-US" sz="2307" kern="0">
              <a:gradFill>
                <a:gsLst>
                  <a:gs pos="0">
                    <a:srgbClr val="FFFFFF"/>
                  </a:gs>
                  <a:gs pos="100000">
                    <a:srgbClr val="FFFFFF"/>
                  </a:gs>
                </a:gsLst>
                <a:lin ang="5400000" scaled="0"/>
              </a:gradFill>
              <a:latin typeface="Segoe UI Light"/>
              <a:ea typeface="Segoe UI" pitchFamily="34" charset="0"/>
              <a:cs typeface="Segoe UI" pitchFamily="34" charset="0"/>
            </a:endParaRPr>
          </a:p>
          <a:p>
            <a:pPr defTabSz="895810" fontAlgn="base">
              <a:lnSpc>
                <a:spcPct val="90000"/>
              </a:lnSpc>
              <a:spcBef>
                <a:spcPct val="0"/>
              </a:spcBef>
              <a:spcAft>
                <a:spcPct val="0"/>
              </a:spcAft>
              <a:tabLst>
                <a:tab pos="878164" algn="l"/>
              </a:tabLst>
              <a:defRPr/>
            </a:pPr>
            <a:endParaRPr lang="en-US" sz="2307" kern="0">
              <a:gradFill>
                <a:gsLst>
                  <a:gs pos="0">
                    <a:srgbClr val="FFFFFF"/>
                  </a:gs>
                  <a:gs pos="100000">
                    <a:srgbClr val="FFFFFF"/>
                  </a:gs>
                </a:gsLst>
                <a:lin ang="5400000" scaled="0"/>
              </a:gradFill>
              <a:latin typeface="Segoe UI Light"/>
              <a:ea typeface="Segoe UI" pitchFamily="34" charset="0"/>
              <a:cs typeface="Segoe UI" pitchFamily="34" charset="0"/>
            </a:endParaRPr>
          </a:p>
          <a:p>
            <a:pPr defTabSz="895810" fontAlgn="base">
              <a:lnSpc>
                <a:spcPct val="90000"/>
              </a:lnSpc>
              <a:spcBef>
                <a:spcPct val="0"/>
              </a:spcBef>
              <a:spcAft>
                <a:spcPct val="0"/>
              </a:spcAft>
              <a:tabLst>
                <a:tab pos="878164" algn="l"/>
              </a:tabLst>
              <a:defRPr/>
            </a:pPr>
            <a:endParaRPr lang="en-US" sz="230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1" name="TextBox 100"/>
          <p:cNvSpPr txBox="1"/>
          <p:nvPr/>
        </p:nvSpPr>
        <p:spPr>
          <a:xfrm>
            <a:off x="4903444" y="2699674"/>
            <a:ext cx="1161858" cy="506565"/>
          </a:xfrm>
          <a:prstGeom prst="rect">
            <a:avLst/>
          </a:prstGeom>
          <a:noFill/>
        </p:spPr>
        <p:txBody>
          <a:bodyPr wrap="none" lIns="179234" tIns="143387" rIns="179234" bIns="143387" rtlCol="0">
            <a:spAutoFit/>
          </a:bodyPr>
          <a:lstStyle/>
          <a:p>
            <a:pPr defTabSz="896214">
              <a:lnSpc>
                <a:spcPct val="90000"/>
              </a:lnSpc>
              <a:spcAft>
                <a:spcPts val="588"/>
              </a:spcAft>
              <a:defRPr/>
            </a:pPr>
            <a:r>
              <a:rPr lang="en-US" sz="1567" kern="0">
                <a:gradFill>
                  <a:gsLst>
                    <a:gs pos="0">
                      <a:srgbClr val="FFFFFF"/>
                    </a:gs>
                    <a:gs pos="100000">
                      <a:srgbClr val="FFFFFF"/>
                    </a:gs>
                  </a:gsLst>
                  <a:lin ang="5400000" scaled="1"/>
                </a:gradFill>
                <a:latin typeface="Segoe UI" panose="020B0502040204020203" pitchFamily="34" charset="0"/>
                <a:cs typeface="Segoe UI" panose="020B0502040204020203" pitchFamily="34" charset="0"/>
              </a:rPr>
              <a:t>API Apps</a:t>
            </a:r>
          </a:p>
        </p:txBody>
      </p:sp>
      <p:sp>
        <p:nvSpPr>
          <p:cNvPr id="102" name="TextBox 101"/>
          <p:cNvSpPr txBox="1"/>
          <p:nvPr/>
        </p:nvSpPr>
        <p:spPr>
          <a:xfrm>
            <a:off x="6480159" y="303881"/>
            <a:ext cx="5270978" cy="1580001"/>
          </a:xfrm>
          <a:prstGeom prst="rect">
            <a:avLst/>
          </a:prstGeom>
          <a:solidFill>
            <a:schemeClr val="tx2"/>
          </a:solidFill>
          <a:ln w="6350" cap="flat" cmpd="sng" algn="ctr">
            <a:noFill/>
            <a:prstDash val="solid"/>
            <a:miter lim="800000"/>
            <a:headEnd type="none" w="med" len="med"/>
            <a:tailEnd type="none" w="med" len="med"/>
          </a:ln>
          <a:effectLst/>
        </p:spPr>
        <p:txBody>
          <a:bodyPr rot="0" spcFirstLastPara="0" vertOverflow="overflow" horzOverflow="overflow" vert="horz" wrap="square" lIns="172232" tIns="137786" rIns="172232" bIns="137786" numCol="1" spcCol="0" rtlCol="0" fromWordArt="0" anchor="t" anchorCtr="0" forceAA="0" compatLnSpc="1">
            <a:prstTxWarp prst="textNoShape">
              <a:avLst/>
            </a:prstTxWarp>
            <a:noAutofit/>
          </a:bodyPr>
          <a:lstStyle>
            <a:defPPr>
              <a:defRPr lang="en-US"/>
            </a:defPPr>
            <a:lvl1pPr defTabSz="913926" fontAlgn="base">
              <a:lnSpc>
                <a:spcPct val="90000"/>
              </a:lnSpc>
              <a:spcBef>
                <a:spcPct val="0"/>
              </a:spcBef>
              <a:spcAft>
                <a:spcPct val="0"/>
              </a:spcAft>
              <a:defRPr sz="2353" b="1" kern="0">
                <a:gradFill>
                  <a:gsLst>
                    <a:gs pos="0">
                      <a:srgbClr val="FFFFFF"/>
                    </a:gs>
                    <a:gs pos="100000">
                      <a:srgbClr val="FFFFFF"/>
                    </a:gs>
                  </a:gsLst>
                  <a:lin ang="5400000" scaled="0"/>
                </a:gradFill>
                <a:latin typeface="Segoe UI"/>
                <a:ea typeface="Segoe UI" pitchFamily="34" charset="0"/>
                <a:cs typeface="Segoe UI" pitchFamily="34" charset="0"/>
              </a:defRPr>
            </a:lvl1pPr>
          </a:lstStyle>
          <a:p>
            <a:pPr defTabSz="895810">
              <a:tabLst>
                <a:tab pos="878164" algn="l"/>
              </a:tabLst>
              <a:defRPr/>
            </a:pPr>
            <a:endParaRPr lang="en-US" sz="2304" b="0">
              <a:solidFill>
                <a:srgbClr val="FFFFFF"/>
              </a:solidFill>
              <a:latin typeface="Segoe UI Light"/>
              <a:ea typeface="+mn-ea"/>
            </a:endParaRPr>
          </a:p>
          <a:p>
            <a:pPr defTabSz="878221">
              <a:tabLst>
                <a:tab pos="860921" algn="l"/>
              </a:tabLst>
              <a:defRPr/>
            </a:pPr>
            <a:endParaRPr lang="en-US" sz="2262" b="0"/>
          </a:p>
        </p:txBody>
      </p:sp>
      <p:pic>
        <p:nvPicPr>
          <p:cNvPr id="103" name="Picture 102"/>
          <p:cNvPicPr>
            <a:picLocks noChangeAspect="1"/>
          </p:cNvPicPr>
          <p:nvPr/>
        </p:nvPicPr>
        <p:blipFill>
          <a:blip r:embed="rId2">
            <a:duotone>
              <a:prstClr val="black"/>
              <a:srgbClr val="00BCF2">
                <a:tint val="45000"/>
                <a:satMod val="400000"/>
              </a:srgbClr>
            </a:duotone>
            <a:lum bright="100000" contrast="-40000"/>
          </a:blip>
          <a:stretch>
            <a:fillRect/>
          </a:stretch>
        </p:blipFill>
        <p:spPr>
          <a:xfrm>
            <a:off x="4310783" y="1407029"/>
            <a:ext cx="545070" cy="782665"/>
          </a:xfrm>
          <a:prstGeom prst="rect">
            <a:avLst/>
          </a:prstGeom>
        </p:spPr>
      </p:pic>
      <p:sp>
        <p:nvSpPr>
          <p:cNvPr id="105" name="TextBox 104"/>
          <p:cNvSpPr txBox="1"/>
          <p:nvPr/>
        </p:nvSpPr>
        <p:spPr>
          <a:xfrm>
            <a:off x="4903444" y="3785719"/>
            <a:ext cx="1337865" cy="506565"/>
          </a:xfrm>
          <a:prstGeom prst="rect">
            <a:avLst/>
          </a:prstGeom>
          <a:noFill/>
        </p:spPr>
        <p:txBody>
          <a:bodyPr wrap="none" lIns="179234" tIns="143387" rIns="179234" bIns="143387" rtlCol="0">
            <a:spAutoFit/>
          </a:bodyPr>
          <a:lstStyle/>
          <a:p>
            <a:pPr defTabSz="896214">
              <a:lnSpc>
                <a:spcPct val="90000"/>
              </a:lnSpc>
              <a:spcAft>
                <a:spcPts val="588"/>
              </a:spcAft>
              <a:defRPr/>
            </a:pPr>
            <a:r>
              <a:rPr lang="en-US" sz="1567" kern="0">
                <a:gradFill>
                  <a:gsLst>
                    <a:gs pos="0">
                      <a:srgbClr val="FFFFFF"/>
                    </a:gs>
                    <a:gs pos="100000">
                      <a:srgbClr val="FFFFFF"/>
                    </a:gs>
                  </a:gsLst>
                  <a:lin ang="5400000" scaled="1"/>
                </a:gradFill>
                <a:latin typeface="Segoe UI" panose="020B0502040204020203" pitchFamily="34" charset="0"/>
                <a:cs typeface="Segoe UI" panose="020B0502040204020203" pitchFamily="34" charset="0"/>
              </a:rPr>
              <a:t>Logic Apps</a:t>
            </a:r>
          </a:p>
        </p:txBody>
      </p:sp>
      <p:sp>
        <p:nvSpPr>
          <p:cNvPr id="106" name="TextBox 105"/>
          <p:cNvSpPr txBox="1"/>
          <p:nvPr/>
        </p:nvSpPr>
        <p:spPr>
          <a:xfrm>
            <a:off x="5089453" y="4880171"/>
            <a:ext cx="1172972" cy="510886"/>
          </a:xfrm>
          <a:prstGeom prst="rect">
            <a:avLst/>
          </a:prstGeom>
          <a:noFill/>
        </p:spPr>
        <p:txBody>
          <a:bodyPr wrap="none" lIns="179234" tIns="143387" rIns="179234" bIns="143387" rtlCol="0">
            <a:spAutoFit/>
          </a:bodyPr>
          <a:lstStyle/>
          <a:p>
            <a:pPr defTabSz="896214">
              <a:lnSpc>
                <a:spcPct val="90000"/>
              </a:lnSpc>
              <a:spcAft>
                <a:spcPts val="588"/>
              </a:spcAft>
              <a:defRPr/>
            </a:pPr>
            <a:r>
              <a:rPr lang="en-US" sz="1567" kern="0">
                <a:solidFill>
                  <a:srgbClr val="FFFFFF"/>
                </a:solidFill>
                <a:latin typeface="Segoe UI Light"/>
              </a:rPr>
              <a:t>Functions</a:t>
            </a:r>
          </a:p>
        </p:txBody>
      </p:sp>
      <p:sp>
        <p:nvSpPr>
          <p:cNvPr id="107" name="TextBox 106"/>
          <p:cNvSpPr txBox="1"/>
          <p:nvPr/>
        </p:nvSpPr>
        <p:spPr>
          <a:xfrm>
            <a:off x="4903444" y="1590728"/>
            <a:ext cx="1485585" cy="506565"/>
          </a:xfrm>
          <a:prstGeom prst="rect">
            <a:avLst/>
          </a:prstGeom>
          <a:noFill/>
        </p:spPr>
        <p:txBody>
          <a:bodyPr wrap="none" lIns="179234" tIns="143387" rIns="179234" bIns="143387" rtlCol="0">
            <a:spAutoFit/>
          </a:bodyPr>
          <a:lstStyle/>
          <a:p>
            <a:pPr defTabSz="896214">
              <a:lnSpc>
                <a:spcPct val="90000"/>
              </a:lnSpc>
              <a:spcAft>
                <a:spcPts val="588"/>
              </a:spcAft>
              <a:defRPr/>
            </a:pPr>
            <a:r>
              <a:rPr lang="en-US" sz="1567" kern="0">
                <a:gradFill>
                  <a:gsLst>
                    <a:gs pos="0">
                      <a:srgbClr val="FFFFFF"/>
                    </a:gs>
                    <a:gs pos="100000">
                      <a:srgbClr val="FFFFFF"/>
                    </a:gs>
                  </a:gsLst>
                  <a:lin ang="5400000" scaled="1"/>
                </a:gradFill>
                <a:latin typeface="Segoe UI" panose="020B0502040204020203" pitchFamily="34" charset="0"/>
                <a:cs typeface="Segoe UI" panose="020B0502040204020203" pitchFamily="34" charset="0"/>
              </a:rPr>
              <a:t>Mobile Apps</a:t>
            </a:r>
          </a:p>
        </p:txBody>
      </p:sp>
      <p:pic>
        <p:nvPicPr>
          <p:cNvPr id="108" name="Picture 6"/>
          <p:cNvPicPr>
            <a:picLocks noChangeAspect="1"/>
          </p:cNvPicPr>
          <p:nvPr/>
        </p:nvPicPr>
        <p:blipFill>
          <a:blip r:embed="rId3">
            <a:biLevel thresh="25000"/>
          </a:blip>
          <a:stretch>
            <a:fillRect/>
          </a:stretch>
        </p:blipFill>
        <p:spPr>
          <a:xfrm>
            <a:off x="4210269" y="4791735"/>
            <a:ext cx="902354" cy="796299"/>
          </a:xfrm>
          <a:prstGeom prst="rect">
            <a:avLst/>
          </a:prstGeom>
        </p:spPr>
      </p:pic>
      <p:sp>
        <p:nvSpPr>
          <p:cNvPr id="109" name="TextBox 108"/>
          <p:cNvSpPr txBox="1"/>
          <p:nvPr/>
        </p:nvSpPr>
        <p:spPr>
          <a:xfrm>
            <a:off x="4903445" y="486603"/>
            <a:ext cx="1276577" cy="506565"/>
          </a:xfrm>
          <a:prstGeom prst="rect">
            <a:avLst/>
          </a:prstGeom>
          <a:noFill/>
        </p:spPr>
        <p:txBody>
          <a:bodyPr wrap="none" lIns="179234" tIns="143387" rIns="179234" bIns="143387" rtlCol="0">
            <a:spAutoFit/>
          </a:bodyPr>
          <a:lstStyle/>
          <a:p>
            <a:pPr defTabSz="896214">
              <a:lnSpc>
                <a:spcPct val="90000"/>
              </a:lnSpc>
              <a:spcAft>
                <a:spcPts val="588"/>
              </a:spcAft>
              <a:defRPr/>
            </a:pPr>
            <a:r>
              <a:rPr lang="en-US" sz="1567" kern="0">
                <a:gradFill>
                  <a:gsLst>
                    <a:gs pos="0">
                      <a:srgbClr val="FFFFFF"/>
                    </a:gs>
                    <a:gs pos="100000">
                      <a:srgbClr val="FFFFFF"/>
                    </a:gs>
                  </a:gsLst>
                  <a:lin ang="5400000" scaled="1"/>
                </a:gradFill>
                <a:latin typeface="Segoe UI" panose="020B0502040204020203" pitchFamily="34" charset="0"/>
                <a:cs typeface="Segoe UI" panose="020B0502040204020203" pitchFamily="34" charset="0"/>
              </a:rPr>
              <a:t>Web Apps</a:t>
            </a:r>
          </a:p>
        </p:txBody>
      </p:sp>
      <p:sp>
        <p:nvSpPr>
          <p:cNvPr id="110" name="TextBox 109"/>
          <p:cNvSpPr txBox="1"/>
          <p:nvPr/>
        </p:nvSpPr>
        <p:spPr>
          <a:xfrm>
            <a:off x="6480159" y="5211918"/>
            <a:ext cx="5270978" cy="1305613"/>
          </a:xfrm>
          <a:prstGeom prst="rect">
            <a:avLst/>
          </a:prstGeom>
          <a:solidFill>
            <a:schemeClr val="tx2"/>
          </a:solidFill>
          <a:ln w="6350" cap="flat" cmpd="sng" algn="ctr">
            <a:noFill/>
            <a:prstDash val="solid"/>
            <a:miter lim="800000"/>
            <a:headEnd type="none" w="med" len="med"/>
            <a:tailEnd type="none" w="med" len="med"/>
          </a:ln>
          <a:effectLst/>
        </p:spPr>
        <p:txBody>
          <a:bodyPr rot="0" spcFirstLastPara="0" vertOverflow="overflow" horzOverflow="overflow" vert="horz" wrap="square" lIns="172232" tIns="137786" rIns="172232" bIns="137786" numCol="1" spcCol="0" rtlCol="0" fromWordArt="0" anchor="t" anchorCtr="0" forceAA="0" compatLnSpc="1">
            <a:prstTxWarp prst="textNoShape">
              <a:avLst/>
            </a:prstTxWarp>
            <a:noAutofit/>
          </a:bodyPr>
          <a:lstStyle>
            <a:defPPr>
              <a:defRPr lang="en-US"/>
            </a:defPPr>
            <a:lvl1pPr defTabSz="913926" fontAlgn="base">
              <a:lnSpc>
                <a:spcPct val="90000"/>
              </a:lnSpc>
              <a:spcBef>
                <a:spcPct val="0"/>
              </a:spcBef>
              <a:spcAft>
                <a:spcPct val="0"/>
              </a:spcAft>
              <a:defRPr sz="2353" b="1" kern="0">
                <a:gradFill>
                  <a:gsLst>
                    <a:gs pos="0">
                      <a:srgbClr val="FFFFFF"/>
                    </a:gs>
                    <a:gs pos="100000">
                      <a:srgbClr val="FFFFFF"/>
                    </a:gs>
                  </a:gsLst>
                  <a:lin ang="5400000" scaled="0"/>
                </a:gradFill>
                <a:latin typeface="Segoe UI"/>
                <a:ea typeface="Segoe UI" pitchFamily="34" charset="0"/>
                <a:cs typeface="Segoe UI" pitchFamily="34" charset="0"/>
              </a:defRPr>
            </a:lvl1pPr>
          </a:lstStyle>
          <a:p>
            <a:pPr defTabSz="895810">
              <a:tabLst>
                <a:tab pos="878164" algn="l"/>
              </a:tabLst>
              <a:defRPr/>
            </a:pPr>
            <a:endParaRPr lang="en-US" sz="2307" b="0"/>
          </a:p>
        </p:txBody>
      </p:sp>
      <p:pic>
        <p:nvPicPr>
          <p:cNvPr id="111" name="Picture 110"/>
          <p:cNvPicPr>
            <a:picLocks noChangeAspect="1"/>
          </p:cNvPicPr>
          <p:nvPr/>
        </p:nvPicPr>
        <p:blipFill>
          <a:blip r:embed="rId4"/>
          <a:stretch>
            <a:fillRect/>
          </a:stretch>
        </p:blipFill>
        <p:spPr>
          <a:xfrm>
            <a:off x="4248657" y="2684297"/>
            <a:ext cx="669324" cy="631908"/>
          </a:xfrm>
          <a:prstGeom prst="flowChartOffpageConnector">
            <a:avLst/>
          </a:prstGeom>
          <a:noFill/>
        </p:spPr>
      </p:pic>
      <p:pic>
        <p:nvPicPr>
          <p:cNvPr id="112" name="Picture 111"/>
          <p:cNvPicPr>
            <a:picLocks noChangeAspect="1"/>
          </p:cNvPicPr>
          <p:nvPr/>
        </p:nvPicPr>
        <p:blipFill>
          <a:blip r:embed="rId5">
            <a:duotone>
              <a:prstClr val="black"/>
              <a:srgbClr val="00BCF2">
                <a:tint val="45000"/>
                <a:satMod val="400000"/>
              </a:srgbClr>
            </a:duotone>
            <a:lum bright="100000" contrast="-40000"/>
          </a:blip>
          <a:stretch>
            <a:fillRect/>
          </a:stretch>
        </p:blipFill>
        <p:spPr>
          <a:xfrm>
            <a:off x="4228449" y="339198"/>
            <a:ext cx="709741" cy="693195"/>
          </a:xfrm>
          <a:prstGeom prst="rect">
            <a:avLst/>
          </a:prstGeom>
        </p:spPr>
      </p:pic>
      <p:sp>
        <p:nvSpPr>
          <p:cNvPr id="113" name="TextBox 112"/>
          <p:cNvSpPr txBox="1"/>
          <p:nvPr/>
        </p:nvSpPr>
        <p:spPr>
          <a:xfrm>
            <a:off x="6567882" y="1924217"/>
            <a:ext cx="5175906" cy="307510"/>
          </a:xfrm>
          <a:prstGeom prst="rect">
            <a:avLst/>
          </a:prstGeom>
          <a:noFill/>
        </p:spPr>
        <p:txBody>
          <a:bodyPr wrap="square" rtlCol="0">
            <a:spAutoFit/>
          </a:bodyPr>
          <a:lstStyle/>
          <a:p>
            <a:pPr defTabSz="896214">
              <a:lnSpc>
                <a:spcPct val="90000"/>
              </a:lnSpc>
              <a:spcAft>
                <a:spcPts val="588"/>
              </a:spcAft>
              <a:tabLst>
                <a:tab pos="878164" algn="l"/>
              </a:tabLst>
              <a:defRPr/>
            </a:pPr>
            <a:r>
              <a:rPr lang="en-US" sz="1567" kern="0">
                <a:gradFill>
                  <a:gsLst>
                    <a:gs pos="0">
                      <a:srgbClr val="FFFFFF"/>
                    </a:gs>
                    <a:gs pos="100000">
                      <a:srgbClr val="FFFFFF"/>
                    </a:gs>
                  </a:gsLst>
                  <a:lin ang="5400000" scaled="1"/>
                </a:gradFill>
                <a:latin typeface="Segoe UI" panose="020B0502040204020203" pitchFamily="34" charset="0"/>
                <a:cs typeface="Segoe UI" panose="020B0502040204020203" pitchFamily="34" charset="0"/>
              </a:rPr>
              <a:t>Unlock value across on-premises and cloud</a:t>
            </a:r>
          </a:p>
        </p:txBody>
      </p:sp>
      <p:sp>
        <p:nvSpPr>
          <p:cNvPr id="114" name="TextBox 113"/>
          <p:cNvSpPr txBox="1"/>
          <p:nvPr/>
        </p:nvSpPr>
        <p:spPr>
          <a:xfrm>
            <a:off x="6567882" y="3569725"/>
            <a:ext cx="5069570" cy="307510"/>
          </a:xfrm>
          <a:prstGeom prst="rect">
            <a:avLst/>
          </a:prstGeom>
          <a:noFill/>
        </p:spPr>
        <p:txBody>
          <a:bodyPr wrap="square" rtlCol="0">
            <a:spAutoFit/>
          </a:bodyPr>
          <a:lstStyle/>
          <a:p>
            <a:pPr defTabSz="896214">
              <a:lnSpc>
                <a:spcPct val="90000"/>
              </a:lnSpc>
              <a:spcAft>
                <a:spcPts val="588"/>
              </a:spcAft>
              <a:tabLst>
                <a:tab pos="878164" algn="l"/>
              </a:tabLst>
              <a:defRPr/>
            </a:pPr>
            <a:r>
              <a:rPr lang="en-US" sz="1567" kern="0">
                <a:gradFill>
                  <a:gsLst>
                    <a:gs pos="0">
                      <a:srgbClr val="FFFFFF"/>
                    </a:gs>
                    <a:gs pos="100000">
                      <a:srgbClr val="FFFFFF"/>
                    </a:gs>
                  </a:gsLst>
                  <a:lin ang="5400000" scaled="1"/>
                </a:gradFill>
                <a:latin typeface="Segoe UI" panose="020B0502040204020203" pitchFamily="34" charset="0"/>
                <a:cs typeface="Segoe UI" panose="020B0502040204020203" pitchFamily="34" charset="0"/>
              </a:rPr>
              <a:t>Automate EAI, B2B/EDI, and business processes</a:t>
            </a:r>
          </a:p>
        </p:txBody>
      </p:sp>
      <p:sp>
        <p:nvSpPr>
          <p:cNvPr id="115" name="TextBox 114"/>
          <p:cNvSpPr txBox="1"/>
          <p:nvPr/>
        </p:nvSpPr>
        <p:spPr>
          <a:xfrm>
            <a:off x="6567881" y="5223386"/>
            <a:ext cx="5069570" cy="307510"/>
          </a:xfrm>
          <a:prstGeom prst="rect">
            <a:avLst/>
          </a:prstGeom>
          <a:noFill/>
        </p:spPr>
        <p:txBody>
          <a:bodyPr wrap="square" rtlCol="0">
            <a:spAutoFit/>
          </a:bodyPr>
          <a:lstStyle/>
          <a:p>
            <a:pPr defTabSz="896214">
              <a:lnSpc>
                <a:spcPct val="90000"/>
              </a:lnSpc>
              <a:spcAft>
                <a:spcPts val="588"/>
              </a:spcAft>
              <a:tabLst>
                <a:tab pos="878164" algn="l"/>
              </a:tabLst>
              <a:defRPr/>
            </a:pPr>
            <a:r>
              <a:rPr lang="en-US" sz="1567" kern="0">
                <a:gradFill>
                  <a:gsLst>
                    <a:gs pos="0">
                      <a:srgbClr val="FFFFFF"/>
                    </a:gs>
                    <a:gs pos="100000">
                      <a:srgbClr val="FFFFFF"/>
                    </a:gs>
                  </a:gsLst>
                  <a:lin ang="5400000" scaled="1"/>
                </a:gradFill>
                <a:latin typeface="Segoe UI" panose="020B0502040204020203" pitchFamily="34" charset="0"/>
                <a:cs typeface="Segoe UI" panose="020B0502040204020203" pitchFamily="34" charset="0"/>
              </a:rPr>
              <a:t>Enhance integration solution with Azure services</a:t>
            </a:r>
          </a:p>
        </p:txBody>
      </p:sp>
      <p:sp>
        <p:nvSpPr>
          <p:cNvPr id="116" name="TextBox 115"/>
          <p:cNvSpPr txBox="1"/>
          <p:nvPr/>
        </p:nvSpPr>
        <p:spPr>
          <a:xfrm>
            <a:off x="6567882" y="356224"/>
            <a:ext cx="3381818" cy="307510"/>
          </a:xfrm>
          <a:prstGeom prst="rect">
            <a:avLst/>
          </a:prstGeom>
          <a:noFill/>
        </p:spPr>
        <p:txBody>
          <a:bodyPr wrap="square" rtlCol="0">
            <a:spAutoFit/>
          </a:bodyPr>
          <a:lstStyle/>
          <a:p>
            <a:pPr defTabSz="896214">
              <a:lnSpc>
                <a:spcPct val="90000"/>
              </a:lnSpc>
              <a:spcAft>
                <a:spcPts val="588"/>
              </a:spcAft>
              <a:tabLst>
                <a:tab pos="878164" algn="l"/>
              </a:tabLst>
              <a:defRPr/>
            </a:pPr>
            <a:r>
              <a:rPr lang="en-US" sz="1567" kern="0">
                <a:gradFill>
                  <a:gsLst>
                    <a:gs pos="0">
                      <a:srgbClr val="FFFFFF"/>
                    </a:gs>
                    <a:gs pos="100000">
                      <a:srgbClr val="FFFFFF"/>
                    </a:gs>
                  </a:gsLst>
                  <a:lin ang="5400000" scaled="1"/>
                </a:gradFill>
                <a:latin typeface="Segoe UI" panose="020B0502040204020203" pitchFamily="34" charset="0"/>
                <a:cs typeface="Segoe UI" panose="020B0502040204020203" pitchFamily="34" charset="0"/>
              </a:rPr>
              <a:t>Connect SaaS applications</a:t>
            </a:r>
          </a:p>
        </p:txBody>
      </p:sp>
      <p:grpSp>
        <p:nvGrpSpPr>
          <p:cNvPr id="117" name="Group 116"/>
          <p:cNvGrpSpPr/>
          <p:nvPr/>
        </p:nvGrpSpPr>
        <p:grpSpPr>
          <a:xfrm>
            <a:off x="288272" y="1844058"/>
            <a:ext cx="3211113" cy="3196481"/>
            <a:chOff x="827088" y="-3463925"/>
            <a:chExt cx="3833812" cy="3816350"/>
          </a:xfrm>
        </p:grpSpPr>
        <p:sp>
          <p:nvSpPr>
            <p:cNvPr id="118" name="Freeform 5"/>
            <p:cNvSpPr>
              <a:spLocks/>
            </p:cNvSpPr>
            <p:nvPr/>
          </p:nvSpPr>
          <p:spPr bwMode="auto">
            <a:xfrm>
              <a:off x="2863850" y="-1444625"/>
              <a:ext cx="1797050" cy="1797050"/>
            </a:xfrm>
            <a:custGeom>
              <a:avLst/>
              <a:gdLst>
                <a:gd name="T0" fmla="*/ 233 w 515"/>
                <a:gd name="T1" fmla="*/ 221 h 515"/>
                <a:gd name="T2" fmla="*/ 0 w 515"/>
                <a:gd name="T3" fmla="*/ 221 h 515"/>
                <a:gd name="T4" fmla="*/ 0 w 515"/>
                <a:gd name="T5" fmla="*/ 463 h 515"/>
                <a:gd name="T6" fmla="*/ 0 w 515"/>
                <a:gd name="T7" fmla="*/ 467 h 515"/>
                <a:gd name="T8" fmla="*/ 0 w 515"/>
                <a:gd name="T9" fmla="*/ 468 h 515"/>
                <a:gd name="T10" fmla="*/ 0 w 515"/>
                <a:gd name="T11" fmla="*/ 472 h 515"/>
                <a:gd name="T12" fmla="*/ 1 w 515"/>
                <a:gd name="T13" fmla="*/ 472 h 515"/>
                <a:gd name="T14" fmla="*/ 51 w 515"/>
                <a:gd name="T15" fmla="*/ 515 h 515"/>
                <a:gd name="T16" fmla="*/ 463 w 515"/>
                <a:gd name="T17" fmla="*/ 515 h 515"/>
                <a:gd name="T18" fmla="*/ 515 w 515"/>
                <a:gd name="T19" fmla="*/ 463 h 515"/>
                <a:gd name="T20" fmla="*/ 515 w 515"/>
                <a:gd name="T21" fmla="*/ 51 h 515"/>
                <a:gd name="T22" fmla="*/ 463 w 515"/>
                <a:gd name="T23" fmla="*/ 0 h 515"/>
                <a:gd name="T24" fmla="*/ 404 w 515"/>
                <a:gd name="T25" fmla="*/ 0 h 515"/>
                <a:gd name="T26" fmla="*/ 411 w 515"/>
                <a:gd name="T27" fmla="*/ 50 h 515"/>
                <a:gd name="T28" fmla="*/ 233 w 515"/>
                <a:gd name="T29" fmla="*/ 221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5" h="515">
                  <a:moveTo>
                    <a:pt x="233" y="221"/>
                  </a:moveTo>
                  <a:cubicBezTo>
                    <a:pt x="196" y="221"/>
                    <a:pt x="101" y="221"/>
                    <a:pt x="0" y="221"/>
                  </a:cubicBezTo>
                  <a:cubicBezTo>
                    <a:pt x="0" y="463"/>
                    <a:pt x="0" y="463"/>
                    <a:pt x="0" y="463"/>
                  </a:cubicBezTo>
                  <a:cubicBezTo>
                    <a:pt x="0" y="465"/>
                    <a:pt x="0" y="466"/>
                    <a:pt x="0" y="467"/>
                  </a:cubicBezTo>
                  <a:cubicBezTo>
                    <a:pt x="0" y="468"/>
                    <a:pt x="0" y="468"/>
                    <a:pt x="0" y="468"/>
                  </a:cubicBezTo>
                  <a:cubicBezTo>
                    <a:pt x="0" y="469"/>
                    <a:pt x="0" y="471"/>
                    <a:pt x="0" y="472"/>
                  </a:cubicBezTo>
                  <a:cubicBezTo>
                    <a:pt x="1" y="472"/>
                    <a:pt x="1" y="472"/>
                    <a:pt x="1" y="472"/>
                  </a:cubicBezTo>
                  <a:cubicBezTo>
                    <a:pt x="5" y="496"/>
                    <a:pt x="26" y="515"/>
                    <a:pt x="51" y="515"/>
                  </a:cubicBezTo>
                  <a:cubicBezTo>
                    <a:pt x="463" y="515"/>
                    <a:pt x="463" y="515"/>
                    <a:pt x="463" y="515"/>
                  </a:cubicBezTo>
                  <a:cubicBezTo>
                    <a:pt x="492" y="515"/>
                    <a:pt x="515" y="492"/>
                    <a:pt x="515" y="463"/>
                  </a:cubicBezTo>
                  <a:cubicBezTo>
                    <a:pt x="515" y="51"/>
                    <a:pt x="515" y="51"/>
                    <a:pt x="515" y="51"/>
                  </a:cubicBezTo>
                  <a:cubicBezTo>
                    <a:pt x="515" y="23"/>
                    <a:pt x="492" y="0"/>
                    <a:pt x="463" y="0"/>
                  </a:cubicBezTo>
                  <a:cubicBezTo>
                    <a:pt x="404" y="0"/>
                    <a:pt x="404" y="0"/>
                    <a:pt x="404" y="0"/>
                  </a:cubicBezTo>
                  <a:cubicBezTo>
                    <a:pt x="409" y="15"/>
                    <a:pt x="411" y="32"/>
                    <a:pt x="411" y="50"/>
                  </a:cubicBezTo>
                  <a:cubicBezTo>
                    <a:pt x="411" y="148"/>
                    <a:pt x="332" y="221"/>
                    <a:pt x="233" y="221"/>
                  </a:cubicBezTo>
                  <a:close/>
                </a:path>
              </a:pathLst>
            </a:custGeom>
            <a:solidFill>
              <a:srgbClr val="002050">
                <a:lumMod val="75000"/>
                <a:lumOff val="25000"/>
              </a:srgbClr>
            </a:solidFill>
            <a:ln>
              <a:solidFill>
                <a:srgbClr val="002050">
                  <a:lumMod val="75000"/>
                  <a:lumOff val="25000"/>
                </a:srgbClr>
              </a:solidFill>
            </a:ln>
            <a:extLst>
              <a:ext uri="{91240B29-F687-4f45-9708-019B960494DF}">
                <a14:hiddenLine xmlns:a14="http://schemas.microsoft.com/office/drawing/2010/main" xmlns=""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841">
                <a:defRPr/>
              </a:pPr>
              <a:endParaRPr lang="en-US" sz="1765" kern="0">
                <a:solidFill>
                  <a:srgbClr val="FFFFFF"/>
                </a:solidFill>
                <a:latin typeface="Segoe UI Light" charset="0"/>
              </a:endParaRPr>
            </a:p>
          </p:txBody>
        </p:sp>
        <p:sp>
          <p:nvSpPr>
            <p:cNvPr id="119" name="Freeform 6"/>
            <p:cNvSpPr>
              <a:spLocks/>
            </p:cNvSpPr>
            <p:nvPr/>
          </p:nvSpPr>
          <p:spPr bwMode="auto">
            <a:xfrm>
              <a:off x="827088" y="-1444625"/>
              <a:ext cx="1797050" cy="1797050"/>
            </a:xfrm>
            <a:custGeom>
              <a:avLst/>
              <a:gdLst>
                <a:gd name="T0" fmla="*/ 106 w 515"/>
                <a:gd name="T1" fmla="*/ 50 h 515"/>
                <a:gd name="T2" fmla="*/ 114 w 515"/>
                <a:gd name="T3" fmla="*/ 0 h 515"/>
                <a:gd name="T4" fmla="*/ 52 w 515"/>
                <a:gd name="T5" fmla="*/ 0 h 515"/>
                <a:gd name="T6" fmla="*/ 1 w 515"/>
                <a:gd name="T7" fmla="*/ 42 h 515"/>
                <a:gd name="T8" fmla="*/ 1 w 515"/>
                <a:gd name="T9" fmla="*/ 43 h 515"/>
                <a:gd name="T10" fmla="*/ 0 w 515"/>
                <a:gd name="T11" fmla="*/ 46 h 515"/>
                <a:gd name="T12" fmla="*/ 0 w 515"/>
                <a:gd name="T13" fmla="*/ 47 h 515"/>
                <a:gd name="T14" fmla="*/ 0 w 515"/>
                <a:gd name="T15" fmla="*/ 51 h 515"/>
                <a:gd name="T16" fmla="*/ 0 w 515"/>
                <a:gd name="T17" fmla="*/ 463 h 515"/>
                <a:gd name="T18" fmla="*/ 0 w 515"/>
                <a:gd name="T19" fmla="*/ 467 h 515"/>
                <a:gd name="T20" fmla="*/ 0 w 515"/>
                <a:gd name="T21" fmla="*/ 468 h 515"/>
                <a:gd name="T22" fmla="*/ 1 w 515"/>
                <a:gd name="T23" fmla="*/ 472 h 515"/>
                <a:gd name="T24" fmla="*/ 1 w 515"/>
                <a:gd name="T25" fmla="*/ 472 h 515"/>
                <a:gd name="T26" fmla="*/ 52 w 515"/>
                <a:gd name="T27" fmla="*/ 515 h 515"/>
                <a:gd name="T28" fmla="*/ 464 w 515"/>
                <a:gd name="T29" fmla="*/ 515 h 515"/>
                <a:gd name="T30" fmla="*/ 515 w 515"/>
                <a:gd name="T31" fmla="*/ 463 h 515"/>
                <a:gd name="T32" fmla="*/ 515 w 515"/>
                <a:gd name="T33" fmla="*/ 221 h 515"/>
                <a:gd name="T34" fmla="*/ 284 w 515"/>
                <a:gd name="T35" fmla="*/ 221 h 515"/>
                <a:gd name="T36" fmla="*/ 106 w 515"/>
                <a:gd name="T37" fmla="*/ 5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15" h="515">
                  <a:moveTo>
                    <a:pt x="106" y="50"/>
                  </a:moveTo>
                  <a:cubicBezTo>
                    <a:pt x="106" y="32"/>
                    <a:pt x="109" y="15"/>
                    <a:pt x="114" y="0"/>
                  </a:cubicBezTo>
                  <a:cubicBezTo>
                    <a:pt x="52" y="0"/>
                    <a:pt x="52" y="0"/>
                    <a:pt x="52" y="0"/>
                  </a:cubicBezTo>
                  <a:cubicBezTo>
                    <a:pt x="26" y="0"/>
                    <a:pt x="5" y="18"/>
                    <a:pt x="1" y="42"/>
                  </a:cubicBezTo>
                  <a:cubicBezTo>
                    <a:pt x="1" y="42"/>
                    <a:pt x="1" y="42"/>
                    <a:pt x="1" y="43"/>
                  </a:cubicBezTo>
                  <a:cubicBezTo>
                    <a:pt x="1" y="44"/>
                    <a:pt x="1" y="45"/>
                    <a:pt x="0" y="46"/>
                  </a:cubicBezTo>
                  <a:cubicBezTo>
                    <a:pt x="0" y="47"/>
                    <a:pt x="0" y="47"/>
                    <a:pt x="0" y="47"/>
                  </a:cubicBezTo>
                  <a:cubicBezTo>
                    <a:pt x="0" y="48"/>
                    <a:pt x="0" y="50"/>
                    <a:pt x="0" y="51"/>
                  </a:cubicBezTo>
                  <a:cubicBezTo>
                    <a:pt x="0" y="463"/>
                    <a:pt x="0" y="463"/>
                    <a:pt x="0" y="463"/>
                  </a:cubicBezTo>
                  <a:cubicBezTo>
                    <a:pt x="0" y="465"/>
                    <a:pt x="0" y="466"/>
                    <a:pt x="0" y="467"/>
                  </a:cubicBezTo>
                  <a:cubicBezTo>
                    <a:pt x="0" y="468"/>
                    <a:pt x="0" y="468"/>
                    <a:pt x="0" y="468"/>
                  </a:cubicBezTo>
                  <a:cubicBezTo>
                    <a:pt x="1" y="469"/>
                    <a:pt x="1" y="471"/>
                    <a:pt x="1" y="472"/>
                  </a:cubicBezTo>
                  <a:cubicBezTo>
                    <a:pt x="1" y="472"/>
                    <a:pt x="1" y="472"/>
                    <a:pt x="1" y="472"/>
                  </a:cubicBezTo>
                  <a:cubicBezTo>
                    <a:pt x="5" y="496"/>
                    <a:pt x="26" y="515"/>
                    <a:pt x="52" y="515"/>
                  </a:cubicBezTo>
                  <a:cubicBezTo>
                    <a:pt x="464" y="515"/>
                    <a:pt x="464" y="515"/>
                    <a:pt x="464" y="515"/>
                  </a:cubicBezTo>
                  <a:cubicBezTo>
                    <a:pt x="492" y="515"/>
                    <a:pt x="515" y="492"/>
                    <a:pt x="515" y="463"/>
                  </a:cubicBezTo>
                  <a:cubicBezTo>
                    <a:pt x="515" y="221"/>
                    <a:pt x="515" y="221"/>
                    <a:pt x="515" y="221"/>
                  </a:cubicBezTo>
                  <a:cubicBezTo>
                    <a:pt x="419" y="221"/>
                    <a:pt x="327" y="221"/>
                    <a:pt x="284" y="221"/>
                  </a:cubicBezTo>
                  <a:cubicBezTo>
                    <a:pt x="186" y="221"/>
                    <a:pt x="106" y="148"/>
                    <a:pt x="106" y="50"/>
                  </a:cubicBezTo>
                  <a:close/>
                </a:path>
              </a:pathLst>
            </a:custGeom>
            <a:solidFill>
              <a:srgbClr val="002050">
                <a:lumMod val="75000"/>
                <a:lumOff val="25000"/>
              </a:srgbClr>
            </a:solidFill>
            <a:ln>
              <a:solidFill>
                <a:srgbClr val="002050">
                  <a:lumMod val="75000"/>
                  <a:lumOff val="25000"/>
                </a:srgbClr>
              </a:solidFill>
            </a:ln>
            <a:extLst>
              <a:ext uri="{91240B29-F687-4f45-9708-019B960494DF}">
                <a14:hiddenLine xmlns:a14="http://schemas.microsoft.com/office/drawing/2010/main" xmlns=""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841">
                <a:defRPr/>
              </a:pPr>
              <a:endParaRPr lang="en-US" sz="1765" kern="0">
                <a:solidFill>
                  <a:srgbClr val="FFFFFF"/>
                </a:solidFill>
                <a:latin typeface="Segoe UI Light" charset="0"/>
              </a:endParaRPr>
            </a:p>
          </p:txBody>
        </p:sp>
        <p:sp>
          <p:nvSpPr>
            <p:cNvPr id="120" name="Freeform 7"/>
            <p:cNvSpPr>
              <a:spLocks/>
            </p:cNvSpPr>
            <p:nvPr/>
          </p:nvSpPr>
          <p:spPr bwMode="auto">
            <a:xfrm>
              <a:off x="2863850" y="-3463925"/>
              <a:ext cx="1797050" cy="1793875"/>
            </a:xfrm>
            <a:custGeom>
              <a:avLst/>
              <a:gdLst>
                <a:gd name="T0" fmla="*/ 515 w 515"/>
                <a:gd name="T1" fmla="*/ 463 h 514"/>
                <a:gd name="T2" fmla="*/ 515 w 515"/>
                <a:gd name="T3" fmla="*/ 51 h 514"/>
                <a:gd name="T4" fmla="*/ 463 w 515"/>
                <a:gd name="T5" fmla="*/ 0 h 514"/>
                <a:gd name="T6" fmla="*/ 51 w 515"/>
                <a:gd name="T7" fmla="*/ 0 h 514"/>
                <a:gd name="T8" fmla="*/ 1 w 515"/>
                <a:gd name="T9" fmla="*/ 42 h 514"/>
                <a:gd name="T10" fmla="*/ 0 w 515"/>
                <a:gd name="T11" fmla="*/ 42 h 514"/>
                <a:gd name="T12" fmla="*/ 0 w 515"/>
                <a:gd name="T13" fmla="*/ 46 h 514"/>
                <a:gd name="T14" fmla="*/ 0 w 515"/>
                <a:gd name="T15" fmla="*/ 47 h 514"/>
                <a:gd name="T16" fmla="*/ 0 w 515"/>
                <a:gd name="T17" fmla="*/ 51 h 514"/>
                <a:gd name="T18" fmla="*/ 0 w 515"/>
                <a:gd name="T19" fmla="*/ 238 h 514"/>
                <a:gd name="T20" fmla="*/ 56 w 515"/>
                <a:gd name="T21" fmla="*/ 231 h 514"/>
                <a:gd name="T22" fmla="*/ 283 w 515"/>
                <a:gd name="T23" fmla="*/ 458 h 514"/>
                <a:gd name="T24" fmla="*/ 282 w 515"/>
                <a:gd name="T25" fmla="*/ 465 h 514"/>
                <a:gd name="T26" fmla="*/ 365 w 515"/>
                <a:gd name="T27" fmla="*/ 514 h 514"/>
                <a:gd name="T28" fmla="*/ 463 w 515"/>
                <a:gd name="T29" fmla="*/ 514 h 514"/>
                <a:gd name="T30" fmla="*/ 515 w 515"/>
                <a:gd name="T31" fmla="*/ 463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15" h="514">
                  <a:moveTo>
                    <a:pt x="515" y="463"/>
                  </a:moveTo>
                  <a:cubicBezTo>
                    <a:pt x="515" y="51"/>
                    <a:pt x="515" y="51"/>
                    <a:pt x="515" y="51"/>
                  </a:cubicBezTo>
                  <a:cubicBezTo>
                    <a:pt x="515" y="23"/>
                    <a:pt x="492" y="0"/>
                    <a:pt x="463" y="0"/>
                  </a:cubicBezTo>
                  <a:cubicBezTo>
                    <a:pt x="51" y="0"/>
                    <a:pt x="51" y="0"/>
                    <a:pt x="51" y="0"/>
                  </a:cubicBezTo>
                  <a:cubicBezTo>
                    <a:pt x="26" y="0"/>
                    <a:pt x="5" y="18"/>
                    <a:pt x="1" y="42"/>
                  </a:cubicBezTo>
                  <a:cubicBezTo>
                    <a:pt x="1" y="42"/>
                    <a:pt x="1" y="42"/>
                    <a:pt x="0" y="42"/>
                  </a:cubicBezTo>
                  <a:cubicBezTo>
                    <a:pt x="0" y="44"/>
                    <a:pt x="0" y="45"/>
                    <a:pt x="0" y="46"/>
                  </a:cubicBezTo>
                  <a:cubicBezTo>
                    <a:pt x="0" y="46"/>
                    <a:pt x="0" y="47"/>
                    <a:pt x="0" y="47"/>
                  </a:cubicBezTo>
                  <a:cubicBezTo>
                    <a:pt x="0" y="48"/>
                    <a:pt x="0" y="50"/>
                    <a:pt x="0" y="51"/>
                  </a:cubicBezTo>
                  <a:cubicBezTo>
                    <a:pt x="0" y="238"/>
                    <a:pt x="0" y="238"/>
                    <a:pt x="0" y="238"/>
                  </a:cubicBezTo>
                  <a:cubicBezTo>
                    <a:pt x="18" y="233"/>
                    <a:pt x="36" y="231"/>
                    <a:pt x="56" y="231"/>
                  </a:cubicBezTo>
                  <a:cubicBezTo>
                    <a:pt x="181" y="231"/>
                    <a:pt x="283" y="332"/>
                    <a:pt x="283" y="458"/>
                  </a:cubicBezTo>
                  <a:cubicBezTo>
                    <a:pt x="283" y="460"/>
                    <a:pt x="282" y="463"/>
                    <a:pt x="282" y="465"/>
                  </a:cubicBezTo>
                  <a:cubicBezTo>
                    <a:pt x="314" y="475"/>
                    <a:pt x="343" y="492"/>
                    <a:pt x="365" y="514"/>
                  </a:cubicBezTo>
                  <a:cubicBezTo>
                    <a:pt x="463" y="514"/>
                    <a:pt x="463" y="514"/>
                    <a:pt x="463" y="514"/>
                  </a:cubicBezTo>
                  <a:cubicBezTo>
                    <a:pt x="492" y="514"/>
                    <a:pt x="515" y="491"/>
                    <a:pt x="515" y="463"/>
                  </a:cubicBezTo>
                  <a:close/>
                </a:path>
              </a:pathLst>
            </a:custGeom>
            <a:solidFill>
              <a:srgbClr val="002050">
                <a:lumMod val="75000"/>
                <a:lumOff val="25000"/>
              </a:srgbClr>
            </a:solidFill>
            <a:ln>
              <a:solidFill>
                <a:srgbClr val="002050">
                  <a:lumMod val="75000"/>
                  <a:lumOff val="25000"/>
                </a:srgbClr>
              </a:solidFill>
            </a:ln>
            <a:extLst>
              <a:ext uri="{91240B29-F687-4f45-9708-019B960494DF}">
                <a14:hiddenLine xmlns:a14="http://schemas.microsoft.com/office/drawing/2010/main" xmlns=""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841">
                <a:defRPr/>
              </a:pPr>
              <a:endParaRPr lang="en-US" sz="1765" kern="0">
                <a:solidFill>
                  <a:srgbClr val="FFFFFF"/>
                </a:solidFill>
                <a:latin typeface="Segoe UI Light" charset="0"/>
              </a:endParaRPr>
            </a:p>
          </p:txBody>
        </p:sp>
        <p:sp>
          <p:nvSpPr>
            <p:cNvPr id="121" name="Freeform 8"/>
            <p:cNvSpPr>
              <a:spLocks/>
            </p:cNvSpPr>
            <p:nvPr/>
          </p:nvSpPr>
          <p:spPr bwMode="auto">
            <a:xfrm>
              <a:off x="827088" y="-3463925"/>
              <a:ext cx="1797050" cy="1793875"/>
            </a:xfrm>
            <a:custGeom>
              <a:avLst/>
              <a:gdLst>
                <a:gd name="T0" fmla="*/ 247 w 515"/>
                <a:gd name="T1" fmla="*/ 462 h 514"/>
                <a:gd name="T2" fmla="*/ 245 w 515"/>
                <a:gd name="T3" fmla="*/ 438 h 514"/>
                <a:gd name="T4" fmla="*/ 383 w 515"/>
                <a:gd name="T5" fmla="*/ 300 h 514"/>
                <a:gd name="T6" fmla="*/ 458 w 515"/>
                <a:gd name="T7" fmla="*/ 322 h 514"/>
                <a:gd name="T8" fmla="*/ 515 w 515"/>
                <a:gd name="T9" fmla="*/ 268 h 514"/>
                <a:gd name="T10" fmla="*/ 515 w 515"/>
                <a:gd name="T11" fmla="*/ 51 h 514"/>
                <a:gd name="T12" fmla="*/ 464 w 515"/>
                <a:gd name="T13" fmla="*/ 0 h 514"/>
                <a:gd name="T14" fmla="*/ 52 w 515"/>
                <a:gd name="T15" fmla="*/ 0 h 514"/>
                <a:gd name="T16" fmla="*/ 1 w 515"/>
                <a:gd name="T17" fmla="*/ 42 h 514"/>
                <a:gd name="T18" fmla="*/ 1 w 515"/>
                <a:gd name="T19" fmla="*/ 42 h 514"/>
                <a:gd name="T20" fmla="*/ 0 w 515"/>
                <a:gd name="T21" fmla="*/ 46 h 514"/>
                <a:gd name="T22" fmla="*/ 0 w 515"/>
                <a:gd name="T23" fmla="*/ 47 h 514"/>
                <a:gd name="T24" fmla="*/ 0 w 515"/>
                <a:gd name="T25" fmla="*/ 51 h 514"/>
                <a:gd name="T26" fmla="*/ 0 w 515"/>
                <a:gd name="T27" fmla="*/ 463 h 514"/>
                <a:gd name="T28" fmla="*/ 0 w 515"/>
                <a:gd name="T29" fmla="*/ 467 h 514"/>
                <a:gd name="T30" fmla="*/ 0 w 515"/>
                <a:gd name="T31" fmla="*/ 468 h 514"/>
                <a:gd name="T32" fmla="*/ 1 w 515"/>
                <a:gd name="T33" fmla="*/ 472 h 514"/>
                <a:gd name="T34" fmla="*/ 1 w 515"/>
                <a:gd name="T35" fmla="*/ 472 h 514"/>
                <a:gd name="T36" fmla="*/ 52 w 515"/>
                <a:gd name="T37" fmla="*/ 514 h 514"/>
                <a:gd name="T38" fmla="*/ 151 w 515"/>
                <a:gd name="T39" fmla="*/ 514 h 514"/>
                <a:gd name="T40" fmla="*/ 247 w 515"/>
                <a:gd name="T41" fmla="*/ 462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5" h="514">
                  <a:moveTo>
                    <a:pt x="247" y="462"/>
                  </a:moveTo>
                  <a:cubicBezTo>
                    <a:pt x="246" y="454"/>
                    <a:pt x="245" y="446"/>
                    <a:pt x="245" y="438"/>
                  </a:cubicBezTo>
                  <a:cubicBezTo>
                    <a:pt x="245" y="362"/>
                    <a:pt x="306" y="300"/>
                    <a:pt x="383" y="300"/>
                  </a:cubicBezTo>
                  <a:cubicBezTo>
                    <a:pt x="411" y="300"/>
                    <a:pt x="436" y="308"/>
                    <a:pt x="458" y="322"/>
                  </a:cubicBezTo>
                  <a:cubicBezTo>
                    <a:pt x="474" y="301"/>
                    <a:pt x="493" y="283"/>
                    <a:pt x="515" y="268"/>
                  </a:cubicBezTo>
                  <a:cubicBezTo>
                    <a:pt x="515" y="51"/>
                    <a:pt x="515" y="51"/>
                    <a:pt x="515" y="51"/>
                  </a:cubicBezTo>
                  <a:cubicBezTo>
                    <a:pt x="515" y="23"/>
                    <a:pt x="492" y="0"/>
                    <a:pt x="464" y="0"/>
                  </a:cubicBezTo>
                  <a:cubicBezTo>
                    <a:pt x="52" y="0"/>
                    <a:pt x="52" y="0"/>
                    <a:pt x="52" y="0"/>
                  </a:cubicBezTo>
                  <a:cubicBezTo>
                    <a:pt x="26" y="0"/>
                    <a:pt x="5" y="18"/>
                    <a:pt x="1" y="42"/>
                  </a:cubicBezTo>
                  <a:cubicBezTo>
                    <a:pt x="1" y="42"/>
                    <a:pt x="1" y="42"/>
                    <a:pt x="1" y="42"/>
                  </a:cubicBezTo>
                  <a:cubicBezTo>
                    <a:pt x="1" y="44"/>
                    <a:pt x="1" y="45"/>
                    <a:pt x="0" y="46"/>
                  </a:cubicBezTo>
                  <a:cubicBezTo>
                    <a:pt x="0" y="46"/>
                    <a:pt x="0" y="47"/>
                    <a:pt x="0" y="47"/>
                  </a:cubicBezTo>
                  <a:cubicBezTo>
                    <a:pt x="0" y="48"/>
                    <a:pt x="0" y="50"/>
                    <a:pt x="0" y="51"/>
                  </a:cubicBezTo>
                  <a:cubicBezTo>
                    <a:pt x="0" y="463"/>
                    <a:pt x="0" y="463"/>
                    <a:pt x="0" y="463"/>
                  </a:cubicBezTo>
                  <a:cubicBezTo>
                    <a:pt x="0" y="464"/>
                    <a:pt x="0" y="466"/>
                    <a:pt x="0" y="467"/>
                  </a:cubicBezTo>
                  <a:cubicBezTo>
                    <a:pt x="0" y="467"/>
                    <a:pt x="0" y="468"/>
                    <a:pt x="0" y="468"/>
                  </a:cubicBezTo>
                  <a:cubicBezTo>
                    <a:pt x="1" y="469"/>
                    <a:pt x="1" y="470"/>
                    <a:pt x="1" y="472"/>
                  </a:cubicBezTo>
                  <a:cubicBezTo>
                    <a:pt x="1" y="472"/>
                    <a:pt x="1" y="472"/>
                    <a:pt x="1" y="472"/>
                  </a:cubicBezTo>
                  <a:cubicBezTo>
                    <a:pt x="5" y="496"/>
                    <a:pt x="26" y="514"/>
                    <a:pt x="52" y="514"/>
                  </a:cubicBezTo>
                  <a:cubicBezTo>
                    <a:pt x="151" y="514"/>
                    <a:pt x="151" y="514"/>
                    <a:pt x="151" y="514"/>
                  </a:cubicBezTo>
                  <a:cubicBezTo>
                    <a:pt x="176" y="488"/>
                    <a:pt x="209" y="470"/>
                    <a:pt x="247" y="462"/>
                  </a:cubicBezTo>
                  <a:close/>
                </a:path>
              </a:pathLst>
            </a:custGeom>
            <a:solidFill>
              <a:srgbClr val="002050">
                <a:lumMod val="75000"/>
                <a:lumOff val="25000"/>
              </a:srgbClr>
            </a:solidFill>
            <a:ln>
              <a:solidFill>
                <a:srgbClr val="002050">
                  <a:lumMod val="75000"/>
                  <a:lumOff val="25000"/>
                </a:srgbClr>
              </a:solidFill>
            </a:ln>
            <a:extLst>
              <a:ext uri="{91240B29-F687-4f45-9708-019B960494DF}">
                <a14:hiddenLine xmlns:a14="http://schemas.microsoft.com/office/drawing/2010/main" xmlns=""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841">
                <a:defRPr/>
              </a:pPr>
              <a:endParaRPr lang="en-US" sz="1765" kern="0">
                <a:solidFill>
                  <a:srgbClr val="FFFFFF"/>
                </a:solidFill>
                <a:latin typeface="Segoe UI Light" charset="0"/>
              </a:endParaRPr>
            </a:p>
          </p:txBody>
        </p:sp>
        <p:sp>
          <p:nvSpPr>
            <p:cNvPr id="122" name="Freeform 9"/>
            <p:cNvSpPr>
              <a:spLocks/>
            </p:cNvSpPr>
            <p:nvPr/>
          </p:nvSpPr>
          <p:spPr bwMode="auto">
            <a:xfrm>
              <a:off x="2863850" y="-1444625"/>
              <a:ext cx="1433512" cy="771525"/>
            </a:xfrm>
            <a:custGeom>
              <a:avLst/>
              <a:gdLst>
                <a:gd name="T0" fmla="*/ 1 w 411"/>
                <a:gd name="T1" fmla="*/ 42 h 221"/>
                <a:gd name="T2" fmla="*/ 0 w 411"/>
                <a:gd name="T3" fmla="*/ 43 h 221"/>
                <a:gd name="T4" fmla="*/ 0 w 411"/>
                <a:gd name="T5" fmla="*/ 46 h 221"/>
                <a:gd name="T6" fmla="*/ 0 w 411"/>
                <a:gd name="T7" fmla="*/ 47 h 221"/>
                <a:gd name="T8" fmla="*/ 0 w 411"/>
                <a:gd name="T9" fmla="*/ 51 h 221"/>
                <a:gd name="T10" fmla="*/ 0 w 411"/>
                <a:gd name="T11" fmla="*/ 221 h 221"/>
                <a:gd name="T12" fmla="*/ 233 w 411"/>
                <a:gd name="T13" fmla="*/ 221 h 221"/>
                <a:gd name="T14" fmla="*/ 411 w 411"/>
                <a:gd name="T15" fmla="*/ 50 h 221"/>
                <a:gd name="T16" fmla="*/ 404 w 411"/>
                <a:gd name="T17" fmla="*/ 0 h 221"/>
                <a:gd name="T18" fmla="*/ 51 w 411"/>
                <a:gd name="T19" fmla="*/ 0 h 221"/>
                <a:gd name="T20" fmla="*/ 1 w 411"/>
                <a:gd name="T21" fmla="*/ 42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1" h="221">
                  <a:moveTo>
                    <a:pt x="1" y="42"/>
                  </a:moveTo>
                  <a:cubicBezTo>
                    <a:pt x="1" y="42"/>
                    <a:pt x="1" y="42"/>
                    <a:pt x="0" y="43"/>
                  </a:cubicBezTo>
                  <a:cubicBezTo>
                    <a:pt x="0" y="44"/>
                    <a:pt x="0" y="45"/>
                    <a:pt x="0" y="46"/>
                  </a:cubicBezTo>
                  <a:cubicBezTo>
                    <a:pt x="0" y="47"/>
                    <a:pt x="0" y="47"/>
                    <a:pt x="0" y="47"/>
                  </a:cubicBezTo>
                  <a:cubicBezTo>
                    <a:pt x="0" y="48"/>
                    <a:pt x="0" y="50"/>
                    <a:pt x="0" y="51"/>
                  </a:cubicBezTo>
                  <a:cubicBezTo>
                    <a:pt x="0" y="221"/>
                    <a:pt x="0" y="221"/>
                    <a:pt x="0" y="221"/>
                  </a:cubicBezTo>
                  <a:cubicBezTo>
                    <a:pt x="101" y="221"/>
                    <a:pt x="196" y="221"/>
                    <a:pt x="233" y="221"/>
                  </a:cubicBezTo>
                  <a:cubicBezTo>
                    <a:pt x="332" y="221"/>
                    <a:pt x="411" y="148"/>
                    <a:pt x="411" y="50"/>
                  </a:cubicBezTo>
                  <a:cubicBezTo>
                    <a:pt x="411" y="32"/>
                    <a:pt x="409" y="15"/>
                    <a:pt x="404" y="0"/>
                  </a:cubicBezTo>
                  <a:cubicBezTo>
                    <a:pt x="51" y="0"/>
                    <a:pt x="51" y="0"/>
                    <a:pt x="51" y="0"/>
                  </a:cubicBezTo>
                  <a:cubicBezTo>
                    <a:pt x="26" y="0"/>
                    <a:pt x="5" y="18"/>
                    <a:pt x="1" y="42"/>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841">
                <a:defRPr/>
              </a:pPr>
              <a:endParaRPr lang="en-US" sz="1765" kern="0">
                <a:solidFill>
                  <a:srgbClr val="FFFFFF"/>
                </a:solidFill>
                <a:latin typeface="Segoe UI Light" charset="0"/>
              </a:endParaRPr>
            </a:p>
          </p:txBody>
        </p:sp>
        <p:sp>
          <p:nvSpPr>
            <p:cNvPr id="123" name="Freeform 10"/>
            <p:cNvSpPr>
              <a:spLocks/>
            </p:cNvSpPr>
            <p:nvPr/>
          </p:nvSpPr>
          <p:spPr bwMode="auto">
            <a:xfrm>
              <a:off x="1196975" y="-1444625"/>
              <a:ext cx="1427162" cy="771525"/>
            </a:xfrm>
            <a:custGeom>
              <a:avLst/>
              <a:gdLst>
                <a:gd name="T0" fmla="*/ 358 w 409"/>
                <a:gd name="T1" fmla="*/ 0 h 221"/>
                <a:gd name="T2" fmla="*/ 8 w 409"/>
                <a:gd name="T3" fmla="*/ 0 h 221"/>
                <a:gd name="T4" fmla="*/ 0 w 409"/>
                <a:gd name="T5" fmla="*/ 50 h 221"/>
                <a:gd name="T6" fmla="*/ 178 w 409"/>
                <a:gd name="T7" fmla="*/ 221 h 221"/>
                <a:gd name="T8" fmla="*/ 409 w 409"/>
                <a:gd name="T9" fmla="*/ 221 h 221"/>
                <a:gd name="T10" fmla="*/ 409 w 409"/>
                <a:gd name="T11" fmla="*/ 51 h 221"/>
                <a:gd name="T12" fmla="*/ 358 w 409"/>
                <a:gd name="T13" fmla="*/ 0 h 221"/>
              </a:gdLst>
              <a:ahLst/>
              <a:cxnLst>
                <a:cxn ang="0">
                  <a:pos x="T0" y="T1"/>
                </a:cxn>
                <a:cxn ang="0">
                  <a:pos x="T2" y="T3"/>
                </a:cxn>
                <a:cxn ang="0">
                  <a:pos x="T4" y="T5"/>
                </a:cxn>
                <a:cxn ang="0">
                  <a:pos x="T6" y="T7"/>
                </a:cxn>
                <a:cxn ang="0">
                  <a:pos x="T8" y="T9"/>
                </a:cxn>
                <a:cxn ang="0">
                  <a:pos x="T10" y="T11"/>
                </a:cxn>
                <a:cxn ang="0">
                  <a:pos x="T12" y="T13"/>
                </a:cxn>
              </a:cxnLst>
              <a:rect l="0" t="0" r="r" b="b"/>
              <a:pathLst>
                <a:path w="409" h="221">
                  <a:moveTo>
                    <a:pt x="358" y="0"/>
                  </a:moveTo>
                  <a:cubicBezTo>
                    <a:pt x="8" y="0"/>
                    <a:pt x="8" y="0"/>
                    <a:pt x="8" y="0"/>
                  </a:cubicBezTo>
                  <a:cubicBezTo>
                    <a:pt x="3" y="15"/>
                    <a:pt x="0" y="32"/>
                    <a:pt x="0" y="50"/>
                  </a:cubicBezTo>
                  <a:cubicBezTo>
                    <a:pt x="0" y="148"/>
                    <a:pt x="80" y="221"/>
                    <a:pt x="178" y="221"/>
                  </a:cubicBezTo>
                  <a:cubicBezTo>
                    <a:pt x="221" y="221"/>
                    <a:pt x="313" y="221"/>
                    <a:pt x="409" y="221"/>
                  </a:cubicBezTo>
                  <a:cubicBezTo>
                    <a:pt x="409" y="51"/>
                    <a:pt x="409" y="51"/>
                    <a:pt x="409" y="51"/>
                  </a:cubicBezTo>
                  <a:cubicBezTo>
                    <a:pt x="409" y="23"/>
                    <a:pt x="386" y="0"/>
                    <a:pt x="358"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841">
                <a:defRPr/>
              </a:pPr>
              <a:endParaRPr lang="en-US" sz="1765" kern="0">
                <a:solidFill>
                  <a:srgbClr val="FFFFFF"/>
                </a:solidFill>
                <a:latin typeface="Segoe UI Light" charset="0"/>
              </a:endParaRPr>
            </a:p>
          </p:txBody>
        </p:sp>
        <p:sp>
          <p:nvSpPr>
            <p:cNvPr id="124" name="Freeform 11"/>
            <p:cNvSpPr>
              <a:spLocks/>
            </p:cNvSpPr>
            <p:nvPr/>
          </p:nvSpPr>
          <p:spPr bwMode="auto">
            <a:xfrm>
              <a:off x="2863850" y="-2657475"/>
              <a:ext cx="1273175" cy="987425"/>
            </a:xfrm>
            <a:custGeom>
              <a:avLst/>
              <a:gdLst>
                <a:gd name="T0" fmla="*/ 283 w 365"/>
                <a:gd name="T1" fmla="*/ 227 h 283"/>
                <a:gd name="T2" fmla="*/ 56 w 365"/>
                <a:gd name="T3" fmla="*/ 0 h 283"/>
                <a:gd name="T4" fmla="*/ 0 w 365"/>
                <a:gd name="T5" fmla="*/ 7 h 283"/>
                <a:gd name="T6" fmla="*/ 0 w 365"/>
                <a:gd name="T7" fmla="*/ 232 h 283"/>
                <a:gd name="T8" fmla="*/ 0 w 365"/>
                <a:gd name="T9" fmla="*/ 236 h 283"/>
                <a:gd name="T10" fmla="*/ 0 w 365"/>
                <a:gd name="T11" fmla="*/ 237 h 283"/>
                <a:gd name="T12" fmla="*/ 0 w 365"/>
                <a:gd name="T13" fmla="*/ 241 h 283"/>
                <a:gd name="T14" fmla="*/ 1 w 365"/>
                <a:gd name="T15" fmla="*/ 241 h 283"/>
                <a:gd name="T16" fmla="*/ 51 w 365"/>
                <a:gd name="T17" fmla="*/ 283 h 283"/>
                <a:gd name="T18" fmla="*/ 365 w 365"/>
                <a:gd name="T19" fmla="*/ 283 h 283"/>
                <a:gd name="T20" fmla="*/ 282 w 365"/>
                <a:gd name="T21" fmla="*/ 234 h 283"/>
                <a:gd name="T22" fmla="*/ 283 w 365"/>
                <a:gd name="T23" fmla="*/ 227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5" h="283">
                  <a:moveTo>
                    <a:pt x="283" y="227"/>
                  </a:moveTo>
                  <a:cubicBezTo>
                    <a:pt x="283" y="101"/>
                    <a:pt x="181" y="0"/>
                    <a:pt x="56" y="0"/>
                  </a:cubicBezTo>
                  <a:cubicBezTo>
                    <a:pt x="36" y="0"/>
                    <a:pt x="18" y="2"/>
                    <a:pt x="0" y="7"/>
                  </a:cubicBezTo>
                  <a:cubicBezTo>
                    <a:pt x="0" y="232"/>
                    <a:pt x="0" y="232"/>
                    <a:pt x="0" y="232"/>
                  </a:cubicBezTo>
                  <a:cubicBezTo>
                    <a:pt x="0" y="233"/>
                    <a:pt x="0" y="235"/>
                    <a:pt x="0" y="236"/>
                  </a:cubicBezTo>
                  <a:cubicBezTo>
                    <a:pt x="0" y="236"/>
                    <a:pt x="0" y="237"/>
                    <a:pt x="0" y="237"/>
                  </a:cubicBezTo>
                  <a:cubicBezTo>
                    <a:pt x="0" y="238"/>
                    <a:pt x="0" y="239"/>
                    <a:pt x="0" y="241"/>
                  </a:cubicBezTo>
                  <a:cubicBezTo>
                    <a:pt x="1" y="241"/>
                    <a:pt x="1" y="241"/>
                    <a:pt x="1" y="241"/>
                  </a:cubicBezTo>
                  <a:cubicBezTo>
                    <a:pt x="5" y="265"/>
                    <a:pt x="26" y="283"/>
                    <a:pt x="51" y="283"/>
                  </a:cubicBezTo>
                  <a:cubicBezTo>
                    <a:pt x="365" y="283"/>
                    <a:pt x="365" y="283"/>
                    <a:pt x="365" y="283"/>
                  </a:cubicBezTo>
                  <a:cubicBezTo>
                    <a:pt x="343" y="261"/>
                    <a:pt x="314" y="244"/>
                    <a:pt x="282" y="234"/>
                  </a:cubicBezTo>
                  <a:cubicBezTo>
                    <a:pt x="282" y="232"/>
                    <a:pt x="283" y="229"/>
                    <a:pt x="283" y="227"/>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841">
                <a:defRPr/>
              </a:pPr>
              <a:endParaRPr lang="en-US" sz="1765" kern="0">
                <a:solidFill>
                  <a:srgbClr val="FFFFFF"/>
                </a:solidFill>
                <a:latin typeface="Segoe UI Light" charset="0"/>
              </a:endParaRPr>
            </a:p>
          </p:txBody>
        </p:sp>
        <p:sp>
          <p:nvSpPr>
            <p:cNvPr id="125" name="Freeform 12"/>
            <p:cNvSpPr>
              <a:spLocks/>
            </p:cNvSpPr>
            <p:nvPr/>
          </p:nvSpPr>
          <p:spPr bwMode="auto">
            <a:xfrm>
              <a:off x="1354138" y="-2528888"/>
              <a:ext cx="1270000" cy="858838"/>
            </a:xfrm>
            <a:custGeom>
              <a:avLst/>
              <a:gdLst>
                <a:gd name="T0" fmla="*/ 364 w 364"/>
                <a:gd name="T1" fmla="*/ 195 h 246"/>
                <a:gd name="T2" fmla="*/ 364 w 364"/>
                <a:gd name="T3" fmla="*/ 0 h 246"/>
                <a:gd name="T4" fmla="*/ 307 w 364"/>
                <a:gd name="T5" fmla="*/ 54 h 246"/>
                <a:gd name="T6" fmla="*/ 232 w 364"/>
                <a:gd name="T7" fmla="*/ 32 h 246"/>
                <a:gd name="T8" fmla="*/ 94 w 364"/>
                <a:gd name="T9" fmla="*/ 170 h 246"/>
                <a:gd name="T10" fmla="*/ 96 w 364"/>
                <a:gd name="T11" fmla="*/ 194 h 246"/>
                <a:gd name="T12" fmla="*/ 0 w 364"/>
                <a:gd name="T13" fmla="*/ 246 h 246"/>
                <a:gd name="T14" fmla="*/ 313 w 364"/>
                <a:gd name="T15" fmla="*/ 246 h 246"/>
                <a:gd name="T16" fmla="*/ 364 w 364"/>
                <a:gd name="T17" fmla="*/ 195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4" h="246">
                  <a:moveTo>
                    <a:pt x="364" y="195"/>
                  </a:moveTo>
                  <a:cubicBezTo>
                    <a:pt x="364" y="0"/>
                    <a:pt x="364" y="0"/>
                    <a:pt x="364" y="0"/>
                  </a:cubicBezTo>
                  <a:cubicBezTo>
                    <a:pt x="342" y="15"/>
                    <a:pt x="323" y="33"/>
                    <a:pt x="307" y="54"/>
                  </a:cubicBezTo>
                  <a:cubicBezTo>
                    <a:pt x="285" y="40"/>
                    <a:pt x="260" y="32"/>
                    <a:pt x="232" y="32"/>
                  </a:cubicBezTo>
                  <a:cubicBezTo>
                    <a:pt x="155" y="32"/>
                    <a:pt x="94" y="94"/>
                    <a:pt x="94" y="170"/>
                  </a:cubicBezTo>
                  <a:cubicBezTo>
                    <a:pt x="94" y="178"/>
                    <a:pt x="95" y="186"/>
                    <a:pt x="96" y="194"/>
                  </a:cubicBezTo>
                  <a:cubicBezTo>
                    <a:pt x="58" y="202"/>
                    <a:pt x="25" y="220"/>
                    <a:pt x="0" y="246"/>
                  </a:cubicBezTo>
                  <a:cubicBezTo>
                    <a:pt x="313" y="246"/>
                    <a:pt x="313" y="246"/>
                    <a:pt x="313" y="246"/>
                  </a:cubicBezTo>
                  <a:cubicBezTo>
                    <a:pt x="341" y="246"/>
                    <a:pt x="364" y="223"/>
                    <a:pt x="364" y="195"/>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841">
                <a:defRPr/>
              </a:pPr>
              <a:endParaRPr lang="en-US" sz="1765" kern="0">
                <a:solidFill>
                  <a:srgbClr val="FFFFFF"/>
                </a:solidFill>
                <a:latin typeface="Segoe UI Light" charset="0"/>
              </a:endParaRPr>
            </a:p>
          </p:txBody>
        </p:sp>
      </p:grpSp>
      <p:sp>
        <p:nvSpPr>
          <p:cNvPr id="126" name="Rectangle 125"/>
          <p:cNvSpPr/>
          <p:nvPr/>
        </p:nvSpPr>
        <p:spPr>
          <a:xfrm>
            <a:off x="317875" y="5089515"/>
            <a:ext cx="3181511" cy="693970"/>
          </a:xfrm>
          <a:prstGeom prst="rect">
            <a:avLst/>
          </a:prstGeom>
        </p:spPr>
        <p:txBody>
          <a:bodyPr wrap="square">
            <a:spAutoFit/>
          </a:bodyPr>
          <a:lstStyle/>
          <a:p>
            <a:pPr algn="ctr" defTabSz="914225"/>
            <a:r>
              <a:rPr lang="en-US" sz="3921" kern="0">
                <a:gradFill>
                  <a:gsLst>
                    <a:gs pos="0">
                      <a:schemeClr val="tx1"/>
                    </a:gs>
                    <a:gs pos="100000">
                      <a:schemeClr val="tx1"/>
                    </a:gs>
                  </a:gsLst>
                  <a:lin ang="5400000" scaled="1"/>
                </a:gradFill>
                <a:latin typeface="Segoe UI Light" panose="020B0502040204020203" pitchFamily="34" charset="0"/>
                <a:ea typeface="Segoe UI Black" panose="020B0A02040204020203" pitchFamily="34" charset="0"/>
                <a:cs typeface="Segoe UI Light" panose="020B0502040204020203" pitchFamily="34" charset="0"/>
              </a:rPr>
              <a:t>App Service</a:t>
            </a:r>
            <a:endParaRPr lang="en-US" sz="3921" kern="0">
              <a:gradFill>
                <a:gsLst>
                  <a:gs pos="0">
                    <a:schemeClr val="tx1"/>
                  </a:gs>
                  <a:gs pos="100000">
                    <a:schemeClr val="tx1"/>
                  </a:gs>
                </a:gsLst>
                <a:lin ang="5400000" scaled="1"/>
              </a:gradFill>
            </a:endParaRPr>
          </a:p>
        </p:txBody>
      </p:sp>
      <p:sp>
        <p:nvSpPr>
          <p:cNvPr id="133" name="TextBox 132"/>
          <p:cNvSpPr txBox="1"/>
          <p:nvPr/>
        </p:nvSpPr>
        <p:spPr>
          <a:xfrm>
            <a:off x="6489162" y="5998990"/>
            <a:ext cx="712200" cy="226294"/>
          </a:xfrm>
          <a:prstGeom prst="rect">
            <a:avLst/>
          </a:prstGeom>
          <a:noFill/>
        </p:spPr>
        <p:txBody>
          <a:bodyPr wrap="none" lIns="89642" tIns="44821" rIns="89642" bIns="44821"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r>
              <a:rPr lang="en-US" sz="980"/>
              <a:t>Functions</a:t>
            </a:r>
          </a:p>
        </p:txBody>
      </p:sp>
      <p:pic>
        <p:nvPicPr>
          <p:cNvPr id="134" name="Picture 6"/>
          <p:cNvPicPr>
            <a:picLocks noChangeAspect="1"/>
          </p:cNvPicPr>
          <p:nvPr/>
        </p:nvPicPr>
        <p:blipFill>
          <a:blip r:embed="rId3">
            <a:biLevel thresh="25000"/>
          </a:blip>
          <a:stretch>
            <a:fillRect/>
          </a:stretch>
        </p:blipFill>
        <p:spPr>
          <a:xfrm>
            <a:off x="6613310" y="5600646"/>
            <a:ext cx="463903" cy="409380"/>
          </a:xfrm>
          <a:prstGeom prst="rect">
            <a:avLst/>
          </a:prstGeom>
        </p:spPr>
      </p:pic>
      <p:pic>
        <p:nvPicPr>
          <p:cNvPr id="135" name="Picture 134"/>
          <p:cNvPicPr>
            <a:picLocks noChangeAspect="1"/>
          </p:cNvPicPr>
          <p:nvPr/>
        </p:nvPicPr>
        <p:blipFill>
          <a:blip r:embed="rId6">
            <a:biLevel thresh="25000"/>
          </a:blip>
          <a:stretch>
            <a:fillRect/>
          </a:stretch>
        </p:blipFill>
        <p:spPr>
          <a:xfrm>
            <a:off x="7591388" y="5599092"/>
            <a:ext cx="398519" cy="398519"/>
          </a:xfrm>
          <a:prstGeom prst="rect">
            <a:avLst/>
          </a:prstGeom>
        </p:spPr>
      </p:pic>
      <p:pic>
        <p:nvPicPr>
          <p:cNvPr id="136" name="Picture 135"/>
          <p:cNvPicPr>
            <a:picLocks noChangeAspect="1"/>
          </p:cNvPicPr>
          <p:nvPr/>
        </p:nvPicPr>
        <p:blipFill>
          <a:blip r:embed="rId7">
            <a:biLevel thresh="25000"/>
          </a:blip>
          <a:stretch>
            <a:fillRect/>
          </a:stretch>
        </p:blipFill>
        <p:spPr>
          <a:xfrm>
            <a:off x="8470447" y="5520658"/>
            <a:ext cx="503090" cy="503090"/>
          </a:xfrm>
          <a:prstGeom prst="rect">
            <a:avLst/>
          </a:prstGeom>
        </p:spPr>
      </p:pic>
      <p:sp>
        <p:nvSpPr>
          <p:cNvPr id="137" name="TextBox 136"/>
          <p:cNvSpPr txBox="1"/>
          <p:nvPr/>
        </p:nvSpPr>
        <p:spPr>
          <a:xfrm>
            <a:off x="7334337" y="5998989"/>
            <a:ext cx="916493" cy="362072"/>
          </a:xfrm>
          <a:prstGeom prst="rect">
            <a:avLst/>
          </a:prstGeom>
          <a:noFill/>
        </p:spPr>
        <p:txBody>
          <a:bodyPr wrap="none" lIns="89642" tIns="44821" rIns="89642" bIns="44821"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r>
              <a:rPr lang="en-US" sz="980"/>
              <a:t>API</a:t>
            </a:r>
            <a:br>
              <a:rPr lang="en-US" sz="980"/>
            </a:br>
            <a:r>
              <a:rPr lang="en-US" sz="980"/>
              <a:t>management</a:t>
            </a:r>
          </a:p>
        </p:txBody>
      </p:sp>
      <p:sp>
        <p:nvSpPr>
          <p:cNvPr id="138" name="TextBox 137"/>
          <p:cNvSpPr txBox="1"/>
          <p:nvPr/>
        </p:nvSpPr>
        <p:spPr>
          <a:xfrm>
            <a:off x="8365908" y="5998989"/>
            <a:ext cx="705914" cy="362072"/>
          </a:xfrm>
          <a:prstGeom prst="rect">
            <a:avLst/>
          </a:prstGeom>
          <a:noFill/>
        </p:spPr>
        <p:txBody>
          <a:bodyPr wrap="none" lIns="89642" tIns="44821" rIns="89642" bIns="44821"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r>
              <a:rPr lang="en-US" sz="980"/>
              <a:t>Cognitive</a:t>
            </a:r>
            <a:br>
              <a:rPr lang="en-US" sz="980"/>
            </a:br>
            <a:r>
              <a:rPr lang="en-US" sz="980"/>
              <a:t>services</a:t>
            </a:r>
          </a:p>
        </p:txBody>
      </p:sp>
      <p:pic>
        <p:nvPicPr>
          <p:cNvPr id="139" name="Picture 138"/>
          <p:cNvPicPr>
            <a:picLocks noChangeAspect="1"/>
          </p:cNvPicPr>
          <p:nvPr/>
        </p:nvPicPr>
        <p:blipFill>
          <a:blip r:embed="rId8">
            <a:biLevel thresh="25000"/>
          </a:blip>
          <a:stretch>
            <a:fillRect/>
          </a:stretch>
        </p:blipFill>
        <p:spPr>
          <a:xfrm>
            <a:off x="9454078" y="5627127"/>
            <a:ext cx="329389" cy="329389"/>
          </a:xfrm>
          <a:prstGeom prst="rect">
            <a:avLst/>
          </a:prstGeom>
        </p:spPr>
      </p:pic>
      <p:sp>
        <p:nvSpPr>
          <p:cNvPr id="140" name="TextBox 139"/>
          <p:cNvSpPr txBox="1"/>
          <p:nvPr/>
        </p:nvSpPr>
        <p:spPr>
          <a:xfrm>
            <a:off x="9293271" y="5998989"/>
            <a:ext cx="654054" cy="362072"/>
          </a:xfrm>
          <a:prstGeom prst="rect">
            <a:avLst/>
          </a:prstGeom>
          <a:noFill/>
        </p:spPr>
        <p:txBody>
          <a:bodyPr wrap="none" lIns="89642" tIns="44821" rIns="89642" bIns="44821"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r>
              <a:rPr lang="en-US" sz="980"/>
              <a:t>Machine</a:t>
            </a:r>
            <a:br>
              <a:rPr lang="en-US" sz="980"/>
            </a:br>
            <a:r>
              <a:rPr lang="en-US" sz="980"/>
              <a:t>learning</a:t>
            </a:r>
          </a:p>
        </p:txBody>
      </p:sp>
      <p:pic>
        <p:nvPicPr>
          <p:cNvPr id="141" name="Picture 140"/>
          <p:cNvPicPr>
            <a:picLocks noChangeAspect="1"/>
          </p:cNvPicPr>
          <p:nvPr/>
        </p:nvPicPr>
        <p:blipFill>
          <a:blip r:embed="rId9">
            <a:biLevel thresh="25000"/>
          </a:blip>
          <a:stretch>
            <a:fillRect/>
          </a:stretch>
        </p:blipFill>
        <p:spPr>
          <a:xfrm>
            <a:off x="10264007" y="5600414"/>
            <a:ext cx="343578" cy="343576"/>
          </a:xfrm>
          <a:prstGeom prst="rect">
            <a:avLst/>
          </a:prstGeom>
        </p:spPr>
      </p:pic>
      <p:sp>
        <p:nvSpPr>
          <p:cNvPr id="142" name="TextBox 141"/>
          <p:cNvSpPr txBox="1"/>
          <p:nvPr/>
        </p:nvSpPr>
        <p:spPr>
          <a:xfrm>
            <a:off x="10129799" y="5998989"/>
            <a:ext cx="599053" cy="362072"/>
          </a:xfrm>
          <a:prstGeom prst="rect">
            <a:avLst/>
          </a:prstGeom>
          <a:noFill/>
        </p:spPr>
        <p:txBody>
          <a:bodyPr wrap="none" lIns="89642" tIns="44821" rIns="89642" bIns="44821"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r>
              <a:rPr lang="en-US" sz="980"/>
              <a:t>Blob</a:t>
            </a:r>
            <a:br>
              <a:rPr lang="en-US" sz="980"/>
            </a:br>
            <a:r>
              <a:rPr lang="en-US" sz="980"/>
              <a:t>storage</a:t>
            </a:r>
          </a:p>
        </p:txBody>
      </p:sp>
      <p:pic>
        <p:nvPicPr>
          <p:cNvPr id="143" name="Picture 142"/>
          <p:cNvPicPr>
            <a:picLocks noChangeAspect="1"/>
          </p:cNvPicPr>
          <p:nvPr/>
        </p:nvPicPr>
        <p:blipFill>
          <a:blip r:embed="rId10">
            <a:biLevel thresh="25000"/>
          </a:blip>
          <a:stretch>
            <a:fillRect/>
          </a:stretch>
        </p:blipFill>
        <p:spPr>
          <a:xfrm>
            <a:off x="11088126" y="5581073"/>
            <a:ext cx="358176" cy="358176"/>
          </a:xfrm>
          <a:prstGeom prst="rect">
            <a:avLst/>
          </a:prstGeom>
        </p:spPr>
      </p:pic>
      <p:sp>
        <p:nvSpPr>
          <p:cNvPr id="144" name="TextBox 143"/>
          <p:cNvSpPr txBox="1"/>
          <p:nvPr/>
        </p:nvSpPr>
        <p:spPr>
          <a:xfrm>
            <a:off x="10922316" y="5998989"/>
            <a:ext cx="683913" cy="362072"/>
          </a:xfrm>
          <a:prstGeom prst="rect">
            <a:avLst/>
          </a:prstGeom>
          <a:noFill/>
        </p:spPr>
        <p:txBody>
          <a:bodyPr wrap="none" lIns="89642" tIns="44821" rIns="89642" bIns="44821"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r>
              <a:rPr lang="en-US" sz="980"/>
              <a:t>SQL</a:t>
            </a:r>
            <a:br>
              <a:rPr lang="en-US" sz="980"/>
            </a:br>
            <a:r>
              <a:rPr lang="en-US" sz="980"/>
              <a:t>database</a:t>
            </a:r>
          </a:p>
        </p:txBody>
      </p:sp>
      <p:sp>
        <p:nvSpPr>
          <p:cNvPr id="146" name="Freeform 5"/>
          <p:cNvSpPr>
            <a:spLocks noChangeAspect="1" noEditPoints="1"/>
          </p:cNvSpPr>
          <p:nvPr/>
        </p:nvSpPr>
        <p:spPr bwMode="black">
          <a:xfrm>
            <a:off x="6685799" y="905907"/>
            <a:ext cx="829540" cy="580839"/>
          </a:xfrm>
          <a:custGeom>
            <a:avLst/>
            <a:gdLst>
              <a:gd name="T0" fmla="*/ 606 w 2288"/>
              <a:gd name="T1" fmla="*/ 756 h 1601"/>
              <a:gd name="T2" fmla="*/ 606 w 2288"/>
              <a:gd name="T3" fmla="*/ 756 h 1601"/>
              <a:gd name="T4" fmla="*/ 606 w 2288"/>
              <a:gd name="T5" fmla="*/ 756 h 1601"/>
              <a:gd name="T6" fmla="*/ 865 w 2288"/>
              <a:gd name="T7" fmla="*/ 698 h 1601"/>
              <a:gd name="T8" fmla="*/ 606 w 2288"/>
              <a:gd name="T9" fmla="*/ 824 h 1601"/>
              <a:gd name="T10" fmla="*/ 606 w 2288"/>
              <a:gd name="T11" fmla="*/ 824 h 1601"/>
              <a:gd name="T12" fmla="*/ 940 w 2288"/>
              <a:gd name="T13" fmla="*/ 698 h 1601"/>
              <a:gd name="T14" fmla="*/ 1475 w 2288"/>
              <a:gd name="T15" fmla="*/ 698 h 1601"/>
              <a:gd name="T16" fmla="*/ 1475 w 2288"/>
              <a:gd name="T17" fmla="*/ 698 h 1601"/>
              <a:gd name="T18" fmla="*/ 556 w 2288"/>
              <a:gd name="T19" fmla="*/ 792 h 1601"/>
              <a:gd name="T20" fmla="*/ 556 w 2288"/>
              <a:gd name="T21" fmla="*/ 792 h 1601"/>
              <a:gd name="T22" fmla="*/ 865 w 2288"/>
              <a:gd name="T23" fmla="*/ 698 h 1601"/>
              <a:gd name="T24" fmla="*/ 1436 w 2288"/>
              <a:gd name="T25" fmla="*/ 824 h 1601"/>
              <a:gd name="T26" fmla="*/ 1436 w 2288"/>
              <a:gd name="T27" fmla="*/ 824 h 1601"/>
              <a:gd name="T28" fmla="*/ 940 w 2288"/>
              <a:gd name="T29" fmla="*/ 698 h 1601"/>
              <a:gd name="T30" fmla="*/ 606 w 2288"/>
              <a:gd name="T31" fmla="*/ 756 h 1601"/>
              <a:gd name="T32" fmla="*/ 382 w 2288"/>
              <a:gd name="T33" fmla="*/ 1339 h 1601"/>
              <a:gd name="T34" fmla="*/ 490 w 2288"/>
              <a:gd name="T35" fmla="*/ 794 h 1601"/>
              <a:gd name="T36" fmla="*/ 447 w 2288"/>
              <a:gd name="T37" fmla="*/ 799 h 1601"/>
              <a:gd name="T38" fmla="*/ 483 w 2288"/>
              <a:gd name="T39" fmla="*/ 667 h 1601"/>
              <a:gd name="T40" fmla="*/ 490 w 2288"/>
              <a:gd name="T41" fmla="*/ 794 h 1601"/>
              <a:gd name="T42" fmla="*/ 513 w 2288"/>
              <a:gd name="T43" fmla="*/ 792 h 1601"/>
              <a:gd name="T44" fmla="*/ 599 w 2288"/>
              <a:gd name="T45" fmla="*/ 680 h 1601"/>
              <a:gd name="T46" fmla="*/ 685 w 2288"/>
              <a:gd name="T47" fmla="*/ 721 h 1601"/>
              <a:gd name="T48" fmla="*/ 770 w 2288"/>
              <a:gd name="T49" fmla="*/ 567 h 1601"/>
              <a:gd name="T50" fmla="*/ 982 w 2288"/>
              <a:gd name="T51" fmla="*/ 839 h 1601"/>
              <a:gd name="T52" fmla="*/ 863 w 2288"/>
              <a:gd name="T53" fmla="*/ 652 h 1601"/>
              <a:gd name="T54" fmla="*/ 1018 w 2288"/>
              <a:gd name="T55" fmla="*/ 830 h 1601"/>
              <a:gd name="T56" fmla="*/ 1044 w 2288"/>
              <a:gd name="T57" fmla="*/ 749 h 1601"/>
              <a:gd name="T58" fmla="*/ 1074 w 2288"/>
              <a:gd name="T59" fmla="*/ 685 h 1601"/>
              <a:gd name="T60" fmla="*/ 1284 w 2288"/>
              <a:gd name="T61" fmla="*/ 684 h 1601"/>
              <a:gd name="T62" fmla="*/ 1145 w 2288"/>
              <a:gd name="T63" fmla="*/ 911 h 1601"/>
              <a:gd name="T64" fmla="*/ 1212 w 2288"/>
              <a:gd name="T65" fmla="*/ 684 h 1601"/>
              <a:gd name="T66" fmla="*/ 1363 w 2288"/>
              <a:gd name="T67" fmla="*/ 563 h 1601"/>
              <a:gd name="T68" fmla="*/ 1290 w 2288"/>
              <a:gd name="T69" fmla="*/ 648 h 1601"/>
              <a:gd name="T70" fmla="*/ 1364 w 2288"/>
              <a:gd name="T71" fmla="*/ 828 h 1601"/>
              <a:gd name="T72" fmla="*/ 1526 w 2288"/>
              <a:gd name="T73" fmla="*/ 710 h 1601"/>
              <a:gd name="T74" fmla="*/ 1615 w 2288"/>
              <a:gd name="T75" fmla="*/ 716 h 1601"/>
              <a:gd name="T76" fmla="*/ 1609 w 2288"/>
              <a:gd name="T77" fmla="*/ 652 h 1601"/>
              <a:gd name="T78" fmla="*/ 1697 w 2288"/>
              <a:gd name="T79" fmla="*/ 751 h 1601"/>
              <a:gd name="T80" fmla="*/ 1842 w 2288"/>
              <a:gd name="T81" fmla="*/ 686 h 1601"/>
              <a:gd name="T82" fmla="*/ 1857 w 2288"/>
              <a:gd name="T83" fmla="*/ 844 h 1601"/>
              <a:gd name="T84" fmla="*/ 2044 w 2288"/>
              <a:gd name="T85" fmla="*/ 839 h 1601"/>
              <a:gd name="T86" fmla="*/ 1925 w 2288"/>
              <a:gd name="T87" fmla="*/ 652 h 1601"/>
              <a:gd name="T88" fmla="*/ 2011 w 2288"/>
              <a:gd name="T89" fmla="*/ 730 h 1601"/>
              <a:gd name="T90" fmla="*/ 1488 w 2288"/>
              <a:gd name="T91" fmla="*/ 752 h 1601"/>
              <a:gd name="T92" fmla="*/ 568 w 2288"/>
              <a:gd name="T93" fmla="*/ 766 h 1601"/>
              <a:gd name="T94" fmla="*/ 606 w 2288"/>
              <a:gd name="T95" fmla="*/ 756 h 1601"/>
              <a:gd name="T96" fmla="*/ 940 w 2288"/>
              <a:gd name="T97" fmla="*/ 698 h 1601"/>
              <a:gd name="T98" fmla="*/ 1386 w 2288"/>
              <a:gd name="T99" fmla="*/ 752 h 1601"/>
              <a:gd name="T100" fmla="*/ 1386 w 2288"/>
              <a:gd name="T101" fmla="*/ 752 h 1601"/>
              <a:gd name="T102" fmla="*/ 854 w 2288"/>
              <a:gd name="T103" fmla="*/ 730 h 1601"/>
              <a:gd name="T104" fmla="*/ 642 w 2288"/>
              <a:gd name="T105" fmla="*/ 820 h 1601"/>
              <a:gd name="T106" fmla="*/ 642 w 2288"/>
              <a:gd name="T107" fmla="*/ 820 h 1601"/>
              <a:gd name="T108" fmla="*/ 940 w 2288"/>
              <a:gd name="T109" fmla="*/ 698 h 1601"/>
              <a:gd name="T110" fmla="*/ 560 w 2288"/>
              <a:gd name="T111" fmla="*/ 808 h 1601"/>
              <a:gd name="T112" fmla="*/ 560 w 2288"/>
              <a:gd name="T113" fmla="*/ 808 h 1601"/>
              <a:gd name="T114" fmla="*/ 854 w 2288"/>
              <a:gd name="T115" fmla="*/ 730 h 1601"/>
              <a:gd name="T116" fmla="*/ 606 w 2288"/>
              <a:gd name="T117" fmla="*/ 756 h 1601"/>
              <a:gd name="T118" fmla="*/ 606 w 2288"/>
              <a:gd name="T119" fmla="*/ 756 h 1601"/>
              <a:gd name="T120" fmla="*/ 606 w 2288"/>
              <a:gd name="T121" fmla="*/ 756 h 16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288" h="1601">
                <a:moveTo>
                  <a:pt x="606" y="756"/>
                </a:moveTo>
                <a:cubicBezTo>
                  <a:pt x="579" y="756"/>
                  <a:pt x="568" y="766"/>
                  <a:pt x="568" y="766"/>
                </a:cubicBezTo>
                <a:cubicBezTo>
                  <a:pt x="560" y="771"/>
                  <a:pt x="556" y="780"/>
                  <a:pt x="556" y="792"/>
                </a:cubicBezTo>
                <a:cubicBezTo>
                  <a:pt x="556" y="798"/>
                  <a:pt x="558" y="805"/>
                  <a:pt x="560" y="808"/>
                </a:cubicBezTo>
                <a:cubicBezTo>
                  <a:pt x="561" y="811"/>
                  <a:pt x="563" y="812"/>
                  <a:pt x="568" y="816"/>
                </a:cubicBezTo>
                <a:cubicBezTo>
                  <a:pt x="568" y="816"/>
                  <a:pt x="579" y="826"/>
                  <a:pt x="606" y="824"/>
                </a:cubicBezTo>
                <a:cubicBezTo>
                  <a:pt x="626" y="823"/>
                  <a:pt x="642" y="820"/>
                  <a:pt x="642" y="820"/>
                </a:cubicBezTo>
                <a:cubicBezTo>
                  <a:pt x="642" y="760"/>
                  <a:pt x="642" y="760"/>
                  <a:pt x="642" y="760"/>
                </a:cubicBezTo>
                <a:cubicBezTo>
                  <a:pt x="642" y="760"/>
                  <a:pt x="626" y="756"/>
                  <a:pt x="606" y="756"/>
                </a:cubicBezTo>
                <a:close/>
                <a:moveTo>
                  <a:pt x="606" y="756"/>
                </a:moveTo>
                <a:cubicBezTo>
                  <a:pt x="579" y="756"/>
                  <a:pt x="568" y="766"/>
                  <a:pt x="568" y="766"/>
                </a:cubicBezTo>
                <a:cubicBezTo>
                  <a:pt x="560" y="771"/>
                  <a:pt x="556" y="780"/>
                  <a:pt x="556" y="792"/>
                </a:cubicBezTo>
                <a:cubicBezTo>
                  <a:pt x="556" y="798"/>
                  <a:pt x="558" y="805"/>
                  <a:pt x="560" y="808"/>
                </a:cubicBezTo>
                <a:cubicBezTo>
                  <a:pt x="561" y="811"/>
                  <a:pt x="563" y="812"/>
                  <a:pt x="568" y="816"/>
                </a:cubicBezTo>
                <a:cubicBezTo>
                  <a:pt x="568" y="816"/>
                  <a:pt x="579" y="826"/>
                  <a:pt x="606" y="824"/>
                </a:cubicBezTo>
                <a:cubicBezTo>
                  <a:pt x="626" y="823"/>
                  <a:pt x="642" y="820"/>
                  <a:pt x="642" y="820"/>
                </a:cubicBezTo>
                <a:cubicBezTo>
                  <a:pt x="642" y="760"/>
                  <a:pt x="642" y="760"/>
                  <a:pt x="642" y="760"/>
                </a:cubicBezTo>
                <a:cubicBezTo>
                  <a:pt x="642" y="760"/>
                  <a:pt x="626" y="756"/>
                  <a:pt x="606" y="756"/>
                </a:cubicBezTo>
                <a:close/>
                <a:moveTo>
                  <a:pt x="606" y="756"/>
                </a:moveTo>
                <a:cubicBezTo>
                  <a:pt x="579" y="756"/>
                  <a:pt x="568" y="766"/>
                  <a:pt x="568" y="766"/>
                </a:cubicBezTo>
                <a:cubicBezTo>
                  <a:pt x="560" y="771"/>
                  <a:pt x="556" y="780"/>
                  <a:pt x="556" y="792"/>
                </a:cubicBezTo>
                <a:cubicBezTo>
                  <a:pt x="556" y="798"/>
                  <a:pt x="558" y="805"/>
                  <a:pt x="560" y="808"/>
                </a:cubicBezTo>
                <a:cubicBezTo>
                  <a:pt x="561" y="811"/>
                  <a:pt x="563" y="812"/>
                  <a:pt x="568" y="816"/>
                </a:cubicBezTo>
                <a:cubicBezTo>
                  <a:pt x="568" y="816"/>
                  <a:pt x="579" y="826"/>
                  <a:pt x="606" y="824"/>
                </a:cubicBezTo>
                <a:cubicBezTo>
                  <a:pt x="626" y="823"/>
                  <a:pt x="642" y="820"/>
                  <a:pt x="642" y="820"/>
                </a:cubicBezTo>
                <a:cubicBezTo>
                  <a:pt x="642" y="760"/>
                  <a:pt x="642" y="760"/>
                  <a:pt x="642" y="760"/>
                </a:cubicBezTo>
                <a:cubicBezTo>
                  <a:pt x="642" y="760"/>
                  <a:pt x="626" y="756"/>
                  <a:pt x="606" y="756"/>
                </a:cubicBezTo>
                <a:close/>
                <a:moveTo>
                  <a:pt x="940" y="698"/>
                </a:moveTo>
                <a:cubicBezTo>
                  <a:pt x="932" y="686"/>
                  <a:pt x="921" y="679"/>
                  <a:pt x="903" y="679"/>
                </a:cubicBezTo>
                <a:cubicBezTo>
                  <a:pt x="886" y="679"/>
                  <a:pt x="873" y="686"/>
                  <a:pt x="865" y="698"/>
                </a:cubicBezTo>
                <a:cubicBezTo>
                  <a:pt x="860" y="707"/>
                  <a:pt x="856" y="717"/>
                  <a:pt x="854" y="730"/>
                </a:cubicBezTo>
                <a:cubicBezTo>
                  <a:pt x="949" y="730"/>
                  <a:pt x="949" y="730"/>
                  <a:pt x="949" y="730"/>
                </a:cubicBezTo>
                <a:cubicBezTo>
                  <a:pt x="948" y="717"/>
                  <a:pt x="946" y="707"/>
                  <a:pt x="940" y="698"/>
                </a:cubicBezTo>
                <a:close/>
                <a:moveTo>
                  <a:pt x="940" y="698"/>
                </a:moveTo>
                <a:cubicBezTo>
                  <a:pt x="932" y="686"/>
                  <a:pt x="921" y="679"/>
                  <a:pt x="903" y="679"/>
                </a:cubicBezTo>
                <a:cubicBezTo>
                  <a:pt x="886" y="679"/>
                  <a:pt x="873" y="686"/>
                  <a:pt x="865" y="698"/>
                </a:cubicBezTo>
                <a:cubicBezTo>
                  <a:pt x="860" y="707"/>
                  <a:pt x="856" y="717"/>
                  <a:pt x="854" y="730"/>
                </a:cubicBezTo>
                <a:cubicBezTo>
                  <a:pt x="949" y="730"/>
                  <a:pt x="949" y="730"/>
                  <a:pt x="949" y="730"/>
                </a:cubicBezTo>
                <a:cubicBezTo>
                  <a:pt x="948" y="717"/>
                  <a:pt x="946" y="707"/>
                  <a:pt x="940" y="698"/>
                </a:cubicBezTo>
                <a:close/>
                <a:moveTo>
                  <a:pt x="606" y="756"/>
                </a:moveTo>
                <a:cubicBezTo>
                  <a:pt x="579" y="756"/>
                  <a:pt x="568" y="766"/>
                  <a:pt x="568" y="766"/>
                </a:cubicBezTo>
                <a:cubicBezTo>
                  <a:pt x="560" y="771"/>
                  <a:pt x="556" y="780"/>
                  <a:pt x="556" y="792"/>
                </a:cubicBezTo>
                <a:cubicBezTo>
                  <a:pt x="556" y="798"/>
                  <a:pt x="558" y="805"/>
                  <a:pt x="560" y="808"/>
                </a:cubicBezTo>
                <a:cubicBezTo>
                  <a:pt x="561" y="811"/>
                  <a:pt x="563" y="812"/>
                  <a:pt x="568" y="816"/>
                </a:cubicBezTo>
                <a:cubicBezTo>
                  <a:pt x="568" y="816"/>
                  <a:pt x="579" y="826"/>
                  <a:pt x="606" y="824"/>
                </a:cubicBezTo>
                <a:cubicBezTo>
                  <a:pt x="626" y="823"/>
                  <a:pt x="642" y="820"/>
                  <a:pt x="642" y="820"/>
                </a:cubicBezTo>
                <a:cubicBezTo>
                  <a:pt x="642" y="760"/>
                  <a:pt x="642" y="760"/>
                  <a:pt x="642" y="760"/>
                </a:cubicBezTo>
                <a:cubicBezTo>
                  <a:pt x="642" y="760"/>
                  <a:pt x="626" y="756"/>
                  <a:pt x="606" y="756"/>
                </a:cubicBezTo>
                <a:close/>
                <a:moveTo>
                  <a:pt x="606" y="756"/>
                </a:moveTo>
                <a:cubicBezTo>
                  <a:pt x="579" y="756"/>
                  <a:pt x="568" y="766"/>
                  <a:pt x="568" y="766"/>
                </a:cubicBezTo>
                <a:cubicBezTo>
                  <a:pt x="560" y="771"/>
                  <a:pt x="556" y="780"/>
                  <a:pt x="556" y="792"/>
                </a:cubicBezTo>
                <a:cubicBezTo>
                  <a:pt x="556" y="798"/>
                  <a:pt x="558" y="805"/>
                  <a:pt x="560" y="808"/>
                </a:cubicBezTo>
                <a:cubicBezTo>
                  <a:pt x="561" y="811"/>
                  <a:pt x="563" y="812"/>
                  <a:pt x="568" y="816"/>
                </a:cubicBezTo>
                <a:cubicBezTo>
                  <a:pt x="568" y="816"/>
                  <a:pt x="579" y="826"/>
                  <a:pt x="606" y="824"/>
                </a:cubicBezTo>
                <a:cubicBezTo>
                  <a:pt x="626" y="823"/>
                  <a:pt x="642" y="820"/>
                  <a:pt x="642" y="820"/>
                </a:cubicBezTo>
                <a:cubicBezTo>
                  <a:pt x="642" y="760"/>
                  <a:pt x="642" y="760"/>
                  <a:pt x="642" y="760"/>
                </a:cubicBezTo>
                <a:cubicBezTo>
                  <a:pt x="642" y="760"/>
                  <a:pt x="626" y="756"/>
                  <a:pt x="606" y="756"/>
                </a:cubicBezTo>
                <a:close/>
                <a:moveTo>
                  <a:pt x="940" y="698"/>
                </a:moveTo>
                <a:cubicBezTo>
                  <a:pt x="932" y="686"/>
                  <a:pt x="921" y="679"/>
                  <a:pt x="903" y="679"/>
                </a:cubicBezTo>
                <a:cubicBezTo>
                  <a:pt x="886" y="679"/>
                  <a:pt x="873" y="686"/>
                  <a:pt x="865" y="698"/>
                </a:cubicBezTo>
                <a:cubicBezTo>
                  <a:pt x="860" y="707"/>
                  <a:pt x="856" y="717"/>
                  <a:pt x="854" y="730"/>
                </a:cubicBezTo>
                <a:cubicBezTo>
                  <a:pt x="949" y="730"/>
                  <a:pt x="949" y="730"/>
                  <a:pt x="949" y="730"/>
                </a:cubicBezTo>
                <a:cubicBezTo>
                  <a:pt x="948" y="717"/>
                  <a:pt x="946" y="707"/>
                  <a:pt x="940" y="698"/>
                </a:cubicBezTo>
                <a:close/>
                <a:moveTo>
                  <a:pt x="1475" y="698"/>
                </a:moveTo>
                <a:cubicBezTo>
                  <a:pt x="1466" y="686"/>
                  <a:pt x="1454" y="680"/>
                  <a:pt x="1436" y="680"/>
                </a:cubicBezTo>
                <a:cubicBezTo>
                  <a:pt x="1420" y="680"/>
                  <a:pt x="1407" y="686"/>
                  <a:pt x="1398" y="698"/>
                </a:cubicBezTo>
                <a:cubicBezTo>
                  <a:pt x="1390" y="711"/>
                  <a:pt x="1386" y="729"/>
                  <a:pt x="1386" y="752"/>
                </a:cubicBezTo>
                <a:cubicBezTo>
                  <a:pt x="1386" y="774"/>
                  <a:pt x="1390" y="792"/>
                  <a:pt x="1399" y="805"/>
                </a:cubicBezTo>
                <a:cubicBezTo>
                  <a:pt x="1407" y="817"/>
                  <a:pt x="1420" y="824"/>
                  <a:pt x="1436" y="824"/>
                </a:cubicBezTo>
                <a:cubicBezTo>
                  <a:pt x="1454" y="824"/>
                  <a:pt x="1466" y="817"/>
                  <a:pt x="1475" y="805"/>
                </a:cubicBezTo>
                <a:cubicBezTo>
                  <a:pt x="1482" y="792"/>
                  <a:pt x="1488" y="774"/>
                  <a:pt x="1488" y="752"/>
                </a:cubicBezTo>
                <a:cubicBezTo>
                  <a:pt x="1488" y="729"/>
                  <a:pt x="1482" y="711"/>
                  <a:pt x="1475" y="698"/>
                </a:cubicBezTo>
                <a:close/>
                <a:moveTo>
                  <a:pt x="1475" y="698"/>
                </a:moveTo>
                <a:cubicBezTo>
                  <a:pt x="1466" y="686"/>
                  <a:pt x="1454" y="680"/>
                  <a:pt x="1436" y="680"/>
                </a:cubicBezTo>
                <a:cubicBezTo>
                  <a:pt x="1420" y="680"/>
                  <a:pt x="1407" y="686"/>
                  <a:pt x="1398" y="698"/>
                </a:cubicBezTo>
                <a:cubicBezTo>
                  <a:pt x="1390" y="711"/>
                  <a:pt x="1386" y="729"/>
                  <a:pt x="1386" y="752"/>
                </a:cubicBezTo>
                <a:cubicBezTo>
                  <a:pt x="1386" y="774"/>
                  <a:pt x="1390" y="792"/>
                  <a:pt x="1399" y="805"/>
                </a:cubicBezTo>
                <a:cubicBezTo>
                  <a:pt x="1407" y="817"/>
                  <a:pt x="1420" y="824"/>
                  <a:pt x="1436" y="824"/>
                </a:cubicBezTo>
                <a:cubicBezTo>
                  <a:pt x="1454" y="824"/>
                  <a:pt x="1466" y="817"/>
                  <a:pt x="1475" y="805"/>
                </a:cubicBezTo>
                <a:cubicBezTo>
                  <a:pt x="1482" y="792"/>
                  <a:pt x="1488" y="774"/>
                  <a:pt x="1488" y="752"/>
                </a:cubicBezTo>
                <a:cubicBezTo>
                  <a:pt x="1488" y="729"/>
                  <a:pt x="1482" y="711"/>
                  <a:pt x="1475" y="698"/>
                </a:cubicBezTo>
                <a:close/>
                <a:moveTo>
                  <a:pt x="940" y="698"/>
                </a:moveTo>
                <a:cubicBezTo>
                  <a:pt x="932" y="686"/>
                  <a:pt x="921" y="679"/>
                  <a:pt x="903" y="679"/>
                </a:cubicBezTo>
                <a:cubicBezTo>
                  <a:pt x="886" y="679"/>
                  <a:pt x="873" y="686"/>
                  <a:pt x="865" y="698"/>
                </a:cubicBezTo>
                <a:cubicBezTo>
                  <a:pt x="860" y="707"/>
                  <a:pt x="856" y="717"/>
                  <a:pt x="854" y="730"/>
                </a:cubicBezTo>
                <a:cubicBezTo>
                  <a:pt x="949" y="730"/>
                  <a:pt x="949" y="730"/>
                  <a:pt x="949" y="730"/>
                </a:cubicBezTo>
                <a:cubicBezTo>
                  <a:pt x="948" y="717"/>
                  <a:pt x="946" y="707"/>
                  <a:pt x="940" y="698"/>
                </a:cubicBezTo>
                <a:close/>
                <a:moveTo>
                  <a:pt x="606" y="756"/>
                </a:moveTo>
                <a:cubicBezTo>
                  <a:pt x="579" y="756"/>
                  <a:pt x="568" y="766"/>
                  <a:pt x="568" y="766"/>
                </a:cubicBezTo>
                <a:cubicBezTo>
                  <a:pt x="560" y="771"/>
                  <a:pt x="556" y="780"/>
                  <a:pt x="556" y="792"/>
                </a:cubicBezTo>
                <a:cubicBezTo>
                  <a:pt x="556" y="798"/>
                  <a:pt x="558" y="805"/>
                  <a:pt x="560" y="808"/>
                </a:cubicBezTo>
                <a:cubicBezTo>
                  <a:pt x="561" y="811"/>
                  <a:pt x="563" y="812"/>
                  <a:pt x="568" y="816"/>
                </a:cubicBezTo>
                <a:cubicBezTo>
                  <a:pt x="568" y="816"/>
                  <a:pt x="579" y="826"/>
                  <a:pt x="606" y="824"/>
                </a:cubicBezTo>
                <a:cubicBezTo>
                  <a:pt x="626" y="823"/>
                  <a:pt x="642" y="820"/>
                  <a:pt x="642" y="820"/>
                </a:cubicBezTo>
                <a:cubicBezTo>
                  <a:pt x="642" y="760"/>
                  <a:pt x="642" y="760"/>
                  <a:pt x="642" y="760"/>
                </a:cubicBezTo>
                <a:cubicBezTo>
                  <a:pt x="642" y="760"/>
                  <a:pt x="626" y="756"/>
                  <a:pt x="606" y="756"/>
                </a:cubicBezTo>
                <a:close/>
                <a:moveTo>
                  <a:pt x="606" y="756"/>
                </a:moveTo>
                <a:cubicBezTo>
                  <a:pt x="579" y="756"/>
                  <a:pt x="568" y="766"/>
                  <a:pt x="568" y="766"/>
                </a:cubicBezTo>
                <a:cubicBezTo>
                  <a:pt x="560" y="771"/>
                  <a:pt x="556" y="780"/>
                  <a:pt x="556" y="792"/>
                </a:cubicBezTo>
                <a:cubicBezTo>
                  <a:pt x="556" y="798"/>
                  <a:pt x="558" y="805"/>
                  <a:pt x="560" y="808"/>
                </a:cubicBezTo>
                <a:cubicBezTo>
                  <a:pt x="561" y="811"/>
                  <a:pt x="563" y="812"/>
                  <a:pt x="568" y="816"/>
                </a:cubicBezTo>
                <a:cubicBezTo>
                  <a:pt x="568" y="816"/>
                  <a:pt x="579" y="826"/>
                  <a:pt x="606" y="824"/>
                </a:cubicBezTo>
                <a:cubicBezTo>
                  <a:pt x="626" y="823"/>
                  <a:pt x="642" y="820"/>
                  <a:pt x="642" y="820"/>
                </a:cubicBezTo>
                <a:cubicBezTo>
                  <a:pt x="642" y="760"/>
                  <a:pt x="642" y="760"/>
                  <a:pt x="642" y="760"/>
                </a:cubicBezTo>
                <a:cubicBezTo>
                  <a:pt x="642" y="760"/>
                  <a:pt x="626" y="756"/>
                  <a:pt x="606" y="756"/>
                </a:cubicBezTo>
                <a:close/>
                <a:moveTo>
                  <a:pt x="940" y="698"/>
                </a:moveTo>
                <a:cubicBezTo>
                  <a:pt x="932" y="686"/>
                  <a:pt x="921" y="679"/>
                  <a:pt x="903" y="679"/>
                </a:cubicBezTo>
                <a:cubicBezTo>
                  <a:pt x="886" y="679"/>
                  <a:pt x="873" y="686"/>
                  <a:pt x="865" y="698"/>
                </a:cubicBezTo>
                <a:cubicBezTo>
                  <a:pt x="860" y="707"/>
                  <a:pt x="856" y="717"/>
                  <a:pt x="854" y="730"/>
                </a:cubicBezTo>
                <a:cubicBezTo>
                  <a:pt x="949" y="730"/>
                  <a:pt x="949" y="730"/>
                  <a:pt x="949" y="730"/>
                </a:cubicBezTo>
                <a:cubicBezTo>
                  <a:pt x="948" y="717"/>
                  <a:pt x="946" y="707"/>
                  <a:pt x="940" y="698"/>
                </a:cubicBezTo>
                <a:close/>
                <a:moveTo>
                  <a:pt x="1475" y="698"/>
                </a:moveTo>
                <a:cubicBezTo>
                  <a:pt x="1466" y="686"/>
                  <a:pt x="1454" y="680"/>
                  <a:pt x="1436" y="680"/>
                </a:cubicBezTo>
                <a:cubicBezTo>
                  <a:pt x="1420" y="680"/>
                  <a:pt x="1407" y="686"/>
                  <a:pt x="1398" y="698"/>
                </a:cubicBezTo>
                <a:cubicBezTo>
                  <a:pt x="1390" y="711"/>
                  <a:pt x="1386" y="729"/>
                  <a:pt x="1386" y="752"/>
                </a:cubicBezTo>
                <a:cubicBezTo>
                  <a:pt x="1386" y="774"/>
                  <a:pt x="1390" y="792"/>
                  <a:pt x="1399" y="805"/>
                </a:cubicBezTo>
                <a:cubicBezTo>
                  <a:pt x="1407" y="817"/>
                  <a:pt x="1420" y="824"/>
                  <a:pt x="1436" y="824"/>
                </a:cubicBezTo>
                <a:cubicBezTo>
                  <a:pt x="1454" y="824"/>
                  <a:pt x="1466" y="817"/>
                  <a:pt x="1475" y="805"/>
                </a:cubicBezTo>
                <a:cubicBezTo>
                  <a:pt x="1482" y="792"/>
                  <a:pt x="1488" y="774"/>
                  <a:pt x="1488" y="752"/>
                </a:cubicBezTo>
                <a:cubicBezTo>
                  <a:pt x="1488" y="729"/>
                  <a:pt x="1482" y="711"/>
                  <a:pt x="1475" y="698"/>
                </a:cubicBezTo>
                <a:close/>
                <a:moveTo>
                  <a:pt x="1475" y="698"/>
                </a:moveTo>
                <a:cubicBezTo>
                  <a:pt x="1466" y="686"/>
                  <a:pt x="1454" y="680"/>
                  <a:pt x="1436" y="680"/>
                </a:cubicBezTo>
                <a:cubicBezTo>
                  <a:pt x="1420" y="680"/>
                  <a:pt x="1407" y="686"/>
                  <a:pt x="1398" y="698"/>
                </a:cubicBezTo>
                <a:cubicBezTo>
                  <a:pt x="1390" y="711"/>
                  <a:pt x="1386" y="729"/>
                  <a:pt x="1386" y="752"/>
                </a:cubicBezTo>
                <a:cubicBezTo>
                  <a:pt x="1386" y="774"/>
                  <a:pt x="1390" y="792"/>
                  <a:pt x="1399" y="805"/>
                </a:cubicBezTo>
                <a:cubicBezTo>
                  <a:pt x="1407" y="817"/>
                  <a:pt x="1420" y="824"/>
                  <a:pt x="1436" y="824"/>
                </a:cubicBezTo>
                <a:cubicBezTo>
                  <a:pt x="1454" y="824"/>
                  <a:pt x="1466" y="817"/>
                  <a:pt x="1475" y="805"/>
                </a:cubicBezTo>
                <a:cubicBezTo>
                  <a:pt x="1482" y="792"/>
                  <a:pt x="1488" y="774"/>
                  <a:pt x="1488" y="752"/>
                </a:cubicBezTo>
                <a:cubicBezTo>
                  <a:pt x="1488" y="729"/>
                  <a:pt x="1482" y="711"/>
                  <a:pt x="1475" y="698"/>
                </a:cubicBezTo>
                <a:close/>
                <a:moveTo>
                  <a:pt x="940" y="698"/>
                </a:moveTo>
                <a:cubicBezTo>
                  <a:pt x="932" y="686"/>
                  <a:pt x="921" y="679"/>
                  <a:pt x="903" y="679"/>
                </a:cubicBezTo>
                <a:cubicBezTo>
                  <a:pt x="886" y="679"/>
                  <a:pt x="873" y="686"/>
                  <a:pt x="865" y="698"/>
                </a:cubicBezTo>
                <a:cubicBezTo>
                  <a:pt x="860" y="707"/>
                  <a:pt x="856" y="717"/>
                  <a:pt x="854" y="730"/>
                </a:cubicBezTo>
                <a:cubicBezTo>
                  <a:pt x="949" y="730"/>
                  <a:pt x="949" y="730"/>
                  <a:pt x="949" y="730"/>
                </a:cubicBezTo>
                <a:cubicBezTo>
                  <a:pt x="948" y="717"/>
                  <a:pt x="946" y="707"/>
                  <a:pt x="940" y="698"/>
                </a:cubicBezTo>
                <a:close/>
                <a:moveTo>
                  <a:pt x="606" y="756"/>
                </a:moveTo>
                <a:cubicBezTo>
                  <a:pt x="579" y="756"/>
                  <a:pt x="568" y="766"/>
                  <a:pt x="568" y="766"/>
                </a:cubicBezTo>
                <a:cubicBezTo>
                  <a:pt x="560" y="771"/>
                  <a:pt x="556" y="780"/>
                  <a:pt x="556" y="792"/>
                </a:cubicBezTo>
                <a:cubicBezTo>
                  <a:pt x="556" y="798"/>
                  <a:pt x="558" y="805"/>
                  <a:pt x="560" y="808"/>
                </a:cubicBezTo>
                <a:cubicBezTo>
                  <a:pt x="561" y="811"/>
                  <a:pt x="563" y="812"/>
                  <a:pt x="568" y="816"/>
                </a:cubicBezTo>
                <a:cubicBezTo>
                  <a:pt x="568" y="816"/>
                  <a:pt x="579" y="826"/>
                  <a:pt x="606" y="824"/>
                </a:cubicBezTo>
                <a:cubicBezTo>
                  <a:pt x="626" y="823"/>
                  <a:pt x="642" y="820"/>
                  <a:pt x="642" y="820"/>
                </a:cubicBezTo>
                <a:cubicBezTo>
                  <a:pt x="642" y="760"/>
                  <a:pt x="642" y="760"/>
                  <a:pt x="642" y="760"/>
                </a:cubicBezTo>
                <a:cubicBezTo>
                  <a:pt x="642" y="760"/>
                  <a:pt x="626" y="756"/>
                  <a:pt x="606" y="756"/>
                </a:cubicBezTo>
                <a:close/>
                <a:moveTo>
                  <a:pt x="1794" y="217"/>
                </a:moveTo>
                <a:cubicBezTo>
                  <a:pt x="1723" y="217"/>
                  <a:pt x="1655" y="231"/>
                  <a:pt x="1595" y="259"/>
                </a:cubicBezTo>
                <a:cubicBezTo>
                  <a:pt x="1525" y="133"/>
                  <a:pt x="1393" y="50"/>
                  <a:pt x="1241" y="50"/>
                </a:cubicBezTo>
                <a:cubicBezTo>
                  <a:pt x="1128" y="50"/>
                  <a:pt x="1026" y="97"/>
                  <a:pt x="952" y="174"/>
                </a:cubicBezTo>
                <a:cubicBezTo>
                  <a:pt x="871" y="68"/>
                  <a:pt x="743" y="0"/>
                  <a:pt x="599" y="0"/>
                </a:cubicBezTo>
                <a:cubicBezTo>
                  <a:pt x="353" y="0"/>
                  <a:pt x="154" y="197"/>
                  <a:pt x="154" y="442"/>
                </a:cubicBezTo>
                <a:cubicBezTo>
                  <a:pt x="154" y="505"/>
                  <a:pt x="168" y="566"/>
                  <a:pt x="191" y="620"/>
                </a:cubicBezTo>
                <a:cubicBezTo>
                  <a:pt x="77" y="686"/>
                  <a:pt x="0" y="811"/>
                  <a:pt x="0" y="954"/>
                </a:cubicBezTo>
                <a:cubicBezTo>
                  <a:pt x="0" y="1167"/>
                  <a:pt x="171" y="1339"/>
                  <a:pt x="382" y="1339"/>
                </a:cubicBezTo>
                <a:cubicBezTo>
                  <a:pt x="409" y="1339"/>
                  <a:pt x="435" y="1337"/>
                  <a:pt x="460" y="1332"/>
                </a:cubicBezTo>
                <a:cubicBezTo>
                  <a:pt x="518" y="1489"/>
                  <a:pt x="669" y="1601"/>
                  <a:pt x="846" y="1601"/>
                </a:cubicBezTo>
                <a:cubicBezTo>
                  <a:pt x="1016" y="1601"/>
                  <a:pt x="1162" y="1497"/>
                  <a:pt x="1225" y="1351"/>
                </a:cubicBezTo>
                <a:cubicBezTo>
                  <a:pt x="1272" y="1374"/>
                  <a:pt x="1326" y="1387"/>
                  <a:pt x="1382" y="1387"/>
                </a:cubicBezTo>
                <a:cubicBezTo>
                  <a:pt x="1517" y="1387"/>
                  <a:pt x="1635" y="1312"/>
                  <a:pt x="1697" y="1202"/>
                </a:cubicBezTo>
                <a:cubicBezTo>
                  <a:pt x="1729" y="1208"/>
                  <a:pt x="1761" y="1211"/>
                  <a:pt x="1794" y="1211"/>
                </a:cubicBezTo>
                <a:cubicBezTo>
                  <a:pt x="2066" y="1211"/>
                  <a:pt x="2288" y="989"/>
                  <a:pt x="2288" y="714"/>
                </a:cubicBezTo>
                <a:cubicBezTo>
                  <a:pt x="2288" y="439"/>
                  <a:pt x="2066" y="217"/>
                  <a:pt x="1794" y="217"/>
                </a:cubicBezTo>
                <a:close/>
                <a:moveTo>
                  <a:pt x="490" y="794"/>
                </a:moveTo>
                <a:cubicBezTo>
                  <a:pt x="490" y="834"/>
                  <a:pt x="460" y="860"/>
                  <a:pt x="414" y="860"/>
                </a:cubicBezTo>
                <a:cubicBezTo>
                  <a:pt x="391" y="860"/>
                  <a:pt x="368" y="856"/>
                  <a:pt x="345" y="843"/>
                </a:cubicBezTo>
                <a:cubicBezTo>
                  <a:pt x="341" y="840"/>
                  <a:pt x="336" y="838"/>
                  <a:pt x="332" y="835"/>
                </a:cubicBezTo>
                <a:cubicBezTo>
                  <a:pt x="332" y="834"/>
                  <a:pt x="329" y="834"/>
                  <a:pt x="330" y="830"/>
                </a:cubicBezTo>
                <a:cubicBezTo>
                  <a:pt x="341" y="805"/>
                  <a:pt x="341" y="805"/>
                  <a:pt x="341" y="805"/>
                </a:cubicBezTo>
                <a:cubicBezTo>
                  <a:pt x="342" y="799"/>
                  <a:pt x="345" y="802"/>
                  <a:pt x="346" y="802"/>
                </a:cubicBezTo>
                <a:cubicBezTo>
                  <a:pt x="348" y="803"/>
                  <a:pt x="351" y="806"/>
                  <a:pt x="354" y="807"/>
                </a:cubicBezTo>
                <a:cubicBezTo>
                  <a:pt x="382" y="825"/>
                  <a:pt x="406" y="825"/>
                  <a:pt x="415" y="825"/>
                </a:cubicBezTo>
                <a:cubicBezTo>
                  <a:pt x="434" y="825"/>
                  <a:pt x="447" y="814"/>
                  <a:pt x="447" y="799"/>
                </a:cubicBezTo>
                <a:cubicBezTo>
                  <a:pt x="447" y="798"/>
                  <a:pt x="447" y="798"/>
                  <a:pt x="447" y="798"/>
                </a:cubicBezTo>
                <a:cubicBezTo>
                  <a:pt x="447" y="783"/>
                  <a:pt x="428" y="776"/>
                  <a:pt x="406" y="770"/>
                </a:cubicBezTo>
                <a:cubicBezTo>
                  <a:pt x="401" y="769"/>
                  <a:pt x="401" y="769"/>
                  <a:pt x="401" y="769"/>
                </a:cubicBezTo>
                <a:cubicBezTo>
                  <a:pt x="369" y="760"/>
                  <a:pt x="337" y="747"/>
                  <a:pt x="337" y="707"/>
                </a:cubicBezTo>
                <a:cubicBezTo>
                  <a:pt x="337" y="688"/>
                  <a:pt x="344" y="672"/>
                  <a:pt x="357" y="661"/>
                </a:cubicBezTo>
                <a:cubicBezTo>
                  <a:pt x="370" y="649"/>
                  <a:pt x="388" y="643"/>
                  <a:pt x="410" y="643"/>
                </a:cubicBezTo>
                <a:cubicBezTo>
                  <a:pt x="414" y="643"/>
                  <a:pt x="414" y="643"/>
                  <a:pt x="414" y="643"/>
                </a:cubicBezTo>
                <a:cubicBezTo>
                  <a:pt x="440" y="643"/>
                  <a:pt x="464" y="650"/>
                  <a:pt x="482" y="661"/>
                </a:cubicBezTo>
                <a:cubicBezTo>
                  <a:pt x="483" y="662"/>
                  <a:pt x="484" y="665"/>
                  <a:pt x="483" y="667"/>
                </a:cubicBezTo>
                <a:cubicBezTo>
                  <a:pt x="483" y="668"/>
                  <a:pt x="475" y="690"/>
                  <a:pt x="474" y="693"/>
                </a:cubicBezTo>
                <a:cubicBezTo>
                  <a:pt x="473" y="697"/>
                  <a:pt x="468" y="694"/>
                  <a:pt x="468" y="694"/>
                </a:cubicBezTo>
                <a:cubicBezTo>
                  <a:pt x="452" y="685"/>
                  <a:pt x="428" y="679"/>
                  <a:pt x="409" y="679"/>
                </a:cubicBezTo>
                <a:cubicBezTo>
                  <a:pt x="390" y="679"/>
                  <a:pt x="378" y="688"/>
                  <a:pt x="378" y="702"/>
                </a:cubicBezTo>
                <a:cubicBezTo>
                  <a:pt x="378" y="710"/>
                  <a:pt x="383" y="715"/>
                  <a:pt x="391" y="719"/>
                </a:cubicBezTo>
                <a:cubicBezTo>
                  <a:pt x="399" y="724"/>
                  <a:pt x="410" y="727"/>
                  <a:pt x="422" y="731"/>
                </a:cubicBezTo>
                <a:cubicBezTo>
                  <a:pt x="425" y="733"/>
                  <a:pt x="425" y="733"/>
                  <a:pt x="425" y="733"/>
                </a:cubicBezTo>
                <a:cubicBezTo>
                  <a:pt x="456" y="743"/>
                  <a:pt x="490" y="756"/>
                  <a:pt x="490" y="793"/>
                </a:cubicBezTo>
                <a:cubicBezTo>
                  <a:pt x="490" y="794"/>
                  <a:pt x="490" y="794"/>
                  <a:pt x="490" y="794"/>
                </a:cubicBezTo>
                <a:close/>
                <a:moveTo>
                  <a:pt x="685" y="842"/>
                </a:moveTo>
                <a:cubicBezTo>
                  <a:pt x="685" y="842"/>
                  <a:pt x="685" y="846"/>
                  <a:pt x="682" y="847"/>
                </a:cubicBezTo>
                <a:cubicBezTo>
                  <a:pt x="682" y="847"/>
                  <a:pt x="677" y="848"/>
                  <a:pt x="672" y="848"/>
                </a:cubicBezTo>
                <a:cubicBezTo>
                  <a:pt x="668" y="849"/>
                  <a:pt x="652" y="853"/>
                  <a:pt x="638" y="855"/>
                </a:cubicBezTo>
                <a:cubicBezTo>
                  <a:pt x="626" y="857"/>
                  <a:pt x="613" y="858"/>
                  <a:pt x="599" y="858"/>
                </a:cubicBezTo>
                <a:cubicBezTo>
                  <a:pt x="586" y="858"/>
                  <a:pt x="574" y="857"/>
                  <a:pt x="564" y="855"/>
                </a:cubicBezTo>
                <a:cubicBezTo>
                  <a:pt x="552" y="852"/>
                  <a:pt x="543" y="848"/>
                  <a:pt x="537" y="843"/>
                </a:cubicBezTo>
                <a:cubicBezTo>
                  <a:pt x="529" y="838"/>
                  <a:pt x="523" y="830"/>
                  <a:pt x="519" y="823"/>
                </a:cubicBezTo>
                <a:cubicBezTo>
                  <a:pt x="515" y="814"/>
                  <a:pt x="513" y="805"/>
                  <a:pt x="513" y="792"/>
                </a:cubicBezTo>
                <a:cubicBezTo>
                  <a:pt x="513" y="780"/>
                  <a:pt x="515" y="770"/>
                  <a:pt x="520" y="762"/>
                </a:cubicBezTo>
                <a:cubicBezTo>
                  <a:pt x="525" y="753"/>
                  <a:pt x="532" y="745"/>
                  <a:pt x="540" y="739"/>
                </a:cubicBezTo>
                <a:cubicBezTo>
                  <a:pt x="547" y="734"/>
                  <a:pt x="556" y="730"/>
                  <a:pt x="567" y="726"/>
                </a:cubicBezTo>
                <a:cubicBezTo>
                  <a:pt x="578" y="724"/>
                  <a:pt x="588" y="722"/>
                  <a:pt x="600" y="722"/>
                </a:cubicBezTo>
                <a:cubicBezTo>
                  <a:pt x="608" y="722"/>
                  <a:pt x="615" y="722"/>
                  <a:pt x="620" y="724"/>
                </a:cubicBezTo>
                <a:cubicBezTo>
                  <a:pt x="620" y="724"/>
                  <a:pt x="631" y="724"/>
                  <a:pt x="642" y="726"/>
                </a:cubicBezTo>
                <a:cubicBezTo>
                  <a:pt x="642" y="720"/>
                  <a:pt x="642" y="720"/>
                  <a:pt x="642" y="720"/>
                </a:cubicBezTo>
                <a:cubicBezTo>
                  <a:pt x="642" y="703"/>
                  <a:pt x="638" y="694"/>
                  <a:pt x="632" y="689"/>
                </a:cubicBezTo>
                <a:cubicBezTo>
                  <a:pt x="624" y="683"/>
                  <a:pt x="613" y="680"/>
                  <a:pt x="599" y="680"/>
                </a:cubicBezTo>
                <a:cubicBezTo>
                  <a:pt x="599" y="680"/>
                  <a:pt x="567" y="680"/>
                  <a:pt x="541" y="693"/>
                </a:cubicBezTo>
                <a:cubicBezTo>
                  <a:pt x="540" y="694"/>
                  <a:pt x="538" y="694"/>
                  <a:pt x="538" y="694"/>
                </a:cubicBezTo>
                <a:cubicBezTo>
                  <a:pt x="538" y="694"/>
                  <a:pt x="536" y="695"/>
                  <a:pt x="534" y="693"/>
                </a:cubicBezTo>
                <a:cubicBezTo>
                  <a:pt x="525" y="667"/>
                  <a:pt x="525" y="667"/>
                  <a:pt x="525" y="667"/>
                </a:cubicBezTo>
                <a:cubicBezTo>
                  <a:pt x="524" y="663"/>
                  <a:pt x="527" y="662"/>
                  <a:pt x="527" y="662"/>
                </a:cubicBezTo>
                <a:cubicBezTo>
                  <a:pt x="538" y="653"/>
                  <a:pt x="567" y="647"/>
                  <a:pt x="567" y="647"/>
                </a:cubicBezTo>
                <a:cubicBezTo>
                  <a:pt x="577" y="645"/>
                  <a:pt x="592" y="644"/>
                  <a:pt x="602" y="644"/>
                </a:cubicBezTo>
                <a:cubicBezTo>
                  <a:pt x="629" y="644"/>
                  <a:pt x="650" y="649"/>
                  <a:pt x="664" y="662"/>
                </a:cubicBezTo>
                <a:cubicBezTo>
                  <a:pt x="678" y="675"/>
                  <a:pt x="685" y="694"/>
                  <a:pt x="685" y="721"/>
                </a:cubicBezTo>
                <a:cubicBezTo>
                  <a:pt x="685" y="842"/>
                  <a:pt x="685" y="842"/>
                  <a:pt x="685" y="842"/>
                </a:cubicBezTo>
                <a:close/>
                <a:moveTo>
                  <a:pt x="770" y="851"/>
                </a:moveTo>
                <a:cubicBezTo>
                  <a:pt x="770" y="852"/>
                  <a:pt x="769" y="855"/>
                  <a:pt x="767" y="855"/>
                </a:cubicBezTo>
                <a:cubicBezTo>
                  <a:pt x="767" y="855"/>
                  <a:pt x="767" y="855"/>
                  <a:pt x="732" y="855"/>
                </a:cubicBezTo>
                <a:cubicBezTo>
                  <a:pt x="729" y="855"/>
                  <a:pt x="728" y="852"/>
                  <a:pt x="728" y="851"/>
                </a:cubicBezTo>
                <a:cubicBezTo>
                  <a:pt x="728" y="851"/>
                  <a:pt x="728" y="851"/>
                  <a:pt x="728" y="567"/>
                </a:cubicBezTo>
                <a:cubicBezTo>
                  <a:pt x="728" y="564"/>
                  <a:pt x="729" y="563"/>
                  <a:pt x="732" y="563"/>
                </a:cubicBezTo>
                <a:cubicBezTo>
                  <a:pt x="732" y="563"/>
                  <a:pt x="732" y="563"/>
                  <a:pt x="767" y="563"/>
                </a:cubicBezTo>
                <a:cubicBezTo>
                  <a:pt x="769" y="563"/>
                  <a:pt x="770" y="564"/>
                  <a:pt x="770" y="567"/>
                </a:cubicBezTo>
                <a:lnTo>
                  <a:pt x="770" y="851"/>
                </a:lnTo>
                <a:close/>
                <a:moveTo>
                  <a:pt x="990" y="760"/>
                </a:moveTo>
                <a:cubicBezTo>
                  <a:pt x="990" y="762"/>
                  <a:pt x="986" y="762"/>
                  <a:pt x="986" y="762"/>
                </a:cubicBezTo>
                <a:cubicBezTo>
                  <a:pt x="854" y="762"/>
                  <a:pt x="854" y="762"/>
                  <a:pt x="854" y="762"/>
                </a:cubicBezTo>
                <a:cubicBezTo>
                  <a:pt x="855" y="783"/>
                  <a:pt x="859" y="797"/>
                  <a:pt x="869" y="807"/>
                </a:cubicBezTo>
                <a:cubicBezTo>
                  <a:pt x="878" y="816"/>
                  <a:pt x="894" y="823"/>
                  <a:pt x="914" y="823"/>
                </a:cubicBezTo>
                <a:cubicBezTo>
                  <a:pt x="946" y="823"/>
                  <a:pt x="959" y="816"/>
                  <a:pt x="969" y="812"/>
                </a:cubicBezTo>
                <a:cubicBezTo>
                  <a:pt x="969" y="812"/>
                  <a:pt x="973" y="811"/>
                  <a:pt x="974" y="815"/>
                </a:cubicBezTo>
                <a:cubicBezTo>
                  <a:pt x="982" y="839"/>
                  <a:pt x="982" y="839"/>
                  <a:pt x="982" y="839"/>
                </a:cubicBezTo>
                <a:cubicBezTo>
                  <a:pt x="985" y="843"/>
                  <a:pt x="983" y="844"/>
                  <a:pt x="982" y="846"/>
                </a:cubicBezTo>
                <a:cubicBezTo>
                  <a:pt x="973" y="849"/>
                  <a:pt x="953" y="858"/>
                  <a:pt x="915" y="858"/>
                </a:cubicBezTo>
                <a:cubicBezTo>
                  <a:pt x="896" y="858"/>
                  <a:pt x="880" y="856"/>
                  <a:pt x="867" y="851"/>
                </a:cubicBezTo>
                <a:cubicBezTo>
                  <a:pt x="854" y="846"/>
                  <a:pt x="842" y="838"/>
                  <a:pt x="833" y="829"/>
                </a:cubicBezTo>
                <a:cubicBezTo>
                  <a:pt x="824" y="819"/>
                  <a:pt x="818" y="808"/>
                  <a:pt x="814" y="794"/>
                </a:cubicBezTo>
                <a:cubicBezTo>
                  <a:pt x="810" y="783"/>
                  <a:pt x="808" y="767"/>
                  <a:pt x="808" y="752"/>
                </a:cubicBezTo>
                <a:cubicBezTo>
                  <a:pt x="808" y="738"/>
                  <a:pt x="810" y="724"/>
                  <a:pt x="814" y="710"/>
                </a:cubicBezTo>
                <a:cubicBezTo>
                  <a:pt x="818" y="697"/>
                  <a:pt x="824" y="685"/>
                  <a:pt x="832" y="676"/>
                </a:cubicBezTo>
                <a:cubicBezTo>
                  <a:pt x="840" y="666"/>
                  <a:pt x="850" y="658"/>
                  <a:pt x="863" y="652"/>
                </a:cubicBezTo>
                <a:cubicBezTo>
                  <a:pt x="874" y="647"/>
                  <a:pt x="890" y="644"/>
                  <a:pt x="906" y="644"/>
                </a:cubicBezTo>
                <a:cubicBezTo>
                  <a:pt x="921" y="644"/>
                  <a:pt x="933" y="647"/>
                  <a:pt x="944" y="652"/>
                </a:cubicBezTo>
                <a:cubicBezTo>
                  <a:pt x="953" y="656"/>
                  <a:pt x="960" y="662"/>
                  <a:pt x="969" y="671"/>
                </a:cubicBezTo>
                <a:cubicBezTo>
                  <a:pt x="974" y="676"/>
                  <a:pt x="983" y="689"/>
                  <a:pt x="986" y="702"/>
                </a:cubicBezTo>
                <a:cubicBezTo>
                  <a:pt x="995" y="731"/>
                  <a:pt x="990" y="757"/>
                  <a:pt x="990" y="760"/>
                </a:cubicBezTo>
                <a:close/>
                <a:moveTo>
                  <a:pt x="1100" y="860"/>
                </a:moveTo>
                <a:cubicBezTo>
                  <a:pt x="1077" y="860"/>
                  <a:pt x="1055" y="856"/>
                  <a:pt x="1032" y="843"/>
                </a:cubicBezTo>
                <a:cubicBezTo>
                  <a:pt x="1027" y="840"/>
                  <a:pt x="1023" y="838"/>
                  <a:pt x="1019" y="835"/>
                </a:cubicBezTo>
                <a:cubicBezTo>
                  <a:pt x="1018" y="834"/>
                  <a:pt x="1017" y="834"/>
                  <a:pt x="1018" y="830"/>
                </a:cubicBezTo>
                <a:cubicBezTo>
                  <a:pt x="1027" y="805"/>
                  <a:pt x="1027" y="805"/>
                  <a:pt x="1027" y="805"/>
                </a:cubicBezTo>
                <a:cubicBezTo>
                  <a:pt x="1028" y="801"/>
                  <a:pt x="1032" y="802"/>
                  <a:pt x="1033" y="802"/>
                </a:cubicBezTo>
                <a:cubicBezTo>
                  <a:pt x="1036" y="805"/>
                  <a:pt x="1037" y="806"/>
                  <a:pt x="1041" y="807"/>
                </a:cubicBezTo>
                <a:cubicBezTo>
                  <a:pt x="1068" y="825"/>
                  <a:pt x="1094" y="825"/>
                  <a:pt x="1101" y="825"/>
                </a:cubicBezTo>
                <a:cubicBezTo>
                  <a:pt x="1122" y="825"/>
                  <a:pt x="1135" y="814"/>
                  <a:pt x="1135" y="799"/>
                </a:cubicBezTo>
                <a:cubicBezTo>
                  <a:pt x="1135" y="799"/>
                  <a:pt x="1135" y="799"/>
                  <a:pt x="1135" y="798"/>
                </a:cubicBezTo>
                <a:cubicBezTo>
                  <a:pt x="1135" y="783"/>
                  <a:pt x="1116" y="776"/>
                  <a:pt x="1092" y="770"/>
                </a:cubicBezTo>
                <a:cubicBezTo>
                  <a:pt x="1092" y="770"/>
                  <a:pt x="1092" y="770"/>
                  <a:pt x="1087" y="769"/>
                </a:cubicBezTo>
                <a:cubicBezTo>
                  <a:pt x="1072" y="764"/>
                  <a:pt x="1056" y="759"/>
                  <a:pt x="1044" y="749"/>
                </a:cubicBezTo>
                <a:cubicBezTo>
                  <a:pt x="1032" y="740"/>
                  <a:pt x="1023" y="727"/>
                  <a:pt x="1023" y="707"/>
                </a:cubicBezTo>
                <a:cubicBezTo>
                  <a:pt x="1023" y="670"/>
                  <a:pt x="1054" y="643"/>
                  <a:pt x="1096" y="643"/>
                </a:cubicBezTo>
                <a:cubicBezTo>
                  <a:pt x="1096" y="643"/>
                  <a:pt x="1096" y="643"/>
                  <a:pt x="1101" y="643"/>
                </a:cubicBezTo>
                <a:cubicBezTo>
                  <a:pt x="1127" y="643"/>
                  <a:pt x="1150" y="650"/>
                  <a:pt x="1168" y="661"/>
                </a:cubicBezTo>
                <a:cubicBezTo>
                  <a:pt x="1171" y="662"/>
                  <a:pt x="1172" y="665"/>
                  <a:pt x="1171" y="667"/>
                </a:cubicBezTo>
                <a:cubicBezTo>
                  <a:pt x="1169" y="668"/>
                  <a:pt x="1162" y="690"/>
                  <a:pt x="1162" y="693"/>
                </a:cubicBezTo>
                <a:cubicBezTo>
                  <a:pt x="1159" y="697"/>
                  <a:pt x="1155" y="694"/>
                  <a:pt x="1155" y="694"/>
                </a:cubicBezTo>
                <a:cubicBezTo>
                  <a:pt x="1140" y="685"/>
                  <a:pt x="1116" y="679"/>
                  <a:pt x="1095" y="679"/>
                </a:cubicBezTo>
                <a:cubicBezTo>
                  <a:pt x="1086" y="679"/>
                  <a:pt x="1079" y="681"/>
                  <a:pt x="1074" y="685"/>
                </a:cubicBezTo>
                <a:cubicBezTo>
                  <a:pt x="1068" y="689"/>
                  <a:pt x="1066" y="695"/>
                  <a:pt x="1066" y="702"/>
                </a:cubicBezTo>
                <a:cubicBezTo>
                  <a:pt x="1066" y="717"/>
                  <a:pt x="1086" y="724"/>
                  <a:pt x="1109" y="731"/>
                </a:cubicBezTo>
                <a:cubicBezTo>
                  <a:pt x="1109" y="731"/>
                  <a:pt x="1109" y="731"/>
                  <a:pt x="1113" y="733"/>
                </a:cubicBezTo>
                <a:cubicBezTo>
                  <a:pt x="1144" y="743"/>
                  <a:pt x="1177" y="756"/>
                  <a:pt x="1177" y="793"/>
                </a:cubicBezTo>
                <a:cubicBezTo>
                  <a:pt x="1177" y="793"/>
                  <a:pt x="1177" y="793"/>
                  <a:pt x="1177" y="794"/>
                </a:cubicBezTo>
                <a:cubicBezTo>
                  <a:pt x="1177" y="834"/>
                  <a:pt x="1148" y="860"/>
                  <a:pt x="1100" y="860"/>
                </a:cubicBezTo>
                <a:close/>
                <a:moveTo>
                  <a:pt x="1332" y="680"/>
                </a:moveTo>
                <a:cubicBezTo>
                  <a:pt x="1331" y="684"/>
                  <a:pt x="1327" y="684"/>
                  <a:pt x="1327" y="684"/>
                </a:cubicBezTo>
                <a:cubicBezTo>
                  <a:pt x="1327" y="684"/>
                  <a:pt x="1327" y="684"/>
                  <a:pt x="1284" y="684"/>
                </a:cubicBezTo>
                <a:cubicBezTo>
                  <a:pt x="1284" y="684"/>
                  <a:pt x="1284" y="684"/>
                  <a:pt x="1254" y="853"/>
                </a:cubicBezTo>
                <a:cubicBezTo>
                  <a:pt x="1252" y="870"/>
                  <a:pt x="1248" y="885"/>
                  <a:pt x="1243" y="897"/>
                </a:cubicBezTo>
                <a:cubicBezTo>
                  <a:pt x="1237" y="910"/>
                  <a:pt x="1234" y="919"/>
                  <a:pt x="1226" y="928"/>
                </a:cubicBezTo>
                <a:cubicBezTo>
                  <a:pt x="1218" y="936"/>
                  <a:pt x="1210" y="941"/>
                  <a:pt x="1200" y="945"/>
                </a:cubicBezTo>
                <a:cubicBezTo>
                  <a:pt x="1191" y="947"/>
                  <a:pt x="1181" y="950"/>
                  <a:pt x="1168" y="950"/>
                </a:cubicBezTo>
                <a:cubicBezTo>
                  <a:pt x="1163" y="950"/>
                  <a:pt x="1157" y="950"/>
                  <a:pt x="1149" y="947"/>
                </a:cubicBezTo>
                <a:cubicBezTo>
                  <a:pt x="1144" y="946"/>
                  <a:pt x="1140" y="946"/>
                  <a:pt x="1136" y="945"/>
                </a:cubicBezTo>
                <a:cubicBezTo>
                  <a:pt x="1135" y="943"/>
                  <a:pt x="1134" y="942"/>
                  <a:pt x="1135" y="938"/>
                </a:cubicBezTo>
                <a:cubicBezTo>
                  <a:pt x="1136" y="936"/>
                  <a:pt x="1144" y="915"/>
                  <a:pt x="1145" y="911"/>
                </a:cubicBezTo>
                <a:cubicBezTo>
                  <a:pt x="1146" y="909"/>
                  <a:pt x="1149" y="910"/>
                  <a:pt x="1149" y="910"/>
                </a:cubicBezTo>
                <a:cubicBezTo>
                  <a:pt x="1151" y="911"/>
                  <a:pt x="1153" y="911"/>
                  <a:pt x="1157" y="912"/>
                </a:cubicBezTo>
                <a:cubicBezTo>
                  <a:pt x="1167" y="912"/>
                  <a:pt x="1167" y="912"/>
                  <a:pt x="1167" y="912"/>
                </a:cubicBezTo>
                <a:cubicBezTo>
                  <a:pt x="1173" y="912"/>
                  <a:pt x="1178" y="912"/>
                  <a:pt x="1182" y="911"/>
                </a:cubicBezTo>
                <a:cubicBezTo>
                  <a:pt x="1189" y="909"/>
                  <a:pt x="1191" y="906"/>
                  <a:pt x="1195" y="901"/>
                </a:cubicBezTo>
                <a:cubicBezTo>
                  <a:pt x="1198" y="897"/>
                  <a:pt x="1202" y="891"/>
                  <a:pt x="1204" y="883"/>
                </a:cubicBezTo>
                <a:cubicBezTo>
                  <a:pt x="1207" y="874"/>
                  <a:pt x="1209" y="864"/>
                  <a:pt x="1212" y="849"/>
                </a:cubicBezTo>
                <a:cubicBezTo>
                  <a:pt x="1212" y="849"/>
                  <a:pt x="1212" y="849"/>
                  <a:pt x="1241" y="684"/>
                </a:cubicBezTo>
                <a:cubicBezTo>
                  <a:pt x="1241" y="684"/>
                  <a:pt x="1241" y="684"/>
                  <a:pt x="1212" y="684"/>
                </a:cubicBezTo>
                <a:cubicBezTo>
                  <a:pt x="1209" y="684"/>
                  <a:pt x="1208" y="683"/>
                  <a:pt x="1208" y="680"/>
                </a:cubicBezTo>
                <a:cubicBezTo>
                  <a:pt x="1208" y="680"/>
                  <a:pt x="1208" y="680"/>
                  <a:pt x="1213" y="652"/>
                </a:cubicBezTo>
                <a:cubicBezTo>
                  <a:pt x="1214" y="648"/>
                  <a:pt x="1217" y="648"/>
                  <a:pt x="1217" y="648"/>
                </a:cubicBezTo>
                <a:cubicBezTo>
                  <a:pt x="1217" y="648"/>
                  <a:pt x="1217" y="648"/>
                  <a:pt x="1248" y="648"/>
                </a:cubicBezTo>
                <a:cubicBezTo>
                  <a:pt x="1248" y="648"/>
                  <a:pt x="1248" y="648"/>
                  <a:pt x="1249" y="639"/>
                </a:cubicBezTo>
                <a:cubicBezTo>
                  <a:pt x="1254" y="612"/>
                  <a:pt x="1263" y="591"/>
                  <a:pt x="1276" y="579"/>
                </a:cubicBezTo>
                <a:cubicBezTo>
                  <a:pt x="1289" y="566"/>
                  <a:pt x="1308" y="558"/>
                  <a:pt x="1332" y="558"/>
                </a:cubicBezTo>
                <a:cubicBezTo>
                  <a:pt x="1339" y="558"/>
                  <a:pt x="1345" y="559"/>
                  <a:pt x="1350" y="561"/>
                </a:cubicBezTo>
                <a:cubicBezTo>
                  <a:pt x="1355" y="561"/>
                  <a:pt x="1359" y="562"/>
                  <a:pt x="1363" y="563"/>
                </a:cubicBezTo>
                <a:cubicBezTo>
                  <a:pt x="1364" y="563"/>
                  <a:pt x="1367" y="564"/>
                  <a:pt x="1366" y="568"/>
                </a:cubicBezTo>
                <a:cubicBezTo>
                  <a:pt x="1366" y="568"/>
                  <a:pt x="1366" y="568"/>
                  <a:pt x="1355" y="595"/>
                </a:cubicBezTo>
                <a:cubicBezTo>
                  <a:pt x="1354" y="598"/>
                  <a:pt x="1354" y="599"/>
                  <a:pt x="1350" y="598"/>
                </a:cubicBezTo>
                <a:cubicBezTo>
                  <a:pt x="1349" y="598"/>
                  <a:pt x="1346" y="596"/>
                  <a:pt x="1343" y="596"/>
                </a:cubicBezTo>
                <a:cubicBezTo>
                  <a:pt x="1340" y="595"/>
                  <a:pt x="1336" y="595"/>
                  <a:pt x="1332" y="595"/>
                </a:cubicBezTo>
                <a:cubicBezTo>
                  <a:pt x="1327" y="595"/>
                  <a:pt x="1322" y="595"/>
                  <a:pt x="1318" y="596"/>
                </a:cubicBezTo>
                <a:cubicBezTo>
                  <a:pt x="1313" y="598"/>
                  <a:pt x="1311" y="600"/>
                  <a:pt x="1307" y="604"/>
                </a:cubicBezTo>
                <a:cubicBezTo>
                  <a:pt x="1303" y="607"/>
                  <a:pt x="1299" y="612"/>
                  <a:pt x="1298" y="618"/>
                </a:cubicBezTo>
                <a:cubicBezTo>
                  <a:pt x="1293" y="632"/>
                  <a:pt x="1290" y="647"/>
                  <a:pt x="1290" y="648"/>
                </a:cubicBezTo>
                <a:cubicBezTo>
                  <a:pt x="1290" y="648"/>
                  <a:pt x="1290" y="648"/>
                  <a:pt x="1332" y="648"/>
                </a:cubicBezTo>
                <a:cubicBezTo>
                  <a:pt x="1336" y="648"/>
                  <a:pt x="1337" y="649"/>
                  <a:pt x="1337" y="652"/>
                </a:cubicBezTo>
                <a:cubicBezTo>
                  <a:pt x="1337" y="652"/>
                  <a:pt x="1337" y="652"/>
                  <a:pt x="1332" y="680"/>
                </a:cubicBezTo>
                <a:close/>
                <a:moveTo>
                  <a:pt x="1526" y="793"/>
                </a:moveTo>
                <a:cubicBezTo>
                  <a:pt x="1522" y="807"/>
                  <a:pt x="1516" y="817"/>
                  <a:pt x="1508" y="828"/>
                </a:cubicBezTo>
                <a:cubicBezTo>
                  <a:pt x="1500" y="837"/>
                  <a:pt x="1490" y="844"/>
                  <a:pt x="1479" y="851"/>
                </a:cubicBezTo>
                <a:cubicBezTo>
                  <a:pt x="1466" y="856"/>
                  <a:pt x="1452" y="858"/>
                  <a:pt x="1436" y="858"/>
                </a:cubicBezTo>
                <a:cubicBezTo>
                  <a:pt x="1421" y="858"/>
                  <a:pt x="1407" y="856"/>
                  <a:pt x="1394" y="851"/>
                </a:cubicBezTo>
                <a:cubicBezTo>
                  <a:pt x="1382" y="844"/>
                  <a:pt x="1372" y="837"/>
                  <a:pt x="1364" y="828"/>
                </a:cubicBezTo>
                <a:cubicBezTo>
                  <a:pt x="1357" y="817"/>
                  <a:pt x="1350" y="807"/>
                  <a:pt x="1346" y="793"/>
                </a:cubicBezTo>
                <a:cubicBezTo>
                  <a:pt x="1343" y="780"/>
                  <a:pt x="1340" y="766"/>
                  <a:pt x="1340" y="752"/>
                </a:cubicBezTo>
                <a:cubicBezTo>
                  <a:pt x="1340" y="736"/>
                  <a:pt x="1343" y="722"/>
                  <a:pt x="1346" y="710"/>
                </a:cubicBezTo>
                <a:cubicBezTo>
                  <a:pt x="1350" y="697"/>
                  <a:pt x="1357" y="685"/>
                  <a:pt x="1364" y="675"/>
                </a:cubicBezTo>
                <a:cubicBezTo>
                  <a:pt x="1372" y="666"/>
                  <a:pt x="1382" y="658"/>
                  <a:pt x="1394" y="652"/>
                </a:cubicBezTo>
                <a:cubicBezTo>
                  <a:pt x="1407" y="647"/>
                  <a:pt x="1421" y="644"/>
                  <a:pt x="1436" y="644"/>
                </a:cubicBezTo>
                <a:cubicBezTo>
                  <a:pt x="1452" y="644"/>
                  <a:pt x="1466" y="647"/>
                  <a:pt x="1479" y="652"/>
                </a:cubicBezTo>
                <a:cubicBezTo>
                  <a:pt x="1490" y="658"/>
                  <a:pt x="1500" y="666"/>
                  <a:pt x="1508" y="675"/>
                </a:cubicBezTo>
                <a:cubicBezTo>
                  <a:pt x="1516" y="685"/>
                  <a:pt x="1522" y="697"/>
                  <a:pt x="1526" y="710"/>
                </a:cubicBezTo>
                <a:cubicBezTo>
                  <a:pt x="1530" y="722"/>
                  <a:pt x="1532" y="736"/>
                  <a:pt x="1532" y="752"/>
                </a:cubicBezTo>
                <a:cubicBezTo>
                  <a:pt x="1532" y="766"/>
                  <a:pt x="1530" y="780"/>
                  <a:pt x="1526" y="793"/>
                </a:cubicBezTo>
                <a:close/>
                <a:moveTo>
                  <a:pt x="1690" y="654"/>
                </a:moveTo>
                <a:cubicBezTo>
                  <a:pt x="1689" y="658"/>
                  <a:pt x="1683" y="676"/>
                  <a:pt x="1680" y="683"/>
                </a:cubicBezTo>
                <a:cubicBezTo>
                  <a:pt x="1680" y="685"/>
                  <a:pt x="1677" y="686"/>
                  <a:pt x="1675" y="686"/>
                </a:cubicBezTo>
                <a:cubicBezTo>
                  <a:pt x="1675" y="686"/>
                  <a:pt x="1667" y="684"/>
                  <a:pt x="1661" y="684"/>
                </a:cubicBezTo>
                <a:cubicBezTo>
                  <a:pt x="1656" y="684"/>
                  <a:pt x="1649" y="685"/>
                  <a:pt x="1643" y="686"/>
                </a:cubicBezTo>
                <a:cubicBezTo>
                  <a:pt x="1636" y="689"/>
                  <a:pt x="1631" y="692"/>
                  <a:pt x="1626" y="697"/>
                </a:cubicBezTo>
                <a:cubicBezTo>
                  <a:pt x="1622" y="702"/>
                  <a:pt x="1618" y="708"/>
                  <a:pt x="1615" y="716"/>
                </a:cubicBezTo>
                <a:cubicBezTo>
                  <a:pt x="1612" y="725"/>
                  <a:pt x="1611" y="738"/>
                  <a:pt x="1611" y="751"/>
                </a:cubicBezTo>
                <a:cubicBezTo>
                  <a:pt x="1611" y="751"/>
                  <a:pt x="1611" y="751"/>
                  <a:pt x="1611" y="851"/>
                </a:cubicBezTo>
                <a:cubicBezTo>
                  <a:pt x="1611" y="852"/>
                  <a:pt x="1609" y="855"/>
                  <a:pt x="1607" y="855"/>
                </a:cubicBezTo>
                <a:cubicBezTo>
                  <a:pt x="1607" y="855"/>
                  <a:pt x="1607" y="855"/>
                  <a:pt x="1572" y="855"/>
                </a:cubicBezTo>
                <a:cubicBezTo>
                  <a:pt x="1570" y="855"/>
                  <a:pt x="1568" y="852"/>
                  <a:pt x="1568" y="851"/>
                </a:cubicBezTo>
                <a:cubicBezTo>
                  <a:pt x="1568" y="851"/>
                  <a:pt x="1568" y="851"/>
                  <a:pt x="1568" y="652"/>
                </a:cubicBezTo>
                <a:cubicBezTo>
                  <a:pt x="1568" y="650"/>
                  <a:pt x="1570" y="648"/>
                  <a:pt x="1571" y="648"/>
                </a:cubicBezTo>
                <a:cubicBezTo>
                  <a:pt x="1571" y="648"/>
                  <a:pt x="1571" y="648"/>
                  <a:pt x="1606" y="648"/>
                </a:cubicBezTo>
                <a:cubicBezTo>
                  <a:pt x="1608" y="648"/>
                  <a:pt x="1609" y="650"/>
                  <a:pt x="1609" y="652"/>
                </a:cubicBezTo>
                <a:cubicBezTo>
                  <a:pt x="1609" y="652"/>
                  <a:pt x="1609" y="652"/>
                  <a:pt x="1609" y="668"/>
                </a:cubicBezTo>
                <a:cubicBezTo>
                  <a:pt x="1615" y="662"/>
                  <a:pt x="1624" y="656"/>
                  <a:pt x="1631" y="652"/>
                </a:cubicBezTo>
                <a:cubicBezTo>
                  <a:pt x="1640" y="648"/>
                  <a:pt x="1649" y="645"/>
                  <a:pt x="1666" y="647"/>
                </a:cubicBezTo>
                <a:cubicBezTo>
                  <a:pt x="1675" y="647"/>
                  <a:pt x="1686" y="649"/>
                  <a:pt x="1688" y="650"/>
                </a:cubicBezTo>
                <a:cubicBezTo>
                  <a:pt x="1689" y="650"/>
                  <a:pt x="1692" y="652"/>
                  <a:pt x="1690" y="654"/>
                </a:cubicBezTo>
                <a:close/>
                <a:moveTo>
                  <a:pt x="1856" y="848"/>
                </a:moveTo>
                <a:cubicBezTo>
                  <a:pt x="1842" y="855"/>
                  <a:pt x="1821" y="858"/>
                  <a:pt x="1801" y="858"/>
                </a:cubicBezTo>
                <a:cubicBezTo>
                  <a:pt x="1767" y="858"/>
                  <a:pt x="1740" y="848"/>
                  <a:pt x="1724" y="829"/>
                </a:cubicBezTo>
                <a:cubicBezTo>
                  <a:pt x="1706" y="810"/>
                  <a:pt x="1697" y="784"/>
                  <a:pt x="1697" y="751"/>
                </a:cubicBezTo>
                <a:cubicBezTo>
                  <a:pt x="1697" y="736"/>
                  <a:pt x="1699" y="722"/>
                  <a:pt x="1703" y="710"/>
                </a:cubicBezTo>
                <a:cubicBezTo>
                  <a:pt x="1708" y="695"/>
                  <a:pt x="1715" y="685"/>
                  <a:pt x="1722" y="675"/>
                </a:cubicBezTo>
                <a:cubicBezTo>
                  <a:pt x="1731" y="666"/>
                  <a:pt x="1742" y="658"/>
                  <a:pt x="1754" y="652"/>
                </a:cubicBezTo>
                <a:cubicBezTo>
                  <a:pt x="1767" y="647"/>
                  <a:pt x="1781" y="644"/>
                  <a:pt x="1798" y="644"/>
                </a:cubicBezTo>
                <a:cubicBezTo>
                  <a:pt x="1808" y="644"/>
                  <a:pt x="1819" y="644"/>
                  <a:pt x="1828" y="645"/>
                </a:cubicBezTo>
                <a:cubicBezTo>
                  <a:pt x="1836" y="647"/>
                  <a:pt x="1848" y="650"/>
                  <a:pt x="1853" y="652"/>
                </a:cubicBezTo>
                <a:cubicBezTo>
                  <a:pt x="1854" y="653"/>
                  <a:pt x="1857" y="654"/>
                  <a:pt x="1856" y="657"/>
                </a:cubicBezTo>
                <a:cubicBezTo>
                  <a:pt x="1852" y="667"/>
                  <a:pt x="1849" y="674"/>
                  <a:pt x="1847" y="684"/>
                </a:cubicBezTo>
                <a:cubicBezTo>
                  <a:pt x="1844" y="688"/>
                  <a:pt x="1842" y="686"/>
                  <a:pt x="1842" y="686"/>
                </a:cubicBezTo>
                <a:cubicBezTo>
                  <a:pt x="1829" y="683"/>
                  <a:pt x="1816" y="680"/>
                  <a:pt x="1801" y="680"/>
                </a:cubicBezTo>
                <a:cubicBezTo>
                  <a:pt x="1781" y="680"/>
                  <a:pt x="1766" y="686"/>
                  <a:pt x="1757" y="699"/>
                </a:cubicBezTo>
                <a:cubicBezTo>
                  <a:pt x="1747" y="712"/>
                  <a:pt x="1742" y="729"/>
                  <a:pt x="1742" y="751"/>
                </a:cubicBezTo>
                <a:cubicBezTo>
                  <a:pt x="1742" y="775"/>
                  <a:pt x="1748" y="793"/>
                  <a:pt x="1758" y="805"/>
                </a:cubicBezTo>
                <a:cubicBezTo>
                  <a:pt x="1770" y="816"/>
                  <a:pt x="1784" y="821"/>
                  <a:pt x="1803" y="821"/>
                </a:cubicBezTo>
                <a:cubicBezTo>
                  <a:pt x="1811" y="821"/>
                  <a:pt x="1819" y="821"/>
                  <a:pt x="1825" y="820"/>
                </a:cubicBezTo>
                <a:cubicBezTo>
                  <a:pt x="1831" y="819"/>
                  <a:pt x="1838" y="817"/>
                  <a:pt x="1843" y="815"/>
                </a:cubicBezTo>
                <a:cubicBezTo>
                  <a:pt x="1843" y="815"/>
                  <a:pt x="1847" y="814"/>
                  <a:pt x="1848" y="817"/>
                </a:cubicBezTo>
                <a:cubicBezTo>
                  <a:pt x="1857" y="844"/>
                  <a:pt x="1857" y="844"/>
                  <a:pt x="1857" y="844"/>
                </a:cubicBezTo>
                <a:cubicBezTo>
                  <a:pt x="1858" y="847"/>
                  <a:pt x="1856" y="848"/>
                  <a:pt x="1856" y="848"/>
                </a:cubicBezTo>
                <a:close/>
                <a:moveTo>
                  <a:pt x="2052" y="760"/>
                </a:moveTo>
                <a:cubicBezTo>
                  <a:pt x="2052" y="762"/>
                  <a:pt x="2048" y="762"/>
                  <a:pt x="2048" y="762"/>
                </a:cubicBezTo>
                <a:cubicBezTo>
                  <a:pt x="1916" y="762"/>
                  <a:pt x="1916" y="762"/>
                  <a:pt x="1916" y="762"/>
                </a:cubicBezTo>
                <a:cubicBezTo>
                  <a:pt x="1917" y="783"/>
                  <a:pt x="1921" y="797"/>
                  <a:pt x="1931" y="807"/>
                </a:cubicBezTo>
                <a:cubicBezTo>
                  <a:pt x="1940" y="816"/>
                  <a:pt x="1956" y="823"/>
                  <a:pt x="1976" y="823"/>
                </a:cubicBezTo>
                <a:cubicBezTo>
                  <a:pt x="2008" y="823"/>
                  <a:pt x="2021" y="816"/>
                  <a:pt x="2031" y="812"/>
                </a:cubicBezTo>
                <a:cubicBezTo>
                  <a:pt x="2031" y="812"/>
                  <a:pt x="2035" y="811"/>
                  <a:pt x="2037" y="815"/>
                </a:cubicBezTo>
                <a:cubicBezTo>
                  <a:pt x="2044" y="839"/>
                  <a:pt x="2044" y="839"/>
                  <a:pt x="2044" y="839"/>
                </a:cubicBezTo>
                <a:cubicBezTo>
                  <a:pt x="2047" y="843"/>
                  <a:pt x="2046" y="844"/>
                  <a:pt x="2044" y="846"/>
                </a:cubicBezTo>
                <a:cubicBezTo>
                  <a:pt x="2035" y="849"/>
                  <a:pt x="2015" y="858"/>
                  <a:pt x="1976" y="858"/>
                </a:cubicBezTo>
                <a:cubicBezTo>
                  <a:pt x="1958" y="858"/>
                  <a:pt x="1942" y="856"/>
                  <a:pt x="1929" y="851"/>
                </a:cubicBezTo>
                <a:cubicBezTo>
                  <a:pt x="1915" y="846"/>
                  <a:pt x="1904" y="838"/>
                  <a:pt x="1895" y="829"/>
                </a:cubicBezTo>
                <a:cubicBezTo>
                  <a:pt x="1887" y="819"/>
                  <a:pt x="1880" y="808"/>
                  <a:pt x="1876" y="794"/>
                </a:cubicBezTo>
                <a:cubicBezTo>
                  <a:pt x="1872" y="783"/>
                  <a:pt x="1870" y="767"/>
                  <a:pt x="1870" y="752"/>
                </a:cubicBezTo>
                <a:cubicBezTo>
                  <a:pt x="1870" y="738"/>
                  <a:pt x="1872" y="724"/>
                  <a:pt x="1876" y="710"/>
                </a:cubicBezTo>
                <a:cubicBezTo>
                  <a:pt x="1880" y="697"/>
                  <a:pt x="1887" y="685"/>
                  <a:pt x="1894" y="676"/>
                </a:cubicBezTo>
                <a:cubicBezTo>
                  <a:pt x="1902" y="666"/>
                  <a:pt x="1912" y="658"/>
                  <a:pt x="1925" y="652"/>
                </a:cubicBezTo>
                <a:cubicBezTo>
                  <a:pt x="1937" y="647"/>
                  <a:pt x="1952" y="644"/>
                  <a:pt x="1969" y="644"/>
                </a:cubicBezTo>
                <a:cubicBezTo>
                  <a:pt x="1983" y="644"/>
                  <a:pt x="1996" y="647"/>
                  <a:pt x="2006" y="652"/>
                </a:cubicBezTo>
                <a:cubicBezTo>
                  <a:pt x="2015" y="656"/>
                  <a:pt x="2022" y="662"/>
                  <a:pt x="2031" y="671"/>
                </a:cubicBezTo>
                <a:cubicBezTo>
                  <a:pt x="2037" y="676"/>
                  <a:pt x="2046" y="689"/>
                  <a:pt x="2048" y="702"/>
                </a:cubicBezTo>
                <a:cubicBezTo>
                  <a:pt x="2057" y="731"/>
                  <a:pt x="2052" y="757"/>
                  <a:pt x="2052" y="760"/>
                </a:cubicBezTo>
                <a:close/>
                <a:moveTo>
                  <a:pt x="1965" y="679"/>
                </a:moveTo>
                <a:cubicBezTo>
                  <a:pt x="1948" y="679"/>
                  <a:pt x="1935" y="686"/>
                  <a:pt x="1928" y="698"/>
                </a:cubicBezTo>
                <a:cubicBezTo>
                  <a:pt x="1922" y="707"/>
                  <a:pt x="1919" y="717"/>
                  <a:pt x="1916" y="730"/>
                </a:cubicBezTo>
                <a:cubicBezTo>
                  <a:pt x="2011" y="730"/>
                  <a:pt x="2011" y="730"/>
                  <a:pt x="2011" y="730"/>
                </a:cubicBezTo>
                <a:cubicBezTo>
                  <a:pt x="2010" y="717"/>
                  <a:pt x="2008" y="707"/>
                  <a:pt x="2002" y="698"/>
                </a:cubicBezTo>
                <a:cubicBezTo>
                  <a:pt x="1994" y="686"/>
                  <a:pt x="1983" y="679"/>
                  <a:pt x="1965" y="679"/>
                </a:cubicBezTo>
                <a:close/>
                <a:moveTo>
                  <a:pt x="1436" y="680"/>
                </a:moveTo>
                <a:cubicBezTo>
                  <a:pt x="1420" y="680"/>
                  <a:pt x="1407" y="686"/>
                  <a:pt x="1398" y="698"/>
                </a:cubicBezTo>
                <a:cubicBezTo>
                  <a:pt x="1390" y="711"/>
                  <a:pt x="1386" y="729"/>
                  <a:pt x="1386" y="752"/>
                </a:cubicBezTo>
                <a:cubicBezTo>
                  <a:pt x="1386" y="774"/>
                  <a:pt x="1390" y="792"/>
                  <a:pt x="1399" y="805"/>
                </a:cubicBezTo>
                <a:cubicBezTo>
                  <a:pt x="1407" y="817"/>
                  <a:pt x="1420" y="824"/>
                  <a:pt x="1436" y="824"/>
                </a:cubicBezTo>
                <a:cubicBezTo>
                  <a:pt x="1454" y="824"/>
                  <a:pt x="1466" y="817"/>
                  <a:pt x="1475" y="805"/>
                </a:cubicBezTo>
                <a:cubicBezTo>
                  <a:pt x="1482" y="792"/>
                  <a:pt x="1488" y="774"/>
                  <a:pt x="1488" y="752"/>
                </a:cubicBezTo>
                <a:cubicBezTo>
                  <a:pt x="1488" y="729"/>
                  <a:pt x="1482" y="711"/>
                  <a:pt x="1475" y="698"/>
                </a:cubicBezTo>
                <a:cubicBezTo>
                  <a:pt x="1466" y="686"/>
                  <a:pt x="1454" y="680"/>
                  <a:pt x="1436" y="680"/>
                </a:cubicBezTo>
                <a:close/>
                <a:moveTo>
                  <a:pt x="903" y="679"/>
                </a:moveTo>
                <a:cubicBezTo>
                  <a:pt x="886" y="679"/>
                  <a:pt x="873" y="686"/>
                  <a:pt x="865" y="698"/>
                </a:cubicBezTo>
                <a:cubicBezTo>
                  <a:pt x="860" y="707"/>
                  <a:pt x="856" y="717"/>
                  <a:pt x="854" y="730"/>
                </a:cubicBezTo>
                <a:cubicBezTo>
                  <a:pt x="949" y="730"/>
                  <a:pt x="949" y="730"/>
                  <a:pt x="949" y="730"/>
                </a:cubicBezTo>
                <a:cubicBezTo>
                  <a:pt x="948" y="717"/>
                  <a:pt x="946" y="707"/>
                  <a:pt x="940" y="698"/>
                </a:cubicBezTo>
                <a:cubicBezTo>
                  <a:pt x="932" y="686"/>
                  <a:pt x="921" y="679"/>
                  <a:pt x="903" y="679"/>
                </a:cubicBezTo>
                <a:close/>
                <a:moveTo>
                  <a:pt x="568" y="766"/>
                </a:moveTo>
                <a:cubicBezTo>
                  <a:pt x="560" y="771"/>
                  <a:pt x="556" y="780"/>
                  <a:pt x="556" y="792"/>
                </a:cubicBezTo>
                <a:cubicBezTo>
                  <a:pt x="556" y="798"/>
                  <a:pt x="558" y="805"/>
                  <a:pt x="560" y="808"/>
                </a:cubicBezTo>
                <a:cubicBezTo>
                  <a:pt x="561" y="811"/>
                  <a:pt x="563" y="812"/>
                  <a:pt x="568" y="816"/>
                </a:cubicBezTo>
                <a:cubicBezTo>
                  <a:pt x="568" y="816"/>
                  <a:pt x="579" y="826"/>
                  <a:pt x="606" y="824"/>
                </a:cubicBezTo>
                <a:cubicBezTo>
                  <a:pt x="626" y="823"/>
                  <a:pt x="642" y="820"/>
                  <a:pt x="642" y="820"/>
                </a:cubicBezTo>
                <a:cubicBezTo>
                  <a:pt x="642" y="760"/>
                  <a:pt x="642" y="760"/>
                  <a:pt x="642" y="760"/>
                </a:cubicBezTo>
                <a:cubicBezTo>
                  <a:pt x="642" y="760"/>
                  <a:pt x="626" y="756"/>
                  <a:pt x="606" y="756"/>
                </a:cubicBezTo>
                <a:cubicBezTo>
                  <a:pt x="579" y="756"/>
                  <a:pt x="568" y="766"/>
                  <a:pt x="568" y="766"/>
                </a:cubicBezTo>
                <a:close/>
                <a:moveTo>
                  <a:pt x="606" y="756"/>
                </a:moveTo>
                <a:cubicBezTo>
                  <a:pt x="579" y="756"/>
                  <a:pt x="568" y="766"/>
                  <a:pt x="568" y="766"/>
                </a:cubicBezTo>
                <a:cubicBezTo>
                  <a:pt x="560" y="771"/>
                  <a:pt x="556" y="780"/>
                  <a:pt x="556" y="792"/>
                </a:cubicBezTo>
                <a:cubicBezTo>
                  <a:pt x="556" y="798"/>
                  <a:pt x="558" y="805"/>
                  <a:pt x="560" y="808"/>
                </a:cubicBezTo>
                <a:cubicBezTo>
                  <a:pt x="561" y="811"/>
                  <a:pt x="563" y="812"/>
                  <a:pt x="568" y="816"/>
                </a:cubicBezTo>
                <a:cubicBezTo>
                  <a:pt x="568" y="816"/>
                  <a:pt x="579" y="826"/>
                  <a:pt x="606" y="824"/>
                </a:cubicBezTo>
                <a:cubicBezTo>
                  <a:pt x="626" y="823"/>
                  <a:pt x="642" y="820"/>
                  <a:pt x="642" y="820"/>
                </a:cubicBezTo>
                <a:cubicBezTo>
                  <a:pt x="642" y="760"/>
                  <a:pt x="642" y="760"/>
                  <a:pt x="642" y="760"/>
                </a:cubicBezTo>
                <a:cubicBezTo>
                  <a:pt x="642" y="760"/>
                  <a:pt x="626" y="756"/>
                  <a:pt x="606" y="756"/>
                </a:cubicBezTo>
                <a:close/>
                <a:moveTo>
                  <a:pt x="940" y="698"/>
                </a:moveTo>
                <a:cubicBezTo>
                  <a:pt x="932" y="686"/>
                  <a:pt x="921" y="679"/>
                  <a:pt x="903" y="679"/>
                </a:cubicBezTo>
                <a:cubicBezTo>
                  <a:pt x="886" y="679"/>
                  <a:pt x="873" y="686"/>
                  <a:pt x="865" y="698"/>
                </a:cubicBezTo>
                <a:cubicBezTo>
                  <a:pt x="860" y="707"/>
                  <a:pt x="856" y="717"/>
                  <a:pt x="854" y="730"/>
                </a:cubicBezTo>
                <a:cubicBezTo>
                  <a:pt x="949" y="730"/>
                  <a:pt x="949" y="730"/>
                  <a:pt x="949" y="730"/>
                </a:cubicBezTo>
                <a:cubicBezTo>
                  <a:pt x="948" y="717"/>
                  <a:pt x="946" y="707"/>
                  <a:pt x="940" y="698"/>
                </a:cubicBezTo>
                <a:close/>
                <a:moveTo>
                  <a:pt x="1475" y="698"/>
                </a:moveTo>
                <a:cubicBezTo>
                  <a:pt x="1466" y="686"/>
                  <a:pt x="1454" y="680"/>
                  <a:pt x="1436" y="680"/>
                </a:cubicBezTo>
                <a:cubicBezTo>
                  <a:pt x="1420" y="680"/>
                  <a:pt x="1407" y="686"/>
                  <a:pt x="1398" y="698"/>
                </a:cubicBezTo>
                <a:cubicBezTo>
                  <a:pt x="1390" y="711"/>
                  <a:pt x="1386" y="729"/>
                  <a:pt x="1386" y="752"/>
                </a:cubicBezTo>
                <a:cubicBezTo>
                  <a:pt x="1386" y="774"/>
                  <a:pt x="1390" y="792"/>
                  <a:pt x="1399" y="805"/>
                </a:cubicBezTo>
                <a:cubicBezTo>
                  <a:pt x="1407" y="817"/>
                  <a:pt x="1420" y="824"/>
                  <a:pt x="1436" y="824"/>
                </a:cubicBezTo>
                <a:cubicBezTo>
                  <a:pt x="1454" y="824"/>
                  <a:pt x="1466" y="817"/>
                  <a:pt x="1475" y="805"/>
                </a:cubicBezTo>
                <a:cubicBezTo>
                  <a:pt x="1482" y="792"/>
                  <a:pt x="1488" y="774"/>
                  <a:pt x="1488" y="752"/>
                </a:cubicBezTo>
                <a:cubicBezTo>
                  <a:pt x="1488" y="729"/>
                  <a:pt x="1482" y="711"/>
                  <a:pt x="1475" y="698"/>
                </a:cubicBezTo>
                <a:close/>
                <a:moveTo>
                  <a:pt x="1475" y="698"/>
                </a:moveTo>
                <a:cubicBezTo>
                  <a:pt x="1466" y="686"/>
                  <a:pt x="1454" y="680"/>
                  <a:pt x="1436" y="680"/>
                </a:cubicBezTo>
                <a:cubicBezTo>
                  <a:pt x="1420" y="680"/>
                  <a:pt x="1407" y="686"/>
                  <a:pt x="1398" y="698"/>
                </a:cubicBezTo>
                <a:cubicBezTo>
                  <a:pt x="1390" y="711"/>
                  <a:pt x="1386" y="729"/>
                  <a:pt x="1386" y="752"/>
                </a:cubicBezTo>
                <a:cubicBezTo>
                  <a:pt x="1386" y="774"/>
                  <a:pt x="1390" y="792"/>
                  <a:pt x="1399" y="805"/>
                </a:cubicBezTo>
                <a:cubicBezTo>
                  <a:pt x="1407" y="817"/>
                  <a:pt x="1420" y="824"/>
                  <a:pt x="1436" y="824"/>
                </a:cubicBezTo>
                <a:cubicBezTo>
                  <a:pt x="1454" y="824"/>
                  <a:pt x="1466" y="817"/>
                  <a:pt x="1475" y="805"/>
                </a:cubicBezTo>
                <a:cubicBezTo>
                  <a:pt x="1482" y="792"/>
                  <a:pt x="1488" y="774"/>
                  <a:pt x="1488" y="752"/>
                </a:cubicBezTo>
                <a:cubicBezTo>
                  <a:pt x="1488" y="729"/>
                  <a:pt x="1482" y="711"/>
                  <a:pt x="1475" y="698"/>
                </a:cubicBezTo>
                <a:close/>
                <a:moveTo>
                  <a:pt x="940" y="698"/>
                </a:moveTo>
                <a:cubicBezTo>
                  <a:pt x="932" y="686"/>
                  <a:pt x="921" y="679"/>
                  <a:pt x="903" y="679"/>
                </a:cubicBezTo>
                <a:cubicBezTo>
                  <a:pt x="886" y="679"/>
                  <a:pt x="873" y="686"/>
                  <a:pt x="865" y="698"/>
                </a:cubicBezTo>
                <a:cubicBezTo>
                  <a:pt x="860" y="707"/>
                  <a:pt x="856" y="717"/>
                  <a:pt x="854" y="730"/>
                </a:cubicBezTo>
                <a:cubicBezTo>
                  <a:pt x="949" y="730"/>
                  <a:pt x="949" y="730"/>
                  <a:pt x="949" y="730"/>
                </a:cubicBezTo>
                <a:cubicBezTo>
                  <a:pt x="948" y="717"/>
                  <a:pt x="946" y="707"/>
                  <a:pt x="940" y="698"/>
                </a:cubicBezTo>
                <a:close/>
                <a:moveTo>
                  <a:pt x="606" y="756"/>
                </a:moveTo>
                <a:cubicBezTo>
                  <a:pt x="579" y="756"/>
                  <a:pt x="568" y="766"/>
                  <a:pt x="568" y="766"/>
                </a:cubicBezTo>
                <a:cubicBezTo>
                  <a:pt x="560" y="771"/>
                  <a:pt x="556" y="780"/>
                  <a:pt x="556" y="792"/>
                </a:cubicBezTo>
                <a:cubicBezTo>
                  <a:pt x="556" y="798"/>
                  <a:pt x="558" y="805"/>
                  <a:pt x="560" y="808"/>
                </a:cubicBezTo>
                <a:cubicBezTo>
                  <a:pt x="561" y="811"/>
                  <a:pt x="563" y="812"/>
                  <a:pt x="568" y="816"/>
                </a:cubicBezTo>
                <a:cubicBezTo>
                  <a:pt x="568" y="816"/>
                  <a:pt x="579" y="826"/>
                  <a:pt x="606" y="824"/>
                </a:cubicBezTo>
                <a:cubicBezTo>
                  <a:pt x="626" y="823"/>
                  <a:pt x="642" y="820"/>
                  <a:pt x="642" y="820"/>
                </a:cubicBezTo>
                <a:cubicBezTo>
                  <a:pt x="642" y="760"/>
                  <a:pt x="642" y="760"/>
                  <a:pt x="642" y="760"/>
                </a:cubicBezTo>
                <a:cubicBezTo>
                  <a:pt x="642" y="760"/>
                  <a:pt x="626" y="756"/>
                  <a:pt x="606" y="756"/>
                </a:cubicBezTo>
                <a:close/>
                <a:moveTo>
                  <a:pt x="606" y="756"/>
                </a:moveTo>
                <a:cubicBezTo>
                  <a:pt x="579" y="756"/>
                  <a:pt x="568" y="766"/>
                  <a:pt x="568" y="766"/>
                </a:cubicBezTo>
                <a:cubicBezTo>
                  <a:pt x="560" y="771"/>
                  <a:pt x="556" y="780"/>
                  <a:pt x="556" y="792"/>
                </a:cubicBezTo>
                <a:cubicBezTo>
                  <a:pt x="556" y="798"/>
                  <a:pt x="558" y="805"/>
                  <a:pt x="560" y="808"/>
                </a:cubicBezTo>
                <a:cubicBezTo>
                  <a:pt x="561" y="811"/>
                  <a:pt x="563" y="812"/>
                  <a:pt x="568" y="816"/>
                </a:cubicBezTo>
                <a:cubicBezTo>
                  <a:pt x="568" y="816"/>
                  <a:pt x="579" y="826"/>
                  <a:pt x="606" y="824"/>
                </a:cubicBezTo>
                <a:cubicBezTo>
                  <a:pt x="626" y="823"/>
                  <a:pt x="642" y="820"/>
                  <a:pt x="642" y="820"/>
                </a:cubicBezTo>
                <a:cubicBezTo>
                  <a:pt x="642" y="760"/>
                  <a:pt x="642" y="760"/>
                  <a:pt x="642" y="760"/>
                </a:cubicBezTo>
                <a:cubicBezTo>
                  <a:pt x="642" y="760"/>
                  <a:pt x="626" y="756"/>
                  <a:pt x="606" y="756"/>
                </a:cubicBezTo>
                <a:close/>
                <a:moveTo>
                  <a:pt x="940" y="698"/>
                </a:moveTo>
                <a:cubicBezTo>
                  <a:pt x="932" y="686"/>
                  <a:pt x="921" y="679"/>
                  <a:pt x="903" y="679"/>
                </a:cubicBezTo>
                <a:cubicBezTo>
                  <a:pt x="886" y="679"/>
                  <a:pt x="873" y="686"/>
                  <a:pt x="865" y="698"/>
                </a:cubicBezTo>
                <a:cubicBezTo>
                  <a:pt x="860" y="707"/>
                  <a:pt x="856" y="717"/>
                  <a:pt x="854" y="730"/>
                </a:cubicBezTo>
                <a:cubicBezTo>
                  <a:pt x="949" y="730"/>
                  <a:pt x="949" y="730"/>
                  <a:pt x="949" y="730"/>
                </a:cubicBezTo>
                <a:cubicBezTo>
                  <a:pt x="948" y="717"/>
                  <a:pt x="946" y="707"/>
                  <a:pt x="940" y="698"/>
                </a:cubicBezTo>
                <a:close/>
                <a:moveTo>
                  <a:pt x="940" y="698"/>
                </a:moveTo>
                <a:cubicBezTo>
                  <a:pt x="932" y="686"/>
                  <a:pt x="921" y="679"/>
                  <a:pt x="903" y="679"/>
                </a:cubicBezTo>
                <a:cubicBezTo>
                  <a:pt x="886" y="679"/>
                  <a:pt x="873" y="686"/>
                  <a:pt x="865" y="698"/>
                </a:cubicBezTo>
                <a:cubicBezTo>
                  <a:pt x="860" y="707"/>
                  <a:pt x="856" y="717"/>
                  <a:pt x="854" y="730"/>
                </a:cubicBezTo>
                <a:cubicBezTo>
                  <a:pt x="949" y="730"/>
                  <a:pt x="949" y="730"/>
                  <a:pt x="949" y="730"/>
                </a:cubicBezTo>
                <a:cubicBezTo>
                  <a:pt x="948" y="717"/>
                  <a:pt x="946" y="707"/>
                  <a:pt x="940" y="698"/>
                </a:cubicBezTo>
                <a:close/>
                <a:moveTo>
                  <a:pt x="606" y="756"/>
                </a:moveTo>
                <a:cubicBezTo>
                  <a:pt x="579" y="756"/>
                  <a:pt x="568" y="766"/>
                  <a:pt x="568" y="766"/>
                </a:cubicBezTo>
                <a:cubicBezTo>
                  <a:pt x="560" y="771"/>
                  <a:pt x="556" y="780"/>
                  <a:pt x="556" y="792"/>
                </a:cubicBezTo>
                <a:cubicBezTo>
                  <a:pt x="556" y="798"/>
                  <a:pt x="558" y="805"/>
                  <a:pt x="560" y="808"/>
                </a:cubicBezTo>
                <a:cubicBezTo>
                  <a:pt x="561" y="811"/>
                  <a:pt x="563" y="812"/>
                  <a:pt x="568" y="816"/>
                </a:cubicBezTo>
                <a:cubicBezTo>
                  <a:pt x="568" y="816"/>
                  <a:pt x="579" y="826"/>
                  <a:pt x="606" y="824"/>
                </a:cubicBezTo>
                <a:cubicBezTo>
                  <a:pt x="626" y="823"/>
                  <a:pt x="642" y="820"/>
                  <a:pt x="642" y="820"/>
                </a:cubicBezTo>
                <a:cubicBezTo>
                  <a:pt x="642" y="760"/>
                  <a:pt x="642" y="760"/>
                  <a:pt x="642" y="760"/>
                </a:cubicBezTo>
                <a:cubicBezTo>
                  <a:pt x="642" y="760"/>
                  <a:pt x="626" y="756"/>
                  <a:pt x="606" y="756"/>
                </a:cubicBezTo>
                <a:close/>
                <a:moveTo>
                  <a:pt x="606" y="756"/>
                </a:moveTo>
                <a:cubicBezTo>
                  <a:pt x="579" y="756"/>
                  <a:pt x="568" y="766"/>
                  <a:pt x="568" y="766"/>
                </a:cubicBezTo>
                <a:cubicBezTo>
                  <a:pt x="560" y="771"/>
                  <a:pt x="556" y="780"/>
                  <a:pt x="556" y="792"/>
                </a:cubicBezTo>
                <a:cubicBezTo>
                  <a:pt x="556" y="798"/>
                  <a:pt x="558" y="805"/>
                  <a:pt x="560" y="808"/>
                </a:cubicBezTo>
                <a:cubicBezTo>
                  <a:pt x="561" y="811"/>
                  <a:pt x="563" y="812"/>
                  <a:pt x="568" y="816"/>
                </a:cubicBezTo>
                <a:cubicBezTo>
                  <a:pt x="568" y="816"/>
                  <a:pt x="579" y="826"/>
                  <a:pt x="606" y="824"/>
                </a:cubicBezTo>
                <a:cubicBezTo>
                  <a:pt x="626" y="823"/>
                  <a:pt x="642" y="820"/>
                  <a:pt x="642" y="820"/>
                </a:cubicBezTo>
                <a:cubicBezTo>
                  <a:pt x="642" y="760"/>
                  <a:pt x="642" y="760"/>
                  <a:pt x="642" y="760"/>
                </a:cubicBezTo>
                <a:cubicBezTo>
                  <a:pt x="642" y="760"/>
                  <a:pt x="626" y="756"/>
                  <a:pt x="606" y="756"/>
                </a:cubicBezTo>
                <a:close/>
                <a:moveTo>
                  <a:pt x="940" y="698"/>
                </a:moveTo>
                <a:cubicBezTo>
                  <a:pt x="932" y="686"/>
                  <a:pt x="921" y="679"/>
                  <a:pt x="903" y="679"/>
                </a:cubicBezTo>
                <a:cubicBezTo>
                  <a:pt x="886" y="679"/>
                  <a:pt x="873" y="686"/>
                  <a:pt x="865" y="698"/>
                </a:cubicBezTo>
                <a:cubicBezTo>
                  <a:pt x="860" y="707"/>
                  <a:pt x="856" y="717"/>
                  <a:pt x="854" y="730"/>
                </a:cubicBezTo>
                <a:cubicBezTo>
                  <a:pt x="949" y="730"/>
                  <a:pt x="949" y="730"/>
                  <a:pt x="949" y="730"/>
                </a:cubicBezTo>
                <a:cubicBezTo>
                  <a:pt x="948" y="717"/>
                  <a:pt x="946" y="707"/>
                  <a:pt x="940" y="698"/>
                </a:cubicBezTo>
                <a:close/>
                <a:moveTo>
                  <a:pt x="940" y="698"/>
                </a:moveTo>
                <a:cubicBezTo>
                  <a:pt x="932" y="686"/>
                  <a:pt x="921" y="679"/>
                  <a:pt x="903" y="679"/>
                </a:cubicBezTo>
                <a:cubicBezTo>
                  <a:pt x="886" y="679"/>
                  <a:pt x="873" y="686"/>
                  <a:pt x="865" y="698"/>
                </a:cubicBezTo>
                <a:cubicBezTo>
                  <a:pt x="860" y="707"/>
                  <a:pt x="856" y="717"/>
                  <a:pt x="854" y="730"/>
                </a:cubicBezTo>
                <a:cubicBezTo>
                  <a:pt x="949" y="730"/>
                  <a:pt x="949" y="730"/>
                  <a:pt x="949" y="730"/>
                </a:cubicBezTo>
                <a:cubicBezTo>
                  <a:pt x="948" y="717"/>
                  <a:pt x="946" y="707"/>
                  <a:pt x="940" y="698"/>
                </a:cubicBezTo>
                <a:close/>
                <a:moveTo>
                  <a:pt x="606" y="756"/>
                </a:moveTo>
                <a:cubicBezTo>
                  <a:pt x="579" y="756"/>
                  <a:pt x="568" y="766"/>
                  <a:pt x="568" y="766"/>
                </a:cubicBezTo>
                <a:cubicBezTo>
                  <a:pt x="560" y="771"/>
                  <a:pt x="556" y="780"/>
                  <a:pt x="556" y="792"/>
                </a:cubicBezTo>
                <a:cubicBezTo>
                  <a:pt x="556" y="798"/>
                  <a:pt x="558" y="805"/>
                  <a:pt x="560" y="808"/>
                </a:cubicBezTo>
                <a:cubicBezTo>
                  <a:pt x="561" y="811"/>
                  <a:pt x="563" y="812"/>
                  <a:pt x="568" y="816"/>
                </a:cubicBezTo>
                <a:cubicBezTo>
                  <a:pt x="568" y="816"/>
                  <a:pt x="579" y="826"/>
                  <a:pt x="606" y="824"/>
                </a:cubicBezTo>
                <a:cubicBezTo>
                  <a:pt x="626" y="823"/>
                  <a:pt x="642" y="820"/>
                  <a:pt x="642" y="820"/>
                </a:cubicBezTo>
                <a:cubicBezTo>
                  <a:pt x="642" y="760"/>
                  <a:pt x="642" y="760"/>
                  <a:pt x="642" y="760"/>
                </a:cubicBezTo>
                <a:cubicBezTo>
                  <a:pt x="642" y="760"/>
                  <a:pt x="626" y="756"/>
                  <a:pt x="606" y="756"/>
                </a:cubicBezTo>
                <a:close/>
                <a:moveTo>
                  <a:pt x="606" y="756"/>
                </a:moveTo>
                <a:cubicBezTo>
                  <a:pt x="579" y="756"/>
                  <a:pt x="568" y="766"/>
                  <a:pt x="568" y="766"/>
                </a:cubicBezTo>
                <a:cubicBezTo>
                  <a:pt x="560" y="771"/>
                  <a:pt x="556" y="780"/>
                  <a:pt x="556" y="792"/>
                </a:cubicBezTo>
                <a:cubicBezTo>
                  <a:pt x="556" y="798"/>
                  <a:pt x="558" y="805"/>
                  <a:pt x="560" y="808"/>
                </a:cubicBezTo>
                <a:cubicBezTo>
                  <a:pt x="561" y="811"/>
                  <a:pt x="563" y="812"/>
                  <a:pt x="568" y="816"/>
                </a:cubicBezTo>
                <a:cubicBezTo>
                  <a:pt x="568" y="816"/>
                  <a:pt x="579" y="826"/>
                  <a:pt x="606" y="824"/>
                </a:cubicBezTo>
                <a:cubicBezTo>
                  <a:pt x="626" y="823"/>
                  <a:pt x="642" y="820"/>
                  <a:pt x="642" y="820"/>
                </a:cubicBezTo>
                <a:cubicBezTo>
                  <a:pt x="642" y="760"/>
                  <a:pt x="642" y="760"/>
                  <a:pt x="642" y="760"/>
                </a:cubicBezTo>
                <a:cubicBezTo>
                  <a:pt x="642" y="760"/>
                  <a:pt x="626" y="756"/>
                  <a:pt x="606" y="756"/>
                </a:cubicBezTo>
                <a:close/>
                <a:moveTo>
                  <a:pt x="606" y="756"/>
                </a:moveTo>
                <a:cubicBezTo>
                  <a:pt x="579" y="756"/>
                  <a:pt x="568" y="766"/>
                  <a:pt x="568" y="766"/>
                </a:cubicBezTo>
                <a:cubicBezTo>
                  <a:pt x="560" y="771"/>
                  <a:pt x="556" y="780"/>
                  <a:pt x="556" y="792"/>
                </a:cubicBezTo>
                <a:cubicBezTo>
                  <a:pt x="556" y="798"/>
                  <a:pt x="558" y="805"/>
                  <a:pt x="560" y="808"/>
                </a:cubicBezTo>
                <a:cubicBezTo>
                  <a:pt x="561" y="811"/>
                  <a:pt x="563" y="812"/>
                  <a:pt x="568" y="816"/>
                </a:cubicBezTo>
                <a:cubicBezTo>
                  <a:pt x="568" y="816"/>
                  <a:pt x="579" y="826"/>
                  <a:pt x="606" y="824"/>
                </a:cubicBezTo>
                <a:cubicBezTo>
                  <a:pt x="626" y="823"/>
                  <a:pt x="642" y="820"/>
                  <a:pt x="642" y="820"/>
                </a:cubicBezTo>
                <a:cubicBezTo>
                  <a:pt x="642" y="760"/>
                  <a:pt x="642" y="760"/>
                  <a:pt x="642" y="760"/>
                </a:cubicBezTo>
                <a:cubicBezTo>
                  <a:pt x="642" y="760"/>
                  <a:pt x="626" y="756"/>
                  <a:pt x="606" y="756"/>
                </a:cubicBezTo>
                <a:close/>
              </a:path>
            </a:pathLst>
          </a:custGeom>
          <a:solidFill>
            <a:schemeClr val="bg1"/>
          </a:solidFill>
          <a:ln>
            <a:noFill/>
          </a:ln>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endParaRPr>
          </a:p>
        </p:txBody>
      </p:sp>
      <p:sp>
        <p:nvSpPr>
          <p:cNvPr id="147" name="Freeform 5"/>
          <p:cNvSpPr>
            <a:spLocks noChangeAspect="1" noEditPoints="1"/>
          </p:cNvSpPr>
          <p:nvPr/>
        </p:nvSpPr>
        <p:spPr bwMode="black">
          <a:xfrm>
            <a:off x="7963552" y="838728"/>
            <a:ext cx="1314392" cy="263472"/>
          </a:xfrm>
          <a:custGeom>
            <a:avLst/>
            <a:gdLst>
              <a:gd name="T0" fmla="*/ 437 w 1686"/>
              <a:gd name="T1" fmla="*/ 261 h 336"/>
              <a:gd name="T2" fmla="*/ 516 w 1686"/>
              <a:gd name="T3" fmla="*/ 200 h 336"/>
              <a:gd name="T4" fmla="*/ 501 w 1686"/>
              <a:gd name="T5" fmla="*/ 64 h 336"/>
              <a:gd name="T6" fmla="*/ 462 w 1686"/>
              <a:gd name="T7" fmla="*/ 116 h 336"/>
              <a:gd name="T8" fmla="*/ 549 w 1686"/>
              <a:gd name="T9" fmla="*/ 218 h 336"/>
              <a:gd name="T10" fmla="*/ 613 w 1686"/>
              <a:gd name="T11" fmla="*/ 155 h 336"/>
              <a:gd name="T12" fmla="*/ 602 w 1686"/>
              <a:gd name="T13" fmla="*/ 56 h 336"/>
              <a:gd name="T14" fmla="*/ 698 w 1686"/>
              <a:gd name="T15" fmla="*/ 269 h 336"/>
              <a:gd name="T16" fmla="*/ 768 w 1686"/>
              <a:gd name="T17" fmla="*/ 273 h 336"/>
              <a:gd name="T18" fmla="*/ 783 w 1686"/>
              <a:gd name="T19" fmla="*/ 142 h 336"/>
              <a:gd name="T20" fmla="*/ 836 w 1686"/>
              <a:gd name="T21" fmla="*/ 176 h 336"/>
              <a:gd name="T22" fmla="*/ 745 w 1686"/>
              <a:gd name="T23" fmla="*/ 229 h 336"/>
              <a:gd name="T24" fmla="*/ 813 w 1686"/>
              <a:gd name="T25" fmla="*/ 196 h 336"/>
              <a:gd name="T26" fmla="*/ 894 w 1686"/>
              <a:gd name="T27" fmla="*/ 269 h 336"/>
              <a:gd name="T28" fmla="*/ 895 w 1686"/>
              <a:gd name="T29" fmla="*/ 155 h 336"/>
              <a:gd name="T30" fmla="*/ 1075 w 1686"/>
              <a:gd name="T31" fmla="*/ 203 h 336"/>
              <a:gd name="T32" fmla="*/ 1064 w 1686"/>
              <a:gd name="T33" fmla="*/ 259 h 336"/>
              <a:gd name="T34" fmla="*/ 982 w 1686"/>
              <a:gd name="T35" fmla="*/ 132 h 336"/>
              <a:gd name="T36" fmla="*/ 1051 w 1686"/>
              <a:gd name="T37" fmla="*/ 184 h 336"/>
              <a:gd name="T38" fmla="*/ 1051 w 1686"/>
              <a:gd name="T39" fmla="*/ 184 h 336"/>
              <a:gd name="T40" fmla="*/ 1127 w 1686"/>
              <a:gd name="T41" fmla="*/ 269 h 336"/>
              <a:gd name="T42" fmla="*/ 1227 w 1686"/>
              <a:gd name="T43" fmla="*/ 128 h 336"/>
              <a:gd name="T44" fmla="*/ 1152 w 1686"/>
              <a:gd name="T45" fmla="*/ 172 h 336"/>
              <a:gd name="T46" fmla="*/ 1302 w 1686"/>
              <a:gd name="T47" fmla="*/ 273 h 336"/>
              <a:gd name="T48" fmla="*/ 1356 w 1686"/>
              <a:gd name="T49" fmla="*/ 142 h 336"/>
              <a:gd name="T50" fmla="*/ 1269 w 1686"/>
              <a:gd name="T51" fmla="*/ 156 h 336"/>
              <a:gd name="T52" fmla="*/ 1351 w 1686"/>
              <a:gd name="T53" fmla="*/ 198 h 336"/>
              <a:gd name="T54" fmla="*/ 1399 w 1686"/>
              <a:gd name="T55" fmla="*/ 74 h 336"/>
              <a:gd name="T56" fmla="*/ 1425 w 1686"/>
              <a:gd name="T57" fmla="*/ 269 h 336"/>
              <a:gd name="T58" fmla="*/ 1584 w 1686"/>
              <a:gd name="T59" fmla="*/ 269 h 336"/>
              <a:gd name="T60" fmla="*/ 1487 w 1686"/>
              <a:gd name="T61" fmla="*/ 187 h 336"/>
              <a:gd name="T62" fmla="*/ 1487 w 1686"/>
              <a:gd name="T63" fmla="*/ 149 h 336"/>
              <a:gd name="T64" fmla="*/ 1584 w 1686"/>
              <a:gd name="T65" fmla="*/ 269 h 336"/>
              <a:gd name="T66" fmla="*/ 1602 w 1686"/>
              <a:gd name="T67" fmla="*/ 145 h 336"/>
              <a:gd name="T68" fmla="*/ 1650 w 1686"/>
              <a:gd name="T69" fmla="*/ 125 h 336"/>
              <a:gd name="T70" fmla="*/ 1655 w 1686"/>
              <a:gd name="T71" fmla="*/ 247 h 336"/>
              <a:gd name="T72" fmla="*/ 0 w 1686"/>
              <a:gd name="T73" fmla="*/ 301 h 336"/>
              <a:gd name="T74" fmla="*/ 85 w 1686"/>
              <a:gd name="T75" fmla="*/ 99 h 336"/>
              <a:gd name="T76" fmla="*/ 58 w 1686"/>
              <a:gd name="T77" fmla="*/ 123 h 336"/>
              <a:gd name="T78" fmla="*/ 68 w 1686"/>
              <a:gd name="T79" fmla="*/ 170 h 336"/>
              <a:gd name="T80" fmla="*/ 93 w 1686"/>
              <a:gd name="T81" fmla="*/ 189 h 336"/>
              <a:gd name="T82" fmla="*/ 98 w 1686"/>
              <a:gd name="T83" fmla="*/ 204 h 336"/>
              <a:gd name="T84" fmla="*/ 90 w 1686"/>
              <a:gd name="T85" fmla="*/ 214 h 336"/>
              <a:gd name="T86" fmla="*/ 62 w 1686"/>
              <a:gd name="T87" fmla="*/ 206 h 336"/>
              <a:gd name="T88" fmla="*/ 74 w 1686"/>
              <a:gd name="T89" fmla="*/ 238 h 336"/>
              <a:gd name="T90" fmla="*/ 115 w 1686"/>
              <a:gd name="T91" fmla="*/ 227 h 336"/>
              <a:gd name="T92" fmla="*/ 124 w 1686"/>
              <a:gd name="T93" fmla="*/ 192 h 336"/>
              <a:gd name="T94" fmla="*/ 108 w 1686"/>
              <a:gd name="T95" fmla="*/ 165 h 336"/>
              <a:gd name="T96" fmla="*/ 85 w 1686"/>
              <a:gd name="T97" fmla="*/ 149 h 336"/>
              <a:gd name="T98" fmla="*/ 79 w 1686"/>
              <a:gd name="T99" fmla="*/ 136 h 336"/>
              <a:gd name="T100" fmla="*/ 86 w 1686"/>
              <a:gd name="T101" fmla="*/ 124 h 336"/>
              <a:gd name="T102" fmla="*/ 107 w 1686"/>
              <a:gd name="T103" fmla="*/ 124 h 336"/>
              <a:gd name="T104" fmla="*/ 107 w 1686"/>
              <a:gd name="T105" fmla="*/ 98 h 336"/>
              <a:gd name="T106" fmla="*/ 270 w 1686"/>
              <a:gd name="T107" fmla="*/ 86 h 336"/>
              <a:gd name="T108" fmla="*/ 238 w 1686"/>
              <a:gd name="T109" fmla="*/ 113 h 336"/>
              <a:gd name="T110" fmla="*/ 262 w 1686"/>
              <a:gd name="T111" fmla="*/ 235 h 336"/>
              <a:gd name="T112" fmla="*/ 270 w 1686"/>
              <a:gd name="T113" fmla="*/ 257 h 336"/>
              <a:gd name="T114" fmla="*/ 324 w 1686"/>
              <a:gd name="T115" fmla="*/ 135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686" h="336">
                <a:moveTo>
                  <a:pt x="549" y="218"/>
                </a:moveTo>
                <a:cubicBezTo>
                  <a:pt x="549" y="235"/>
                  <a:pt x="543" y="249"/>
                  <a:pt x="531" y="258"/>
                </a:cubicBezTo>
                <a:cubicBezTo>
                  <a:pt x="519" y="268"/>
                  <a:pt x="503" y="273"/>
                  <a:pt x="482" y="273"/>
                </a:cubicBezTo>
                <a:cubicBezTo>
                  <a:pt x="475" y="273"/>
                  <a:pt x="466" y="272"/>
                  <a:pt x="457" y="269"/>
                </a:cubicBezTo>
                <a:cubicBezTo>
                  <a:pt x="447" y="267"/>
                  <a:pt x="441" y="264"/>
                  <a:pt x="437" y="261"/>
                </a:cubicBezTo>
                <a:cubicBezTo>
                  <a:pt x="437" y="233"/>
                  <a:pt x="437" y="233"/>
                  <a:pt x="437" y="233"/>
                </a:cubicBezTo>
                <a:cubicBezTo>
                  <a:pt x="442" y="238"/>
                  <a:pt x="450" y="243"/>
                  <a:pt x="459" y="246"/>
                </a:cubicBezTo>
                <a:cubicBezTo>
                  <a:pt x="469" y="250"/>
                  <a:pt x="477" y="251"/>
                  <a:pt x="485" y="251"/>
                </a:cubicBezTo>
                <a:cubicBezTo>
                  <a:pt x="511" y="251"/>
                  <a:pt x="524" y="241"/>
                  <a:pt x="524" y="221"/>
                </a:cubicBezTo>
                <a:cubicBezTo>
                  <a:pt x="524" y="213"/>
                  <a:pt x="521" y="206"/>
                  <a:pt x="516" y="200"/>
                </a:cubicBezTo>
                <a:cubicBezTo>
                  <a:pt x="510" y="193"/>
                  <a:pt x="499" y="186"/>
                  <a:pt x="482" y="176"/>
                </a:cubicBezTo>
                <a:cubicBezTo>
                  <a:pt x="465" y="166"/>
                  <a:pt x="454" y="157"/>
                  <a:pt x="447" y="149"/>
                </a:cubicBezTo>
                <a:cubicBezTo>
                  <a:pt x="440" y="141"/>
                  <a:pt x="437" y="130"/>
                  <a:pt x="437" y="118"/>
                </a:cubicBezTo>
                <a:cubicBezTo>
                  <a:pt x="437" y="102"/>
                  <a:pt x="443" y="89"/>
                  <a:pt x="455" y="79"/>
                </a:cubicBezTo>
                <a:cubicBezTo>
                  <a:pt x="467" y="69"/>
                  <a:pt x="482" y="64"/>
                  <a:pt x="501" y="64"/>
                </a:cubicBezTo>
                <a:cubicBezTo>
                  <a:pt x="519" y="64"/>
                  <a:pt x="532" y="67"/>
                  <a:pt x="541" y="71"/>
                </a:cubicBezTo>
                <a:cubicBezTo>
                  <a:pt x="541" y="98"/>
                  <a:pt x="541" y="98"/>
                  <a:pt x="541" y="98"/>
                </a:cubicBezTo>
                <a:cubicBezTo>
                  <a:pt x="530" y="90"/>
                  <a:pt x="517" y="86"/>
                  <a:pt x="500" y="86"/>
                </a:cubicBezTo>
                <a:cubicBezTo>
                  <a:pt x="489" y="86"/>
                  <a:pt x="479" y="88"/>
                  <a:pt x="472" y="94"/>
                </a:cubicBezTo>
                <a:cubicBezTo>
                  <a:pt x="465" y="99"/>
                  <a:pt x="462" y="107"/>
                  <a:pt x="462" y="116"/>
                </a:cubicBezTo>
                <a:cubicBezTo>
                  <a:pt x="462" y="123"/>
                  <a:pt x="463" y="128"/>
                  <a:pt x="465" y="132"/>
                </a:cubicBezTo>
                <a:cubicBezTo>
                  <a:pt x="467" y="136"/>
                  <a:pt x="471" y="140"/>
                  <a:pt x="476" y="144"/>
                </a:cubicBezTo>
                <a:cubicBezTo>
                  <a:pt x="481" y="148"/>
                  <a:pt x="489" y="153"/>
                  <a:pt x="501" y="160"/>
                </a:cubicBezTo>
                <a:cubicBezTo>
                  <a:pt x="519" y="170"/>
                  <a:pt x="531" y="179"/>
                  <a:pt x="538" y="188"/>
                </a:cubicBezTo>
                <a:cubicBezTo>
                  <a:pt x="546" y="197"/>
                  <a:pt x="549" y="207"/>
                  <a:pt x="549" y="218"/>
                </a:cubicBezTo>
                <a:close/>
                <a:moveTo>
                  <a:pt x="698" y="269"/>
                </a:moveTo>
                <a:cubicBezTo>
                  <a:pt x="675" y="269"/>
                  <a:pt x="675" y="269"/>
                  <a:pt x="675" y="269"/>
                </a:cubicBezTo>
                <a:cubicBezTo>
                  <a:pt x="675" y="186"/>
                  <a:pt x="675" y="186"/>
                  <a:pt x="675" y="186"/>
                </a:cubicBezTo>
                <a:cubicBezTo>
                  <a:pt x="675" y="156"/>
                  <a:pt x="664" y="142"/>
                  <a:pt x="641" y="142"/>
                </a:cubicBezTo>
                <a:cubicBezTo>
                  <a:pt x="630" y="142"/>
                  <a:pt x="620" y="146"/>
                  <a:pt x="613" y="155"/>
                </a:cubicBezTo>
                <a:cubicBezTo>
                  <a:pt x="605" y="163"/>
                  <a:pt x="602" y="174"/>
                  <a:pt x="602" y="188"/>
                </a:cubicBezTo>
                <a:cubicBezTo>
                  <a:pt x="602" y="269"/>
                  <a:pt x="602" y="269"/>
                  <a:pt x="602" y="269"/>
                </a:cubicBezTo>
                <a:cubicBezTo>
                  <a:pt x="578" y="269"/>
                  <a:pt x="578" y="269"/>
                  <a:pt x="578" y="269"/>
                </a:cubicBezTo>
                <a:cubicBezTo>
                  <a:pt x="578" y="56"/>
                  <a:pt x="578" y="56"/>
                  <a:pt x="578" y="56"/>
                </a:cubicBezTo>
                <a:cubicBezTo>
                  <a:pt x="602" y="56"/>
                  <a:pt x="602" y="56"/>
                  <a:pt x="602" y="56"/>
                </a:cubicBezTo>
                <a:cubicBezTo>
                  <a:pt x="602" y="149"/>
                  <a:pt x="602" y="149"/>
                  <a:pt x="602" y="149"/>
                </a:cubicBezTo>
                <a:cubicBezTo>
                  <a:pt x="602" y="149"/>
                  <a:pt x="602" y="149"/>
                  <a:pt x="602" y="149"/>
                </a:cubicBezTo>
                <a:cubicBezTo>
                  <a:pt x="613" y="131"/>
                  <a:pt x="629" y="122"/>
                  <a:pt x="649" y="122"/>
                </a:cubicBezTo>
                <a:cubicBezTo>
                  <a:pt x="682" y="122"/>
                  <a:pt x="698" y="141"/>
                  <a:pt x="698" y="181"/>
                </a:cubicBezTo>
                <a:lnTo>
                  <a:pt x="698" y="269"/>
                </a:lnTo>
                <a:close/>
                <a:moveTo>
                  <a:pt x="836" y="269"/>
                </a:moveTo>
                <a:cubicBezTo>
                  <a:pt x="813" y="269"/>
                  <a:pt x="813" y="269"/>
                  <a:pt x="813" y="269"/>
                </a:cubicBezTo>
                <a:cubicBezTo>
                  <a:pt x="813" y="247"/>
                  <a:pt x="813" y="247"/>
                  <a:pt x="813" y="247"/>
                </a:cubicBezTo>
                <a:cubicBezTo>
                  <a:pt x="812" y="247"/>
                  <a:pt x="812" y="247"/>
                  <a:pt x="812" y="247"/>
                </a:cubicBezTo>
                <a:cubicBezTo>
                  <a:pt x="802" y="264"/>
                  <a:pt x="787" y="273"/>
                  <a:pt x="768" y="273"/>
                </a:cubicBezTo>
                <a:cubicBezTo>
                  <a:pt x="754" y="273"/>
                  <a:pt x="743" y="269"/>
                  <a:pt x="734" y="262"/>
                </a:cubicBezTo>
                <a:cubicBezTo>
                  <a:pt x="726" y="254"/>
                  <a:pt x="722" y="244"/>
                  <a:pt x="722" y="231"/>
                </a:cubicBezTo>
                <a:cubicBezTo>
                  <a:pt x="722" y="204"/>
                  <a:pt x="738" y="189"/>
                  <a:pt x="769" y="184"/>
                </a:cubicBezTo>
                <a:cubicBezTo>
                  <a:pt x="813" y="178"/>
                  <a:pt x="813" y="178"/>
                  <a:pt x="813" y="178"/>
                </a:cubicBezTo>
                <a:cubicBezTo>
                  <a:pt x="813" y="154"/>
                  <a:pt x="803" y="142"/>
                  <a:pt x="783" y="142"/>
                </a:cubicBezTo>
                <a:cubicBezTo>
                  <a:pt x="766" y="142"/>
                  <a:pt x="750" y="147"/>
                  <a:pt x="736" y="159"/>
                </a:cubicBezTo>
                <a:cubicBezTo>
                  <a:pt x="736" y="135"/>
                  <a:pt x="736" y="135"/>
                  <a:pt x="736" y="135"/>
                </a:cubicBezTo>
                <a:cubicBezTo>
                  <a:pt x="740" y="132"/>
                  <a:pt x="747" y="129"/>
                  <a:pt x="758" y="126"/>
                </a:cubicBezTo>
                <a:cubicBezTo>
                  <a:pt x="768" y="123"/>
                  <a:pt x="777" y="122"/>
                  <a:pt x="785" y="122"/>
                </a:cubicBezTo>
                <a:cubicBezTo>
                  <a:pt x="819" y="122"/>
                  <a:pt x="836" y="140"/>
                  <a:pt x="836" y="176"/>
                </a:cubicBezTo>
                <a:lnTo>
                  <a:pt x="836" y="269"/>
                </a:lnTo>
                <a:close/>
                <a:moveTo>
                  <a:pt x="813" y="196"/>
                </a:moveTo>
                <a:cubicBezTo>
                  <a:pt x="778" y="201"/>
                  <a:pt x="778" y="201"/>
                  <a:pt x="778" y="201"/>
                </a:cubicBezTo>
                <a:cubicBezTo>
                  <a:pt x="766" y="203"/>
                  <a:pt x="757" y="206"/>
                  <a:pt x="753" y="210"/>
                </a:cubicBezTo>
                <a:cubicBezTo>
                  <a:pt x="748" y="214"/>
                  <a:pt x="745" y="220"/>
                  <a:pt x="745" y="229"/>
                </a:cubicBezTo>
                <a:cubicBezTo>
                  <a:pt x="745" y="236"/>
                  <a:pt x="748" y="242"/>
                  <a:pt x="753" y="247"/>
                </a:cubicBezTo>
                <a:cubicBezTo>
                  <a:pt x="758" y="251"/>
                  <a:pt x="765" y="253"/>
                  <a:pt x="773" y="253"/>
                </a:cubicBezTo>
                <a:cubicBezTo>
                  <a:pt x="784" y="253"/>
                  <a:pt x="794" y="249"/>
                  <a:pt x="801" y="241"/>
                </a:cubicBezTo>
                <a:cubicBezTo>
                  <a:pt x="809" y="233"/>
                  <a:pt x="813" y="223"/>
                  <a:pt x="813" y="211"/>
                </a:cubicBezTo>
                <a:lnTo>
                  <a:pt x="813" y="196"/>
                </a:lnTo>
                <a:close/>
                <a:moveTo>
                  <a:pt x="946" y="149"/>
                </a:moveTo>
                <a:cubicBezTo>
                  <a:pt x="942" y="146"/>
                  <a:pt x="936" y="144"/>
                  <a:pt x="929" y="144"/>
                </a:cubicBezTo>
                <a:cubicBezTo>
                  <a:pt x="919" y="144"/>
                  <a:pt x="910" y="149"/>
                  <a:pt x="904" y="158"/>
                </a:cubicBezTo>
                <a:cubicBezTo>
                  <a:pt x="898" y="168"/>
                  <a:pt x="894" y="181"/>
                  <a:pt x="894" y="196"/>
                </a:cubicBezTo>
                <a:cubicBezTo>
                  <a:pt x="894" y="269"/>
                  <a:pt x="894" y="269"/>
                  <a:pt x="894" y="269"/>
                </a:cubicBezTo>
                <a:cubicBezTo>
                  <a:pt x="871" y="269"/>
                  <a:pt x="871" y="269"/>
                  <a:pt x="871" y="269"/>
                </a:cubicBezTo>
                <a:cubicBezTo>
                  <a:pt x="871" y="125"/>
                  <a:pt x="871" y="125"/>
                  <a:pt x="871" y="125"/>
                </a:cubicBezTo>
                <a:cubicBezTo>
                  <a:pt x="894" y="125"/>
                  <a:pt x="894" y="125"/>
                  <a:pt x="894" y="125"/>
                </a:cubicBezTo>
                <a:cubicBezTo>
                  <a:pt x="894" y="155"/>
                  <a:pt x="894" y="155"/>
                  <a:pt x="894" y="155"/>
                </a:cubicBezTo>
                <a:cubicBezTo>
                  <a:pt x="895" y="155"/>
                  <a:pt x="895" y="155"/>
                  <a:pt x="895" y="155"/>
                </a:cubicBezTo>
                <a:cubicBezTo>
                  <a:pt x="898" y="145"/>
                  <a:pt x="903" y="137"/>
                  <a:pt x="910" y="131"/>
                </a:cubicBezTo>
                <a:cubicBezTo>
                  <a:pt x="916" y="126"/>
                  <a:pt x="924" y="123"/>
                  <a:pt x="933" y="123"/>
                </a:cubicBezTo>
                <a:cubicBezTo>
                  <a:pt x="939" y="123"/>
                  <a:pt x="943" y="123"/>
                  <a:pt x="946" y="125"/>
                </a:cubicBezTo>
                <a:lnTo>
                  <a:pt x="946" y="149"/>
                </a:lnTo>
                <a:close/>
                <a:moveTo>
                  <a:pt x="1075" y="203"/>
                </a:moveTo>
                <a:cubicBezTo>
                  <a:pt x="973" y="203"/>
                  <a:pt x="973" y="203"/>
                  <a:pt x="973" y="203"/>
                </a:cubicBezTo>
                <a:cubicBezTo>
                  <a:pt x="973" y="219"/>
                  <a:pt x="978" y="232"/>
                  <a:pt x="986" y="240"/>
                </a:cubicBezTo>
                <a:cubicBezTo>
                  <a:pt x="994" y="249"/>
                  <a:pt x="1005" y="253"/>
                  <a:pt x="1020" y="253"/>
                </a:cubicBezTo>
                <a:cubicBezTo>
                  <a:pt x="1036" y="253"/>
                  <a:pt x="1051" y="248"/>
                  <a:pt x="1064" y="237"/>
                </a:cubicBezTo>
                <a:cubicBezTo>
                  <a:pt x="1064" y="259"/>
                  <a:pt x="1064" y="259"/>
                  <a:pt x="1064" y="259"/>
                </a:cubicBezTo>
                <a:cubicBezTo>
                  <a:pt x="1052" y="268"/>
                  <a:pt x="1035" y="273"/>
                  <a:pt x="1014" y="273"/>
                </a:cubicBezTo>
                <a:cubicBezTo>
                  <a:pt x="994" y="273"/>
                  <a:pt x="978" y="266"/>
                  <a:pt x="966" y="253"/>
                </a:cubicBezTo>
                <a:cubicBezTo>
                  <a:pt x="955" y="240"/>
                  <a:pt x="949" y="221"/>
                  <a:pt x="949" y="198"/>
                </a:cubicBezTo>
                <a:cubicBezTo>
                  <a:pt x="949" y="184"/>
                  <a:pt x="952" y="171"/>
                  <a:pt x="958" y="159"/>
                </a:cubicBezTo>
                <a:cubicBezTo>
                  <a:pt x="963" y="147"/>
                  <a:pt x="971" y="138"/>
                  <a:pt x="982" y="132"/>
                </a:cubicBezTo>
                <a:cubicBezTo>
                  <a:pt x="992" y="125"/>
                  <a:pt x="1003" y="122"/>
                  <a:pt x="1015" y="122"/>
                </a:cubicBezTo>
                <a:cubicBezTo>
                  <a:pt x="1034" y="122"/>
                  <a:pt x="1048" y="128"/>
                  <a:pt x="1059" y="140"/>
                </a:cubicBezTo>
                <a:cubicBezTo>
                  <a:pt x="1069" y="152"/>
                  <a:pt x="1075" y="169"/>
                  <a:pt x="1075" y="191"/>
                </a:cubicBezTo>
                <a:lnTo>
                  <a:pt x="1075" y="203"/>
                </a:lnTo>
                <a:close/>
                <a:moveTo>
                  <a:pt x="1051" y="184"/>
                </a:moveTo>
                <a:cubicBezTo>
                  <a:pt x="1051" y="170"/>
                  <a:pt x="1048" y="160"/>
                  <a:pt x="1041" y="153"/>
                </a:cubicBezTo>
                <a:cubicBezTo>
                  <a:pt x="1035" y="145"/>
                  <a:pt x="1026" y="142"/>
                  <a:pt x="1015" y="142"/>
                </a:cubicBezTo>
                <a:cubicBezTo>
                  <a:pt x="1004" y="142"/>
                  <a:pt x="995" y="145"/>
                  <a:pt x="988" y="153"/>
                </a:cubicBezTo>
                <a:cubicBezTo>
                  <a:pt x="980" y="161"/>
                  <a:pt x="975" y="171"/>
                  <a:pt x="973" y="184"/>
                </a:cubicBezTo>
                <a:lnTo>
                  <a:pt x="1051" y="184"/>
                </a:lnTo>
                <a:close/>
                <a:moveTo>
                  <a:pt x="1227" y="128"/>
                </a:moveTo>
                <a:cubicBezTo>
                  <a:pt x="1227" y="147"/>
                  <a:pt x="1220" y="163"/>
                  <a:pt x="1207" y="175"/>
                </a:cubicBezTo>
                <a:cubicBezTo>
                  <a:pt x="1193" y="187"/>
                  <a:pt x="1176" y="193"/>
                  <a:pt x="1154" y="193"/>
                </a:cubicBezTo>
                <a:cubicBezTo>
                  <a:pt x="1127" y="193"/>
                  <a:pt x="1127" y="193"/>
                  <a:pt x="1127" y="193"/>
                </a:cubicBezTo>
                <a:cubicBezTo>
                  <a:pt x="1127" y="269"/>
                  <a:pt x="1127" y="269"/>
                  <a:pt x="1127" y="269"/>
                </a:cubicBezTo>
                <a:cubicBezTo>
                  <a:pt x="1104" y="269"/>
                  <a:pt x="1104" y="269"/>
                  <a:pt x="1104" y="269"/>
                </a:cubicBezTo>
                <a:cubicBezTo>
                  <a:pt x="1104" y="68"/>
                  <a:pt x="1104" y="68"/>
                  <a:pt x="1104" y="68"/>
                </a:cubicBezTo>
                <a:cubicBezTo>
                  <a:pt x="1159" y="68"/>
                  <a:pt x="1159" y="68"/>
                  <a:pt x="1159" y="68"/>
                </a:cubicBezTo>
                <a:cubicBezTo>
                  <a:pt x="1181" y="68"/>
                  <a:pt x="1197" y="73"/>
                  <a:pt x="1209" y="83"/>
                </a:cubicBezTo>
                <a:cubicBezTo>
                  <a:pt x="1221" y="94"/>
                  <a:pt x="1227" y="109"/>
                  <a:pt x="1227" y="128"/>
                </a:cubicBezTo>
                <a:close/>
                <a:moveTo>
                  <a:pt x="1202" y="129"/>
                </a:moveTo>
                <a:cubicBezTo>
                  <a:pt x="1202" y="102"/>
                  <a:pt x="1186" y="89"/>
                  <a:pt x="1155" y="89"/>
                </a:cubicBezTo>
                <a:cubicBezTo>
                  <a:pt x="1127" y="89"/>
                  <a:pt x="1127" y="89"/>
                  <a:pt x="1127" y="89"/>
                </a:cubicBezTo>
                <a:cubicBezTo>
                  <a:pt x="1127" y="172"/>
                  <a:pt x="1127" y="172"/>
                  <a:pt x="1127" y="172"/>
                </a:cubicBezTo>
                <a:cubicBezTo>
                  <a:pt x="1152" y="172"/>
                  <a:pt x="1152" y="172"/>
                  <a:pt x="1152" y="172"/>
                </a:cubicBezTo>
                <a:cubicBezTo>
                  <a:pt x="1168" y="172"/>
                  <a:pt x="1181" y="168"/>
                  <a:pt x="1189" y="161"/>
                </a:cubicBezTo>
                <a:cubicBezTo>
                  <a:pt x="1198" y="153"/>
                  <a:pt x="1202" y="143"/>
                  <a:pt x="1202" y="129"/>
                </a:cubicBezTo>
                <a:close/>
                <a:moveTo>
                  <a:pt x="1374" y="197"/>
                </a:moveTo>
                <a:cubicBezTo>
                  <a:pt x="1374" y="220"/>
                  <a:pt x="1368" y="238"/>
                  <a:pt x="1355" y="252"/>
                </a:cubicBezTo>
                <a:cubicBezTo>
                  <a:pt x="1342" y="266"/>
                  <a:pt x="1324" y="273"/>
                  <a:pt x="1302" y="273"/>
                </a:cubicBezTo>
                <a:cubicBezTo>
                  <a:pt x="1281" y="273"/>
                  <a:pt x="1264" y="266"/>
                  <a:pt x="1251" y="253"/>
                </a:cubicBezTo>
                <a:cubicBezTo>
                  <a:pt x="1239" y="239"/>
                  <a:pt x="1232" y="221"/>
                  <a:pt x="1232" y="199"/>
                </a:cubicBezTo>
                <a:cubicBezTo>
                  <a:pt x="1232" y="175"/>
                  <a:pt x="1239" y="156"/>
                  <a:pt x="1252" y="143"/>
                </a:cubicBezTo>
                <a:cubicBezTo>
                  <a:pt x="1265" y="129"/>
                  <a:pt x="1283" y="122"/>
                  <a:pt x="1306" y="122"/>
                </a:cubicBezTo>
                <a:cubicBezTo>
                  <a:pt x="1327" y="122"/>
                  <a:pt x="1344" y="128"/>
                  <a:pt x="1356" y="142"/>
                </a:cubicBezTo>
                <a:cubicBezTo>
                  <a:pt x="1368" y="155"/>
                  <a:pt x="1374" y="174"/>
                  <a:pt x="1374" y="197"/>
                </a:cubicBezTo>
                <a:close/>
                <a:moveTo>
                  <a:pt x="1351" y="198"/>
                </a:moveTo>
                <a:cubicBezTo>
                  <a:pt x="1351" y="180"/>
                  <a:pt x="1347" y="166"/>
                  <a:pt x="1339" y="156"/>
                </a:cubicBezTo>
                <a:cubicBezTo>
                  <a:pt x="1331" y="146"/>
                  <a:pt x="1319" y="142"/>
                  <a:pt x="1304" y="142"/>
                </a:cubicBezTo>
                <a:cubicBezTo>
                  <a:pt x="1289" y="142"/>
                  <a:pt x="1278" y="146"/>
                  <a:pt x="1269" y="156"/>
                </a:cubicBezTo>
                <a:cubicBezTo>
                  <a:pt x="1260" y="166"/>
                  <a:pt x="1256" y="180"/>
                  <a:pt x="1256" y="198"/>
                </a:cubicBezTo>
                <a:cubicBezTo>
                  <a:pt x="1256" y="215"/>
                  <a:pt x="1260" y="229"/>
                  <a:pt x="1269" y="239"/>
                </a:cubicBezTo>
                <a:cubicBezTo>
                  <a:pt x="1278" y="248"/>
                  <a:pt x="1289" y="253"/>
                  <a:pt x="1304" y="253"/>
                </a:cubicBezTo>
                <a:cubicBezTo>
                  <a:pt x="1319" y="253"/>
                  <a:pt x="1331" y="248"/>
                  <a:pt x="1339" y="239"/>
                </a:cubicBezTo>
                <a:cubicBezTo>
                  <a:pt x="1347" y="229"/>
                  <a:pt x="1351" y="216"/>
                  <a:pt x="1351" y="198"/>
                </a:cubicBezTo>
                <a:close/>
                <a:moveTo>
                  <a:pt x="1429" y="74"/>
                </a:moveTo>
                <a:cubicBezTo>
                  <a:pt x="1429" y="78"/>
                  <a:pt x="1428" y="82"/>
                  <a:pt x="1425" y="84"/>
                </a:cubicBezTo>
                <a:cubicBezTo>
                  <a:pt x="1422" y="87"/>
                  <a:pt x="1418" y="89"/>
                  <a:pt x="1414" y="89"/>
                </a:cubicBezTo>
                <a:cubicBezTo>
                  <a:pt x="1410" y="89"/>
                  <a:pt x="1406" y="87"/>
                  <a:pt x="1403" y="85"/>
                </a:cubicBezTo>
                <a:cubicBezTo>
                  <a:pt x="1400" y="82"/>
                  <a:pt x="1399" y="78"/>
                  <a:pt x="1399" y="74"/>
                </a:cubicBezTo>
                <a:cubicBezTo>
                  <a:pt x="1399" y="70"/>
                  <a:pt x="1400" y="66"/>
                  <a:pt x="1403" y="63"/>
                </a:cubicBezTo>
                <a:cubicBezTo>
                  <a:pt x="1406" y="60"/>
                  <a:pt x="1410" y="59"/>
                  <a:pt x="1414" y="59"/>
                </a:cubicBezTo>
                <a:cubicBezTo>
                  <a:pt x="1418" y="59"/>
                  <a:pt x="1422" y="60"/>
                  <a:pt x="1425" y="63"/>
                </a:cubicBezTo>
                <a:cubicBezTo>
                  <a:pt x="1428" y="66"/>
                  <a:pt x="1429" y="70"/>
                  <a:pt x="1429" y="74"/>
                </a:cubicBezTo>
                <a:close/>
                <a:moveTo>
                  <a:pt x="1425" y="269"/>
                </a:moveTo>
                <a:cubicBezTo>
                  <a:pt x="1402" y="269"/>
                  <a:pt x="1402" y="269"/>
                  <a:pt x="1402" y="269"/>
                </a:cubicBezTo>
                <a:cubicBezTo>
                  <a:pt x="1402" y="125"/>
                  <a:pt x="1402" y="125"/>
                  <a:pt x="1402" y="125"/>
                </a:cubicBezTo>
                <a:cubicBezTo>
                  <a:pt x="1425" y="125"/>
                  <a:pt x="1425" y="125"/>
                  <a:pt x="1425" y="125"/>
                </a:cubicBezTo>
                <a:lnTo>
                  <a:pt x="1425" y="269"/>
                </a:lnTo>
                <a:close/>
                <a:moveTo>
                  <a:pt x="1584" y="269"/>
                </a:moveTo>
                <a:cubicBezTo>
                  <a:pt x="1561" y="269"/>
                  <a:pt x="1561" y="269"/>
                  <a:pt x="1561" y="269"/>
                </a:cubicBezTo>
                <a:cubicBezTo>
                  <a:pt x="1561" y="187"/>
                  <a:pt x="1561" y="187"/>
                  <a:pt x="1561" y="187"/>
                </a:cubicBezTo>
                <a:cubicBezTo>
                  <a:pt x="1561" y="157"/>
                  <a:pt x="1549" y="142"/>
                  <a:pt x="1527" y="142"/>
                </a:cubicBezTo>
                <a:cubicBezTo>
                  <a:pt x="1516" y="142"/>
                  <a:pt x="1506" y="146"/>
                  <a:pt x="1499" y="154"/>
                </a:cubicBezTo>
                <a:cubicBezTo>
                  <a:pt x="1491" y="163"/>
                  <a:pt x="1487" y="174"/>
                  <a:pt x="1487" y="187"/>
                </a:cubicBezTo>
                <a:cubicBezTo>
                  <a:pt x="1487" y="269"/>
                  <a:pt x="1487" y="269"/>
                  <a:pt x="1487" y="269"/>
                </a:cubicBezTo>
                <a:cubicBezTo>
                  <a:pt x="1464" y="269"/>
                  <a:pt x="1464" y="269"/>
                  <a:pt x="1464" y="269"/>
                </a:cubicBezTo>
                <a:cubicBezTo>
                  <a:pt x="1464" y="125"/>
                  <a:pt x="1464" y="125"/>
                  <a:pt x="1464" y="125"/>
                </a:cubicBezTo>
                <a:cubicBezTo>
                  <a:pt x="1487" y="125"/>
                  <a:pt x="1487" y="125"/>
                  <a:pt x="1487" y="125"/>
                </a:cubicBezTo>
                <a:cubicBezTo>
                  <a:pt x="1487" y="149"/>
                  <a:pt x="1487" y="149"/>
                  <a:pt x="1487" y="149"/>
                </a:cubicBezTo>
                <a:cubicBezTo>
                  <a:pt x="1488" y="149"/>
                  <a:pt x="1488" y="149"/>
                  <a:pt x="1488" y="149"/>
                </a:cubicBezTo>
                <a:cubicBezTo>
                  <a:pt x="1499" y="131"/>
                  <a:pt x="1514" y="122"/>
                  <a:pt x="1535" y="122"/>
                </a:cubicBezTo>
                <a:cubicBezTo>
                  <a:pt x="1551" y="122"/>
                  <a:pt x="1563" y="127"/>
                  <a:pt x="1571" y="137"/>
                </a:cubicBezTo>
                <a:cubicBezTo>
                  <a:pt x="1579" y="148"/>
                  <a:pt x="1584" y="162"/>
                  <a:pt x="1584" y="181"/>
                </a:cubicBezTo>
                <a:lnTo>
                  <a:pt x="1584" y="269"/>
                </a:lnTo>
                <a:close/>
                <a:moveTo>
                  <a:pt x="1686" y="268"/>
                </a:moveTo>
                <a:cubicBezTo>
                  <a:pt x="1681" y="271"/>
                  <a:pt x="1673" y="273"/>
                  <a:pt x="1664" y="273"/>
                </a:cubicBezTo>
                <a:cubicBezTo>
                  <a:pt x="1639" y="273"/>
                  <a:pt x="1627" y="258"/>
                  <a:pt x="1627" y="230"/>
                </a:cubicBezTo>
                <a:cubicBezTo>
                  <a:pt x="1627" y="145"/>
                  <a:pt x="1627" y="145"/>
                  <a:pt x="1627" y="145"/>
                </a:cubicBezTo>
                <a:cubicBezTo>
                  <a:pt x="1602" y="145"/>
                  <a:pt x="1602" y="145"/>
                  <a:pt x="1602" y="145"/>
                </a:cubicBezTo>
                <a:cubicBezTo>
                  <a:pt x="1602" y="125"/>
                  <a:pt x="1602" y="125"/>
                  <a:pt x="1602" y="125"/>
                </a:cubicBezTo>
                <a:cubicBezTo>
                  <a:pt x="1627" y="125"/>
                  <a:pt x="1627" y="125"/>
                  <a:pt x="1627" y="125"/>
                </a:cubicBezTo>
                <a:cubicBezTo>
                  <a:pt x="1627" y="90"/>
                  <a:pt x="1627" y="90"/>
                  <a:pt x="1627" y="90"/>
                </a:cubicBezTo>
                <a:cubicBezTo>
                  <a:pt x="1650" y="83"/>
                  <a:pt x="1650" y="83"/>
                  <a:pt x="1650" y="83"/>
                </a:cubicBezTo>
                <a:cubicBezTo>
                  <a:pt x="1650" y="125"/>
                  <a:pt x="1650" y="125"/>
                  <a:pt x="1650" y="125"/>
                </a:cubicBezTo>
                <a:cubicBezTo>
                  <a:pt x="1686" y="125"/>
                  <a:pt x="1686" y="125"/>
                  <a:pt x="1686" y="125"/>
                </a:cubicBezTo>
                <a:cubicBezTo>
                  <a:pt x="1686" y="145"/>
                  <a:pt x="1686" y="145"/>
                  <a:pt x="1686" y="145"/>
                </a:cubicBezTo>
                <a:cubicBezTo>
                  <a:pt x="1650" y="145"/>
                  <a:pt x="1650" y="145"/>
                  <a:pt x="1650" y="145"/>
                </a:cubicBezTo>
                <a:cubicBezTo>
                  <a:pt x="1650" y="226"/>
                  <a:pt x="1650" y="226"/>
                  <a:pt x="1650" y="226"/>
                </a:cubicBezTo>
                <a:cubicBezTo>
                  <a:pt x="1650" y="236"/>
                  <a:pt x="1651" y="243"/>
                  <a:pt x="1655" y="247"/>
                </a:cubicBezTo>
                <a:cubicBezTo>
                  <a:pt x="1658" y="251"/>
                  <a:pt x="1664" y="253"/>
                  <a:pt x="1671" y="253"/>
                </a:cubicBezTo>
                <a:cubicBezTo>
                  <a:pt x="1677" y="253"/>
                  <a:pt x="1682" y="251"/>
                  <a:pt x="1686" y="248"/>
                </a:cubicBezTo>
                <a:lnTo>
                  <a:pt x="1686" y="268"/>
                </a:lnTo>
                <a:close/>
                <a:moveTo>
                  <a:pt x="196" y="336"/>
                </a:moveTo>
                <a:cubicBezTo>
                  <a:pt x="0" y="301"/>
                  <a:pt x="0" y="301"/>
                  <a:pt x="0" y="301"/>
                </a:cubicBezTo>
                <a:cubicBezTo>
                  <a:pt x="0" y="35"/>
                  <a:pt x="0" y="35"/>
                  <a:pt x="0" y="35"/>
                </a:cubicBezTo>
                <a:cubicBezTo>
                  <a:pt x="196" y="0"/>
                  <a:pt x="196" y="0"/>
                  <a:pt x="196" y="0"/>
                </a:cubicBezTo>
                <a:lnTo>
                  <a:pt x="196" y="336"/>
                </a:lnTo>
                <a:close/>
                <a:moveTo>
                  <a:pt x="93" y="98"/>
                </a:moveTo>
                <a:cubicBezTo>
                  <a:pt x="90" y="98"/>
                  <a:pt x="87" y="98"/>
                  <a:pt x="85" y="99"/>
                </a:cubicBezTo>
                <a:cubicBezTo>
                  <a:pt x="82" y="99"/>
                  <a:pt x="79" y="100"/>
                  <a:pt x="77" y="101"/>
                </a:cubicBezTo>
                <a:cubicBezTo>
                  <a:pt x="75" y="102"/>
                  <a:pt x="73" y="104"/>
                  <a:pt x="71" y="105"/>
                </a:cubicBezTo>
                <a:cubicBezTo>
                  <a:pt x="69" y="107"/>
                  <a:pt x="67" y="108"/>
                  <a:pt x="65" y="110"/>
                </a:cubicBezTo>
                <a:cubicBezTo>
                  <a:pt x="64" y="112"/>
                  <a:pt x="62" y="114"/>
                  <a:pt x="61" y="116"/>
                </a:cubicBezTo>
                <a:cubicBezTo>
                  <a:pt x="60" y="118"/>
                  <a:pt x="58" y="121"/>
                  <a:pt x="58" y="123"/>
                </a:cubicBezTo>
                <a:cubicBezTo>
                  <a:pt x="57" y="126"/>
                  <a:pt x="56" y="128"/>
                  <a:pt x="56" y="131"/>
                </a:cubicBezTo>
                <a:cubicBezTo>
                  <a:pt x="55" y="134"/>
                  <a:pt x="55" y="136"/>
                  <a:pt x="55" y="139"/>
                </a:cubicBezTo>
                <a:cubicBezTo>
                  <a:pt x="55" y="143"/>
                  <a:pt x="56" y="147"/>
                  <a:pt x="57" y="151"/>
                </a:cubicBezTo>
                <a:cubicBezTo>
                  <a:pt x="58" y="155"/>
                  <a:pt x="59" y="158"/>
                  <a:pt x="61" y="161"/>
                </a:cubicBezTo>
                <a:cubicBezTo>
                  <a:pt x="63" y="165"/>
                  <a:pt x="65" y="168"/>
                  <a:pt x="68" y="170"/>
                </a:cubicBezTo>
                <a:cubicBezTo>
                  <a:pt x="71" y="173"/>
                  <a:pt x="75" y="176"/>
                  <a:pt x="79" y="178"/>
                </a:cubicBezTo>
                <a:cubicBezTo>
                  <a:pt x="80" y="179"/>
                  <a:pt x="82" y="181"/>
                  <a:pt x="83" y="181"/>
                </a:cubicBezTo>
                <a:cubicBezTo>
                  <a:pt x="85" y="182"/>
                  <a:pt x="86" y="183"/>
                  <a:pt x="87" y="184"/>
                </a:cubicBezTo>
                <a:cubicBezTo>
                  <a:pt x="89" y="185"/>
                  <a:pt x="90" y="186"/>
                  <a:pt x="91" y="187"/>
                </a:cubicBezTo>
                <a:cubicBezTo>
                  <a:pt x="92" y="188"/>
                  <a:pt x="92" y="188"/>
                  <a:pt x="93" y="189"/>
                </a:cubicBezTo>
                <a:cubicBezTo>
                  <a:pt x="94" y="190"/>
                  <a:pt x="95" y="191"/>
                  <a:pt x="95" y="192"/>
                </a:cubicBezTo>
                <a:cubicBezTo>
                  <a:pt x="96" y="193"/>
                  <a:pt x="96" y="194"/>
                  <a:pt x="97" y="195"/>
                </a:cubicBezTo>
                <a:cubicBezTo>
                  <a:pt x="97" y="196"/>
                  <a:pt x="98" y="197"/>
                  <a:pt x="98" y="198"/>
                </a:cubicBezTo>
                <a:cubicBezTo>
                  <a:pt x="98" y="199"/>
                  <a:pt x="98" y="200"/>
                  <a:pt x="98" y="201"/>
                </a:cubicBezTo>
                <a:cubicBezTo>
                  <a:pt x="98" y="202"/>
                  <a:pt x="98" y="203"/>
                  <a:pt x="98" y="204"/>
                </a:cubicBezTo>
                <a:cubicBezTo>
                  <a:pt x="98" y="205"/>
                  <a:pt x="98" y="206"/>
                  <a:pt x="97" y="207"/>
                </a:cubicBezTo>
                <a:cubicBezTo>
                  <a:pt x="97" y="207"/>
                  <a:pt x="97" y="208"/>
                  <a:pt x="96" y="209"/>
                </a:cubicBezTo>
                <a:cubicBezTo>
                  <a:pt x="96" y="209"/>
                  <a:pt x="95" y="210"/>
                  <a:pt x="95" y="211"/>
                </a:cubicBezTo>
                <a:cubicBezTo>
                  <a:pt x="94" y="211"/>
                  <a:pt x="93" y="212"/>
                  <a:pt x="92" y="213"/>
                </a:cubicBezTo>
                <a:cubicBezTo>
                  <a:pt x="92" y="213"/>
                  <a:pt x="91" y="214"/>
                  <a:pt x="90" y="214"/>
                </a:cubicBezTo>
                <a:cubicBezTo>
                  <a:pt x="89" y="214"/>
                  <a:pt x="88" y="214"/>
                  <a:pt x="86" y="215"/>
                </a:cubicBezTo>
                <a:cubicBezTo>
                  <a:pt x="85" y="215"/>
                  <a:pt x="84" y="215"/>
                  <a:pt x="83" y="215"/>
                </a:cubicBezTo>
                <a:cubicBezTo>
                  <a:pt x="80" y="215"/>
                  <a:pt x="78" y="214"/>
                  <a:pt x="75" y="214"/>
                </a:cubicBezTo>
                <a:cubicBezTo>
                  <a:pt x="73" y="213"/>
                  <a:pt x="71" y="212"/>
                  <a:pt x="68" y="211"/>
                </a:cubicBezTo>
                <a:cubicBezTo>
                  <a:pt x="66" y="209"/>
                  <a:pt x="64" y="208"/>
                  <a:pt x="62" y="206"/>
                </a:cubicBezTo>
                <a:cubicBezTo>
                  <a:pt x="60" y="204"/>
                  <a:pt x="58" y="202"/>
                  <a:pt x="56" y="200"/>
                </a:cubicBezTo>
                <a:cubicBezTo>
                  <a:pt x="56" y="230"/>
                  <a:pt x="56" y="230"/>
                  <a:pt x="56" y="230"/>
                </a:cubicBezTo>
                <a:cubicBezTo>
                  <a:pt x="57" y="231"/>
                  <a:pt x="59" y="232"/>
                  <a:pt x="61" y="233"/>
                </a:cubicBezTo>
                <a:cubicBezTo>
                  <a:pt x="63" y="234"/>
                  <a:pt x="65" y="235"/>
                  <a:pt x="67" y="236"/>
                </a:cubicBezTo>
                <a:cubicBezTo>
                  <a:pt x="70" y="237"/>
                  <a:pt x="72" y="237"/>
                  <a:pt x="74" y="238"/>
                </a:cubicBezTo>
                <a:cubicBezTo>
                  <a:pt x="77" y="238"/>
                  <a:pt x="79" y="239"/>
                  <a:pt x="82" y="239"/>
                </a:cubicBezTo>
                <a:cubicBezTo>
                  <a:pt x="86" y="239"/>
                  <a:pt x="89" y="239"/>
                  <a:pt x="92" y="239"/>
                </a:cubicBezTo>
                <a:cubicBezTo>
                  <a:pt x="96" y="238"/>
                  <a:pt x="99" y="238"/>
                  <a:pt x="101" y="237"/>
                </a:cubicBezTo>
                <a:cubicBezTo>
                  <a:pt x="104" y="236"/>
                  <a:pt x="107" y="235"/>
                  <a:pt x="109" y="233"/>
                </a:cubicBezTo>
                <a:cubicBezTo>
                  <a:pt x="111" y="231"/>
                  <a:pt x="113" y="230"/>
                  <a:pt x="115" y="227"/>
                </a:cubicBezTo>
                <a:cubicBezTo>
                  <a:pt x="117" y="226"/>
                  <a:pt x="118" y="224"/>
                  <a:pt x="119" y="222"/>
                </a:cubicBezTo>
                <a:cubicBezTo>
                  <a:pt x="120" y="220"/>
                  <a:pt x="121" y="218"/>
                  <a:pt x="122" y="215"/>
                </a:cubicBezTo>
                <a:cubicBezTo>
                  <a:pt x="123" y="213"/>
                  <a:pt x="123" y="210"/>
                  <a:pt x="124" y="208"/>
                </a:cubicBezTo>
                <a:cubicBezTo>
                  <a:pt x="124" y="205"/>
                  <a:pt x="124" y="202"/>
                  <a:pt x="124" y="199"/>
                </a:cubicBezTo>
                <a:cubicBezTo>
                  <a:pt x="124" y="197"/>
                  <a:pt x="124" y="194"/>
                  <a:pt x="124" y="192"/>
                </a:cubicBezTo>
                <a:cubicBezTo>
                  <a:pt x="124" y="190"/>
                  <a:pt x="123" y="188"/>
                  <a:pt x="122" y="186"/>
                </a:cubicBezTo>
                <a:cubicBezTo>
                  <a:pt x="122" y="183"/>
                  <a:pt x="121" y="181"/>
                  <a:pt x="120" y="179"/>
                </a:cubicBezTo>
                <a:cubicBezTo>
                  <a:pt x="119" y="178"/>
                  <a:pt x="118" y="176"/>
                  <a:pt x="117" y="174"/>
                </a:cubicBezTo>
                <a:cubicBezTo>
                  <a:pt x="116" y="173"/>
                  <a:pt x="114" y="171"/>
                  <a:pt x="113" y="170"/>
                </a:cubicBezTo>
                <a:cubicBezTo>
                  <a:pt x="112" y="168"/>
                  <a:pt x="110" y="167"/>
                  <a:pt x="108" y="165"/>
                </a:cubicBezTo>
                <a:cubicBezTo>
                  <a:pt x="106" y="164"/>
                  <a:pt x="105" y="162"/>
                  <a:pt x="102" y="161"/>
                </a:cubicBezTo>
                <a:cubicBezTo>
                  <a:pt x="100" y="160"/>
                  <a:pt x="98" y="158"/>
                  <a:pt x="96" y="157"/>
                </a:cubicBezTo>
                <a:cubicBezTo>
                  <a:pt x="94" y="156"/>
                  <a:pt x="93" y="155"/>
                  <a:pt x="91" y="154"/>
                </a:cubicBezTo>
                <a:cubicBezTo>
                  <a:pt x="90" y="153"/>
                  <a:pt x="89" y="152"/>
                  <a:pt x="88" y="151"/>
                </a:cubicBezTo>
                <a:cubicBezTo>
                  <a:pt x="87" y="151"/>
                  <a:pt x="86" y="150"/>
                  <a:pt x="85" y="149"/>
                </a:cubicBezTo>
                <a:cubicBezTo>
                  <a:pt x="84" y="148"/>
                  <a:pt x="83" y="148"/>
                  <a:pt x="83" y="147"/>
                </a:cubicBezTo>
                <a:cubicBezTo>
                  <a:pt x="82" y="146"/>
                  <a:pt x="82" y="145"/>
                  <a:pt x="81" y="145"/>
                </a:cubicBezTo>
                <a:cubicBezTo>
                  <a:pt x="81" y="144"/>
                  <a:pt x="81" y="143"/>
                  <a:pt x="80" y="142"/>
                </a:cubicBezTo>
                <a:cubicBezTo>
                  <a:pt x="80" y="141"/>
                  <a:pt x="80" y="140"/>
                  <a:pt x="80" y="139"/>
                </a:cubicBezTo>
                <a:cubicBezTo>
                  <a:pt x="79" y="138"/>
                  <a:pt x="79" y="137"/>
                  <a:pt x="79" y="136"/>
                </a:cubicBezTo>
                <a:cubicBezTo>
                  <a:pt x="79" y="135"/>
                  <a:pt x="79" y="134"/>
                  <a:pt x="80" y="133"/>
                </a:cubicBezTo>
                <a:cubicBezTo>
                  <a:pt x="80" y="132"/>
                  <a:pt x="80" y="131"/>
                  <a:pt x="80" y="131"/>
                </a:cubicBezTo>
                <a:cubicBezTo>
                  <a:pt x="81" y="130"/>
                  <a:pt x="81" y="129"/>
                  <a:pt x="82" y="128"/>
                </a:cubicBezTo>
                <a:cubicBezTo>
                  <a:pt x="82" y="127"/>
                  <a:pt x="83" y="127"/>
                  <a:pt x="83" y="126"/>
                </a:cubicBezTo>
                <a:cubicBezTo>
                  <a:pt x="84" y="125"/>
                  <a:pt x="85" y="125"/>
                  <a:pt x="86" y="124"/>
                </a:cubicBezTo>
                <a:cubicBezTo>
                  <a:pt x="86" y="124"/>
                  <a:pt x="87" y="123"/>
                  <a:pt x="88" y="123"/>
                </a:cubicBezTo>
                <a:cubicBezTo>
                  <a:pt x="89" y="123"/>
                  <a:pt x="90" y="122"/>
                  <a:pt x="91" y="122"/>
                </a:cubicBezTo>
                <a:cubicBezTo>
                  <a:pt x="92" y="122"/>
                  <a:pt x="93" y="122"/>
                  <a:pt x="94" y="122"/>
                </a:cubicBezTo>
                <a:cubicBezTo>
                  <a:pt x="96" y="122"/>
                  <a:pt x="99" y="122"/>
                  <a:pt x="101" y="122"/>
                </a:cubicBezTo>
                <a:cubicBezTo>
                  <a:pt x="103" y="122"/>
                  <a:pt x="105" y="123"/>
                  <a:pt x="107" y="124"/>
                </a:cubicBezTo>
                <a:cubicBezTo>
                  <a:pt x="110" y="124"/>
                  <a:pt x="112" y="125"/>
                  <a:pt x="114" y="126"/>
                </a:cubicBezTo>
                <a:cubicBezTo>
                  <a:pt x="116" y="128"/>
                  <a:pt x="118" y="129"/>
                  <a:pt x="119" y="131"/>
                </a:cubicBezTo>
                <a:cubicBezTo>
                  <a:pt x="119" y="101"/>
                  <a:pt x="119" y="101"/>
                  <a:pt x="119" y="101"/>
                </a:cubicBezTo>
                <a:cubicBezTo>
                  <a:pt x="118" y="100"/>
                  <a:pt x="116" y="100"/>
                  <a:pt x="114" y="99"/>
                </a:cubicBezTo>
                <a:cubicBezTo>
                  <a:pt x="112" y="99"/>
                  <a:pt x="110" y="98"/>
                  <a:pt x="107" y="98"/>
                </a:cubicBezTo>
                <a:cubicBezTo>
                  <a:pt x="105" y="98"/>
                  <a:pt x="103" y="97"/>
                  <a:pt x="100" y="97"/>
                </a:cubicBezTo>
                <a:cubicBezTo>
                  <a:pt x="98" y="97"/>
                  <a:pt x="95" y="97"/>
                  <a:pt x="93" y="98"/>
                </a:cubicBezTo>
                <a:moveTo>
                  <a:pt x="324" y="135"/>
                </a:moveTo>
                <a:cubicBezTo>
                  <a:pt x="322" y="135"/>
                  <a:pt x="320" y="135"/>
                  <a:pt x="318" y="136"/>
                </a:cubicBezTo>
                <a:cubicBezTo>
                  <a:pt x="309" y="113"/>
                  <a:pt x="292" y="95"/>
                  <a:pt x="270" y="86"/>
                </a:cubicBezTo>
                <a:cubicBezTo>
                  <a:pt x="270" y="84"/>
                  <a:pt x="270" y="82"/>
                  <a:pt x="270" y="80"/>
                </a:cubicBezTo>
                <a:cubicBezTo>
                  <a:pt x="270" y="61"/>
                  <a:pt x="256" y="47"/>
                  <a:pt x="238" y="47"/>
                </a:cubicBezTo>
                <a:cubicBezTo>
                  <a:pt x="229" y="47"/>
                  <a:pt x="221" y="50"/>
                  <a:pt x="215" y="57"/>
                </a:cubicBezTo>
                <a:cubicBezTo>
                  <a:pt x="215" y="103"/>
                  <a:pt x="215" y="103"/>
                  <a:pt x="215" y="103"/>
                </a:cubicBezTo>
                <a:cubicBezTo>
                  <a:pt x="221" y="109"/>
                  <a:pt x="229" y="113"/>
                  <a:pt x="238" y="113"/>
                </a:cubicBezTo>
                <a:cubicBezTo>
                  <a:pt x="248" y="113"/>
                  <a:pt x="256" y="109"/>
                  <a:pt x="262" y="102"/>
                </a:cubicBezTo>
                <a:cubicBezTo>
                  <a:pt x="281" y="109"/>
                  <a:pt x="295" y="125"/>
                  <a:pt x="302" y="144"/>
                </a:cubicBezTo>
                <a:cubicBezTo>
                  <a:pt x="296" y="150"/>
                  <a:pt x="292" y="159"/>
                  <a:pt x="292" y="168"/>
                </a:cubicBezTo>
                <a:cubicBezTo>
                  <a:pt x="292" y="178"/>
                  <a:pt x="296" y="187"/>
                  <a:pt x="302" y="193"/>
                </a:cubicBezTo>
                <a:cubicBezTo>
                  <a:pt x="295" y="212"/>
                  <a:pt x="281" y="227"/>
                  <a:pt x="262" y="235"/>
                </a:cubicBezTo>
                <a:cubicBezTo>
                  <a:pt x="256" y="228"/>
                  <a:pt x="247" y="224"/>
                  <a:pt x="238" y="224"/>
                </a:cubicBezTo>
                <a:cubicBezTo>
                  <a:pt x="229" y="224"/>
                  <a:pt x="221" y="228"/>
                  <a:pt x="215" y="234"/>
                </a:cubicBezTo>
                <a:cubicBezTo>
                  <a:pt x="215" y="280"/>
                  <a:pt x="215" y="280"/>
                  <a:pt x="215" y="280"/>
                </a:cubicBezTo>
                <a:cubicBezTo>
                  <a:pt x="221" y="286"/>
                  <a:pt x="229" y="290"/>
                  <a:pt x="238" y="290"/>
                </a:cubicBezTo>
                <a:cubicBezTo>
                  <a:pt x="256" y="290"/>
                  <a:pt x="270" y="275"/>
                  <a:pt x="270" y="257"/>
                </a:cubicBezTo>
                <a:cubicBezTo>
                  <a:pt x="270" y="255"/>
                  <a:pt x="270" y="253"/>
                  <a:pt x="270" y="251"/>
                </a:cubicBezTo>
                <a:cubicBezTo>
                  <a:pt x="292" y="241"/>
                  <a:pt x="309" y="224"/>
                  <a:pt x="318" y="201"/>
                </a:cubicBezTo>
                <a:cubicBezTo>
                  <a:pt x="320" y="201"/>
                  <a:pt x="322" y="202"/>
                  <a:pt x="324" y="202"/>
                </a:cubicBezTo>
                <a:cubicBezTo>
                  <a:pt x="342" y="202"/>
                  <a:pt x="356" y="187"/>
                  <a:pt x="356" y="168"/>
                </a:cubicBezTo>
                <a:cubicBezTo>
                  <a:pt x="356" y="150"/>
                  <a:pt x="342" y="135"/>
                  <a:pt x="324" y="135"/>
                </a:cubicBezTo>
                <a:close/>
              </a:path>
            </a:pathLst>
          </a:custGeom>
          <a:solidFill>
            <a:schemeClr val="bg1"/>
          </a:solidFill>
          <a:ln>
            <a:noFill/>
          </a:ln>
          <a:extLst/>
        </p:spPr>
        <p:txBody>
          <a:bodyPr vert="horz" wrap="square" lIns="87867" tIns="43934" rIns="87867" bIns="4393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181">
              <a:defRPr/>
            </a:pPr>
            <a:endParaRPr lang="en-US" sz="1729" kern="0">
              <a:solidFill>
                <a:srgbClr val="505050"/>
              </a:solidFill>
              <a:latin typeface="Segoe UI"/>
            </a:endParaRPr>
          </a:p>
        </p:txBody>
      </p:sp>
      <p:sp>
        <p:nvSpPr>
          <p:cNvPr id="148" name="Rectangle 147"/>
          <p:cNvSpPr/>
          <p:nvPr/>
        </p:nvSpPr>
        <p:spPr bwMode="auto">
          <a:xfrm>
            <a:off x="9124697" y="872670"/>
            <a:ext cx="1082579" cy="240566"/>
          </a:xfrm>
          <a:prstGeom prst="rect">
            <a:avLst/>
          </a:prstGeom>
          <a:noFill/>
          <a:ln w="130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5922" fontAlgn="base">
              <a:lnSpc>
                <a:spcPct val="90000"/>
              </a:lnSpc>
              <a:spcBef>
                <a:spcPct val="0"/>
              </a:spcBef>
              <a:spcAft>
                <a:spcPct val="0"/>
              </a:spcAft>
              <a:defRPr/>
            </a:pPr>
            <a:r>
              <a:rPr lang="en-US" sz="1825" kern="0" spc="-48">
                <a:gradFill>
                  <a:gsLst>
                    <a:gs pos="80435">
                      <a:schemeClr val="bg1"/>
                    </a:gs>
                    <a:gs pos="58647">
                      <a:schemeClr val="bg1"/>
                    </a:gs>
                  </a:gsLst>
                  <a:lin ang="5400000" scaled="0"/>
                </a:gradFill>
                <a:latin typeface="Segoe UI"/>
                <a:ea typeface="Segoe UI" pitchFamily="34" charset="0"/>
                <a:cs typeface="Segoe UI" pitchFamily="34" charset="0"/>
              </a:rPr>
              <a:t>Online</a:t>
            </a:r>
          </a:p>
        </p:txBody>
      </p:sp>
      <p:pic>
        <p:nvPicPr>
          <p:cNvPr id="149" name="Picture 148"/>
          <p:cNvPicPr>
            <a:picLocks noChangeAspect="1"/>
          </p:cNvPicPr>
          <p:nvPr/>
        </p:nvPicPr>
        <p:blipFill>
          <a:blip r:embed="rId11">
            <a:biLevel thresh="25000"/>
          </a:blip>
          <a:stretch>
            <a:fillRect/>
          </a:stretch>
        </p:blipFill>
        <p:spPr>
          <a:xfrm>
            <a:off x="7880424" y="1320042"/>
            <a:ext cx="602774" cy="332586"/>
          </a:xfrm>
          <a:prstGeom prst="rect">
            <a:avLst/>
          </a:prstGeom>
        </p:spPr>
      </p:pic>
      <p:sp>
        <p:nvSpPr>
          <p:cNvPr id="150" name="Freeform 17"/>
          <p:cNvSpPr>
            <a:spLocks noChangeAspect="1" noEditPoints="1"/>
          </p:cNvSpPr>
          <p:nvPr/>
        </p:nvSpPr>
        <p:spPr bwMode="auto">
          <a:xfrm>
            <a:off x="8801076" y="1301477"/>
            <a:ext cx="788885" cy="341600"/>
          </a:xfrm>
          <a:custGeom>
            <a:avLst/>
            <a:gdLst>
              <a:gd name="T0" fmla="*/ 526 w 706"/>
              <a:gd name="T1" fmla="*/ 122 h 304"/>
              <a:gd name="T2" fmla="*/ 512 w 706"/>
              <a:gd name="T3" fmla="*/ 90 h 304"/>
              <a:gd name="T4" fmla="*/ 482 w 706"/>
              <a:gd name="T5" fmla="*/ 121 h 304"/>
              <a:gd name="T6" fmla="*/ 632 w 706"/>
              <a:gd name="T7" fmla="*/ 40 h 304"/>
              <a:gd name="T8" fmla="*/ 620 w 706"/>
              <a:gd name="T9" fmla="*/ 137 h 304"/>
              <a:gd name="T10" fmla="*/ 673 w 706"/>
              <a:gd name="T11" fmla="*/ 0 h 304"/>
              <a:gd name="T12" fmla="*/ 704 w 706"/>
              <a:gd name="T13" fmla="*/ 10 h 304"/>
              <a:gd name="T14" fmla="*/ 66 w 706"/>
              <a:gd name="T15" fmla="*/ 164 h 304"/>
              <a:gd name="T16" fmla="*/ 75 w 706"/>
              <a:gd name="T17" fmla="*/ 227 h 304"/>
              <a:gd name="T18" fmla="*/ 111 w 706"/>
              <a:gd name="T19" fmla="*/ 174 h 304"/>
              <a:gd name="T20" fmla="*/ 132 w 706"/>
              <a:gd name="T21" fmla="*/ 290 h 304"/>
              <a:gd name="T22" fmla="*/ 121 w 706"/>
              <a:gd name="T23" fmla="*/ 210 h 304"/>
              <a:gd name="T24" fmla="*/ 62 w 706"/>
              <a:gd name="T25" fmla="*/ 301 h 304"/>
              <a:gd name="T26" fmla="*/ 33 w 706"/>
              <a:gd name="T27" fmla="*/ 290 h 304"/>
              <a:gd name="T28" fmla="*/ 28 w 706"/>
              <a:gd name="T29" fmla="*/ 175 h 304"/>
              <a:gd name="T30" fmla="*/ 187 w 706"/>
              <a:gd name="T31" fmla="*/ 284 h 304"/>
              <a:gd name="T32" fmla="*/ 228 w 706"/>
              <a:gd name="T33" fmla="*/ 289 h 304"/>
              <a:gd name="T34" fmla="*/ 196 w 706"/>
              <a:gd name="T35" fmla="*/ 296 h 304"/>
              <a:gd name="T36" fmla="*/ 159 w 706"/>
              <a:gd name="T37" fmla="*/ 253 h 304"/>
              <a:gd name="T38" fmla="*/ 192 w 706"/>
              <a:gd name="T39" fmla="*/ 229 h 304"/>
              <a:gd name="T40" fmla="*/ 207 w 706"/>
              <a:gd name="T41" fmla="*/ 195 h 304"/>
              <a:gd name="T42" fmla="*/ 228 w 706"/>
              <a:gd name="T43" fmla="*/ 289 h 304"/>
              <a:gd name="T44" fmla="*/ 311 w 706"/>
              <a:gd name="T45" fmla="*/ 224 h 304"/>
              <a:gd name="T46" fmla="*/ 262 w 706"/>
              <a:gd name="T47" fmla="*/ 301 h 304"/>
              <a:gd name="T48" fmla="*/ 278 w 706"/>
              <a:gd name="T49" fmla="*/ 197 h 304"/>
              <a:gd name="T50" fmla="*/ 358 w 706"/>
              <a:gd name="T51" fmla="*/ 164 h 304"/>
              <a:gd name="T52" fmla="*/ 378 w 706"/>
              <a:gd name="T53" fmla="*/ 205 h 304"/>
              <a:gd name="T54" fmla="*/ 387 w 706"/>
              <a:gd name="T55" fmla="*/ 233 h 304"/>
              <a:gd name="T56" fmla="*/ 377 w 706"/>
              <a:gd name="T57" fmla="*/ 301 h 304"/>
              <a:gd name="T58" fmla="*/ 340 w 706"/>
              <a:gd name="T59" fmla="*/ 290 h 304"/>
              <a:gd name="T60" fmla="*/ 336 w 706"/>
              <a:gd name="T61" fmla="*/ 175 h 304"/>
              <a:gd name="T62" fmla="*/ 471 w 706"/>
              <a:gd name="T63" fmla="*/ 223 h 304"/>
              <a:gd name="T64" fmla="*/ 460 w 706"/>
              <a:gd name="T65" fmla="*/ 237 h 304"/>
              <a:gd name="T66" fmla="*/ 448 w 706"/>
              <a:gd name="T67" fmla="*/ 304 h 304"/>
              <a:gd name="T68" fmla="*/ 464 w 706"/>
              <a:gd name="T69" fmla="*/ 194 h 304"/>
              <a:gd name="T70" fmla="*/ 456 w 706"/>
              <a:gd name="T71" fmla="*/ 256 h 304"/>
              <a:gd name="T72" fmla="*/ 450 w 706"/>
              <a:gd name="T73" fmla="*/ 282 h 304"/>
              <a:gd name="T74" fmla="*/ 533 w 706"/>
              <a:gd name="T75" fmla="*/ 174 h 304"/>
              <a:gd name="T76" fmla="*/ 560 w 706"/>
              <a:gd name="T77" fmla="*/ 186 h 304"/>
              <a:gd name="T78" fmla="*/ 551 w 706"/>
              <a:gd name="T79" fmla="*/ 226 h 304"/>
              <a:gd name="T80" fmla="*/ 553 w 706"/>
              <a:gd name="T81" fmla="*/ 281 h 304"/>
              <a:gd name="T82" fmla="*/ 509 w 706"/>
              <a:gd name="T83" fmla="*/ 275 h 304"/>
              <a:gd name="T84" fmla="*/ 521 w 706"/>
              <a:gd name="T85" fmla="*/ 197 h 304"/>
              <a:gd name="T86" fmla="*/ 626 w 706"/>
              <a:gd name="T87" fmla="*/ 223 h 304"/>
              <a:gd name="T88" fmla="*/ 597 w 706"/>
              <a:gd name="T89" fmla="*/ 272 h 304"/>
              <a:gd name="T90" fmla="*/ 619 w 706"/>
              <a:gd name="T91" fmla="*/ 257 h 304"/>
              <a:gd name="T92" fmla="*/ 605 w 706"/>
              <a:gd name="T93" fmla="*/ 303 h 304"/>
              <a:gd name="T94" fmla="*/ 657 w 706"/>
              <a:gd name="T95" fmla="*/ 223 h 304"/>
              <a:gd name="T96" fmla="*/ 678 w 706"/>
              <a:gd name="T97" fmla="*/ 202 h 304"/>
              <a:gd name="T98" fmla="*/ 673 w 706"/>
              <a:gd name="T99" fmla="*/ 215 h 304"/>
              <a:gd name="T100" fmla="*/ 684 w 706"/>
              <a:gd name="T101" fmla="*/ 204 h 304"/>
              <a:gd name="T102" fmla="*/ 685 w 706"/>
              <a:gd name="T103" fmla="*/ 215 h 304"/>
              <a:gd name="T104" fmla="*/ 676 w 706"/>
              <a:gd name="T105" fmla="*/ 209 h 304"/>
              <a:gd name="T106" fmla="*/ 679 w 706"/>
              <a:gd name="T107" fmla="*/ 218 h 304"/>
              <a:gd name="T108" fmla="*/ 679 w 706"/>
              <a:gd name="T109" fmla="*/ 194 h 304"/>
              <a:gd name="T110" fmla="*/ 679 w 706"/>
              <a:gd name="T111" fmla="*/ 19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06" h="304">
                <a:moveTo>
                  <a:pt x="574" y="63"/>
                </a:moveTo>
                <a:cubicBezTo>
                  <a:pt x="550" y="63"/>
                  <a:pt x="550" y="63"/>
                  <a:pt x="550" y="63"/>
                </a:cubicBezTo>
                <a:cubicBezTo>
                  <a:pt x="545" y="63"/>
                  <a:pt x="539" y="68"/>
                  <a:pt x="537" y="73"/>
                </a:cubicBezTo>
                <a:cubicBezTo>
                  <a:pt x="526" y="122"/>
                  <a:pt x="526" y="122"/>
                  <a:pt x="526" y="122"/>
                </a:cubicBezTo>
                <a:cubicBezTo>
                  <a:pt x="542" y="123"/>
                  <a:pt x="556" y="124"/>
                  <a:pt x="569" y="126"/>
                </a:cubicBezTo>
                <a:cubicBezTo>
                  <a:pt x="582" y="73"/>
                  <a:pt x="582" y="73"/>
                  <a:pt x="582" y="73"/>
                </a:cubicBezTo>
                <a:cubicBezTo>
                  <a:pt x="583" y="68"/>
                  <a:pt x="579" y="63"/>
                  <a:pt x="574" y="63"/>
                </a:cubicBezTo>
                <a:moveTo>
                  <a:pt x="512" y="90"/>
                </a:moveTo>
                <a:cubicBezTo>
                  <a:pt x="489" y="90"/>
                  <a:pt x="489" y="90"/>
                  <a:pt x="489" y="90"/>
                </a:cubicBezTo>
                <a:cubicBezTo>
                  <a:pt x="483" y="90"/>
                  <a:pt x="477" y="95"/>
                  <a:pt x="476" y="100"/>
                </a:cubicBezTo>
                <a:cubicBezTo>
                  <a:pt x="471" y="122"/>
                  <a:pt x="471" y="122"/>
                  <a:pt x="471" y="122"/>
                </a:cubicBezTo>
                <a:cubicBezTo>
                  <a:pt x="475" y="121"/>
                  <a:pt x="478" y="121"/>
                  <a:pt x="482" y="121"/>
                </a:cubicBezTo>
                <a:cubicBezTo>
                  <a:pt x="494" y="121"/>
                  <a:pt x="505" y="121"/>
                  <a:pt x="515" y="122"/>
                </a:cubicBezTo>
                <a:cubicBezTo>
                  <a:pt x="520" y="100"/>
                  <a:pt x="520" y="100"/>
                  <a:pt x="520" y="100"/>
                </a:cubicBezTo>
                <a:cubicBezTo>
                  <a:pt x="522" y="95"/>
                  <a:pt x="518" y="90"/>
                  <a:pt x="512" y="90"/>
                </a:cubicBezTo>
                <a:moveTo>
                  <a:pt x="632" y="40"/>
                </a:moveTo>
                <a:cubicBezTo>
                  <a:pt x="609" y="40"/>
                  <a:pt x="609" y="40"/>
                  <a:pt x="609" y="40"/>
                </a:cubicBezTo>
                <a:cubicBezTo>
                  <a:pt x="603" y="40"/>
                  <a:pt x="597" y="45"/>
                  <a:pt x="596" y="50"/>
                </a:cubicBezTo>
                <a:cubicBezTo>
                  <a:pt x="578" y="128"/>
                  <a:pt x="578" y="128"/>
                  <a:pt x="578" y="128"/>
                </a:cubicBezTo>
                <a:cubicBezTo>
                  <a:pt x="594" y="130"/>
                  <a:pt x="608" y="133"/>
                  <a:pt x="620" y="137"/>
                </a:cubicBezTo>
                <a:cubicBezTo>
                  <a:pt x="640" y="50"/>
                  <a:pt x="640" y="50"/>
                  <a:pt x="640" y="50"/>
                </a:cubicBezTo>
                <a:cubicBezTo>
                  <a:pt x="642" y="45"/>
                  <a:pt x="638" y="40"/>
                  <a:pt x="632" y="40"/>
                </a:cubicBezTo>
                <a:moveTo>
                  <a:pt x="696" y="0"/>
                </a:moveTo>
                <a:cubicBezTo>
                  <a:pt x="673" y="0"/>
                  <a:pt x="673" y="0"/>
                  <a:pt x="673" y="0"/>
                </a:cubicBezTo>
                <a:cubicBezTo>
                  <a:pt x="667" y="0"/>
                  <a:pt x="661" y="4"/>
                  <a:pt x="660" y="10"/>
                </a:cubicBezTo>
                <a:cubicBezTo>
                  <a:pt x="630" y="139"/>
                  <a:pt x="630" y="139"/>
                  <a:pt x="630" y="139"/>
                </a:cubicBezTo>
                <a:cubicBezTo>
                  <a:pt x="646" y="144"/>
                  <a:pt x="659" y="150"/>
                  <a:pt x="670" y="155"/>
                </a:cubicBezTo>
                <a:cubicBezTo>
                  <a:pt x="704" y="10"/>
                  <a:pt x="704" y="10"/>
                  <a:pt x="704" y="10"/>
                </a:cubicBezTo>
                <a:cubicBezTo>
                  <a:pt x="706" y="4"/>
                  <a:pt x="702" y="0"/>
                  <a:pt x="696" y="0"/>
                </a:cubicBezTo>
                <a:moveTo>
                  <a:pt x="28" y="175"/>
                </a:moveTo>
                <a:cubicBezTo>
                  <a:pt x="30" y="169"/>
                  <a:pt x="36" y="164"/>
                  <a:pt x="42" y="164"/>
                </a:cubicBezTo>
                <a:cubicBezTo>
                  <a:pt x="66" y="164"/>
                  <a:pt x="66" y="164"/>
                  <a:pt x="66" y="164"/>
                </a:cubicBezTo>
                <a:cubicBezTo>
                  <a:pt x="72" y="164"/>
                  <a:pt x="77" y="169"/>
                  <a:pt x="77" y="175"/>
                </a:cubicBezTo>
                <a:cubicBezTo>
                  <a:pt x="76" y="191"/>
                  <a:pt x="76" y="191"/>
                  <a:pt x="76" y="191"/>
                </a:cubicBezTo>
                <a:cubicBezTo>
                  <a:pt x="76" y="197"/>
                  <a:pt x="75" y="207"/>
                  <a:pt x="75" y="214"/>
                </a:cubicBezTo>
                <a:cubicBezTo>
                  <a:pt x="75" y="214"/>
                  <a:pt x="75" y="223"/>
                  <a:pt x="75" y="227"/>
                </a:cubicBezTo>
                <a:cubicBezTo>
                  <a:pt x="74" y="238"/>
                  <a:pt x="74" y="248"/>
                  <a:pt x="73" y="261"/>
                </a:cubicBezTo>
                <a:cubicBezTo>
                  <a:pt x="76" y="254"/>
                  <a:pt x="79" y="246"/>
                  <a:pt x="83" y="238"/>
                </a:cubicBezTo>
                <a:cubicBezTo>
                  <a:pt x="86" y="231"/>
                  <a:pt x="90" y="221"/>
                  <a:pt x="92" y="216"/>
                </a:cubicBezTo>
                <a:cubicBezTo>
                  <a:pt x="111" y="174"/>
                  <a:pt x="111" y="174"/>
                  <a:pt x="111" y="174"/>
                </a:cubicBezTo>
                <a:cubicBezTo>
                  <a:pt x="113" y="168"/>
                  <a:pt x="120" y="164"/>
                  <a:pt x="126" y="164"/>
                </a:cubicBezTo>
                <a:cubicBezTo>
                  <a:pt x="150" y="164"/>
                  <a:pt x="150" y="164"/>
                  <a:pt x="150" y="164"/>
                </a:cubicBezTo>
                <a:cubicBezTo>
                  <a:pt x="156" y="164"/>
                  <a:pt x="160" y="169"/>
                  <a:pt x="158" y="175"/>
                </a:cubicBezTo>
                <a:cubicBezTo>
                  <a:pt x="132" y="290"/>
                  <a:pt x="132" y="290"/>
                  <a:pt x="132" y="290"/>
                </a:cubicBezTo>
                <a:cubicBezTo>
                  <a:pt x="130" y="296"/>
                  <a:pt x="124" y="301"/>
                  <a:pt x="118" y="301"/>
                </a:cubicBezTo>
                <a:cubicBezTo>
                  <a:pt x="109" y="301"/>
                  <a:pt x="109" y="301"/>
                  <a:pt x="109" y="301"/>
                </a:cubicBezTo>
                <a:cubicBezTo>
                  <a:pt x="103" y="301"/>
                  <a:pt x="99" y="296"/>
                  <a:pt x="101" y="290"/>
                </a:cubicBezTo>
                <a:cubicBezTo>
                  <a:pt x="121" y="210"/>
                  <a:pt x="121" y="210"/>
                  <a:pt x="121" y="210"/>
                </a:cubicBezTo>
                <a:cubicBezTo>
                  <a:pt x="123" y="204"/>
                  <a:pt x="122" y="204"/>
                  <a:pt x="119" y="209"/>
                </a:cubicBezTo>
                <a:cubicBezTo>
                  <a:pt x="83" y="291"/>
                  <a:pt x="83" y="291"/>
                  <a:pt x="83" y="291"/>
                </a:cubicBezTo>
                <a:cubicBezTo>
                  <a:pt x="80" y="296"/>
                  <a:pt x="73" y="301"/>
                  <a:pt x="67" y="301"/>
                </a:cubicBezTo>
                <a:cubicBezTo>
                  <a:pt x="62" y="301"/>
                  <a:pt x="62" y="301"/>
                  <a:pt x="62" y="301"/>
                </a:cubicBezTo>
                <a:cubicBezTo>
                  <a:pt x="56" y="301"/>
                  <a:pt x="51" y="296"/>
                  <a:pt x="51" y="290"/>
                </a:cubicBezTo>
                <a:cubicBezTo>
                  <a:pt x="51" y="210"/>
                  <a:pt x="51" y="210"/>
                  <a:pt x="51" y="210"/>
                </a:cubicBezTo>
                <a:cubicBezTo>
                  <a:pt x="51" y="204"/>
                  <a:pt x="50" y="204"/>
                  <a:pt x="49" y="210"/>
                </a:cubicBezTo>
                <a:cubicBezTo>
                  <a:pt x="33" y="290"/>
                  <a:pt x="33" y="290"/>
                  <a:pt x="33" y="290"/>
                </a:cubicBezTo>
                <a:cubicBezTo>
                  <a:pt x="31" y="296"/>
                  <a:pt x="25" y="301"/>
                  <a:pt x="19" y="301"/>
                </a:cubicBezTo>
                <a:cubicBezTo>
                  <a:pt x="11" y="301"/>
                  <a:pt x="11" y="301"/>
                  <a:pt x="11" y="301"/>
                </a:cubicBezTo>
                <a:cubicBezTo>
                  <a:pt x="4" y="301"/>
                  <a:pt x="0" y="296"/>
                  <a:pt x="2" y="290"/>
                </a:cubicBezTo>
                <a:lnTo>
                  <a:pt x="28" y="175"/>
                </a:lnTo>
                <a:close/>
                <a:moveTo>
                  <a:pt x="207" y="252"/>
                </a:moveTo>
                <a:cubicBezTo>
                  <a:pt x="200" y="254"/>
                  <a:pt x="191" y="257"/>
                  <a:pt x="187" y="260"/>
                </a:cubicBezTo>
                <a:cubicBezTo>
                  <a:pt x="182" y="264"/>
                  <a:pt x="181" y="275"/>
                  <a:pt x="181" y="277"/>
                </a:cubicBezTo>
                <a:cubicBezTo>
                  <a:pt x="181" y="281"/>
                  <a:pt x="182" y="284"/>
                  <a:pt x="187" y="284"/>
                </a:cubicBezTo>
                <a:cubicBezTo>
                  <a:pt x="193" y="284"/>
                  <a:pt x="193" y="284"/>
                  <a:pt x="193" y="284"/>
                </a:cubicBezTo>
                <a:cubicBezTo>
                  <a:pt x="197" y="280"/>
                  <a:pt x="202" y="272"/>
                  <a:pt x="203" y="266"/>
                </a:cubicBezTo>
                <a:lnTo>
                  <a:pt x="207" y="252"/>
                </a:lnTo>
                <a:close/>
                <a:moveTo>
                  <a:pt x="228" y="289"/>
                </a:moveTo>
                <a:cubicBezTo>
                  <a:pt x="227" y="291"/>
                  <a:pt x="227" y="292"/>
                  <a:pt x="227" y="294"/>
                </a:cubicBezTo>
                <a:cubicBezTo>
                  <a:pt x="227" y="299"/>
                  <a:pt x="228" y="300"/>
                  <a:pt x="230" y="301"/>
                </a:cubicBezTo>
                <a:cubicBezTo>
                  <a:pt x="206" y="301"/>
                  <a:pt x="206" y="301"/>
                  <a:pt x="206" y="301"/>
                </a:cubicBezTo>
                <a:cubicBezTo>
                  <a:pt x="200" y="301"/>
                  <a:pt x="195" y="299"/>
                  <a:pt x="196" y="296"/>
                </a:cubicBezTo>
                <a:cubicBezTo>
                  <a:pt x="197" y="293"/>
                  <a:pt x="193" y="293"/>
                  <a:pt x="189" y="298"/>
                </a:cubicBezTo>
                <a:cubicBezTo>
                  <a:pt x="189" y="298"/>
                  <a:pt x="181" y="304"/>
                  <a:pt x="169" y="304"/>
                </a:cubicBezTo>
                <a:cubicBezTo>
                  <a:pt x="167" y="304"/>
                  <a:pt x="149" y="304"/>
                  <a:pt x="149" y="285"/>
                </a:cubicBezTo>
                <a:cubicBezTo>
                  <a:pt x="149" y="278"/>
                  <a:pt x="153" y="260"/>
                  <a:pt x="159" y="253"/>
                </a:cubicBezTo>
                <a:cubicBezTo>
                  <a:pt x="165" y="245"/>
                  <a:pt x="175" y="243"/>
                  <a:pt x="211" y="232"/>
                </a:cubicBezTo>
                <a:cubicBezTo>
                  <a:pt x="212" y="228"/>
                  <a:pt x="214" y="221"/>
                  <a:pt x="214" y="220"/>
                </a:cubicBezTo>
                <a:cubicBezTo>
                  <a:pt x="214" y="214"/>
                  <a:pt x="208" y="214"/>
                  <a:pt x="205" y="214"/>
                </a:cubicBezTo>
                <a:cubicBezTo>
                  <a:pt x="196" y="214"/>
                  <a:pt x="195" y="219"/>
                  <a:pt x="192" y="229"/>
                </a:cubicBezTo>
                <a:cubicBezTo>
                  <a:pt x="174" y="229"/>
                  <a:pt x="174" y="229"/>
                  <a:pt x="174" y="229"/>
                </a:cubicBezTo>
                <a:cubicBezTo>
                  <a:pt x="167" y="229"/>
                  <a:pt x="164" y="224"/>
                  <a:pt x="165" y="218"/>
                </a:cubicBezTo>
                <a:cubicBezTo>
                  <a:pt x="165" y="218"/>
                  <a:pt x="169" y="205"/>
                  <a:pt x="179" y="200"/>
                </a:cubicBezTo>
                <a:cubicBezTo>
                  <a:pt x="186" y="197"/>
                  <a:pt x="196" y="195"/>
                  <a:pt x="207" y="195"/>
                </a:cubicBezTo>
                <a:cubicBezTo>
                  <a:pt x="225" y="195"/>
                  <a:pt x="243" y="199"/>
                  <a:pt x="243" y="218"/>
                </a:cubicBezTo>
                <a:cubicBezTo>
                  <a:pt x="243" y="221"/>
                  <a:pt x="243" y="221"/>
                  <a:pt x="243" y="221"/>
                </a:cubicBezTo>
                <a:cubicBezTo>
                  <a:pt x="242" y="226"/>
                  <a:pt x="240" y="234"/>
                  <a:pt x="239" y="240"/>
                </a:cubicBezTo>
                <a:lnTo>
                  <a:pt x="228" y="289"/>
                </a:lnTo>
                <a:close/>
                <a:moveTo>
                  <a:pt x="292" y="218"/>
                </a:moveTo>
                <a:cubicBezTo>
                  <a:pt x="301" y="201"/>
                  <a:pt x="307" y="198"/>
                  <a:pt x="323" y="195"/>
                </a:cubicBezTo>
                <a:cubicBezTo>
                  <a:pt x="319" y="213"/>
                  <a:pt x="319" y="213"/>
                  <a:pt x="319" y="213"/>
                </a:cubicBezTo>
                <a:cubicBezTo>
                  <a:pt x="317" y="219"/>
                  <a:pt x="314" y="224"/>
                  <a:pt x="311" y="224"/>
                </a:cubicBezTo>
                <a:cubicBezTo>
                  <a:pt x="309" y="224"/>
                  <a:pt x="309" y="224"/>
                  <a:pt x="309" y="224"/>
                </a:cubicBezTo>
                <a:cubicBezTo>
                  <a:pt x="292" y="224"/>
                  <a:pt x="289" y="231"/>
                  <a:pt x="285" y="250"/>
                </a:cubicBezTo>
                <a:cubicBezTo>
                  <a:pt x="275" y="290"/>
                  <a:pt x="275" y="290"/>
                  <a:pt x="275" y="290"/>
                </a:cubicBezTo>
                <a:cubicBezTo>
                  <a:pt x="274" y="296"/>
                  <a:pt x="268" y="301"/>
                  <a:pt x="262" y="301"/>
                </a:cubicBezTo>
                <a:cubicBezTo>
                  <a:pt x="253" y="301"/>
                  <a:pt x="253" y="301"/>
                  <a:pt x="253" y="301"/>
                </a:cubicBezTo>
                <a:cubicBezTo>
                  <a:pt x="247" y="301"/>
                  <a:pt x="243" y="296"/>
                  <a:pt x="245" y="290"/>
                </a:cubicBezTo>
                <a:cubicBezTo>
                  <a:pt x="264" y="208"/>
                  <a:pt x="264" y="208"/>
                  <a:pt x="264" y="208"/>
                </a:cubicBezTo>
                <a:cubicBezTo>
                  <a:pt x="265" y="202"/>
                  <a:pt x="271" y="197"/>
                  <a:pt x="278" y="197"/>
                </a:cubicBezTo>
                <a:cubicBezTo>
                  <a:pt x="286" y="197"/>
                  <a:pt x="286" y="197"/>
                  <a:pt x="286" y="197"/>
                </a:cubicBezTo>
                <a:cubicBezTo>
                  <a:pt x="292" y="197"/>
                  <a:pt x="296" y="202"/>
                  <a:pt x="294" y="208"/>
                </a:cubicBezTo>
                <a:lnTo>
                  <a:pt x="292" y="218"/>
                </a:lnTo>
                <a:close/>
                <a:moveTo>
                  <a:pt x="358" y="164"/>
                </a:moveTo>
                <a:cubicBezTo>
                  <a:pt x="365" y="164"/>
                  <a:pt x="368" y="169"/>
                  <a:pt x="367" y="175"/>
                </a:cubicBezTo>
                <a:cubicBezTo>
                  <a:pt x="355" y="225"/>
                  <a:pt x="355" y="225"/>
                  <a:pt x="355" y="225"/>
                </a:cubicBezTo>
                <a:cubicBezTo>
                  <a:pt x="354" y="231"/>
                  <a:pt x="356" y="232"/>
                  <a:pt x="360" y="227"/>
                </a:cubicBezTo>
                <a:cubicBezTo>
                  <a:pt x="378" y="205"/>
                  <a:pt x="378" y="205"/>
                  <a:pt x="378" y="205"/>
                </a:cubicBezTo>
                <a:cubicBezTo>
                  <a:pt x="382" y="201"/>
                  <a:pt x="390" y="197"/>
                  <a:pt x="396" y="197"/>
                </a:cubicBezTo>
                <a:cubicBezTo>
                  <a:pt x="409" y="197"/>
                  <a:pt x="409" y="197"/>
                  <a:pt x="409" y="197"/>
                </a:cubicBezTo>
                <a:cubicBezTo>
                  <a:pt x="415" y="197"/>
                  <a:pt x="417" y="201"/>
                  <a:pt x="412" y="205"/>
                </a:cubicBezTo>
                <a:cubicBezTo>
                  <a:pt x="387" y="233"/>
                  <a:pt x="387" y="233"/>
                  <a:pt x="387" y="233"/>
                </a:cubicBezTo>
                <a:cubicBezTo>
                  <a:pt x="383" y="238"/>
                  <a:pt x="381" y="247"/>
                  <a:pt x="383" y="253"/>
                </a:cubicBezTo>
                <a:cubicBezTo>
                  <a:pt x="394" y="290"/>
                  <a:pt x="394" y="290"/>
                  <a:pt x="394" y="290"/>
                </a:cubicBezTo>
                <a:cubicBezTo>
                  <a:pt x="396" y="296"/>
                  <a:pt x="392" y="301"/>
                  <a:pt x="386" y="301"/>
                </a:cubicBezTo>
                <a:cubicBezTo>
                  <a:pt x="377" y="301"/>
                  <a:pt x="377" y="301"/>
                  <a:pt x="377" y="301"/>
                </a:cubicBezTo>
                <a:cubicBezTo>
                  <a:pt x="371" y="301"/>
                  <a:pt x="364" y="296"/>
                  <a:pt x="363" y="290"/>
                </a:cubicBezTo>
                <a:cubicBezTo>
                  <a:pt x="354" y="256"/>
                  <a:pt x="354" y="256"/>
                  <a:pt x="354" y="256"/>
                </a:cubicBezTo>
                <a:cubicBezTo>
                  <a:pt x="352" y="250"/>
                  <a:pt x="350" y="250"/>
                  <a:pt x="348" y="256"/>
                </a:cubicBezTo>
                <a:cubicBezTo>
                  <a:pt x="340" y="290"/>
                  <a:pt x="340" y="290"/>
                  <a:pt x="340" y="290"/>
                </a:cubicBezTo>
                <a:cubicBezTo>
                  <a:pt x="339" y="296"/>
                  <a:pt x="333" y="301"/>
                  <a:pt x="327" y="301"/>
                </a:cubicBezTo>
                <a:cubicBezTo>
                  <a:pt x="318" y="301"/>
                  <a:pt x="318" y="301"/>
                  <a:pt x="318" y="301"/>
                </a:cubicBezTo>
                <a:cubicBezTo>
                  <a:pt x="312" y="301"/>
                  <a:pt x="308" y="296"/>
                  <a:pt x="309" y="290"/>
                </a:cubicBezTo>
                <a:cubicBezTo>
                  <a:pt x="336" y="175"/>
                  <a:pt x="336" y="175"/>
                  <a:pt x="336" y="175"/>
                </a:cubicBezTo>
                <a:cubicBezTo>
                  <a:pt x="338" y="169"/>
                  <a:pt x="344" y="164"/>
                  <a:pt x="350" y="164"/>
                </a:cubicBezTo>
                <a:lnTo>
                  <a:pt x="358" y="164"/>
                </a:lnTo>
                <a:close/>
                <a:moveTo>
                  <a:pt x="469" y="237"/>
                </a:moveTo>
                <a:cubicBezTo>
                  <a:pt x="469" y="234"/>
                  <a:pt x="471" y="226"/>
                  <a:pt x="471" y="223"/>
                </a:cubicBezTo>
                <a:cubicBezTo>
                  <a:pt x="471" y="221"/>
                  <a:pt x="471" y="219"/>
                  <a:pt x="470" y="218"/>
                </a:cubicBezTo>
                <a:cubicBezTo>
                  <a:pt x="468" y="215"/>
                  <a:pt x="464" y="215"/>
                  <a:pt x="462" y="215"/>
                </a:cubicBezTo>
                <a:cubicBezTo>
                  <a:pt x="453" y="215"/>
                  <a:pt x="451" y="226"/>
                  <a:pt x="451" y="226"/>
                </a:cubicBezTo>
                <a:cubicBezTo>
                  <a:pt x="450" y="232"/>
                  <a:pt x="454" y="237"/>
                  <a:pt x="460" y="237"/>
                </a:cubicBezTo>
                <a:lnTo>
                  <a:pt x="469" y="237"/>
                </a:lnTo>
                <a:close/>
                <a:moveTo>
                  <a:pt x="494" y="267"/>
                </a:moveTo>
                <a:cubicBezTo>
                  <a:pt x="492" y="275"/>
                  <a:pt x="490" y="284"/>
                  <a:pt x="483" y="291"/>
                </a:cubicBezTo>
                <a:cubicBezTo>
                  <a:pt x="477" y="299"/>
                  <a:pt x="467" y="304"/>
                  <a:pt x="448" y="304"/>
                </a:cubicBezTo>
                <a:cubicBezTo>
                  <a:pt x="443" y="304"/>
                  <a:pt x="429" y="303"/>
                  <a:pt x="419" y="296"/>
                </a:cubicBezTo>
                <a:cubicBezTo>
                  <a:pt x="415" y="292"/>
                  <a:pt x="411" y="287"/>
                  <a:pt x="411" y="276"/>
                </a:cubicBezTo>
                <a:cubicBezTo>
                  <a:pt x="411" y="262"/>
                  <a:pt x="421" y="224"/>
                  <a:pt x="424" y="216"/>
                </a:cubicBezTo>
                <a:cubicBezTo>
                  <a:pt x="428" y="207"/>
                  <a:pt x="436" y="194"/>
                  <a:pt x="464" y="194"/>
                </a:cubicBezTo>
                <a:cubicBezTo>
                  <a:pt x="477" y="194"/>
                  <a:pt x="501" y="197"/>
                  <a:pt x="501" y="220"/>
                </a:cubicBezTo>
                <a:cubicBezTo>
                  <a:pt x="501" y="224"/>
                  <a:pt x="500" y="228"/>
                  <a:pt x="499" y="233"/>
                </a:cubicBezTo>
                <a:cubicBezTo>
                  <a:pt x="498" y="241"/>
                  <a:pt x="496" y="248"/>
                  <a:pt x="494" y="256"/>
                </a:cubicBezTo>
                <a:cubicBezTo>
                  <a:pt x="456" y="256"/>
                  <a:pt x="456" y="256"/>
                  <a:pt x="456" y="256"/>
                </a:cubicBezTo>
                <a:cubicBezTo>
                  <a:pt x="449" y="256"/>
                  <a:pt x="443" y="261"/>
                  <a:pt x="442" y="267"/>
                </a:cubicBezTo>
                <a:cubicBezTo>
                  <a:pt x="442" y="267"/>
                  <a:pt x="441" y="271"/>
                  <a:pt x="441" y="275"/>
                </a:cubicBezTo>
                <a:cubicBezTo>
                  <a:pt x="441" y="276"/>
                  <a:pt x="441" y="278"/>
                  <a:pt x="441" y="278"/>
                </a:cubicBezTo>
                <a:cubicBezTo>
                  <a:pt x="443" y="281"/>
                  <a:pt x="446" y="282"/>
                  <a:pt x="450" y="282"/>
                </a:cubicBezTo>
                <a:cubicBezTo>
                  <a:pt x="459" y="282"/>
                  <a:pt x="460" y="278"/>
                  <a:pt x="460" y="278"/>
                </a:cubicBezTo>
                <a:cubicBezTo>
                  <a:pt x="461" y="272"/>
                  <a:pt x="467" y="267"/>
                  <a:pt x="473" y="267"/>
                </a:cubicBezTo>
                <a:lnTo>
                  <a:pt x="494" y="267"/>
                </a:lnTo>
                <a:close/>
                <a:moveTo>
                  <a:pt x="533" y="174"/>
                </a:moveTo>
                <a:cubicBezTo>
                  <a:pt x="534" y="168"/>
                  <a:pt x="540" y="163"/>
                  <a:pt x="546" y="163"/>
                </a:cubicBezTo>
                <a:cubicBezTo>
                  <a:pt x="554" y="163"/>
                  <a:pt x="554" y="163"/>
                  <a:pt x="554" y="163"/>
                </a:cubicBezTo>
                <a:cubicBezTo>
                  <a:pt x="561" y="163"/>
                  <a:pt x="564" y="168"/>
                  <a:pt x="563" y="174"/>
                </a:cubicBezTo>
                <a:cubicBezTo>
                  <a:pt x="560" y="186"/>
                  <a:pt x="560" y="186"/>
                  <a:pt x="560" y="186"/>
                </a:cubicBezTo>
                <a:cubicBezTo>
                  <a:pt x="559" y="192"/>
                  <a:pt x="561" y="197"/>
                  <a:pt x="565" y="197"/>
                </a:cubicBezTo>
                <a:cubicBezTo>
                  <a:pt x="569" y="197"/>
                  <a:pt x="571" y="201"/>
                  <a:pt x="569" y="206"/>
                </a:cubicBezTo>
                <a:cubicBezTo>
                  <a:pt x="568" y="211"/>
                  <a:pt x="564" y="215"/>
                  <a:pt x="560" y="215"/>
                </a:cubicBezTo>
                <a:cubicBezTo>
                  <a:pt x="557" y="215"/>
                  <a:pt x="552" y="220"/>
                  <a:pt x="551" y="226"/>
                </a:cubicBezTo>
                <a:cubicBezTo>
                  <a:pt x="543" y="259"/>
                  <a:pt x="543" y="259"/>
                  <a:pt x="543" y="259"/>
                </a:cubicBezTo>
                <a:cubicBezTo>
                  <a:pt x="542" y="265"/>
                  <a:pt x="541" y="272"/>
                  <a:pt x="540" y="274"/>
                </a:cubicBezTo>
                <a:cubicBezTo>
                  <a:pt x="540" y="276"/>
                  <a:pt x="540" y="276"/>
                  <a:pt x="540" y="276"/>
                </a:cubicBezTo>
                <a:cubicBezTo>
                  <a:pt x="540" y="281"/>
                  <a:pt x="544" y="281"/>
                  <a:pt x="553" y="281"/>
                </a:cubicBezTo>
                <a:cubicBezTo>
                  <a:pt x="551" y="290"/>
                  <a:pt x="551" y="290"/>
                  <a:pt x="551" y="290"/>
                </a:cubicBezTo>
                <a:cubicBezTo>
                  <a:pt x="549" y="296"/>
                  <a:pt x="543" y="301"/>
                  <a:pt x="537" y="301"/>
                </a:cubicBezTo>
                <a:cubicBezTo>
                  <a:pt x="537" y="301"/>
                  <a:pt x="507" y="301"/>
                  <a:pt x="507" y="285"/>
                </a:cubicBezTo>
                <a:cubicBezTo>
                  <a:pt x="507" y="282"/>
                  <a:pt x="507" y="280"/>
                  <a:pt x="509" y="275"/>
                </a:cubicBezTo>
                <a:cubicBezTo>
                  <a:pt x="520" y="226"/>
                  <a:pt x="520" y="226"/>
                  <a:pt x="520" y="226"/>
                </a:cubicBezTo>
                <a:cubicBezTo>
                  <a:pt x="522" y="220"/>
                  <a:pt x="520" y="215"/>
                  <a:pt x="517" y="215"/>
                </a:cubicBezTo>
                <a:cubicBezTo>
                  <a:pt x="513" y="215"/>
                  <a:pt x="511" y="211"/>
                  <a:pt x="513" y="206"/>
                </a:cubicBezTo>
                <a:cubicBezTo>
                  <a:pt x="514" y="201"/>
                  <a:pt x="518" y="197"/>
                  <a:pt x="521" y="197"/>
                </a:cubicBezTo>
                <a:cubicBezTo>
                  <a:pt x="525" y="197"/>
                  <a:pt x="529" y="192"/>
                  <a:pt x="530" y="186"/>
                </a:cubicBezTo>
                <a:lnTo>
                  <a:pt x="533" y="174"/>
                </a:lnTo>
                <a:close/>
                <a:moveTo>
                  <a:pt x="626" y="227"/>
                </a:moveTo>
                <a:cubicBezTo>
                  <a:pt x="626" y="225"/>
                  <a:pt x="626" y="224"/>
                  <a:pt x="626" y="223"/>
                </a:cubicBezTo>
                <a:cubicBezTo>
                  <a:pt x="627" y="218"/>
                  <a:pt x="623" y="215"/>
                  <a:pt x="618" y="215"/>
                </a:cubicBezTo>
                <a:cubicBezTo>
                  <a:pt x="610" y="215"/>
                  <a:pt x="608" y="222"/>
                  <a:pt x="607" y="227"/>
                </a:cubicBezTo>
                <a:cubicBezTo>
                  <a:pt x="600" y="257"/>
                  <a:pt x="600" y="257"/>
                  <a:pt x="600" y="257"/>
                </a:cubicBezTo>
                <a:cubicBezTo>
                  <a:pt x="598" y="263"/>
                  <a:pt x="597" y="270"/>
                  <a:pt x="597" y="272"/>
                </a:cubicBezTo>
                <a:cubicBezTo>
                  <a:pt x="597" y="274"/>
                  <a:pt x="597" y="274"/>
                  <a:pt x="597" y="274"/>
                </a:cubicBezTo>
                <a:cubicBezTo>
                  <a:pt x="597" y="278"/>
                  <a:pt x="599" y="282"/>
                  <a:pt x="605" y="282"/>
                </a:cubicBezTo>
                <a:cubicBezTo>
                  <a:pt x="613" y="282"/>
                  <a:pt x="614" y="279"/>
                  <a:pt x="614" y="279"/>
                </a:cubicBezTo>
                <a:cubicBezTo>
                  <a:pt x="615" y="273"/>
                  <a:pt x="618" y="263"/>
                  <a:pt x="619" y="257"/>
                </a:cubicBezTo>
                <a:lnTo>
                  <a:pt x="626" y="227"/>
                </a:lnTo>
                <a:close/>
                <a:moveTo>
                  <a:pt x="657" y="223"/>
                </a:moveTo>
                <a:cubicBezTo>
                  <a:pt x="657" y="234"/>
                  <a:pt x="648" y="268"/>
                  <a:pt x="645" y="277"/>
                </a:cubicBezTo>
                <a:cubicBezTo>
                  <a:pt x="642" y="288"/>
                  <a:pt x="636" y="303"/>
                  <a:pt x="605" y="303"/>
                </a:cubicBezTo>
                <a:cubicBezTo>
                  <a:pt x="581" y="303"/>
                  <a:pt x="566" y="296"/>
                  <a:pt x="566" y="275"/>
                </a:cubicBezTo>
                <a:cubicBezTo>
                  <a:pt x="566" y="264"/>
                  <a:pt x="575" y="229"/>
                  <a:pt x="577" y="224"/>
                </a:cubicBezTo>
                <a:cubicBezTo>
                  <a:pt x="580" y="213"/>
                  <a:pt x="587" y="194"/>
                  <a:pt x="617" y="194"/>
                </a:cubicBezTo>
                <a:cubicBezTo>
                  <a:pt x="632" y="194"/>
                  <a:pt x="657" y="197"/>
                  <a:pt x="657" y="223"/>
                </a:cubicBezTo>
                <a:moveTo>
                  <a:pt x="676" y="207"/>
                </a:moveTo>
                <a:cubicBezTo>
                  <a:pt x="678" y="207"/>
                  <a:pt x="678" y="207"/>
                  <a:pt x="678" y="207"/>
                </a:cubicBezTo>
                <a:cubicBezTo>
                  <a:pt x="680" y="207"/>
                  <a:pt x="681" y="206"/>
                  <a:pt x="681" y="205"/>
                </a:cubicBezTo>
                <a:cubicBezTo>
                  <a:pt x="681" y="203"/>
                  <a:pt x="680" y="202"/>
                  <a:pt x="678" y="202"/>
                </a:cubicBezTo>
                <a:cubicBezTo>
                  <a:pt x="677" y="202"/>
                  <a:pt x="677" y="202"/>
                  <a:pt x="676" y="202"/>
                </a:cubicBezTo>
                <a:lnTo>
                  <a:pt x="676" y="207"/>
                </a:lnTo>
                <a:close/>
                <a:moveTo>
                  <a:pt x="676" y="215"/>
                </a:moveTo>
                <a:cubicBezTo>
                  <a:pt x="673" y="215"/>
                  <a:pt x="673" y="215"/>
                  <a:pt x="673" y="215"/>
                </a:cubicBezTo>
                <a:cubicBezTo>
                  <a:pt x="673" y="200"/>
                  <a:pt x="673" y="200"/>
                  <a:pt x="673" y="200"/>
                </a:cubicBezTo>
                <a:cubicBezTo>
                  <a:pt x="674" y="200"/>
                  <a:pt x="676" y="200"/>
                  <a:pt x="678" y="200"/>
                </a:cubicBezTo>
                <a:cubicBezTo>
                  <a:pt x="680" y="200"/>
                  <a:pt x="682" y="200"/>
                  <a:pt x="683" y="201"/>
                </a:cubicBezTo>
                <a:cubicBezTo>
                  <a:pt x="684" y="202"/>
                  <a:pt x="684" y="203"/>
                  <a:pt x="684" y="204"/>
                </a:cubicBezTo>
                <a:cubicBezTo>
                  <a:pt x="684" y="206"/>
                  <a:pt x="683" y="207"/>
                  <a:pt x="681" y="208"/>
                </a:cubicBezTo>
                <a:cubicBezTo>
                  <a:pt x="681" y="208"/>
                  <a:pt x="681" y="208"/>
                  <a:pt x="681" y="208"/>
                </a:cubicBezTo>
                <a:cubicBezTo>
                  <a:pt x="683" y="208"/>
                  <a:pt x="684" y="209"/>
                  <a:pt x="684" y="212"/>
                </a:cubicBezTo>
                <a:cubicBezTo>
                  <a:pt x="684" y="214"/>
                  <a:pt x="684" y="215"/>
                  <a:pt x="685" y="215"/>
                </a:cubicBezTo>
                <a:cubicBezTo>
                  <a:pt x="681" y="215"/>
                  <a:pt x="681" y="215"/>
                  <a:pt x="681" y="215"/>
                </a:cubicBezTo>
                <a:cubicBezTo>
                  <a:pt x="681" y="215"/>
                  <a:pt x="681" y="213"/>
                  <a:pt x="680" y="211"/>
                </a:cubicBezTo>
                <a:cubicBezTo>
                  <a:pt x="680" y="210"/>
                  <a:pt x="679" y="209"/>
                  <a:pt x="678" y="209"/>
                </a:cubicBezTo>
                <a:cubicBezTo>
                  <a:pt x="676" y="209"/>
                  <a:pt x="676" y="209"/>
                  <a:pt x="676" y="209"/>
                </a:cubicBezTo>
                <a:lnTo>
                  <a:pt x="676" y="215"/>
                </a:lnTo>
                <a:close/>
                <a:moveTo>
                  <a:pt x="678" y="197"/>
                </a:moveTo>
                <a:cubicBezTo>
                  <a:pt x="673" y="197"/>
                  <a:pt x="668" y="202"/>
                  <a:pt x="668" y="208"/>
                </a:cubicBezTo>
                <a:cubicBezTo>
                  <a:pt x="668" y="214"/>
                  <a:pt x="673" y="218"/>
                  <a:pt x="679" y="218"/>
                </a:cubicBezTo>
                <a:cubicBezTo>
                  <a:pt x="684" y="218"/>
                  <a:pt x="689" y="214"/>
                  <a:pt x="689" y="208"/>
                </a:cubicBezTo>
                <a:cubicBezTo>
                  <a:pt x="689" y="202"/>
                  <a:pt x="684" y="197"/>
                  <a:pt x="679" y="197"/>
                </a:cubicBezTo>
                <a:lnTo>
                  <a:pt x="678" y="197"/>
                </a:lnTo>
                <a:close/>
                <a:moveTo>
                  <a:pt x="679" y="194"/>
                </a:moveTo>
                <a:cubicBezTo>
                  <a:pt x="686" y="194"/>
                  <a:pt x="692" y="200"/>
                  <a:pt x="692" y="207"/>
                </a:cubicBezTo>
                <a:cubicBezTo>
                  <a:pt x="692" y="215"/>
                  <a:pt x="686" y="221"/>
                  <a:pt x="679" y="221"/>
                </a:cubicBezTo>
                <a:cubicBezTo>
                  <a:pt x="671" y="221"/>
                  <a:pt x="665" y="215"/>
                  <a:pt x="665" y="207"/>
                </a:cubicBezTo>
                <a:cubicBezTo>
                  <a:pt x="665" y="200"/>
                  <a:pt x="671" y="194"/>
                  <a:pt x="679" y="194"/>
                </a:cubicBezTo>
                <a:close/>
              </a:path>
            </a:pathLst>
          </a:custGeom>
          <a:solidFill>
            <a:schemeClr val="bg1"/>
          </a:solidFill>
          <a:ln>
            <a:noFill/>
          </a:ln>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endParaRPr>
          </a:p>
        </p:txBody>
      </p:sp>
      <p:sp>
        <p:nvSpPr>
          <p:cNvPr id="151" name="Freeform 5"/>
          <p:cNvSpPr>
            <a:spLocks noChangeAspect="1" noEditPoints="1"/>
          </p:cNvSpPr>
          <p:nvPr/>
        </p:nvSpPr>
        <p:spPr bwMode="black">
          <a:xfrm>
            <a:off x="10030774" y="1325985"/>
            <a:ext cx="775658" cy="384868"/>
          </a:xfrm>
          <a:custGeom>
            <a:avLst/>
            <a:gdLst>
              <a:gd name="T0" fmla="*/ 0 w 1328"/>
              <a:gd name="T1" fmla="*/ 0 h 657"/>
              <a:gd name="T2" fmla="*/ 671 w 1328"/>
              <a:gd name="T3" fmla="*/ 657 h 657"/>
              <a:gd name="T4" fmla="*/ 788 w 1328"/>
              <a:gd name="T5" fmla="*/ 123 h 657"/>
              <a:gd name="T6" fmla="*/ 658 w 1328"/>
              <a:gd name="T7" fmla="*/ 434 h 657"/>
              <a:gd name="T8" fmla="*/ 430 w 1328"/>
              <a:gd name="T9" fmla="*/ 123 h 657"/>
              <a:gd name="T10" fmla="*/ 201 w 1328"/>
              <a:gd name="T11" fmla="*/ 278 h 657"/>
              <a:gd name="T12" fmla="*/ 189 w 1328"/>
              <a:gd name="T13" fmla="*/ 205 h 657"/>
              <a:gd name="T14" fmla="*/ 330 w 1328"/>
              <a:gd name="T15" fmla="*/ 151 h 657"/>
              <a:gd name="T16" fmla="*/ 181 w 1328"/>
              <a:gd name="T17" fmla="*/ 116 h 657"/>
              <a:gd name="T18" fmla="*/ 19 w 1328"/>
              <a:gd name="T19" fmla="*/ 240 h 657"/>
              <a:gd name="T20" fmla="*/ 153 w 1328"/>
              <a:gd name="T21" fmla="*/ 372 h 657"/>
              <a:gd name="T22" fmla="*/ 210 w 1328"/>
              <a:gd name="T23" fmla="*/ 434 h 657"/>
              <a:gd name="T24" fmla="*/ 60 w 1328"/>
              <a:gd name="T25" fmla="*/ 417 h 657"/>
              <a:gd name="T26" fmla="*/ 167 w 1328"/>
              <a:gd name="T27" fmla="*/ 536 h 657"/>
              <a:gd name="T28" fmla="*/ 286 w 1328"/>
              <a:gd name="T29" fmla="*/ 498 h 657"/>
              <a:gd name="T30" fmla="*/ 278 w 1328"/>
              <a:gd name="T31" fmla="*/ 529 h 657"/>
              <a:gd name="T32" fmla="*/ 417 w 1328"/>
              <a:gd name="T33" fmla="*/ 469 h 657"/>
              <a:gd name="T34" fmla="*/ 554 w 1328"/>
              <a:gd name="T35" fmla="*/ 469 h 657"/>
              <a:gd name="T36" fmla="*/ 767 w 1328"/>
              <a:gd name="T37" fmla="*/ 529 h 657"/>
              <a:gd name="T38" fmla="*/ 809 w 1328"/>
              <a:gd name="T39" fmla="*/ 404 h 657"/>
              <a:gd name="T40" fmla="*/ 788 w 1328"/>
              <a:gd name="T41" fmla="*/ 123 h 657"/>
              <a:gd name="T42" fmla="*/ 445 w 1328"/>
              <a:gd name="T43" fmla="*/ 382 h 657"/>
              <a:gd name="T44" fmla="*/ 487 w 1328"/>
              <a:gd name="T45" fmla="*/ 251 h 657"/>
              <a:gd name="T46" fmla="*/ 486 w 1328"/>
              <a:gd name="T47" fmla="*/ 389 h 657"/>
              <a:gd name="T48" fmla="*/ 767 w 1328"/>
              <a:gd name="T49" fmla="*/ 314 h 657"/>
              <a:gd name="T50" fmla="*/ 796 w 1328"/>
              <a:gd name="T51" fmla="*/ 209 h 657"/>
              <a:gd name="T52" fmla="*/ 796 w 1328"/>
              <a:gd name="T53" fmla="*/ 314 h 657"/>
              <a:gd name="T54" fmla="*/ 868 w 1328"/>
              <a:gd name="T55" fmla="*/ 578 h 657"/>
              <a:gd name="T56" fmla="*/ 868 w 1328"/>
              <a:gd name="T57" fmla="*/ 649 h 657"/>
              <a:gd name="T58" fmla="*/ 868 w 1328"/>
              <a:gd name="T59" fmla="*/ 657 h 657"/>
              <a:gd name="T60" fmla="*/ 868 w 1328"/>
              <a:gd name="T61" fmla="*/ 571 h 657"/>
              <a:gd name="T62" fmla="*/ 868 w 1328"/>
              <a:gd name="T63" fmla="*/ 657 h 657"/>
              <a:gd name="T64" fmla="*/ 867 w 1328"/>
              <a:gd name="T65" fmla="*/ 617 h 657"/>
              <a:gd name="T66" fmla="*/ 889 w 1328"/>
              <a:gd name="T67" fmla="*/ 638 h 657"/>
              <a:gd name="T68" fmla="*/ 887 w 1328"/>
              <a:gd name="T69" fmla="*/ 603 h 657"/>
              <a:gd name="T70" fmla="*/ 851 w 1328"/>
              <a:gd name="T71" fmla="*/ 589 h 657"/>
              <a:gd name="T72" fmla="*/ 859 w 1328"/>
              <a:gd name="T73" fmla="*/ 638 h 657"/>
              <a:gd name="T74" fmla="*/ 859 w 1328"/>
              <a:gd name="T75" fmla="*/ 611 h 657"/>
              <a:gd name="T76" fmla="*/ 869 w 1328"/>
              <a:gd name="T77" fmla="*/ 596 h 657"/>
              <a:gd name="T78" fmla="*/ 868 w 1328"/>
              <a:gd name="T79" fmla="*/ 611 h 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328" h="657">
                <a:moveTo>
                  <a:pt x="0" y="657"/>
                </a:moveTo>
                <a:cubicBezTo>
                  <a:pt x="0" y="0"/>
                  <a:pt x="0" y="0"/>
                  <a:pt x="0" y="0"/>
                </a:cubicBezTo>
                <a:cubicBezTo>
                  <a:pt x="1328" y="0"/>
                  <a:pt x="1328" y="0"/>
                  <a:pt x="1328" y="0"/>
                </a:cubicBezTo>
                <a:cubicBezTo>
                  <a:pt x="671" y="657"/>
                  <a:pt x="671" y="657"/>
                  <a:pt x="671" y="657"/>
                </a:cubicBezTo>
                <a:cubicBezTo>
                  <a:pt x="0" y="657"/>
                  <a:pt x="0" y="657"/>
                  <a:pt x="0" y="657"/>
                </a:cubicBezTo>
                <a:moveTo>
                  <a:pt x="788" y="123"/>
                </a:moveTo>
                <a:cubicBezTo>
                  <a:pt x="658" y="123"/>
                  <a:pt x="658" y="123"/>
                  <a:pt x="658" y="123"/>
                </a:cubicBezTo>
                <a:cubicBezTo>
                  <a:pt x="658" y="434"/>
                  <a:pt x="658" y="434"/>
                  <a:pt x="658" y="434"/>
                </a:cubicBezTo>
                <a:cubicBezTo>
                  <a:pt x="544" y="123"/>
                  <a:pt x="544" y="123"/>
                  <a:pt x="544" y="123"/>
                </a:cubicBezTo>
                <a:cubicBezTo>
                  <a:pt x="430" y="123"/>
                  <a:pt x="430" y="123"/>
                  <a:pt x="430" y="123"/>
                </a:cubicBezTo>
                <a:cubicBezTo>
                  <a:pt x="333" y="383"/>
                  <a:pt x="333" y="383"/>
                  <a:pt x="333" y="383"/>
                </a:cubicBezTo>
                <a:cubicBezTo>
                  <a:pt x="323" y="318"/>
                  <a:pt x="255" y="295"/>
                  <a:pt x="201" y="278"/>
                </a:cubicBezTo>
                <a:cubicBezTo>
                  <a:pt x="166" y="267"/>
                  <a:pt x="129" y="250"/>
                  <a:pt x="129" y="232"/>
                </a:cubicBezTo>
                <a:cubicBezTo>
                  <a:pt x="130" y="217"/>
                  <a:pt x="149" y="203"/>
                  <a:pt x="189" y="205"/>
                </a:cubicBezTo>
                <a:cubicBezTo>
                  <a:pt x="215" y="206"/>
                  <a:pt x="238" y="208"/>
                  <a:pt x="284" y="231"/>
                </a:cubicBezTo>
                <a:cubicBezTo>
                  <a:pt x="330" y="151"/>
                  <a:pt x="330" y="151"/>
                  <a:pt x="330" y="151"/>
                </a:cubicBezTo>
                <a:cubicBezTo>
                  <a:pt x="287" y="130"/>
                  <a:pt x="229" y="117"/>
                  <a:pt x="182" y="116"/>
                </a:cubicBezTo>
                <a:cubicBezTo>
                  <a:pt x="181" y="116"/>
                  <a:pt x="181" y="116"/>
                  <a:pt x="181" y="116"/>
                </a:cubicBezTo>
                <a:cubicBezTo>
                  <a:pt x="126" y="116"/>
                  <a:pt x="79" y="134"/>
                  <a:pt x="51" y="164"/>
                </a:cubicBezTo>
                <a:cubicBezTo>
                  <a:pt x="31" y="185"/>
                  <a:pt x="20" y="211"/>
                  <a:pt x="19" y="240"/>
                </a:cubicBezTo>
                <a:cubicBezTo>
                  <a:pt x="19" y="280"/>
                  <a:pt x="33" y="309"/>
                  <a:pt x="64" y="332"/>
                </a:cubicBezTo>
                <a:cubicBezTo>
                  <a:pt x="90" y="351"/>
                  <a:pt x="124" y="363"/>
                  <a:pt x="153" y="372"/>
                </a:cubicBezTo>
                <a:cubicBezTo>
                  <a:pt x="189" y="383"/>
                  <a:pt x="219" y="393"/>
                  <a:pt x="218" y="414"/>
                </a:cubicBezTo>
                <a:cubicBezTo>
                  <a:pt x="218" y="422"/>
                  <a:pt x="215" y="429"/>
                  <a:pt x="210" y="434"/>
                </a:cubicBezTo>
                <a:cubicBezTo>
                  <a:pt x="201" y="444"/>
                  <a:pt x="187" y="447"/>
                  <a:pt x="168" y="448"/>
                </a:cubicBezTo>
                <a:cubicBezTo>
                  <a:pt x="131" y="448"/>
                  <a:pt x="103" y="443"/>
                  <a:pt x="60" y="417"/>
                </a:cubicBezTo>
                <a:cubicBezTo>
                  <a:pt x="19" y="497"/>
                  <a:pt x="19" y="497"/>
                  <a:pt x="19" y="497"/>
                </a:cubicBezTo>
                <a:cubicBezTo>
                  <a:pt x="63" y="522"/>
                  <a:pt x="115" y="536"/>
                  <a:pt x="167" y="536"/>
                </a:cubicBezTo>
                <a:cubicBezTo>
                  <a:pt x="174" y="536"/>
                  <a:pt x="174" y="536"/>
                  <a:pt x="174" y="536"/>
                </a:cubicBezTo>
                <a:cubicBezTo>
                  <a:pt x="220" y="535"/>
                  <a:pt x="257" y="522"/>
                  <a:pt x="286" y="498"/>
                </a:cubicBezTo>
                <a:cubicBezTo>
                  <a:pt x="288" y="497"/>
                  <a:pt x="290" y="496"/>
                  <a:pt x="291" y="494"/>
                </a:cubicBezTo>
                <a:cubicBezTo>
                  <a:pt x="278" y="529"/>
                  <a:pt x="278" y="529"/>
                  <a:pt x="278" y="529"/>
                </a:cubicBezTo>
                <a:cubicBezTo>
                  <a:pt x="397" y="529"/>
                  <a:pt x="397" y="529"/>
                  <a:pt x="397" y="529"/>
                </a:cubicBezTo>
                <a:cubicBezTo>
                  <a:pt x="417" y="469"/>
                  <a:pt x="417" y="469"/>
                  <a:pt x="417" y="469"/>
                </a:cubicBezTo>
                <a:cubicBezTo>
                  <a:pt x="438" y="476"/>
                  <a:pt x="461" y="480"/>
                  <a:pt x="486" y="480"/>
                </a:cubicBezTo>
                <a:cubicBezTo>
                  <a:pt x="511" y="480"/>
                  <a:pt x="534" y="476"/>
                  <a:pt x="554" y="469"/>
                </a:cubicBezTo>
                <a:cubicBezTo>
                  <a:pt x="574" y="529"/>
                  <a:pt x="574" y="529"/>
                  <a:pt x="574" y="529"/>
                </a:cubicBezTo>
                <a:cubicBezTo>
                  <a:pt x="767" y="529"/>
                  <a:pt x="767" y="529"/>
                  <a:pt x="767" y="529"/>
                </a:cubicBezTo>
                <a:cubicBezTo>
                  <a:pt x="767" y="404"/>
                  <a:pt x="767" y="404"/>
                  <a:pt x="767" y="404"/>
                </a:cubicBezTo>
                <a:cubicBezTo>
                  <a:pt x="809" y="404"/>
                  <a:pt x="809" y="404"/>
                  <a:pt x="809" y="404"/>
                </a:cubicBezTo>
                <a:cubicBezTo>
                  <a:pt x="911" y="404"/>
                  <a:pt x="972" y="352"/>
                  <a:pt x="972" y="265"/>
                </a:cubicBezTo>
                <a:cubicBezTo>
                  <a:pt x="972" y="168"/>
                  <a:pt x="913" y="123"/>
                  <a:pt x="788" y="123"/>
                </a:cubicBezTo>
                <a:moveTo>
                  <a:pt x="486" y="389"/>
                </a:moveTo>
                <a:cubicBezTo>
                  <a:pt x="471" y="389"/>
                  <a:pt x="457" y="387"/>
                  <a:pt x="445" y="382"/>
                </a:cubicBezTo>
                <a:cubicBezTo>
                  <a:pt x="486" y="251"/>
                  <a:pt x="486" y="251"/>
                  <a:pt x="486" y="251"/>
                </a:cubicBezTo>
                <a:cubicBezTo>
                  <a:pt x="487" y="251"/>
                  <a:pt x="487" y="251"/>
                  <a:pt x="487" y="251"/>
                </a:cubicBezTo>
                <a:cubicBezTo>
                  <a:pt x="527" y="382"/>
                  <a:pt x="527" y="382"/>
                  <a:pt x="527" y="382"/>
                </a:cubicBezTo>
                <a:cubicBezTo>
                  <a:pt x="515" y="387"/>
                  <a:pt x="501" y="389"/>
                  <a:pt x="486" y="389"/>
                </a:cubicBezTo>
                <a:close/>
                <a:moveTo>
                  <a:pt x="796" y="314"/>
                </a:moveTo>
                <a:cubicBezTo>
                  <a:pt x="767" y="314"/>
                  <a:pt x="767" y="314"/>
                  <a:pt x="767" y="314"/>
                </a:cubicBezTo>
                <a:cubicBezTo>
                  <a:pt x="767" y="209"/>
                  <a:pt x="767" y="209"/>
                  <a:pt x="767" y="209"/>
                </a:cubicBezTo>
                <a:cubicBezTo>
                  <a:pt x="796" y="209"/>
                  <a:pt x="796" y="209"/>
                  <a:pt x="796" y="209"/>
                </a:cubicBezTo>
                <a:cubicBezTo>
                  <a:pt x="834" y="209"/>
                  <a:pt x="865" y="222"/>
                  <a:pt x="865" y="261"/>
                </a:cubicBezTo>
                <a:cubicBezTo>
                  <a:pt x="865" y="301"/>
                  <a:pt x="834" y="314"/>
                  <a:pt x="796" y="314"/>
                </a:cubicBezTo>
                <a:moveTo>
                  <a:pt x="833" y="614"/>
                </a:moveTo>
                <a:cubicBezTo>
                  <a:pt x="833" y="594"/>
                  <a:pt x="848" y="578"/>
                  <a:pt x="868" y="578"/>
                </a:cubicBezTo>
                <a:cubicBezTo>
                  <a:pt x="887" y="578"/>
                  <a:pt x="902" y="594"/>
                  <a:pt x="902" y="614"/>
                </a:cubicBezTo>
                <a:cubicBezTo>
                  <a:pt x="902" y="634"/>
                  <a:pt x="887" y="649"/>
                  <a:pt x="868" y="649"/>
                </a:cubicBezTo>
                <a:cubicBezTo>
                  <a:pt x="848" y="649"/>
                  <a:pt x="833" y="634"/>
                  <a:pt x="833" y="614"/>
                </a:cubicBezTo>
                <a:moveTo>
                  <a:pt x="868" y="657"/>
                </a:moveTo>
                <a:cubicBezTo>
                  <a:pt x="891" y="657"/>
                  <a:pt x="911" y="638"/>
                  <a:pt x="911" y="614"/>
                </a:cubicBezTo>
                <a:cubicBezTo>
                  <a:pt x="911" y="589"/>
                  <a:pt x="891" y="571"/>
                  <a:pt x="868" y="571"/>
                </a:cubicBezTo>
                <a:cubicBezTo>
                  <a:pt x="844" y="571"/>
                  <a:pt x="825" y="589"/>
                  <a:pt x="825" y="614"/>
                </a:cubicBezTo>
                <a:cubicBezTo>
                  <a:pt x="825" y="638"/>
                  <a:pt x="844" y="657"/>
                  <a:pt x="868" y="657"/>
                </a:cubicBezTo>
                <a:close/>
                <a:moveTo>
                  <a:pt x="859" y="617"/>
                </a:moveTo>
                <a:cubicBezTo>
                  <a:pt x="867" y="617"/>
                  <a:pt x="867" y="617"/>
                  <a:pt x="867" y="617"/>
                </a:cubicBezTo>
                <a:cubicBezTo>
                  <a:pt x="880" y="638"/>
                  <a:pt x="880" y="638"/>
                  <a:pt x="880" y="638"/>
                </a:cubicBezTo>
                <a:cubicBezTo>
                  <a:pt x="889" y="638"/>
                  <a:pt x="889" y="638"/>
                  <a:pt x="889" y="638"/>
                </a:cubicBezTo>
                <a:cubicBezTo>
                  <a:pt x="875" y="617"/>
                  <a:pt x="875" y="617"/>
                  <a:pt x="875" y="617"/>
                </a:cubicBezTo>
                <a:cubicBezTo>
                  <a:pt x="882" y="616"/>
                  <a:pt x="887" y="612"/>
                  <a:pt x="887" y="603"/>
                </a:cubicBezTo>
                <a:cubicBezTo>
                  <a:pt x="887" y="594"/>
                  <a:pt x="882" y="589"/>
                  <a:pt x="870" y="589"/>
                </a:cubicBezTo>
                <a:cubicBezTo>
                  <a:pt x="851" y="589"/>
                  <a:pt x="851" y="589"/>
                  <a:pt x="851" y="589"/>
                </a:cubicBezTo>
                <a:cubicBezTo>
                  <a:pt x="851" y="638"/>
                  <a:pt x="851" y="638"/>
                  <a:pt x="851" y="638"/>
                </a:cubicBezTo>
                <a:cubicBezTo>
                  <a:pt x="859" y="638"/>
                  <a:pt x="859" y="638"/>
                  <a:pt x="859" y="638"/>
                </a:cubicBezTo>
                <a:lnTo>
                  <a:pt x="859" y="617"/>
                </a:lnTo>
                <a:close/>
                <a:moveTo>
                  <a:pt x="859" y="611"/>
                </a:moveTo>
                <a:cubicBezTo>
                  <a:pt x="859" y="596"/>
                  <a:pt x="859" y="596"/>
                  <a:pt x="859" y="596"/>
                </a:cubicBezTo>
                <a:cubicBezTo>
                  <a:pt x="869" y="596"/>
                  <a:pt x="869" y="596"/>
                  <a:pt x="869" y="596"/>
                </a:cubicBezTo>
                <a:cubicBezTo>
                  <a:pt x="874" y="596"/>
                  <a:pt x="879" y="597"/>
                  <a:pt x="879" y="603"/>
                </a:cubicBezTo>
                <a:cubicBezTo>
                  <a:pt x="879" y="610"/>
                  <a:pt x="874" y="611"/>
                  <a:pt x="868" y="611"/>
                </a:cubicBezTo>
                <a:lnTo>
                  <a:pt x="859" y="611"/>
                </a:lnTo>
                <a:close/>
              </a:path>
            </a:pathLst>
          </a:custGeom>
          <a:solidFill>
            <a:schemeClr val="bg1"/>
          </a:solidFill>
          <a:ln>
            <a:noFill/>
          </a:ln>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endParaRPr>
          </a:p>
        </p:txBody>
      </p:sp>
      <p:sp>
        <p:nvSpPr>
          <p:cNvPr id="152" name="TextBox 151"/>
          <p:cNvSpPr txBox="1"/>
          <p:nvPr/>
        </p:nvSpPr>
        <p:spPr>
          <a:xfrm>
            <a:off x="10592826" y="2525618"/>
            <a:ext cx="867023" cy="651728"/>
          </a:xfrm>
          <a:prstGeom prst="rect">
            <a:avLst/>
          </a:prstGeom>
          <a:noFill/>
          <a:ln w="130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none" lIns="0" tIns="0" rIns="0" bIns="0" numCol="1" spcCol="0" rtlCol="0" fromWordArt="0" anchor="ctr" anchorCtr="0" forceAA="0" compatLnSpc="1">
            <a:prstTxWarp prst="textNoShape">
              <a:avLst/>
            </a:prstTxWarp>
            <a:spAutoFit/>
          </a:bodyPr>
          <a:lstStyle>
            <a:defPPr>
              <a:defRPr lang="en-US"/>
            </a:defPPr>
            <a:lvl1pPr algn="ctr" defTabSz="913926" fontAlgn="base">
              <a:lnSpc>
                <a:spcPct val="90000"/>
              </a:lnSpc>
              <a:spcBef>
                <a:spcPct val="0"/>
              </a:spcBef>
              <a:spcAft>
                <a:spcPct val="0"/>
              </a:spcAft>
              <a:defRPr sz="1862" kern="0" spc="-49">
                <a:gradFill>
                  <a:gsLst>
                    <a:gs pos="80435">
                      <a:schemeClr val="bg1"/>
                    </a:gs>
                    <a:gs pos="58647">
                      <a:schemeClr val="bg1"/>
                    </a:gs>
                  </a:gsLst>
                  <a:lin ang="5400000" scaled="0"/>
                </a:gradFill>
                <a:latin typeface="Segoe UI"/>
                <a:ea typeface="Segoe UI" pitchFamily="34" charset="0"/>
                <a:cs typeface="Segoe UI" pitchFamily="34" charset="0"/>
              </a:defRPr>
            </a:lvl1pPr>
            <a:lvl2pPr marL="457200" defTabSz="914400">
              <a:defRPr>
                <a:solidFill>
                  <a:schemeClr val="lt1"/>
                </a:solidFill>
              </a:defRPr>
            </a:lvl2pPr>
            <a:lvl3pPr marL="914400" defTabSz="914400">
              <a:defRPr>
                <a:solidFill>
                  <a:schemeClr val="lt1"/>
                </a:solidFill>
              </a:defRPr>
            </a:lvl3pPr>
            <a:lvl4pPr marL="1371600" defTabSz="914400">
              <a:defRPr>
                <a:solidFill>
                  <a:schemeClr val="lt1"/>
                </a:solidFill>
              </a:defRPr>
            </a:lvl4pPr>
            <a:lvl5pPr marL="1828800" defTabSz="914400">
              <a:defRPr>
                <a:solidFill>
                  <a:schemeClr val="lt1"/>
                </a:solidFill>
              </a:defRPr>
            </a:lvl5pPr>
            <a:lvl6pPr marL="2286000" defTabSz="914400">
              <a:defRPr>
                <a:solidFill>
                  <a:schemeClr val="lt1"/>
                </a:solidFill>
              </a:defRPr>
            </a:lvl6pPr>
            <a:lvl7pPr marL="2743200" defTabSz="914400">
              <a:defRPr>
                <a:solidFill>
                  <a:schemeClr val="lt1"/>
                </a:solidFill>
              </a:defRPr>
            </a:lvl7pPr>
            <a:lvl8pPr marL="3200400" defTabSz="914400">
              <a:defRPr>
                <a:solidFill>
                  <a:schemeClr val="lt1"/>
                </a:solidFill>
              </a:defRPr>
            </a:lvl8pPr>
            <a:lvl9pPr marL="3657600" defTabSz="914400">
              <a:defRPr>
                <a:solidFill>
                  <a:schemeClr val="lt1"/>
                </a:solidFill>
              </a:defRPr>
            </a:lvl9pPr>
          </a:lstStyle>
          <a:p>
            <a:pPr algn="l"/>
            <a:r>
              <a:rPr lang="en-US" sz="1568"/>
              <a:t>BizTalk</a:t>
            </a:r>
            <a:br>
              <a:rPr lang="en-US" sz="1568"/>
            </a:br>
            <a:r>
              <a:rPr lang="en-US" sz="1568"/>
              <a:t>Server</a:t>
            </a:r>
            <a:br>
              <a:rPr lang="en-US" sz="1568"/>
            </a:br>
            <a:r>
              <a:rPr lang="en-US" sz="1568"/>
              <a:t>Connector</a:t>
            </a:r>
          </a:p>
        </p:txBody>
      </p:sp>
      <p:sp>
        <p:nvSpPr>
          <p:cNvPr id="153" name="Freeform 13"/>
          <p:cNvSpPr>
            <a:spLocks noChangeAspect="1" noEditPoints="1"/>
          </p:cNvSpPr>
          <p:nvPr/>
        </p:nvSpPr>
        <p:spPr bwMode="auto">
          <a:xfrm>
            <a:off x="6669996" y="2615858"/>
            <a:ext cx="739612" cy="452436"/>
          </a:xfrm>
          <a:custGeom>
            <a:avLst/>
            <a:gdLst>
              <a:gd name="T0" fmla="*/ 257 w 462"/>
              <a:gd name="T1" fmla="*/ 14 h 294"/>
              <a:gd name="T2" fmla="*/ 231 w 462"/>
              <a:gd name="T3" fmla="*/ 14 h 294"/>
              <a:gd name="T4" fmla="*/ 0 w 462"/>
              <a:gd name="T5" fmla="*/ 0 h 294"/>
              <a:gd name="T6" fmla="*/ 377 w 462"/>
              <a:gd name="T7" fmla="*/ 39 h 294"/>
              <a:gd name="T8" fmla="*/ 342 w 462"/>
              <a:gd name="T9" fmla="*/ 39 h 294"/>
              <a:gd name="T10" fmla="*/ 102 w 462"/>
              <a:gd name="T11" fmla="*/ 26 h 294"/>
              <a:gd name="T12" fmla="*/ 0 w 462"/>
              <a:gd name="T13" fmla="*/ 39 h 294"/>
              <a:gd name="T14" fmla="*/ 437 w 462"/>
              <a:gd name="T15" fmla="*/ 65 h 294"/>
              <a:gd name="T16" fmla="*/ 283 w 462"/>
              <a:gd name="T17" fmla="*/ 51 h 294"/>
              <a:gd name="T18" fmla="*/ 25 w 462"/>
              <a:gd name="T19" fmla="*/ 65 h 294"/>
              <a:gd name="T20" fmla="*/ 45 w 462"/>
              <a:gd name="T21" fmla="*/ 58 h 294"/>
              <a:gd name="T22" fmla="*/ 147 w 462"/>
              <a:gd name="T23" fmla="*/ 58 h 294"/>
              <a:gd name="T24" fmla="*/ 437 w 462"/>
              <a:gd name="T25" fmla="*/ 76 h 294"/>
              <a:gd name="T26" fmla="*/ 321 w 462"/>
              <a:gd name="T27" fmla="*/ 80 h 294"/>
              <a:gd name="T28" fmla="*/ 128 w 462"/>
              <a:gd name="T29" fmla="*/ 76 h 294"/>
              <a:gd name="T30" fmla="*/ 25 w 462"/>
              <a:gd name="T31" fmla="*/ 90 h 294"/>
              <a:gd name="T32" fmla="*/ 399 w 462"/>
              <a:gd name="T33" fmla="*/ 115 h 294"/>
              <a:gd name="T34" fmla="*/ 321 w 462"/>
              <a:gd name="T35" fmla="*/ 115 h 294"/>
              <a:gd name="T36" fmla="*/ 328 w 462"/>
              <a:gd name="T37" fmla="*/ 102 h 294"/>
              <a:gd name="T38" fmla="*/ 64 w 462"/>
              <a:gd name="T39" fmla="*/ 102 h 294"/>
              <a:gd name="T40" fmla="*/ 399 w 462"/>
              <a:gd name="T41" fmla="*/ 127 h 294"/>
              <a:gd name="T42" fmla="*/ 321 w 462"/>
              <a:gd name="T43" fmla="*/ 127 h 294"/>
              <a:gd name="T44" fmla="*/ 383 w 462"/>
              <a:gd name="T45" fmla="*/ 127 h 294"/>
              <a:gd name="T46" fmla="*/ 128 w 462"/>
              <a:gd name="T47" fmla="*/ 141 h 294"/>
              <a:gd name="T48" fmla="*/ 206 w 462"/>
              <a:gd name="T49" fmla="*/ 127 h 294"/>
              <a:gd name="T50" fmla="*/ 45 w 462"/>
              <a:gd name="T51" fmla="*/ 134 h 294"/>
              <a:gd name="T52" fmla="*/ 399 w 462"/>
              <a:gd name="T53" fmla="*/ 166 h 294"/>
              <a:gd name="T54" fmla="*/ 257 w 462"/>
              <a:gd name="T55" fmla="*/ 166 h 294"/>
              <a:gd name="T56" fmla="*/ 369 w 462"/>
              <a:gd name="T57" fmla="*/ 166 h 294"/>
              <a:gd name="T58" fmla="*/ 0 w 462"/>
              <a:gd name="T59" fmla="*/ 152 h 294"/>
              <a:gd name="T60" fmla="*/ 102 w 462"/>
              <a:gd name="T61" fmla="*/ 152 h 294"/>
              <a:gd name="T62" fmla="*/ 399 w 462"/>
              <a:gd name="T63" fmla="*/ 191 h 294"/>
              <a:gd name="T64" fmla="*/ 431 w 462"/>
              <a:gd name="T65" fmla="*/ 185 h 294"/>
              <a:gd name="T66" fmla="*/ 321 w 462"/>
              <a:gd name="T67" fmla="*/ 191 h 294"/>
              <a:gd name="T68" fmla="*/ 0 w 462"/>
              <a:gd name="T69" fmla="*/ 178 h 294"/>
              <a:gd name="T70" fmla="*/ 10 w 462"/>
              <a:gd name="T71" fmla="*/ 260 h 294"/>
              <a:gd name="T72" fmla="*/ 56 w 462"/>
              <a:gd name="T73" fmla="*/ 248 h 294"/>
              <a:gd name="T74" fmla="*/ 81 w 462"/>
              <a:gd name="T75" fmla="*/ 287 h 294"/>
              <a:gd name="T76" fmla="*/ 138 w 462"/>
              <a:gd name="T77" fmla="*/ 264 h 294"/>
              <a:gd name="T78" fmla="*/ 116 w 462"/>
              <a:gd name="T79" fmla="*/ 253 h 294"/>
              <a:gd name="T80" fmla="*/ 185 w 462"/>
              <a:gd name="T81" fmla="*/ 264 h 294"/>
              <a:gd name="T82" fmla="*/ 163 w 462"/>
              <a:gd name="T83" fmla="*/ 253 h 294"/>
              <a:gd name="T84" fmla="*/ 219 w 462"/>
              <a:gd name="T85" fmla="*/ 294 h 294"/>
              <a:gd name="T86" fmla="*/ 240 w 462"/>
              <a:gd name="T87" fmla="*/ 278 h 294"/>
              <a:gd name="T88" fmla="*/ 253 w 462"/>
              <a:gd name="T89" fmla="*/ 269 h 294"/>
              <a:gd name="T90" fmla="*/ 284 w 462"/>
              <a:gd name="T91" fmla="*/ 262 h 294"/>
              <a:gd name="T92" fmla="*/ 302 w 462"/>
              <a:gd name="T93" fmla="*/ 293 h 294"/>
              <a:gd name="T94" fmla="*/ 300 w 462"/>
              <a:gd name="T95" fmla="*/ 234 h 294"/>
              <a:gd name="T96" fmla="*/ 322 w 462"/>
              <a:gd name="T97" fmla="*/ 229 h 294"/>
              <a:gd name="T98" fmla="*/ 322 w 462"/>
              <a:gd name="T99" fmla="*/ 292 h 294"/>
              <a:gd name="T100" fmla="*/ 364 w 462"/>
              <a:gd name="T101" fmla="*/ 269 h 294"/>
              <a:gd name="T102" fmla="*/ 398 w 462"/>
              <a:gd name="T103" fmla="*/ 252 h 294"/>
              <a:gd name="T104" fmla="*/ 386 w 462"/>
              <a:gd name="T105" fmla="*/ 253 h 294"/>
              <a:gd name="T106" fmla="*/ 440 w 462"/>
              <a:gd name="T107" fmla="*/ 264 h 294"/>
              <a:gd name="T108" fmla="*/ 453 w 462"/>
              <a:gd name="T109" fmla="*/ 280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62" h="294">
                <a:moveTo>
                  <a:pt x="462" y="14"/>
                </a:moveTo>
                <a:cubicBezTo>
                  <a:pt x="385" y="14"/>
                  <a:pt x="385" y="14"/>
                  <a:pt x="385" y="14"/>
                </a:cubicBezTo>
                <a:cubicBezTo>
                  <a:pt x="390" y="0"/>
                  <a:pt x="390" y="0"/>
                  <a:pt x="390" y="0"/>
                </a:cubicBezTo>
                <a:cubicBezTo>
                  <a:pt x="462" y="0"/>
                  <a:pt x="462" y="0"/>
                  <a:pt x="462" y="0"/>
                </a:cubicBezTo>
                <a:cubicBezTo>
                  <a:pt x="462" y="14"/>
                  <a:pt x="462" y="14"/>
                  <a:pt x="462" y="14"/>
                </a:cubicBezTo>
                <a:cubicBezTo>
                  <a:pt x="462" y="14"/>
                  <a:pt x="462" y="14"/>
                  <a:pt x="462" y="14"/>
                </a:cubicBezTo>
                <a:close/>
                <a:moveTo>
                  <a:pt x="257" y="14"/>
                </a:moveTo>
                <a:cubicBezTo>
                  <a:pt x="257" y="14"/>
                  <a:pt x="333" y="14"/>
                  <a:pt x="333" y="14"/>
                </a:cubicBezTo>
                <a:cubicBezTo>
                  <a:pt x="329" y="0"/>
                  <a:pt x="329" y="0"/>
                  <a:pt x="329" y="0"/>
                </a:cubicBezTo>
                <a:cubicBezTo>
                  <a:pt x="257" y="0"/>
                  <a:pt x="257" y="0"/>
                  <a:pt x="257" y="0"/>
                </a:cubicBezTo>
                <a:cubicBezTo>
                  <a:pt x="257" y="0"/>
                  <a:pt x="257" y="14"/>
                  <a:pt x="257" y="14"/>
                </a:cubicBezTo>
                <a:close/>
                <a:moveTo>
                  <a:pt x="102" y="0"/>
                </a:moveTo>
                <a:cubicBezTo>
                  <a:pt x="102" y="0"/>
                  <a:pt x="102" y="14"/>
                  <a:pt x="102" y="14"/>
                </a:cubicBezTo>
                <a:cubicBezTo>
                  <a:pt x="231" y="14"/>
                  <a:pt x="231" y="14"/>
                  <a:pt x="231" y="14"/>
                </a:cubicBezTo>
                <a:cubicBezTo>
                  <a:pt x="223" y="5"/>
                  <a:pt x="212" y="1"/>
                  <a:pt x="201" y="0"/>
                </a:cubicBezTo>
                <a:cubicBezTo>
                  <a:pt x="102" y="0"/>
                  <a:pt x="102" y="0"/>
                  <a:pt x="102" y="0"/>
                </a:cubicBezTo>
                <a:cubicBezTo>
                  <a:pt x="102" y="0"/>
                  <a:pt x="102" y="0"/>
                  <a:pt x="102" y="0"/>
                </a:cubicBezTo>
                <a:close/>
                <a:moveTo>
                  <a:pt x="0" y="14"/>
                </a:moveTo>
                <a:cubicBezTo>
                  <a:pt x="90" y="14"/>
                  <a:pt x="90" y="14"/>
                  <a:pt x="90" y="14"/>
                </a:cubicBezTo>
                <a:cubicBezTo>
                  <a:pt x="90" y="0"/>
                  <a:pt x="90" y="0"/>
                  <a:pt x="90" y="0"/>
                </a:cubicBezTo>
                <a:cubicBezTo>
                  <a:pt x="0" y="0"/>
                  <a:pt x="0" y="0"/>
                  <a:pt x="0" y="0"/>
                </a:cubicBezTo>
                <a:cubicBezTo>
                  <a:pt x="0" y="14"/>
                  <a:pt x="0" y="14"/>
                  <a:pt x="0" y="14"/>
                </a:cubicBezTo>
                <a:cubicBezTo>
                  <a:pt x="0" y="14"/>
                  <a:pt x="0" y="14"/>
                  <a:pt x="0" y="14"/>
                </a:cubicBezTo>
                <a:close/>
                <a:moveTo>
                  <a:pt x="45" y="7"/>
                </a:moveTo>
                <a:cubicBezTo>
                  <a:pt x="45" y="7"/>
                  <a:pt x="45" y="7"/>
                  <a:pt x="45" y="7"/>
                </a:cubicBezTo>
                <a:moveTo>
                  <a:pt x="462" y="26"/>
                </a:moveTo>
                <a:cubicBezTo>
                  <a:pt x="381" y="26"/>
                  <a:pt x="381" y="26"/>
                  <a:pt x="381" y="26"/>
                </a:cubicBezTo>
                <a:cubicBezTo>
                  <a:pt x="377" y="39"/>
                  <a:pt x="377" y="39"/>
                  <a:pt x="377" y="39"/>
                </a:cubicBezTo>
                <a:cubicBezTo>
                  <a:pt x="462" y="39"/>
                  <a:pt x="462" y="39"/>
                  <a:pt x="462" y="39"/>
                </a:cubicBezTo>
                <a:cubicBezTo>
                  <a:pt x="462" y="26"/>
                  <a:pt x="462" y="26"/>
                  <a:pt x="462" y="26"/>
                </a:cubicBezTo>
                <a:cubicBezTo>
                  <a:pt x="462" y="26"/>
                  <a:pt x="462" y="26"/>
                  <a:pt x="462" y="26"/>
                </a:cubicBezTo>
                <a:close/>
                <a:moveTo>
                  <a:pt x="338" y="26"/>
                </a:moveTo>
                <a:cubicBezTo>
                  <a:pt x="257" y="26"/>
                  <a:pt x="257" y="26"/>
                  <a:pt x="257" y="26"/>
                </a:cubicBezTo>
                <a:cubicBezTo>
                  <a:pt x="257" y="39"/>
                  <a:pt x="257" y="39"/>
                  <a:pt x="257" y="39"/>
                </a:cubicBezTo>
                <a:cubicBezTo>
                  <a:pt x="342" y="39"/>
                  <a:pt x="342" y="39"/>
                  <a:pt x="342" y="39"/>
                </a:cubicBezTo>
                <a:cubicBezTo>
                  <a:pt x="338" y="26"/>
                  <a:pt x="338" y="26"/>
                  <a:pt x="338" y="26"/>
                </a:cubicBezTo>
                <a:cubicBezTo>
                  <a:pt x="338" y="26"/>
                  <a:pt x="338" y="26"/>
                  <a:pt x="338" y="26"/>
                </a:cubicBezTo>
                <a:close/>
                <a:moveTo>
                  <a:pt x="102" y="26"/>
                </a:moveTo>
                <a:cubicBezTo>
                  <a:pt x="102" y="39"/>
                  <a:pt x="102" y="39"/>
                  <a:pt x="102" y="39"/>
                </a:cubicBezTo>
                <a:cubicBezTo>
                  <a:pt x="245" y="39"/>
                  <a:pt x="245" y="39"/>
                  <a:pt x="245" y="39"/>
                </a:cubicBezTo>
                <a:cubicBezTo>
                  <a:pt x="245" y="34"/>
                  <a:pt x="243" y="30"/>
                  <a:pt x="241" y="26"/>
                </a:cubicBezTo>
                <a:cubicBezTo>
                  <a:pt x="102" y="26"/>
                  <a:pt x="102" y="26"/>
                  <a:pt x="102" y="26"/>
                </a:cubicBezTo>
                <a:cubicBezTo>
                  <a:pt x="102" y="26"/>
                  <a:pt x="102" y="26"/>
                  <a:pt x="102" y="26"/>
                </a:cubicBezTo>
                <a:close/>
                <a:moveTo>
                  <a:pt x="0" y="39"/>
                </a:moveTo>
                <a:cubicBezTo>
                  <a:pt x="90" y="39"/>
                  <a:pt x="90" y="39"/>
                  <a:pt x="90" y="39"/>
                </a:cubicBezTo>
                <a:cubicBezTo>
                  <a:pt x="90" y="26"/>
                  <a:pt x="90" y="26"/>
                  <a:pt x="90" y="26"/>
                </a:cubicBezTo>
                <a:cubicBezTo>
                  <a:pt x="0" y="26"/>
                  <a:pt x="0" y="26"/>
                  <a:pt x="0" y="26"/>
                </a:cubicBezTo>
                <a:cubicBezTo>
                  <a:pt x="0" y="39"/>
                  <a:pt x="0" y="39"/>
                  <a:pt x="0" y="39"/>
                </a:cubicBezTo>
                <a:cubicBezTo>
                  <a:pt x="0" y="39"/>
                  <a:pt x="0" y="39"/>
                  <a:pt x="0" y="39"/>
                </a:cubicBezTo>
                <a:close/>
                <a:moveTo>
                  <a:pt x="45" y="32"/>
                </a:moveTo>
                <a:cubicBezTo>
                  <a:pt x="45" y="32"/>
                  <a:pt x="45" y="32"/>
                  <a:pt x="45" y="32"/>
                </a:cubicBezTo>
                <a:moveTo>
                  <a:pt x="437" y="65"/>
                </a:moveTo>
                <a:cubicBezTo>
                  <a:pt x="437" y="51"/>
                  <a:pt x="437" y="51"/>
                  <a:pt x="437" y="51"/>
                </a:cubicBezTo>
                <a:cubicBezTo>
                  <a:pt x="372" y="51"/>
                  <a:pt x="372" y="51"/>
                  <a:pt x="372" y="51"/>
                </a:cubicBezTo>
                <a:cubicBezTo>
                  <a:pt x="368" y="65"/>
                  <a:pt x="368" y="65"/>
                  <a:pt x="368" y="65"/>
                </a:cubicBezTo>
                <a:cubicBezTo>
                  <a:pt x="437" y="65"/>
                  <a:pt x="437" y="65"/>
                  <a:pt x="437" y="65"/>
                </a:cubicBezTo>
                <a:cubicBezTo>
                  <a:pt x="437" y="65"/>
                  <a:pt x="437" y="65"/>
                  <a:pt x="437" y="65"/>
                </a:cubicBezTo>
                <a:close/>
                <a:moveTo>
                  <a:pt x="283" y="51"/>
                </a:moveTo>
                <a:cubicBezTo>
                  <a:pt x="283" y="65"/>
                  <a:pt x="283" y="65"/>
                  <a:pt x="283" y="65"/>
                </a:cubicBezTo>
                <a:cubicBezTo>
                  <a:pt x="351" y="65"/>
                  <a:pt x="351" y="65"/>
                  <a:pt x="351" y="65"/>
                </a:cubicBezTo>
                <a:cubicBezTo>
                  <a:pt x="346" y="51"/>
                  <a:pt x="346" y="51"/>
                  <a:pt x="346" y="51"/>
                </a:cubicBezTo>
                <a:cubicBezTo>
                  <a:pt x="283" y="51"/>
                  <a:pt x="283" y="51"/>
                  <a:pt x="283" y="51"/>
                </a:cubicBezTo>
                <a:cubicBezTo>
                  <a:pt x="283" y="51"/>
                  <a:pt x="283" y="51"/>
                  <a:pt x="283" y="51"/>
                </a:cubicBezTo>
                <a:close/>
                <a:moveTo>
                  <a:pt x="205" y="51"/>
                </a:moveTo>
                <a:cubicBezTo>
                  <a:pt x="205" y="65"/>
                  <a:pt x="205" y="65"/>
                  <a:pt x="205" y="65"/>
                </a:cubicBezTo>
                <a:cubicBezTo>
                  <a:pt x="244" y="65"/>
                  <a:pt x="244" y="65"/>
                  <a:pt x="244" y="65"/>
                </a:cubicBezTo>
                <a:cubicBezTo>
                  <a:pt x="246" y="61"/>
                  <a:pt x="246" y="56"/>
                  <a:pt x="246" y="51"/>
                </a:cubicBezTo>
                <a:cubicBezTo>
                  <a:pt x="205" y="51"/>
                  <a:pt x="205" y="51"/>
                  <a:pt x="205" y="51"/>
                </a:cubicBezTo>
                <a:cubicBezTo>
                  <a:pt x="205" y="51"/>
                  <a:pt x="205" y="51"/>
                  <a:pt x="205" y="51"/>
                </a:cubicBezTo>
                <a:close/>
                <a:moveTo>
                  <a:pt x="25" y="65"/>
                </a:moveTo>
                <a:cubicBezTo>
                  <a:pt x="64" y="65"/>
                  <a:pt x="64" y="65"/>
                  <a:pt x="64" y="65"/>
                </a:cubicBezTo>
                <a:cubicBezTo>
                  <a:pt x="64" y="51"/>
                  <a:pt x="64" y="51"/>
                  <a:pt x="64" y="51"/>
                </a:cubicBezTo>
                <a:cubicBezTo>
                  <a:pt x="25" y="51"/>
                  <a:pt x="25" y="51"/>
                  <a:pt x="25" y="51"/>
                </a:cubicBezTo>
                <a:cubicBezTo>
                  <a:pt x="25" y="65"/>
                  <a:pt x="25" y="65"/>
                  <a:pt x="25" y="65"/>
                </a:cubicBezTo>
                <a:cubicBezTo>
                  <a:pt x="25" y="65"/>
                  <a:pt x="25" y="65"/>
                  <a:pt x="25" y="65"/>
                </a:cubicBezTo>
                <a:close/>
                <a:moveTo>
                  <a:pt x="45" y="58"/>
                </a:moveTo>
                <a:cubicBezTo>
                  <a:pt x="45" y="58"/>
                  <a:pt x="45" y="58"/>
                  <a:pt x="45" y="58"/>
                </a:cubicBezTo>
                <a:moveTo>
                  <a:pt x="128" y="65"/>
                </a:moveTo>
                <a:cubicBezTo>
                  <a:pt x="167" y="65"/>
                  <a:pt x="167" y="65"/>
                  <a:pt x="167" y="65"/>
                </a:cubicBezTo>
                <a:cubicBezTo>
                  <a:pt x="167" y="51"/>
                  <a:pt x="167" y="51"/>
                  <a:pt x="167" y="51"/>
                </a:cubicBezTo>
                <a:cubicBezTo>
                  <a:pt x="128" y="51"/>
                  <a:pt x="128" y="51"/>
                  <a:pt x="128" y="51"/>
                </a:cubicBezTo>
                <a:cubicBezTo>
                  <a:pt x="128" y="65"/>
                  <a:pt x="128" y="65"/>
                  <a:pt x="128" y="65"/>
                </a:cubicBezTo>
                <a:cubicBezTo>
                  <a:pt x="128" y="65"/>
                  <a:pt x="128" y="65"/>
                  <a:pt x="128" y="65"/>
                </a:cubicBezTo>
                <a:close/>
                <a:moveTo>
                  <a:pt x="147" y="58"/>
                </a:moveTo>
                <a:cubicBezTo>
                  <a:pt x="147" y="58"/>
                  <a:pt x="147" y="58"/>
                  <a:pt x="147" y="58"/>
                </a:cubicBezTo>
                <a:moveTo>
                  <a:pt x="324" y="90"/>
                </a:moveTo>
                <a:cubicBezTo>
                  <a:pt x="396" y="90"/>
                  <a:pt x="396" y="90"/>
                  <a:pt x="396" y="90"/>
                </a:cubicBezTo>
                <a:cubicBezTo>
                  <a:pt x="399" y="80"/>
                  <a:pt x="399" y="80"/>
                  <a:pt x="399" y="80"/>
                </a:cubicBezTo>
                <a:cubicBezTo>
                  <a:pt x="399" y="90"/>
                  <a:pt x="399" y="90"/>
                  <a:pt x="399" y="90"/>
                </a:cubicBezTo>
                <a:cubicBezTo>
                  <a:pt x="437" y="90"/>
                  <a:pt x="437" y="90"/>
                  <a:pt x="437" y="90"/>
                </a:cubicBezTo>
                <a:cubicBezTo>
                  <a:pt x="437" y="76"/>
                  <a:pt x="437" y="76"/>
                  <a:pt x="437" y="76"/>
                </a:cubicBezTo>
                <a:cubicBezTo>
                  <a:pt x="364" y="76"/>
                  <a:pt x="364" y="76"/>
                  <a:pt x="364" y="76"/>
                </a:cubicBezTo>
                <a:cubicBezTo>
                  <a:pt x="360" y="89"/>
                  <a:pt x="360" y="89"/>
                  <a:pt x="360" y="89"/>
                </a:cubicBezTo>
                <a:cubicBezTo>
                  <a:pt x="355" y="76"/>
                  <a:pt x="355" y="76"/>
                  <a:pt x="355" y="76"/>
                </a:cubicBezTo>
                <a:cubicBezTo>
                  <a:pt x="283" y="76"/>
                  <a:pt x="283" y="76"/>
                  <a:pt x="283" y="76"/>
                </a:cubicBezTo>
                <a:cubicBezTo>
                  <a:pt x="283" y="90"/>
                  <a:pt x="283" y="90"/>
                  <a:pt x="283" y="90"/>
                </a:cubicBezTo>
                <a:cubicBezTo>
                  <a:pt x="321" y="90"/>
                  <a:pt x="321" y="90"/>
                  <a:pt x="321" y="90"/>
                </a:cubicBezTo>
                <a:cubicBezTo>
                  <a:pt x="321" y="80"/>
                  <a:pt x="321" y="80"/>
                  <a:pt x="321" y="80"/>
                </a:cubicBezTo>
                <a:cubicBezTo>
                  <a:pt x="324" y="90"/>
                  <a:pt x="324" y="90"/>
                  <a:pt x="324" y="90"/>
                </a:cubicBezTo>
                <a:cubicBezTo>
                  <a:pt x="324" y="90"/>
                  <a:pt x="324" y="90"/>
                  <a:pt x="324" y="90"/>
                </a:cubicBezTo>
                <a:close/>
                <a:moveTo>
                  <a:pt x="128" y="90"/>
                </a:moveTo>
                <a:cubicBezTo>
                  <a:pt x="228" y="90"/>
                  <a:pt x="228" y="90"/>
                  <a:pt x="228" y="90"/>
                </a:cubicBezTo>
                <a:cubicBezTo>
                  <a:pt x="232" y="86"/>
                  <a:pt x="236" y="81"/>
                  <a:pt x="239" y="76"/>
                </a:cubicBezTo>
                <a:cubicBezTo>
                  <a:pt x="239" y="76"/>
                  <a:pt x="239" y="76"/>
                  <a:pt x="239" y="76"/>
                </a:cubicBezTo>
                <a:cubicBezTo>
                  <a:pt x="128" y="76"/>
                  <a:pt x="128" y="76"/>
                  <a:pt x="128" y="76"/>
                </a:cubicBezTo>
                <a:cubicBezTo>
                  <a:pt x="128" y="90"/>
                  <a:pt x="128" y="90"/>
                  <a:pt x="128" y="90"/>
                </a:cubicBezTo>
                <a:close/>
                <a:moveTo>
                  <a:pt x="25" y="90"/>
                </a:moveTo>
                <a:cubicBezTo>
                  <a:pt x="64" y="90"/>
                  <a:pt x="64" y="90"/>
                  <a:pt x="64" y="90"/>
                </a:cubicBezTo>
                <a:cubicBezTo>
                  <a:pt x="64" y="76"/>
                  <a:pt x="64" y="76"/>
                  <a:pt x="64" y="76"/>
                </a:cubicBezTo>
                <a:cubicBezTo>
                  <a:pt x="25" y="76"/>
                  <a:pt x="25" y="76"/>
                  <a:pt x="25" y="76"/>
                </a:cubicBezTo>
                <a:cubicBezTo>
                  <a:pt x="25" y="90"/>
                  <a:pt x="25" y="90"/>
                  <a:pt x="25" y="90"/>
                </a:cubicBezTo>
                <a:cubicBezTo>
                  <a:pt x="25" y="90"/>
                  <a:pt x="25" y="90"/>
                  <a:pt x="25" y="90"/>
                </a:cubicBezTo>
                <a:close/>
                <a:moveTo>
                  <a:pt x="45" y="83"/>
                </a:moveTo>
                <a:cubicBezTo>
                  <a:pt x="45" y="83"/>
                  <a:pt x="45" y="83"/>
                  <a:pt x="45" y="83"/>
                </a:cubicBezTo>
                <a:moveTo>
                  <a:pt x="399" y="115"/>
                </a:moveTo>
                <a:cubicBezTo>
                  <a:pt x="437" y="115"/>
                  <a:pt x="437" y="115"/>
                  <a:pt x="437" y="115"/>
                </a:cubicBezTo>
                <a:cubicBezTo>
                  <a:pt x="437" y="102"/>
                  <a:pt x="437" y="102"/>
                  <a:pt x="437" y="102"/>
                </a:cubicBezTo>
                <a:cubicBezTo>
                  <a:pt x="399" y="102"/>
                  <a:pt x="399" y="102"/>
                  <a:pt x="399" y="102"/>
                </a:cubicBezTo>
                <a:cubicBezTo>
                  <a:pt x="399" y="115"/>
                  <a:pt x="399" y="115"/>
                  <a:pt x="399" y="115"/>
                </a:cubicBezTo>
                <a:cubicBezTo>
                  <a:pt x="399" y="115"/>
                  <a:pt x="399" y="115"/>
                  <a:pt x="399" y="115"/>
                </a:cubicBezTo>
                <a:close/>
                <a:moveTo>
                  <a:pt x="418" y="109"/>
                </a:moveTo>
                <a:cubicBezTo>
                  <a:pt x="418" y="109"/>
                  <a:pt x="418" y="109"/>
                  <a:pt x="418" y="109"/>
                </a:cubicBezTo>
                <a:moveTo>
                  <a:pt x="321" y="102"/>
                </a:moveTo>
                <a:cubicBezTo>
                  <a:pt x="283" y="102"/>
                  <a:pt x="283" y="102"/>
                  <a:pt x="283" y="102"/>
                </a:cubicBezTo>
                <a:cubicBezTo>
                  <a:pt x="283" y="115"/>
                  <a:pt x="283" y="115"/>
                  <a:pt x="283" y="115"/>
                </a:cubicBezTo>
                <a:cubicBezTo>
                  <a:pt x="321" y="115"/>
                  <a:pt x="321" y="115"/>
                  <a:pt x="321" y="115"/>
                </a:cubicBezTo>
                <a:cubicBezTo>
                  <a:pt x="321" y="115"/>
                  <a:pt x="321" y="102"/>
                  <a:pt x="321" y="102"/>
                </a:cubicBezTo>
                <a:close/>
                <a:moveTo>
                  <a:pt x="328" y="102"/>
                </a:moveTo>
                <a:cubicBezTo>
                  <a:pt x="333" y="115"/>
                  <a:pt x="333" y="115"/>
                  <a:pt x="333" y="115"/>
                </a:cubicBezTo>
                <a:cubicBezTo>
                  <a:pt x="387" y="115"/>
                  <a:pt x="387" y="115"/>
                  <a:pt x="387" y="115"/>
                </a:cubicBezTo>
                <a:cubicBezTo>
                  <a:pt x="387" y="115"/>
                  <a:pt x="391" y="102"/>
                  <a:pt x="391" y="102"/>
                </a:cubicBezTo>
                <a:cubicBezTo>
                  <a:pt x="328" y="102"/>
                  <a:pt x="328" y="102"/>
                  <a:pt x="328" y="102"/>
                </a:cubicBezTo>
                <a:cubicBezTo>
                  <a:pt x="328" y="102"/>
                  <a:pt x="328" y="102"/>
                  <a:pt x="328" y="102"/>
                </a:cubicBezTo>
                <a:close/>
                <a:moveTo>
                  <a:pt x="128" y="115"/>
                </a:moveTo>
                <a:cubicBezTo>
                  <a:pt x="128" y="115"/>
                  <a:pt x="240" y="115"/>
                  <a:pt x="239" y="115"/>
                </a:cubicBezTo>
                <a:cubicBezTo>
                  <a:pt x="236" y="111"/>
                  <a:pt x="232" y="106"/>
                  <a:pt x="227" y="102"/>
                </a:cubicBezTo>
                <a:cubicBezTo>
                  <a:pt x="128" y="102"/>
                  <a:pt x="128" y="102"/>
                  <a:pt x="128" y="102"/>
                </a:cubicBezTo>
                <a:cubicBezTo>
                  <a:pt x="128" y="115"/>
                  <a:pt x="128" y="115"/>
                  <a:pt x="128" y="115"/>
                </a:cubicBezTo>
                <a:close/>
                <a:moveTo>
                  <a:pt x="64" y="115"/>
                </a:moveTo>
                <a:cubicBezTo>
                  <a:pt x="64" y="102"/>
                  <a:pt x="64" y="102"/>
                  <a:pt x="64" y="102"/>
                </a:cubicBezTo>
                <a:cubicBezTo>
                  <a:pt x="26" y="102"/>
                  <a:pt x="26" y="102"/>
                  <a:pt x="26" y="102"/>
                </a:cubicBezTo>
                <a:cubicBezTo>
                  <a:pt x="26" y="115"/>
                  <a:pt x="26" y="115"/>
                  <a:pt x="26" y="115"/>
                </a:cubicBezTo>
                <a:cubicBezTo>
                  <a:pt x="26" y="115"/>
                  <a:pt x="64" y="115"/>
                  <a:pt x="64" y="115"/>
                </a:cubicBezTo>
                <a:close/>
                <a:moveTo>
                  <a:pt x="399" y="141"/>
                </a:moveTo>
                <a:cubicBezTo>
                  <a:pt x="437" y="141"/>
                  <a:pt x="437" y="141"/>
                  <a:pt x="437" y="141"/>
                </a:cubicBezTo>
                <a:cubicBezTo>
                  <a:pt x="437" y="127"/>
                  <a:pt x="437" y="127"/>
                  <a:pt x="437" y="127"/>
                </a:cubicBezTo>
                <a:cubicBezTo>
                  <a:pt x="399" y="127"/>
                  <a:pt x="399" y="127"/>
                  <a:pt x="399" y="127"/>
                </a:cubicBezTo>
                <a:cubicBezTo>
                  <a:pt x="399" y="141"/>
                  <a:pt x="399" y="141"/>
                  <a:pt x="399" y="141"/>
                </a:cubicBezTo>
                <a:cubicBezTo>
                  <a:pt x="399" y="141"/>
                  <a:pt x="399" y="141"/>
                  <a:pt x="399" y="141"/>
                </a:cubicBezTo>
                <a:close/>
                <a:moveTo>
                  <a:pt x="418" y="134"/>
                </a:moveTo>
                <a:cubicBezTo>
                  <a:pt x="418" y="134"/>
                  <a:pt x="418" y="134"/>
                  <a:pt x="418" y="134"/>
                </a:cubicBezTo>
                <a:moveTo>
                  <a:pt x="283" y="141"/>
                </a:moveTo>
                <a:cubicBezTo>
                  <a:pt x="321" y="141"/>
                  <a:pt x="321" y="141"/>
                  <a:pt x="321" y="141"/>
                </a:cubicBezTo>
                <a:cubicBezTo>
                  <a:pt x="321" y="127"/>
                  <a:pt x="321" y="127"/>
                  <a:pt x="321" y="127"/>
                </a:cubicBezTo>
                <a:cubicBezTo>
                  <a:pt x="283" y="127"/>
                  <a:pt x="283" y="127"/>
                  <a:pt x="283" y="127"/>
                </a:cubicBezTo>
                <a:cubicBezTo>
                  <a:pt x="283" y="141"/>
                  <a:pt x="283" y="141"/>
                  <a:pt x="283" y="141"/>
                </a:cubicBezTo>
                <a:cubicBezTo>
                  <a:pt x="283" y="141"/>
                  <a:pt x="283" y="141"/>
                  <a:pt x="283" y="141"/>
                </a:cubicBezTo>
                <a:close/>
                <a:moveTo>
                  <a:pt x="302" y="134"/>
                </a:moveTo>
                <a:cubicBezTo>
                  <a:pt x="302" y="134"/>
                  <a:pt x="302" y="134"/>
                  <a:pt x="302" y="134"/>
                </a:cubicBezTo>
                <a:moveTo>
                  <a:pt x="378" y="141"/>
                </a:moveTo>
                <a:cubicBezTo>
                  <a:pt x="378" y="141"/>
                  <a:pt x="383" y="127"/>
                  <a:pt x="383" y="127"/>
                </a:cubicBezTo>
                <a:cubicBezTo>
                  <a:pt x="337" y="127"/>
                  <a:pt x="337" y="127"/>
                  <a:pt x="337" y="127"/>
                </a:cubicBezTo>
                <a:cubicBezTo>
                  <a:pt x="342" y="141"/>
                  <a:pt x="342" y="141"/>
                  <a:pt x="342" y="141"/>
                </a:cubicBezTo>
                <a:cubicBezTo>
                  <a:pt x="378" y="141"/>
                  <a:pt x="378" y="141"/>
                  <a:pt x="378" y="141"/>
                </a:cubicBezTo>
                <a:close/>
                <a:moveTo>
                  <a:pt x="167" y="141"/>
                </a:moveTo>
                <a:cubicBezTo>
                  <a:pt x="167" y="141"/>
                  <a:pt x="167" y="127"/>
                  <a:pt x="167" y="127"/>
                </a:cubicBezTo>
                <a:cubicBezTo>
                  <a:pt x="128" y="127"/>
                  <a:pt x="128" y="127"/>
                  <a:pt x="128" y="127"/>
                </a:cubicBezTo>
                <a:cubicBezTo>
                  <a:pt x="128" y="141"/>
                  <a:pt x="128" y="141"/>
                  <a:pt x="128" y="141"/>
                </a:cubicBezTo>
                <a:cubicBezTo>
                  <a:pt x="128" y="141"/>
                  <a:pt x="167" y="141"/>
                  <a:pt x="167" y="141"/>
                </a:cubicBezTo>
                <a:close/>
                <a:moveTo>
                  <a:pt x="206" y="127"/>
                </a:moveTo>
                <a:cubicBezTo>
                  <a:pt x="206" y="141"/>
                  <a:pt x="206" y="141"/>
                  <a:pt x="206" y="141"/>
                </a:cubicBezTo>
                <a:cubicBezTo>
                  <a:pt x="247" y="141"/>
                  <a:pt x="247" y="141"/>
                  <a:pt x="247" y="141"/>
                </a:cubicBezTo>
                <a:cubicBezTo>
                  <a:pt x="247" y="136"/>
                  <a:pt x="247" y="131"/>
                  <a:pt x="245" y="127"/>
                </a:cubicBezTo>
                <a:cubicBezTo>
                  <a:pt x="206" y="127"/>
                  <a:pt x="206" y="127"/>
                  <a:pt x="206" y="127"/>
                </a:cubicBezTo>
                <a:cubicBezTo>
                  <a:pt x="206" y="127"/>
                  <a:pt x="206" y="127"/>
                  <a:pt x="206" y="127"/>
                </a:cubicBezTo>
                <a:close/>
                <a:moveTo>
                  <a:pt x="26" y="141"/>
                </a:moveTo>
                <a:cubicBezTo>
                  <a:pt x="64" y="141"/>
                  <a:pt x="64" y="141"/>
                  <a:pt x="64" y="141"/>
                </a:cubicBezTo>
                <a:cubicBezTo>
                  <a:pt x="64" y="127"/>
                  <a:pt x="64" y="127"/>
                  <a:pt x="64" y="127"/>
                </a:cubicBezTo>
                <a:cubicBezTo>
                  <a:pt x="26" y="127"/>
                  <a:pt x="26" y="127"/>
                  <a:pt x="26" y="127"/>
                </a:cubicBezTo>
                <a:cubicBezTo>
                  <a:pt x="26" y="141"/>
                  <a:pt x="26" y="141"/>
                  <a:pt x="26" y="141"/>
                </a:cubicBezTo>
                <a:cubicBezTo>
                  <a:pt x="26" y="141"/>
                  <a:pt x="26" y="141"/>
                  <a:pt x="26" y="141"/>
                </a:cubicBezTo>
                <a:close/>
                <a:moveTo>
                  <a:pt x="45" y="134"/>
                </a:moveTo>
                <a:cubicBezTo>
                  <a:pt x="45" y="134"/>
                  <a:pt x="45" y="134"/>
                  <a:pt x="45" y="134"/>
                </a:cubicBezTo>
                <a:moveTo>
                  <a:pt x="399" y="166"/>
                </a:moveTo>
                <a:cubicBezTo>
                  <a:pt x="462" y="166"/>
                  <a:pt x="462" y="166"/>
                  <a:pt x="462" y="166"/>
                </a:cubicBezTo>
                <a:cubicBezTo>
                  <a:pt x="462" y="152"/>
                  <a:pt x="462" y="152"/>
                  <a:pt x="462" y="152"/>
                </a:cubicBezTo>
                <a:cubicBezTo>
                  <a:pt x="399" y="152"/>
                  <a:pt x="399" y="152"/>
                  <a:pt x="399" y="152"/>
                </a:cubicBezTo>
                <a:cubicBezTo>
                  <a:pt x="399" y="166"/>
                  <a:pt x="399" y="166"/>
                  <a:pt x="399" y="166"/>
                </a:cubicBezTo>
                <a:cubicBezTo>
                  <a:pt x="399" y="166"/>
                  <a:pt x="399" y="166"/>
                  <a:pt x="399" y="166"/>
                </a:cubicBezTo>
                <a:close/>
                <a:moveTo>
                  <a:pt x="431" y="159"/>
                </a:moveTo>
                <a:cubicBezTo>
                  <a:pt x="431" y="159"/>
                  <a:pt x="431" y="159"/>
                  <a:pt x="431" y="159"/>
                </a:cubicBezTo>
                <a:moveTo>
                  <a:pt x="257" y="166"/>
                </a:moveTo>
                <a:cubicBezTo>
                  <a:pt x="321" y="166"/>
                  <a:pt x="321" y="166"/>
                  <a:pt x="321" y="166"/>
                </a:cubicBezTo>
                <a:cubicBezTo>
                  <a:pt x="321" y="152"/>
                  <a:pt x="321" y="152"/>
                  <a:pt x="321" y="152"/>
                </a:cubicBezTo>
                <a:cubicBezTo>
                  <a:pt x="257" y="152"/>
                  <a:pt x="257" y="152"/>
                  <a:pt x="257" y="152"/>
                </a:cubicBezTo>
                <a:cubicBezTo>
                  <a:pt x="257" y="166"/>
                  <a:pt x="257" y="166"/>
                  <a:pt x="257" y="166"/>
                </a:cubicBezTo>
                <a:cubicBezTo>
                  <a:pt x="257" y="166"/>
                  <a:pt x="257" y="166"/>
                  <a:pt x="257" y="166"/>
                </a:cubicBezTo>
                <a:close/>
                <a:moveTo>
                  <a:pt x="289" y="159"/>
                </a:moveTo>
                <a:cubicBezTo>
                  <a:pt x="289" y="159"/>
                  <a:pt x="289" y="159"/>
                  <a:pt x="289" y="159"/>
                </a:cubicBezTo>
                <a:moveTo>
                  <a:pt x="374" y="152"/>
                </a:moveTo>
                <a:cubicBezTo>
                  <a:pt x="346" y="152"/>
                  <a:pt x="346" y="152"/>
                  <a:pt x="346" y="152"/>
                </a:cubicBezTo>
                <a:cubicBezTo>
                  <a:pt x="350" y="166"/>
                  <a:pt x="350" y="166"/>
                  <a:pt x="350" y="166"/>
                </a:cubicBezTo>
                <a:cubicBezTo>
                  <a:pt x="369" y="166"/>
                  <a:pt x="369" y="166"/>
                  <a:pt x="369" y="166"/>
                </a:cubicBezTo>
                <a:cubicBezTo>
                  <a:pt x="374" y="152"/>
                  <a:pt x="374" y="152"/>
                  <a:pt x="374" y="152"/>
                </a:cubicBezTo>
                <a:cubicBezTo>
                  <a:pt x="374" y="152"/>
                  <a:pt x="374" y="152"/>
                  <a:pt x="374" y="152"/>
                </a:cubicBezTo>
                <a:close/>
                <a:moveTo>
                  <a:pt x="0" y="152"/>
                </a:moveTo>
                <a:cubicBezTo>
                  <a:pt x="0" y="166"/>
                  <a:pt x="0" y="166"/>
                  <a:pt x="0" y="166"/>
                </a:cubicBezTo>
                <a:cubicBezTo>
                  <a:pt x="90" y="166"/>
                  <a:pt x="90" y="166"/>
                  <a:pt x="90" y="166"/>
                </a:cubicBezTo>
                <a:cubicBezTo>
                  <a:pt x="90" y="152"/>
                  <a:pt x="90" y="152"/>
                  <a:pt x="90" y="152"/>
                </a:cubicBezTo>
                <a:cubicBezTo>
                  <a:pt x="0" y="152"/>
                  <a:pt x="0" y="152"/>
                  <a:pt x="0" y="152"/>
                </a:cubicBezTo>
                <a:close/>
                <a:moveTo>
                  <a:pt x="102" y="152"/>
                </a:moveTo>
                <a:cubicBezTo>
                  <a:pt x="102" y="166"/>
                  <a:pt x="102" y="166"/>
                  <a:pt x="102" y="166"/>
                </a:cubicBezTo>
                <a:cubicBezTo>
                  <a:pt x="240" y="166"/>
                  <a:pt x="240" y="166"/>
                  <a:pt x="240" y="166"/>
                </a:cubicBezTo>
                <a:cubicBezTo>
                  <a:pt x="241" y="166"/>
                  <a:pt x="241" y="166"/>
                  <a:pt x="241" y="166"/>
                </a:cubicBezTo>
                <a:cubicBezTo>
                  <a:pt x="244" y="162"/>
                  <a:pt x="245" y="157"/>
                  <a:pt x="246" y="152"/>
                </a:cubicBezTo>
                <a:cubicBezTo>
                  <a:pt x="102" y="152"/>
                  <a:pt x="102" y="152"/>
                  <a:pt x="102" y="152"/>
                </a:cubicBezTo>
                <a:cubicBezTo>
                  <a:pt x="102" y="152"/>
                  <a:pt x="102" y="152"/>
                  <a:pt x="102" y="152"/>
                </a:cubicBezTo>
                <a:close/>
                <a:moveTo>
                  <a:pt x="365" y="178"/>
                </a:moveTo>
                <a:cubicBezTo>
                  <a:pt x="354" y="178"/>
                  <a:pt x="354" y="178"/>
                  <a:pt x="354" y="178"/>
                </a:cubicBezTo>
                <a:cubicBezTo>
                  <a:pt x="359" y="191"/>
                  <a:pt x="359" y="191"/>
                  <a:pt x="359" y="191"/>
                </a:cubicBezTo>
                <a:cubicBezTo>
                  <a:pt x="361" y="191"/>
                  <a:pt x="361" y="191"/>
                  <a:pt x="361" y="191"/>
                </a:cubicBezTo>
                <a:cubicBezTo>
                  <a:pt x="365" y="178"/>
                  <a:pt x="365" y="178"/>
                  <a:pt x="365" y="178"/>
                </a:cubicBezTo>
                <a:cubicBezTo>
                  <a:pt x="365" y="178"/>
                  <a:pt x="365" y="178"/>
                  <a:pt x="365" y="178"/>
                </a:cubicBezTo>
                <a:close/>
                <a:moveTo>
                  <a:pt x="399" y="191"/>
                </a:moveTo>
                <a:cubicBezTo>
                  <a:pt x="462" y="191"/>
                  <a:pt x="462" y="191"/>
                  <a:pt x="462" y="191"/>
                </a:cubicBezTo>
                <a:cubicBezTo>
                  <a:pt x="462" y="178"/>
                  <a:pt x="462" y="178"/>
                  <a:pt x="462" y="178"/>
                </a:cubicBezTo>
                <a:cubicBezTo>
                  <a:pt x="399" y="178"/>
                  <a:pt x="399" y="178"/>
                  <a:pt x="399" y="178"/>
                </a:cubicBezTo>
                <a:cubicBezTo>
                  <a:pt x="399" y="191"/>
                  <a:pt x="399" y="191"/>
                  <a:pt x="399" y="191"/>
                </a:cubicBezTo>
                <a:cubicBezTo>
                  <a:pt x="399" y="191"/>
                  <a:pt x="399" y="191"/>
                  <a:pt x="399" y="191"/>
                </a:cubicBezTo>
                <a:close/>
                <a:moveTo>
                  <a:pt x="431" y="185"/>
                </a:moveTo>
                <a:cubicBezTo>
                  <a:pt x="431" y="185"/>
                  <a:pt x="431" y="185"/>
                  <a:pt x="431" y="185"/>
                </a:cubicBezTo>
                <a:moveTo>
                  <a:pt x="102" y="191"/>
                </a:moveTo>
                <a:cubicBezTo>
                  <a:pt x="199" y="191"/>
                  <a:pt x="199" y="191"/>
                  <a:pt x="199" y="191"/>
                </a:cubicBezTo>
                <a:cubicBezTo>
                  <a:pt x="212" y="191"/>
                  <a:pt x="223" y="186"/>
                  <a:pt x="232" y="178"/>
                </a:cubicBezTo>
                <a:cubicBezTo>
                  <a:pt x="232" y="178"/>
                  <a:pt x="102" y="178"/>
                  <a:pt x="102" y="178"/>
                </a:cubicBezTo>
                <a:cubicBezTo>
                  <a:pt x="102" y="191"/>
                  <a:pt x="102" y="191"/>
                  <a:pt x="102" y="191"/>
                </a:cubicBezTo>
                <a:moveTo>
                  <a:pt x="257" y="191"/>
                </a:moveTo>
                <a:cubicBezTo>
                  <a:pt x="321" y="191"/>
                  <a:pt x="321" y="191"/>
                  <a:pt x="321" y="191"/>
                </a:cubicBezTo>
                <a:cubicBezTo>
                  <a:pt x="321" y="178"/>
                  <a:pt x="321" y="178"/>
                  <a:pt x="321" y="178"/>
                </a:cubicBezTo>
                <a:cubicBezTo>
                  <a:pt x="257" y="178"/>
                  <a:pt x="257" y="178"/>
                  <a:pt x="257" y="178"/>
                </a:cubicBezTo>
                <a:cubicBezTo>
                  <a:pt x="257" y="191"/>
                  <a:pt x="257" y="191"/>
                  <a:pt x="257" y="191"/>
                </a:cubicBezTo>
                <a:cubicBezTo>
                  <a:pt x="257" y="191"/>
                  <a:pt x="257" y="191"/>
                  <a:pt x="257" y="191"/>
                </a:cubicBezTo>
                <a:close/>
                <a:moveTo>
                  <a:pt x="289" y="185"/>
                </a:moveTo>
                <a:cubicBezTo>
                  <a:pt x="289" y="185"/>
                  <a:pt x="289" y="185"/>
                  <a:pt x="289" y="185"/>
                </a:cubicBezTo>
                <a:moveTo>
                  <a:pt x="0" y="178"/>
                </a:moveTo>
                <a:cubicBezTo>
                  <a:pt x="0" y="191"/>
                  <a:pt x="0" y="191"/>
                  <a:pt x="0" y="191"/>
                </a:cubicBezTo>
                <a:cubicBezTo>
                  <a:pt x="90" y="191"/>
                  <a:pt x="90" y="191"/>
                  <a:pt x="90" y="191"/>
                </a:cubicBezTo>
                <a:cubicBezTo>
                  <a:pt x="90" y="178"/>
                  <a:pt x="90" y="178"/>
                  <a:pt x="90" y="178"/>
                </a:cubicBezTo>
                <a:cubicBezTo>
                  <a:pt x="0" y="178"/>
                  <a:pt x="0" y="178"/>
                  <a:pt x="0" y="178"/>
                </a:cubicBezTo>
                <a:close/>
                <a:moveTo>
                  <a:pt x="48" y="248"/>
                </a:moveTo>
                <a:cubicBezTo>
                  <a:pt x="46" y="237"/>
                  <a:pt x="36" y="235"/>
                  <a:pt x="30" y="235"/>
                </a:cubicBezTo>
                <a:cubicBezTo>
                  <a:pt x="19" y="235"/>
                  <a:pt x="10" y="244"/>
                  <a:pt x="10" y="260"/>
                </a:cubicBezTo>
                <a:cubicBezTo>
                  <a:pt x="10" y="275"/>
                  <a:pt x="15" y="287"/>
                  <a:pt x="31" y="287"/>
                </a:cubicBezTo>
                <a:cubicBezTo>
                  <a:pt x="36" y="287"/>
                  <a:pt x="46" y="284"/>
                  <a:pt x="49" y="269"/>
                </a:cubicBezTo>
                <a:cubicBezTo>
                  <a:pt x="57" y="269"/>
                  <a:pt x="57" y="269"/>
                  <a:pt x="57" y="269"/>
                </a:cubicBezTo>
                <a:cubicBezTo>
                  <a:pt x="53" y="293"/>
                  <a:pt x="34" y="294"/>
                  <a:pt x="29" y="294"/>
                </a:cubicBezTo>
                <a:cubicBezTo>
                  <a:pt x="15" y="294"/>
                  <a:pt x="1" y="285"/>
                  <a:pt x="1" y="260"/>
                </a:cubicBezTo>
                <a:cubicBezTo>
                  <a:pt x="1" y="241"/>
                  <a:pt x="12" y="228"/>
                  <a:pt x="30" y="228"/>
                </a:cubicBezTo>
                <a:cubicBezTo>
                  <a:pt x="47" y="228"/>
                  <a:pt x="55" y="238"/>
                  <a:pt x="56" y="248"/>
                </a:cubicBezTo>
                <a:lnTo>
                  <a:pt x="48" y="248"/>
                </a:lnTo>
                <a:close/>
                <a:moveTo>
                  <a:pt x="81" y="245"/>
                </a:moveTo>
                <a:cubicBezTo>
                  <a:pt x="95" y="245"/>
                  <a:pt x="102" y="257"/>
                  <a:pt x="102" y="269"/>
                </a:cubicBezTo>
                <a:cubicBezTo>
                  <a:pt x="102" y="281"/>
                  <a:pt x="95" y="294"/>
                  <a:pt x="81" y="294"/>
                </a:cubicBezTo>
                <a:cubicBezTo>
                  <a:pt x="66" y="294"/>
                  <a:pt x="59" y="281"/>
                  <a:pt x="59" y="269"/>
                </a:cubicBezTo>
                <a:cubicBezTo>
                  <a:pt x="59" y="257"/>
                  <a:pt x="66" y="245"/>
                  <a:pt x="81" y="245"/>
                </a:cubicBezTo>
                <a:close/>
                <a:moveTo>
                  <a:pt x="81" y="287"/>
                </a:moveTo>
                <a:cubicBezTo>
                  <a:pt x="92" y="287"/>
                  <a:pt x="94" y="276"/>
                  <a:pt x="94" y="269"/>
                </a:cubicBezTo>
                <a:cubicBezTo>
                  <a:pt x="94" y="263"/>
                  <a:pt x="92" y="252"/>
                  <a:pt x="81" y="252"/>
                </a:cubicBezTo>
                <a:cubicBezTo>
                  <a:pt x="69" y="252"/>
                  <a:pt x="67" y="263"/>
                  <a:pt x="67" y="269"/>
                </a:cubicBezTo>
                <a:cubicBezTo>
                  <a:pt x="67" y="276"/>
                  <a:pt x="69" y="287"/>
                  <a:pt x="81" y="287"/>
                </a:cubicBezTo>
                <a:close/>
                <a:moveTo>
                  <a:pt x="146" y="292"/>
                </a:moveTo>
                <a:cubicBezTo>
                  <a:pt x="138" y="292"/>
                  <a:pt x="138" y="292"/>
                  <a:pt x="138" y="292"/>
                </a:cubicBezTo>
                <a:cubicBezTo>
                  <a:pt x="138" y="264"/>
                  <a:pt x="138" y="264"/>
                  <a:pt x="138" y="264"/>
                </a:cubicBezTo>
                <a:cubicBezTo>
                  <a:pt x="138" y="256"/>
                  <a:pt x="136" y="252"/>
                  <a:pt x="128" y="252"/>
                </a:cubicBezTo>
                <a:cubicBezTo>
                  <a:pt x="124" y="252"/>
                  <a:pt x="116" y="255"/>
                  <a:pt x="116" y="267"/>
                </a:cubicBezTo>
                <a:cubicBezTo>
                  <a:pt x="116" y="292"/>
                  <a:pt x="116" y="292"/>
                  <a:pt x="116" y="292"/>
                </a:cubicBezTo>
                <a:cubicBezTo>
                  <a:pt x="108" y="292"/>
                  <a:pt x="108" y="292"/>
                  <a:pt x="108" y="292"/>
                </a:cubicBezTo>
                <a:cubicBezTo>
                  <a:pt x="108" y="246"/>
                  <a:pt x="108" y="246"/>
                  <a:pt x="108" y="246"/>
                </a:cubicBezTo>
                <a:cubicBezTo>
                  <a:pt x="116" y="246"/>
                  <a:pt x="116" y="246"/>
                  <a:pt x="116" y="246"/>
                </a:cubicBezTo>
                <a:cubicBezTo>
                  <a:pt x="116" y="253"/>
                  <a:pt x="116" y="253"/>
                  <a:pt x="116" y="253"/>
                </a:cubicBezTo>
                <a:cubicBezTo>
                  <a:pt x="116" y="253"/>
                  <a:pt x="116" y="253"/>
                  <a:pt x="116" y="253"/>
                </a:cubicBezTo>
                <a:cubicBezTo>
                  <a:pt x="118" y="250"/>
                  <a:pt x="122" y="245"/>
                  <a:pt x="130" y="245"/>
                </a:cubicBezTo>
                <a:cubicBezTo>
                  <a:pt x="137" y="245"/>
                  <a:pt x="146" y="248"/>
                  <a:pt x="146" y="261"/>
                </a:cubicBezTo>
                <a:lnTo>
                  <a:pt x="146" y="292"/>
                </a:lnTo>
                <a:close/>
                <a:moveTo>
                  <a:pt x="193" y="292"/>
                </a:moveTo>
                <a:cubicBezTo>
                  <a:pt x="185" y="292"/>
                  <a:pt x="185" y="292"/>
                  <a:pt x="185" y="292"/>
                </a:cubicBezTo>
                <a:cubicBezTo>
                  <a:pt x="185" y="264"/>
                  <a:pt x="185" y="264"/>
                  <a:pt x="185" y="264"/>
                </a:cubicBezTo>
                <a:cubicBezTo>
                  <a:pt x="185" y="256"/>
                  <a:pt x="183" y="252"/>
                  <a:pt x="175" y="252"/>
                </a:cubicBezTo>
                <a:cubicBezTo>
                  <a:pt x="171" y="252"/>
                  <a:pt x="163" y="255"/>
                  <a:pt x="163" y="267"/>
                </a:cubicBezTo>
                <a:cubicBezTo>
                  <a:pt x="163" y="292"/>
                  <a:pt x="163" y="292"/>
                  <a:pt x="163" y="292"/>
                </a:cubicBezTo>
                <a:cubicBezTo>
                  <a:pt x="155" y="292"/>
                  <a:pt x="155" y="292"/>
                  <a:pt x="155" y="292"/>
                </a:cubicBezTo>
                <a:cubicBezTo>
                  <a:pt x="155" y="246"/>
                  <a:pt x="155" y="246"/>
                  <a:pt x="155" y="246"/>
                </a:cubicBezTo>
                <a:cubicBezTo>
                  <a:pt x="163" y="246"/>
                  <a:pt x="163" y="246"/>
                  <a:pt x="163" y="246"/>
                </a:cubicBezTo>
                <a:cubicBezTo>
                  <a:pt x="163" y="253"/>
                  <a:pt x="163" y="253"/>
                  <a:pt x="163" y="253"/>
                </a:cubicBezTo>
                <a:cubicBezTo>
                  <a:pt x="163" y="253"/>
                  <a:pt x="163" y="253"/>
                  <a:pt x="163" y="253"/>
                </a:cubicBezTo>
                <a:cubicBezTo>
                  <a:pt x="164" y="250"/>
                  <a:pt x="169" y="245"/>
                  <a:pt x="177" y="245"/>
                </a:cubicBezTo>
                <a:cubicBezTo>
                  <a:pt x="184" y="245"/>
                  <a:pt x="193" y="248"/>
                  <a:pt x="193" y="261"/>
                </a:cubicBezTo>
                <a:lnTo>
                  <a:pt x="193" y="292"/>
                </a:lnTo>
                <a:close/>
                <a:moveTo>
                  <a:pt x="240" y="278"/>
                </a:moveTo>
                <a:cubicBezTo>
                  <a:pt x="239" y="280"/>
                  <a:pt x="237" y="287"/>
                  <a:pt x="232" y="291"/>
                </a:cubicBezTo>
                <a:cubicBezTo>
                  <a:pt x="229" y="292"/>
                  <a:pt x="226" y="294"/>
                  <a:pt x="219" y="294"/>
                </a:cubicBezTo>
                <a:cubicBezTo>
                  <a:pt x="206" y="294"/>
                  <a:pt x="198" y="284"/>
                  <a:pt x="198" y="271"/>
                </a:cubicBezTo>
                <a:cubicBezTo>
                  <a:pt x="198" y="256"/>
                  <a:pt x="205" y="245"/>
                  <a:pt x="221" y="245"/>
                </a:cubicBezTo>
                <a:cubicBezTo>
                  <a:pt x="234" y="245"/>
                  <a:pt x="240" y="256"/>
                  <a:pt x="240" y="272"/>
                </a:cubicBezTo>
                <a:cubicBezTo>
                  <a:pt x="207" y="272"/>
                  <a:pt x="207" y="272"/>
                  <a:pt x="207" y="272"/>
                </a:cubicBezTo>
                <a:cubicBezTo>
                  <a:pt x="207" y="282"/>
                  <a:pt x="211" y="287"/>
                  <a:pt x="220" y="287"/>
                </a:cubicBezTo>
                <a:cubicBezTo>
                  <a:pt x="227" y="287"/>
                  <a:pt x="232" y="281"/>
                  <a:pt x="232" y="278"/>
                </a:cubicBezTo>
                <a:lnTo>
                  <a:pt x="240" y="278"/>
                </a:lnTo>
                <a:close/>
                <a:moveTo>
                  <a:pt x="232" y="266"/>
                </a:moveTo>
                <a:cubicBezTo>
                  <a:pt x="232" y="259"/>
                  <a:pt x="229" y="252"/>
                  <a:pt x="219" y="252"/>
                </a:cubicBezTo>
                <a:cubicBezTo>
                  <a:pt x="212" y="252"/>
                  <a:pt x="207" y="259"/>
                  <a:pt x="207" y="266"/>
                </a:cubicBezTo>
                <a:lnTo>
                  <a:pt x="232" y="266"/>
                </a:lnTo>
                <a:close/>
                <a:moveTo>
                  <a:pt x="276" y="262"/>
                </a:moveTo>
                <a:cubicBezTo>
                  <a:pt x="275" y="256"/>
                  <a:pt x="272" y="252"/>
                  <a:pt x="265" y="252"/>
                </a:cubicBezTo>
                <a:cubicBezTo>
                  <a:pt x="256" y="252"/>
                  <a:pt x="253" y="261"/>
                  <a:pt x="253" y="269"/>
                </a:cubicBezTo>
                <a:cubicBezTo>
                  <a:pt x="253" y="277"/>
                  <a:pt x="254" y="287"/>
                  <a:pt x="265" y="287"/>
                </a:cubicBezTo>
                <a:cubicBezTo>
                  <a:pt x="270" y="287"/>
                  <a:pt x="275" y="283"/>
                  <a:pt x="276" y="276"/>
                </a:cubicBezTo>
                <a:cubicBezTo>
                  <a:pt x="284" y="276"/>
                  <a:pt x="284" y="276"/>
                  <a:pt x="284" y="276"/>
                </a:cubicBezTo>
                <a:cubicBezTo>
                  <a:pt x="283" y="283"/>
                  <a:pt x="278" y="294"/>
                  <a:pt x="265" y="294"/>
                </a:cubicBezTo>
                <a:cubicBezTo>
                  <a:pt x="252" y="294"/>
                  <a:pt x="244" y="284"/>
                  <a:pt x="244" y="271"/>
                </a:cubicBezTo>
                <a:cubicBezTo>
                  <a:pt x="244" y="256"/>
                  <a:pt x="251" y="245"/>
                  <a:pt x="266" y="245"/>
                </a:cubicBezTo>
                <a:cubicBezTo>
                  <a:pt x="278" y="245"/>
                  <a:pt x="283" y="254"/>
                  <a:pt x="284" y="262"/>
                </a:cubicBezTo>
                <a:lnTo>
                  <a:pt x="276" y="262"/>
                </a:lnTo>
                <a:close/>
                <a:moveTo>
                  <a:pt x="300" y="253"/>
                </a:moveTo>
                <a:cubicBezTo>
                  <a:pt x="300" y="283"/>
                  <a:pt x="300" y="283"/>
                  <a:pt x="300" y="283"/>
                </a:cubicBezTo>
                <a:cubicBezTo>
                  <a:pt x="300" y="286"/>
                  <a:pt x="304" y="286"/>
                  <a:pt x="305" y="286"/>
                </a:cubicBezTo>
                <a:cubicBezTo>
                  <a:pt x="308" y="286"/>
                  <a:pt x="308" y="286"/>
                  <a:pt x="308" y="286"/>
                </a:cubicBezTo>
                <a:cubicBezTo>
                  <a:pt x="308" y="292"/>
                  <a:pt x="308" y="292"/>
                  <a:pt x="308" y="292"/>
                </a:cubicBezTo>
                <a:cubicBezTo>
                  <a:pt x="305" y="293"/>
                  <a:pt x="303" y="293"/>
                  <a:pt x="302" y="293"/>
                </a:cubicBezTo>
                <a:cubicBezTo>
                  <a:pt x="294" y="293"/>
                  <a:pt x="293" y="289"/>
                  <a:pt x="293" y="283"/>
                </a:cubicBezTo>
                <a:cubicBezTo>
                  <a:pt x="293" y="253"/>
                  <a:pt x="293" y="253"/>
                  <a:pt x="293" y="253"/>
                </a:cubicBezTo>
                <a:cubicBezTo>
                  <a:pt x="286" y="253"/>
                  <a:pt x="286" y="253"/>
                  <a:pt x="286" y="253"/>
                </a:cubicBezTo>
                <a:cubicBezTo>
                  <a:pt x="286" y="246"/>
                  <a:pt x="286" y="246"/>
                  <a:pt x="286" y="246"/>
                </a:cubicBezTo>
                <a:cubicBezTo>
                  <a:pt x="293" y="246"/>
                  <a:pt x="293" y="246"/>
                  <a:pt x="293" y="246"/>
                </a:cubicBezTo>
                <a:cubicBezTo>
                  <a:pt x="293" y="234"/>
                  <a:pt x="293" y="234"/>
                  <a:pt x="293" y="234"/>
                </a:cubicBezTo>
                <a:cubicBezTo>
                  <a:pt x="300" y="234"/>
                  <a:pt x="300" y="234"/>
                  <a:pt x="300" y="234"/>
                </a:cubicBezTo>
                <a:cubicBezTo>
                  <a:pt x="300" y="246"/>
                  <a:pt x="300" y="246"/>
                  <a:pt x="300" y="246"/>
                </a:cubicBezTo>
                <a:cubicBezTo>
                  <a:pt x="308" y="246"/>
                  <a:pt x="308" y="246"/>
                  <a:pt x="308" y="246"/>
                </a:cubicBezTo>
                <a:cubicBezTo>
                  <a:pt x="308" y="253"/>
                  <a:pt x="308" y="253"/>
                  <a:pt x="308" y="253"/>
                </a:cubicBezTo>
                <a:lnTo>
                  <a:pt x="300" y="253"/>
                </a:lnTo>
                <a:close/>
                <a:moveTo>
                  <a:pt x="314" y="238"/>
                </a:moveTo>
                <a:cubicBezTo>
                  <a:pt x="314" y="229"/>
                  <a:pt x="314" y="229"/>
                  <a:pt x="314" y="229"/>
                </a:cubicBezTo>
                <a:cubicBezTo>
                  <a:pt x="322" y="229"/>
                  <a:pt x="322" y="229"/>
                  <a:pt x="322" y="229"/>
                </a:cubicBezTo>
                <a:cubicBezTo>
                  <a:pt x="322" y="238"/>
                  <a:pt x="322" y="238"/>
                  <a:pt x="322" y="238"/>
                </a:cubicBezTo>
                <a:lnTo>
                  <a:pt x="314" y="238"/>
                </a:lnTo>
                <a:close/>
                <a:moveTo>
                  <a:pt x="322" y="292"/>
                </a:moveTo>
                <a:cubicBezTo>
                  <a:pt x="314" y="292"/>
                  <a:pt x="314" y="292"/>
                  <a:pt x="314" y="292"/>
                </a:cubicBezTo>
                <a:cubicBezTo>
                  <a:pt x="314" y="246"/>
                  <a:pt x="314" y="246"/>
                  <a:pt x="314" y="246"/>
                </a:cubicBezTo>
                <a:cubicBezTo>
                  <a:pt x="322" y="246"/>
                  <a:pt x="322" y="246"/>
                  <a:pt x="322" y="246"/>
                </a:cubicBezTo>
                <a:lnTo>
                  <a:pt x="322" y="292"/>
                </a:lnTo>
                <a:close/>
                <a:moveTo>
                  <a:pt x="351" y="245"/>
                </a:moveTo>
                <a:cubicBezTo>
                  <a:pt x="365" y="245"/>
                  <a:pt x="372" y="257"/>
                  <a:pt x="372" y="269"/>
                </a:cubicBezTo>
                <a:cubicBezTo>
                  <a:pt x="372" y="281"/>
                  <a:pt x="365" y="294"/>
                  <a:pt x="351" y="294"/>
                </a:cubicBezTo>
                <a:cubicBezTo>
                  <a:pt x="336" y="294"/>
                  <a:pt x="329" y="281"/>
                  <a:pt x="329" y="269"/>
                </a:cubicBezTo>
                <a:cubicBezTo>
                  <a:pt x="329" y="257"/>
                  <a:pt x="336" y="245"/>
                  <a:pt x="351" y="245"/>
                </a:cubicBezTo>
                <a:close/>
                <a:moveTo>
                  <a:pt x="351" y="287"/>
                </a:moveTo>
                <a:cubicBezTo>
                  <a:pt x="362" y="287"/>
                  <a:pt x="364" y="276"/>
                  <a:pt x="364" y="269"/>
                </a:cubicBezTo>
                <a:cubicBezTo>
                  <a:pt x="364" y="263"/>
                  <a:pt x="362" y="252"/>
                  <a:pt x="351" y="252"/>
                </a:cubicBezTo>
                <a:cubicBezTo>
                  <a:pt x="339" y="252"/>
                  <a:pt x="337" y="263"/>
                  <a:pt x="337" y="269"/>
                </a:cubicBezTo>
                <a:cubicBezTo>
                  <a:pt x="337" y="276"/>
                  <a:pt x="339" y="287"/>
                  <a:pt x="351" y="287"/>
                </a:cubicBezTo>
                <a:close/>
                <a:moveTo>
                  <a:pt x="416" y="292"/>
                </a:moveTo>
                <a:cubicBezTo>
                  <a:pt x="408" y="292"/>
                  <a:pt x="408" y="292"/>
                  <a:pt x="408" y="292"/>
                </a:cubicBezTo>
                <a:cubicBezTo>
                  <a:pt x="408" y="264"/>
                  <a:pt x="408" y="264"/>
                  <a:pt x="408" y="264"/>
                </a:cubicBezTo>
                <a:cubicBezTo>
                  <a:pt x="408" y="256"/>
                  <a:pt x="406" y="252"/>
                  <a:pt x="398" y="252"/>
                </a:cubicBezTo>
                <a:cubicBezTo>
                  <a:pt x="394" y="252"/>
                  <a:pt x="386" y="255"/>
                  <a:pt x="386" y="267"/>
                </a:cubicBezTo>
                <a:cubicBezTo>
                  <a:pt x="386" y="292"/>
                  <a:pt x="386" y="292"/>
                  <a:pt x="386" y="292"/>
                </a:cubicBezTo>
                <a:cubicBezTo>
                  <a:pt x="379" y="292"/>
                  <a:pt x="379" y="292"/>
                  <a:pt x="379" y="292"/>
                </a:cubicBezTo>
                <a:cubicBezTo>
                  <a:pt x="379" y="246"/>
                  <a:pt x="379" y="246"/>
                  <a:pt x="379" y="246"/>
                </a:cubicBezTo>
                <a:cubicBezTo>
                  <a:pt x="386" y="246"/>
                  <a:pt x="386" y="246"/>
                  <a:pt x="386" y="246"/>
                </a:cubicBezTo>
                <a:cubicBezTo>
                  <a:pt x="386" y="253"/>
                  <a:pt x="386" y="253"/>
                  <a:pt x="386" y="253"/>
                </a:cubicBezTo>
                <a:cubicBezTo>
                  <a:pt x="386" y="253"/>
                  <a:pt x="386" y="253"/>
                  <a:pt x="386" y="253"/>
                </a:cubicBezTo>
                <a:cubicBezTo>
                  <a:pt x="388" y="250"/>
                  <a:pt x="392" y="245"/>
                  <a:pt x="400" y="245"/>
                </a:cubicBezTo>
                <a:cubicBezTo>
                  <a:pt x="407" y="245"/>
                  <a:pt x="416" y="248"/>
                  <a:pt x="416" y="261"/>
                </a:cubicBezTo>
                <a:lnTo>
                  <a:pt x="416" y="292"/>
                </a:lnTo>
                <a:close/>
                <a:moveTo>
                  <a:pt x="451" y="260"/>
                </a:moveTo>
                <a:cubicBezTo>
                  <a:pt x="451" y="257"/>
                  <a:pt x="450" y="252"/>
                  <a:pt x="441" y="252"/>
                </a:cubicBezTo>
                <a:cubicBezTo>
                  <a:pt x="438" y="252"/>
                  <a:pt x="431" y="253"/>
                  <a:pt x="431" y="258"/>
                </a:cubicBezTo>
                <a:cubicBezTo>
                  <a:pt x="431" y="262"/>
                  <a:pt x="434" y="263"/>
                  <a:pt x="440" y="264"/>
                </a:cubicBezTo>
                <a:cubicBezTo>
                  <a:pt x="447" y="266"/>
                  <a:pt x="447" y="266"/>
                  <a:pt x="447" y="266"/>
                </a:cubicBezTo>
                <a:cubicBezTo>
                  <a:pt x="457" y="269"/>
                  <a:pt x="460" y="272"/>
                  <a:pt x="460" y="279"/>
                </a:cubicBezTo>
                <a:cubicBezTo>
                  <a:pt x="460" y="288"/>
                  <a:pt x="453" y="294"/>
                  <a:pt x="442" y="294"/>
                </a:cubicBezTo>
                <a:cubicBezTo>
                  <a:pt x="424" y="294"/>
                  <a:pt x="423" y="283"/>
                  <a:pt x="422" y="278"/>
                </a:cubicBezTo>
                <a:cubicBezTo>
                  <a:pt x="430" y="278"/>
                  <a:pt x="430" y="278"/>
                  <a:pt x="430" y="278"/>
                </a:cubicBezTo>
                <a:cubicBezTo>
                  <a:pt x="430" y="281"/>
                  <a:pt x="431" y="287"/>
                  <a:pt x="442" y="287"/>
                </a:cubicBezTo>
                <a:cubicBezTo>
                  <a:pt x="448" y="287"/>
                  <a:pt x="453" y="285"/>
                  <a:pt x="453" y="280"/>
                </a:cubicBezTo>
                <a:cubicBezTo>
                  <a:pt x="453" y="276"/>
                  <a:pt x="450" y="275"/>
                  <a:pt x="444" y="273"/>
                </a:cubicBezTo>
                <a:cubicBezTo>
                  <a:pt x="435" y="271"/>
                  <a:pt x="435" y="271"/>
                  <a:pt x="435" y="271"/>
                </a:cubicBezTo>
                <a:cubicBezTo>
                  <a:pt x="428" y="269"/>
                  <a:pt x="424" y="266"/>
                  <a:pt x="424" y="260"/>
                </a:cubicBezTo>
                <a:cubicBezTo>
                  <a:pt x="424" y="250"/>
                  <a:pt x="432" y="245"/>
                  <a:pt x="441" y="245"/>
                </a:cubicBezTo>
                <a:cubicBezTo>
                  <a:pt x="458" y="245"/>
                  <a:pt x="459" y="257"/>
                  <a:pt x="459" y="260"/>
                </a:cubicBezTo>
                <a:lnTo>
                  <a:pt x="451" y="260"/>
                </a:lnTo>
                <a:close/>
              </a:path>
            </a:pathLst>
          </a:custGeom>
          <a:solidFill>
            <a:schemeClr val="bg1"/>
          </a:solidFill>
          <a:ln>
            <a:noFill/>
          </a:ln>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endParaRPr>
          </a:p>
        </p:txBody>
      </p:sp>
      <p:sp>
        <p:nvSpPr>
          <p:cNvPr id="154" name="Freeform 5"/>
          <p:cNvSpPr>
            <a:spLocks noChangeAspect="1" noEditPoints="1"/>
          </p:cNvSpPr>
          <p:nvPr/>
        </p:nvSpPr>
        <p:spPr bwMode="black">
          <a:xfrm>
            <a:off x="7733741" y="2710341"/>
            <a:ext cx="1314392" cy="263472"/>
          </a:xfrm>
          <a:custGeom>
            <a:avLst/>
            <a:gdLst>
              <a:gd name="T0" fmla="*/ 437 w 1686"/>
              <a:gd name="T1" fmla="*/ 261 h 336"/>
              <a:gd name="T2" fmla="*/ 516 w 1686"/>
              <a:gd name="T3" fmla="*/ 200 h 336"/>
              <a:gd name="T4" fmla="*/ 501 w 1686"/>
              <a:gd name="T5" fmla="*/ 64 h 336"/>
              <a:gd name="T6" fmla="*/ 462 w 1686"/>
              <a:gd name="T7" fmla="*/ 116 h 336"/>
              <a:gd name="T8" fmla="*/ 549 w 1686"/>
              <a:gd name="T9" fmla="*/ 218 h 336"/>
              <a:gd name="T10" fmla="*/ 613 w 1686"/>
              <a:gd name="T11" fmla="*/ 155 h 336"/>
              <a:gd name="T12" fmla="*/ 602 w 1686"/>
              <a:gd name="T13" fmla="*/ 56 h 336"/>
              <a:gd name="T14" fmla="*/ 698 w 1686"/>
              <a:gd name="T15" fmla="*/ 269 h 336"/>
              <a:gd name="T16" fmla="*/ 768 w 1686"/>
              <a:gd name="T17" fmla="*/ 273 h 336"/>
              <a:gd name="T18" fmla="*/ 783 w 1686"/>
              <a:gd name="T19" fmla="*/ 142 h 336"/>
              <a:gd name="T20" fmla="*/ 836 w 1686"/>
              <a:gd name="T21" fmla="*/ 176 h 336"/>
              <a:gd name="T22" fmla="*/ 745 w 1686"/>
              <a:gd name="T23" fmla="*/ 229 h 336"/>
              <a:gd name="T24" fmla="*/ 813 w 1686"/>
              <a:gd name="T25" fmla="*/ 196 h 336"/>
              <a:gd name="T26" fmla="*/ 894 w 1686"/>
              <a:gd name="T27" fmla="*/ 269 h 336"/>
              <a:gd name="T28" fmla="*/ 895 w 1686"/>
              <a:gd name="T29" fmla="*/ 155 h 336"/>
              <a:gd name="T30" fmla="*/ 1075 w 1686"/>
              <a:gd name="T31" fmla="*/ 203 h 336"/>
              <a:gd name="T32" fmla="*/ 1064 w 1686"/>
              <a:gd name="T33" fmla="*/ 259 h 336"/>
              <a:gd name="T34" fmla="*/ 982 w 1686"/>
              <a:gd name="T35" fmla="*/ 132 h 336"/>
              <a:gd name="T36" fmla="*/ 1051 w 1686"/>
              <a:gd name="T37" fmla="*/ 184 h 336"/>
              <a:gd name="T38" fmla="*/ 1051 w 1686"/>
              <a:gd name="T39" fmla="*/ 184 h 336"/>
              <a:gd name="T40" fmla="*/ 1127 w 1686"/>
              <a:gd name="T41" fmla="*/ 269 h 336"/>
              <a:gd name="T42" fmla="*/ 1227 w 1686"/>
              <a:gd name="T43" fmla="*/ 128 h 336"/>
              <a:gd name="T44" fmla="*/ 1152 w 1686"/>
              <a:gd name="T45" fmla="*/ 172 h 336"/>
              <a:gd name="T46" fmla="*/ 1302 w 1686"/>
              <a:gd name="T47" fmla="*/ 273 h 336"/>
              <a:gd name="T48" fmla="*/ 1356 w 1686"/>
              <a:gd name="T49" fmla="*/ 142 h 336"/>
              <a:gd name="T50" fmla="*/ 1269 w 1686"/>
              <a:gd name="T51" fmla="*/ 156 h 336"/>
              <a:gd name="T52" fmla="*/ 1351 w 1686"/>
              <a:gd name="T53" fmla="*/ 198 h 336"/>
              <a:gd name="T54" fmla="*/ 1399 w 1686"/>
              <a:gd name="T55" fmla="*/ 74 h 336"/>
              <a:gd name="T56" fmla="*/ 1425 w 1686"/>
              <a:gd name="T57" fmla="*/ 269 h 336"/>
              <a:gd name="T58" fmla="*/ 1584 w 1686"/>
              <a:gd name="T59" fmla="*/ 269 h 336"/>
              <a:gd name="T60" fmla="*/ 1487 w 1686"/>
              <a:gd name="T61" fmla="*/ 187 h 336"/>
              <a:gd name="T62" fmla="*/ 1487 w 1686"/>
              <a:gd name="T63" fmla="*/ 149 h 336"/>
              <a:gd name="T64" fmla="*/ 1584 w 1686"/>
              <a:gd name="T65" fmla="*/ 269 h 336"/>
              <a:gd name="T66" fmla="*/ 1602 w 1686"/>
              <a:gd name="T67" fmla="*/ 145 h 336"/>
              <a:gd name="T68" fmla="*/ 1650 w 1686"/>
              <a:gd name="T69" fmla="*/ 125 h 336"/>
              <a:gd name="T70" fmla="*/ 1655 w 1686"/>
              <a:gd name="T71" fmla="*/ 247 h 336"/>
              <a:gd name="T72" fmla="*/ 0 w 1686"/>
              <a:gd name="T73" fmla="*/ 301 h 336"/>
              <a:gd name="T74" fmla="*/ 85 w 1686"/>
              <a:gd name="T75" fmla="*/ 99 h 336"/>
              <a:gd name="T76" fmla="*/ 58 w 1686"/>
              <a:gd name="T77" fmla="*/ 123 h 336"/>
              <a:gd name="T78" fmla="*/ 68 w 1686"/>
              <a:gd name="T79" fmla="*/ 170 h 336"/>
              <a:gd name="T80" fmla="*/ 93 w 1686"/>
              <a:gd name="T81" fmla="*/ 189 h 336"/>
              <a:gd name="T82" fmla="*/ 98 w 1686"/>
              <a:gd name="T83" fmla="*/ 204 h 336"/>
              <a:gd name="T84" fmla="*/ 90 w 1686"/>
              <a:gd name="T85" fmla="*/ 214 h 336"/>
              <a:gd name="T86" fmla="*/ 62 w 1686"/>
              <a:gd name="T87" fmla="*/ 206 h 336"/>
              <a:gd name="T88" fmla="*/ 74 w 1686"/>
              <a:gd name="T89" fmla="*/ 238 h 336"/>
              <a:gd name="T90" fmla="*/ 115 w 1686"/>
              <a:gd name="T91" fmla="*/ 227 h 336"/>
              <a:gd name="T92" fmla="*/ 124 w 1686"/>
              <a:gd name="T93" fmla="*/ 192 h 336"/>
              <a:gd name="T94" fmla="*/ 108 w 1686"/>
              <a:gd name="T95" fmla="*/ 165 h 336"/>
              <a:gd name="T96" fmla="*/ 85 w 1686"/>
              <a:gd name="T97" fmla="*/ 149 h 336"/>
              <a:gd name="T98" fmla="*/ 79 w 1686"/>
              <a:gd name="T99" fmla="*/ 136 h 336"/>
              <a:gd name="T100" fmla="*/ 86 w 1686"/>
              <a:gd name="T101" fmla="*/ 124 h 336"/>
              <a:gd name="T102" fmla="*/ 107 w 1686"/>
              <a:gd name="T103" fmla="*/ 124 h 336"/>
              <a:gd name="T104" fmla="*/ 107 w 1686"/>
              <a:gd name="T105" fmla="*/ 98 h 336"/>
              <a:gd name="T106" fmla="*/ 270 w 1686"/>
              <a:gd name="T107" fmla="*/ 86 h 336"/>
              <a:gd name="T108" fmla="*/ 238 w 1686"/>
              <a:gd name="T109" fmla="*/ 113 h 336"/>
              <a:gd name="T110" fmla="*/ 262 w 1686"/>
              <a:gd name="T111" fmla="*/ 235 h 336"/>
              <a:gd name="T112" fmla="*/ 270 w 1686"/>
              <a:gd name="T113" fmla="*/ 257 h 336"/>
              <a:gd name="T114" fmla="*/ 324 w 1686"/>
              <a:gd name="T115" fmla="*/ 135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686" h="336">
                <a:moveTo>
                  <a:pt x="549" y="218"/>
                </a:moveTo>
                <a:cubicBezTo>
                  <a:pt x="549" y="235"/>
                  <a:pt x="543" y="249"/>
                  <a:pt x="531" y="258"/>
                </a:cubicBezTo>
                <a:cubicBezTo>
                  <a:pt x="519" y="268"/>
                  <a:pt x="503" y="273"/>
                  <a:pt x="482" y="273"/>
                </a:cubicBezTo>
                <a:cubicBezTo>
                  <a:pt x="475" y="273"/>
                  <a:pt x="466" y="272"/>
                  <a:pt x="457" y="269"/>
                </a:cubicBezTo>
                <a:cubicBezTo>
                  <a:pt x="447" y="267"/>
                  <a:pt x="441" y="264"/>
                  <a:pt x="437" y="261"/>
                </a:cubicBezTo>
                <a:cubicBezTo>
                  <a:pt x="437" y="233"/>
                  <a:pt x="437" y="233"/>
                  <a:pt x="437" y="233"/>
                </a:cubicBezTo>
                <a:cubicBezTo>
                  <a:pt x="442" y="238"/>
                  <a:pt x="450" y="243"/>
                  <a:pt x="459" y="246"/>
                </a:cubicBezTo>
                <a:cubicBezTo>
                  <a:pt x="469" y="250"/>
                  <a:pt x="477" y="251"/>
                  <a:pt x="485" y="251"/>
                </a:cubicBezTo>
                <a:cubicBezTo>
                  <a:pt x="511" y="251"/>
                  <a:pt x="524" y="241"/>
                  <a:pt x="524" y="221"/>
                </a:cubicBezTo>
                <a:cubicBezTo>
                  <a:pt x="524" y="213"/>
                  <a:pt x="521" y="206"/>
                  <a:pt x="516" y="200"/>
                </a:cubicBezTo>
                <a:cubicBezTo>
                  <a:pt x="510" y="193"/>
                  <a:pt x="499" y="186"/>
                  <a:pt x="482" y="176"/>
                </a:cubicBezTo>
                <a:cubicBezTo>
                  <a:pt x="465" y="166"/>
                  <a:pt x="454" y="157"/>
                  <a:pt x="447" y="149"/>
                </a:cubicBezTo>
                <a:cubicBezTo>
                  <a:pt x="440" y="141"/>
                  <a:pt x="437" y="130"/>
                  <a:pt x="437" y="118"/>
                </a:cubicBezTo>
                <a:cubicBezTo>
                  <a:pt x="437" y="102"/>
                  <a:pt x="443" y="89"/>
                  <a:pt x="455" y="79"/>
                </a:cubicBezTo>
                <a:cubicBezTo>
                  <a:pt x="467" y="69"/>
                  <a:pt x="482" y="64"/>
                  <a:pt x="501" y="64"/>
                </a:cubicBezTo>
                <a:cubicBezTo>
                  <a:pt x="519" y="64"/>
                  <a:pt x="532" y="67"/>
                  <a:pt x="541" y="71"/>
                </a:cubicBezTo>
                <a:cubicBezTo>
                  <a:pt x="541" y="98"/>
                  <a:pt x="541" y="98"/>
                  <a:pt x="541" y="98"/>
                </a:cubicBezTo>
                <a:cubicBezTo>
                  <a:pt x="530" y="90"/>
                  <a:pt x="517" y="86"/>
                  <a:pt x="500" y="86"/>
                </a:cubicBezTo>
                <a:cubicBezTo>
                  <a:pt x="489" y="86"/>
                  <a:pt x="479" y="88"/>
                  <a:pt x="472" y="94"/>
                </a:cubicBezTo>
                <a:cubicBezTo>
                  <a:pt x="465" y="99"/>
                  <a:pt x="462" y="107"/>
                  <a:pt x="462" y="116"/>
                </a:cubicBezTo>
                <a:cubicBezTo>
                  <a:pt x="462" y="123"/>
                  <a:pt x="463" y="128"/>
                  <a:pt x="465" y="132"/>
                </a:cubicBezTo>
                <a:cubicBezTo>
                  <a:pt x="467" y="136"/>
                  <a:pt x="471" y="140"/>
                  <a:pt x="476" y="144"/>
                </a:cubicBezTo>
                <a:cubicBezTo>
                  <a:pt x="481" y="148"/>
                  <a:pt x="489" y="153"/>
                  <a:pt x="501" y="160"/>
                </a:cubicBezTo>
                <a:cubicBezTo>
                  <a:pt x="519" y="170"/>
                  <a:pt x="531" y="179"/>
                  <a:pt x="538" y="188"/>
                </a:cubicBezTo>
                <a:cubicBezTo>
                  <a:pt x="546" y="197"/>
                  <a:pt x="549" y="207"/>
                  <a:pt x="549" y="218"/>
                </a:cubicBezTo>
                <a:close/>
                <a:moveTo>
                  <a:pt x="698" y="269"/>
                </a:moveTo>
                <a:cubicBezTo>
                  <a:pt x="675" y="269"/>
                  <a:pt x="675" y="269"/>
                  <a:pt x="675" y="269"/>
                </a:cubicBezTo>
                <a:cubicBezTo>
                  <a:pt x="675" y="186"/>
                  <a:pt x="675" y="186"/>
                  <a:pt x="675" y="186"/>
                </a:cubicBezTo>
                <a:cubicBezTo>
                  <a:pt x="675" y="156"/>
                  <a:pt x="664" y="142"/>
                  <a:pt x="641" y="142"/>
                </a:cubicBezTo>
                <a:cubicBezTo>
                  <a:pt x="630" y="142"/>
                  <a:pt x="620" y="146"/>
                  <a:pt x="613" y="155"/>
                </a:cubicBezTo>
                <a:cubicBezTo>
                  <a:pt x="605" y="163"/>
                  <a:pt x="602" y="174"/>
                  <a:pt x="602" y="188"/>
                </a:cubicBezTo>
                <a:cubicBezTo>
                  <a:pt x="602" y="269"/>
                  <a:pt x="602" y="269"/>
                  <a:pt x="602" y="269"/>
                </a:cubicBezTo>
                <a:cubicBezTo>
                  <a:pt x="578" y="269"/>
                  <a:pt x="578" y="269"/>
                  <a:pt x="578" y="269"/>
                </a:cubicBezTo>
                <a:cubicBezTo>
                  <a:pt x="578" y="56"/>
                  <a:pt x="578" y="56"/>
                  <a:pt x="578" y="56"/>
                </a:cubicBezTo>
                <a:cubicBezTo>
                  <a:pt x="602" y="56"/>
                  <a:pt x="602" y="56"/>
                  <a:pt x="602" y="56"/>
                </a:cubicBezTo>
                <a:cubicBezTo>
                  <a:pt x="602" y="149"/>
                  <a:pt x="602" y="149"/>
                  <a:pt x="602" y="149"/>
                </a:cubicBezTo>
                <a:cubicBezTo>
                  <a:pt x="602" y="149"/>
                  <a:pt x="602" y="149"/>
                  <a:pt x="602" y="149"/>
                </a:cubicBezTo>
                <a:cubicBezTo>
                  <a:pt x="613" y="131"/>
                  <a:pt x="629" y="122"/>
                  <a:pt x="649" y="122"/>
                </a:cubicBezTo>
                <a:cubicBezTo>
                  <a:pt x="682" y="122"/>
                  <a:pt x="698" y="141"/>
                  <a:pt x="698" y="181"/>
                </a:cubicBezTo>
                <a:lnTo>
                  <a:pt x="698" y="269"/>
                </a:lnTo>
                <a:close/>
                <a:moveTo>
                  <a:pt x="836" y="269"/>
                </a:moveTo>
                <a:cubicBezTo>
                  <a:pt x="813" y="269"/>
                  <a:pt x="813" y="269"/>
                  <a:pt x="813" y="269"/>
                </a:cubicBezTo>
                <a:cubicBezTo>
                  <a:pt x="813" y="247"/>
                  <a:pt x="813" y="247"/>
                  <a:pt x="813" y="247"/>
                </a:cubicBezTo>
                <a:cubicBezTo>
                  <a:pt x="812" y="247"/>
                  <a:pt x="812" y="247"/>
                  <a:pt x="812" y="247"/>
                </a:cubicBezTo>
                <a:cubicBezTo>
                  <a:pt x="802" y="264"/>
                  <a:pt x="787" y="273"/>
                  <a:pt x="768" y="273"/>
                </a:cubicBezTo>
                <a:cubicBezTo>
                  <a:pt x="754" y="273"/>
                  <a:pt x="743" y="269"/>
                  <a:pt x="734" y="262"/>
                </a:cubicBezTo>
                <a:cubicBezTo>
                  <a:pt x="726" y="254"/>
                  <a:pt x="722" y="244"/>
                  <a:pt x="722" y="231"/>
                </a:cubicBezTo>
                <a:cubicBezTo>
                  <a:pt x="722" y="204"/>
                  <a:pt x="738" y="189"/>
                  <a:pt x="769" y="184"/>
                </a:cubicBezTo>
                <a:cubicBezTo>
                  <a:pt x="813" y="178"/>
                  <a:pt x="813" y="178"/>
                  <a:pt x="813" y="178"/>
                </a:cubicBezTo>
                <a:cubicBezTo>
                  <a:pt x="813" y="154"/>
                  <a:pt x="803" y="142"/>
                  <a:pt x="783" y="142"/>
                </a:cubicBezTo>
                <a:cubicBezTo>
                  <a:pt x="766" y="142"/>
                  <a:pt x="750" y="147"/>
                  <a:pt x="736" y="159"/>
                </a:cubicBezTo>
                <a:cubicBezTo>
                  <a:pt x="736" y="135"/>
                  <a:pt x="736" y="135"/>
                  <a:pt x="736" y="135"/>
                </a:cubicBezTo>
                <a:cubicBezTo>
                  <a:pt x="740" y="132"/>
                  <a:pt x="747" y="129"/>
                  <a:pt x="758" y="126"/>
                </a:cubicBezTo>
                <a:cubicBezTo>
                  <a:pt x="768" y="123"/>
                  <a:pt x="777" y="122"/>
                  <a:pt x="785" y="122"/>
                </a:cubicBezTo>
                <a:cubicBezTo>
                  <a:pt x="819" y="122"/>
                  <a:pt x="836" y="140"/>
                  <a:pt x="836" y="176"/>
                </a:cubicBezTo>
                <a:lnTo>
                  <a:pt x="836" y="269"/>
                </a:lnTo>
                <a:close/>
                <a:moveTo>
                  <a:pt x="813" y="196"/>
                </a:moveTo>
                <a:cubicBezTo>
                  <a:pt x="778" y="201"/>
                  <a:pt x="778" y="201"/>
                  <a:pt x="778" y="201"/>
                </a:cubicBezTo>
                <a:cubicBezTo>
                  <a:pt x="766" y="203"/>
                  <a:pt x="757" y="206"/>
                  <a:pt x="753" y="210"/>
                </a:cubicBezTo>
                <a:cubicBezTo>
                  <a:pt x="748" y="214"/>
                  <a:pt x="745" y="220"/>
                  <a:pt x="745" y="229"/>
                </a:cubicBezTo>
                <a:cubicBezTo>
                  <a:pt x="745" y="236"/>
                  <a:pt x="748" y="242"/>
                  <a:pt x="753" y="247"/>
                </a:cubicBezTo>
                <a:cubicBezTo>
                  <a:pt x="758" y="251"/>
                  <a:pt x="765" y="253"/>
                  <a:pt x="773" y="253"/>
                </a:cubicBezTo>
                <a:cubicBezTo>
                  <a:pt x="784" y="253"/>
                  <a:pt x="794" y="249"/>
                  <a:pt x="801" y="241"/>
                </a:cubicBezTo>
                <a:cubicBezTo>
                  <a:pt x="809" y="233"/>
                  <a:pt x="813" y="223"/>
                  <a:pt x="813" y="211"/>
                </a:cubicBezTo>
                <a:lnTo>
                  <a:pt x="813" y="196"/>
                </a:lnTo>
                <a:close/>
                <a:moveTo>
                  <a:pt x="946" y="149"/>
                </a:moveTo>
                <a:cubicBezTo>
                  <a:pt x="942" y="146"/>
                  <a:pt x="936" y="144"/>
                  <a:pt x="929" y="144"/>
                </a:cubicBezTo>
                <a:cubicBezTo>
                  <a:pt x="919" y="144"/>
                  <a:pt x="910" y="149"/>
                  <a:pt x="904" y="158"/>
                </a:cubicBezTo>
                <a:cubicBezTo>
                  <a:pt x="898" y="168"/>
                  <a:pt x="894" y="181"/>
                  <a:pt x="894" y="196"/>
                </a:cubicBezTo>
                <a:cubicBezTo>
                  <a:pt x="894" y="269"/>
                  <a:pt x="894" y="269"/>
                  <a:pt x="894" y="269"/>
                </a:cubicBezTo>
                <a:cubicBezTo>
                  <a:pt x="871" y="269"/>
                  <a:pt x="871" y="269"/>
                  <a:pt x="871" y="269"/>
                </a:cubicBezTo>
                <a:cubicBezTo>
                  <a:pt x="871" y="125"/>
                  <a:pt x="871" y="125"/>
                  <a:pt x="871" y="125"/>
                </a:cubicBezTo>
                <a:cubicBezTo>
                  <a:pt x="894" y="125"/>
                  <a:pt x="894" y="125"/>
                  <a:pt x="894" y="125"/>
                </a:cubicBezTo>
                <a:cubicBezTo>
                  <a:pt x="894" y="155"/>
                  <a:pt x="894" y="155"/>
                  <a:pt x="894" y="155"/>
                </a:cubicBezTo>
                <a:cubicBezTo>
                  <a:pt x="895" y="155"/>
                  <a:pt x="895" y="155"/>
                  <a:pt x="895" y="155"/>
                </a:cubicBezTo>
                <a:cubicBezTo>
                  <a:pt x="898" y="145"/>
                  <a:pt x="903" y="137"/>
                  <a:pt x="910" y="131"/>
                </a:cubicBezTo>
                <a:cubicBezTo>
                  <a:pt x="916" y="126"/>
                  <a:pt x="924" y="123"/>
                  <a:pt x="933" y="123"/>
                </a:cubicBezTo>
                <a:cubicBezTo>
                  <a:pt x="939" y="123"/>
                  <a:pt x="943" y="123"/>
                  <a:pt x="946" y="125"/>
                </a:cubicBezTo>
                <a:lnTo>
                  <a:pt x="946" y="149"/>
                </a:lnTo>
                <a:close/>
                <a:moveTo>
                  <a:pt x="1075" y="203"/>
                </a:moveTo>
                <a:cubicBezTo>
                  <a:pt x="973" y="203"/>
                  <a:pt x="973" y="203"/>
                  <a:pt x="973" y="203"/>
                </a:cubicBezTo>
                <a:cubicBezTo>
                  <a:pt x="973" y="219"/>
                  <a:pt x="978" y="232"/>
                  <a:pt x="986" y="240"/>
                </a:cubicBezTo>
                <a:cubicBezTo>
                  <a:pt x="994" y="249"/>
                  <a:pt x="1005" y="253"/>
                  <a:pt x="1020" y="253"/>
                </a:cubicBezTo>
                <a:cubicBezTo>
                  <a:pt x="1036" y="253"/>
                  <a:pt x="1051" y="248"/>
                  <a:pt x="1064" y="237"/>
                </a:cubicBezTo>
                <a:cubicBezTo>
                  <a:pt x="1064" y="259"/>
                  <a:pt x="1064" y="259"/>
                  <a:pt x="1064" y="259"/>
                </a:cubicBezTo>
                <a:cubicBezTo>
                  <a:pt x="1052" y="268"/>
                  <a:pt x="1035" y="273"/>
                  <a:pt x="1014" y="273"/>
                </a:cubicBezTo>
                <a:cubicBezTo>
                  <a:pt x="994" y="273"/>
                  <a:pt x="978" y="266"/>
                  <a:pt x="966" y="253"/>
                </a:cubicBezTo>
                <a:cubicBezTo>
                  <a:pt x="955" y="240"/>
                  <a:pt x="949" y="221"/>
                  <a:pt x="949" y="198"/>
                </a:cubicBezTo>
                <a:cubicBezTo>
                  <a:pt x="949" y="184"/>
                  <a:pt x="952" y="171"/>
                  <a:pt x="958" y="159"/>
                </a:cubicBezTo>
                <a:cubicBezTo>
                  <a:pt x="963" y="147"/>
                  <a:pt x="971" y="138"/>
                  <a:pt x="982" y="132"/>
                </a:cubicBezTo>
                <a:cubicBezTo>
                  <a:pt x="992" y="125"/>
                  <a:pt x="1003" y="122"/>
                  <a:pt x="1015" y="122"/>
                </a:cubicBezTo>
                <a:cubicBezTo>
                  <a:pt x="1034" y="122"/>
                  <a:pt x="1048" y="128"/>
                  <a:pt x="1059" y="140"/>
                </a:cubicBezTo>
                <a:cubicBezTo>
                  <a:pt x="1069" y="152"/>
                  <a:pt x="1075" y="169"/>
                  <a:pt x="1075" y="191"/>
                </a:cubicBezTo>
                <a:lnTo>
                  <a:pt x="1075" y="203"/>
                </a:lnTo>
                <a:close/>
                <a:moveTo>
                  <a:pt x="1051" y="184"/>
                </a:moveTo>
                <a:cubicBezTo>
                  <a:pt x="1051" y="170"/>
                  <a:pt x="1048" y="160"/>
                  <a:pt x="1041" y="153"/>
                </a:cubicBezTo>
                <a:cubicBezTo>
                  <a:pt x="1035" y="145"/>
                  <a:pt x="1026" y="142"/>
                  <a:pt x="1015" y="142"/>
                </a:cubicBezTo>
                <a:cubicBezTo>
                  <a:pt x="1004" y="142"/>
                  <a:pt x="995" y="145"/>
                  <a:pt x="988" y="153"/>
                </a:cubicBezTo>
                <a:cubicBezTo>
                  <a:pt x="980" y="161"/>
                  <a:pt x="975" y="171"/>
                  <a:pt x="973" y="184"/>
                </a:cubicBezTo>
                <a:lnTo>
                  <a:pt x="1051" y="184"/>
                </a:lnTo>
                <a:close/>
                <a:moveTo>
                  <a:pt x="1227" y="128"/>
                </a:moveTo>
                <a:cubicBezTo>
                  <a:pt x="1227" y="147"/>
                  <a:pt x="1220" y="163"/>
                  <a:pt x="1207" y="175"/>
                </a:cubicBezTo>
                <a:cubicBezTo>
                  <a:pt x="1193" y="187"/>
                  <a:pt x="1176" y="193"/>
                  <a:pt x="1154" y="193"/>
                </a:cubicBezTo>
                <a:cubicBezTo>
                  <a:pt x="1127" y="193"/>
                  <a:pt x="1127" y="193"/>
                  <a:pt x="1127" y="193"/>
                </a:cubicBezTo>
                <a:cubicBezTo>
                  <a:pt x="1127" y="269"/>
                  <a:pt x="1127" y="269"/>
                  <a:pt x="1127" y="269"/>
                </a:cubicBezTo>
                <a:cubicBezTo>
                  <a:pt x="1104" y="269"/>
                  <a:pt x="1104" y="269"/>
                  <a:pt x="1104" y="269"/>
                </a:cubicBezTo>
                <a:cubicBezTo>
                  <a:pt x="1104" y="68"/>
                  <a:pt x="1104" y="68"/>
                  <a:pt x="1104" y="68"/>
                </a:cubicBezTo>
                <a:cubicBezTo>
                  <a:pt x="1159" y="68"/>
                  <a:pt x="1159" y="68"/>
                  <a:pt x="1159" y="68"/>
                </a:cubicBezTo>
                <a:cubicBezTo>
                  <a:pt x="1181" y="68"/>
                  <a:pt x="1197" y="73"/>
                  <a:pt x="1209" y="83"/>
                </a:cubicBezTo>
                <a:cubicBezTo>
                  <a:pt x="1221" y="94"/>
                  <a:pt x="1227" y="109"/>
                  <a:pt x="1227" y="128"/>
                </a:cubicBezTo>
                <a:close/>
                <a:moveTo>
                  <a:pt x="1202" y="129"/>
                </a:moveTo>
                <a:cubicBezTo>
                  <a:pt x="1202" y="102"/>
                  <a:pt x="1186" y="89"/>
                  <a:pt x="1155" y="89"/>
                </a:cubicBezTo>
                <a:cubicBezTo>
                  <a:pt x="1127" y="89"/>
                  <a:pt x="1127" y="89"/>
                  <a:pt x="1127" y="89"/>
                </a:cubicBezTo>
                <a:cubicBezTo>
                  <a:pt x="1127" y="172"/>
                  <a:pt x="1127" y="172"/>
                  <a:pt x="1127" y="172"/>
                </a:cubicBezTo>
                <a:cubicBezTo>
                  <a:pt x="1152" y="172"/>
                  <a:pt x="1152" y="172"/>
                  <a:pt x="1152" y="172"/>
                </a:cubicBezTo>
                <a:cubicBezTo>
                  <a:pt x="1168" y="172"/>
                  <a:pt x="1181" y="168"/>
                  <a:pt x="1189" y="161"/>
                </a:cubicBezTo>
                <a:cubicBezTo>
                  <a:pt x="1198" y="153"/>
                  <a:pt x="1202" y="143"/>
                  <a:pt x="1202" y="129"/>
                </a:cubicBezTo>
                <a:close/>
                <a:moveTo>
                  <a:pt x="1374" y="197"/>
                </a:moveTo>
                <a:cubicBezTo>
                  <a:pt x="1374" y="220"/>
                  <a:pt x="1368" y="238"/>
                  <a:pt x="1355" y="252"/>
                </a:cubicBezTo>
                <a:cubicBezTo>
                  <a:pt x="1342" y="266"/>
                  <a:pt x="1324" y="273"/>
                  <a:pt x="1302" y="273"/>
                </a:cubicBezTo>
                <a:cubicBezTo>
                  <a:pt x="1281" y="273"/>
                  <a:pt x="1264" y="266"/>
                  <a:pt x="1251" y="253"/>
                </a:cubicBezTo>
                <a:cubicBezTo>
                  <a:pt x="1239" y="239"/>
                  <a:pt x="1232" y="221"/>
                  <a:pt x="1232" y="199"/>
                </a:cubicBezTo>
                <a:cubicBezTo>
                  <a:pt x="1232" y="175"/>
                  <a:pt x="1239" y="156"/>
                  <a:pt x="1252" y="143"/>
                </a:cubicBezTo>
                <a:cubicBezTo>
                  <a:pt x="1265" y="129"/>
                  <a:pt x="1283" y="122"/>
                  <a:pt x="1306" y="122"/>
                </a:cubicBezTo>
                <a:cubicBezTo>
                  <a:pt x="1327" y="122"/>
                  <a:pt x="1344" y="128"/>
                  <a:pt x="1356" y="142"/>
                </a:cubicBezTo>
                <a:cubicBezTo>
                  <a:pt x="1368" y="155"/>
                  <a:pt x="1374" y="174"/>
                  <a:pt x="1374" y="197"/>
                </a:cubicBezTo>
                <a:close/>
                <a:moveTo>
                  <a:pt x="1351" y="198"/>
                </a:moveTo>
                <a:cubicBezTo>
                  <a:pt x="1351" y="180"/>
                  <a:pt x="1347" y="166"/>
                  <a:pt x="1339" y="156"/>
                </a:cubicBezTo>
                <a:cubicBezTo>
                  <a:pt x="1331" y="146"/>
                  <a:pt x="1319" y="142"/>
                  <a:pt x="1304" y="142"/>
                </a:cubicBezTo>
                <a:cubicBezTo>
                  <a:pt x="1289" y="142"/>
                  <a:pt x="1278" y="146"/>
                  <a:pt x="1269" y="156"/>
                </a:cubicBezTo>
                <a:cubicBezTo>
                  <a:pt x="1260" y="166"/>
                  <a:pt x="1256" y="180"/>
                  <a:pt x="1256" y="198"/>
                </a:cubicBezTo>
                <a:cubicBezTo>
                  <a:pt x="1256" y="215"/>
                  <a:pt x="1260" y="229"/>
                  <a:pt x="1269" y="239"/>
                </a:cubicBezTo>
                <a:cubicBezTo>
                  <a:pt x="1278" y="248"/>
                  <a:pt x="1289" y="253"/>
                  <a:pt x="1304" y="253"/>
                </a:cubicBezTo>
                <a:cubicBezTo>
                  <a:pt x="1319" y="253"/>
                  <a:pt x="1331" y="248"/>
                  <a:pt x="1339" y="239"/>
                </a:cubicBezTo>
                <a:cubicBezTo>
                  <a:pt x="1347" y="229"/>
                  <a:pt x="1351" y="216"/>
                  <a:pt x="1351" y="198"/>
                </a:cubicBezTo>
                <a:close/>
                <a:moveTo>
                  <a:pt x="1429" y="74"/>
                </a:moveTo>
                <a:cubicBezTo>
                  <a:pt x="1429" y="78"/>
                  <a:pt x="1428" y="82"/>
                  <a:pt x="1425" y="84"/>
                </a:cubicBezTo>
                <a:cubicBezTo>
                  <a:pt x="1422" y="87"/>
                  <a:pt x="1418" y="89"/>
                  <a:pt x="1414" y="89"/>
                </a:cubicBezTo>
                <a:cubicBezTo>
                  <a:pt x="1410" y="89"/>
                  <a:pt x="1406" y="87"/>
                  <a:pt x="1403" y="85"/>
                </a:cubicBezTo>
                <a:cubicBezTo>
                  <a:pt x="1400" y="82"/>
                  <a:pt x="1399" y="78"/>
                  <a:pt x="1399" y="74"/>
                </a:cubicBezTo>
                <a:cubicBezTo>
                  <a:pt x="1399" y="70"/>
                  <a:pt x="1400" y="66"/>
                  <a:pt x="1403" y="63"/>
                </a:cubicBezTo>
                <a:cubicBezTo>
                  <a:pt x="1406" y="60"/>
                  <a:pt x="1410" y="59"/>
                  <a:pt x="1414" y="59"/>
                </a:cubicBezTo>
                <a:cubicBezTo>
                  <a:pt x="1418" y="59"/>
                  <a:pt x="1422" y="60"/>
                  <a:pt x="1425" y="63"/>
                </a:cubicBezTo>
                <a:cubicBezTo>
                  <a:pt x="1428" y="66"/>
                  <a:pt x="1429" y="70"/>
                  <a:pt x="1429" y="74"/>
                </a:cubicBezTo>
                <a:close/>
                <a:moveTo>
                  <a:pt x="1425" y="269"/>
                </a:moveTo>
                <a:cubicBezTo>
                  <a:pt x="1402" y="269"/>
                  <a:pt x="1402" y="269"/>
                  <a:pt x="1402" y="269"/>
                </a:cubicBezTo>
                <a:cubicBezTo>
                  <a:pt x="1402" y="125"/>
                  <a:pt x="1402" y="125"/>
                  <a:pt x="1402" y="125"/>
                </a:cubicBezTo>
                <a:cubicBezTo>
                  <a:pt x="1425" y="125"/>
                  <a:pt x="1425" y="125"/>
                  <a:pt x="1425" y="125"/>
                </a:cubicBezTo>
                <a:lnTo>
                  <a:pt x="1425" y="269"/>
                </a:lnTo>
                <a:close/>
                <a:moveTo>
                  <a:pt x="1584" y="269"/>
                </a:moveTo>
                <a:cubicBezTo>
                  <a:pt x="1561" y="269"/>
                  <a:pt x="1561" y="269"/>
                  <a:pt x="1561" y="269"/>
                </a:cubicBezTo>
                <a:cubicBezTo>
                  <a:pt x="1561" y="187"/>
                  <a:pt x="1561" y="187"/>
                  <a:pt x="1561" y="187"/>
                </a:cubicBezTo>
                <a:cubicBezTo>
                  <a:pt x="1561" y="157"/>
                  <a:pt x="1549" y="142"/>
                  <a:pt x="1527" y="142"/>
                </a:cubicBezTo>
                <a:cubicBezTo>
                  <a:pt x="1516" y="142"/>
                  <a:pt x="1506" y="146"/>
                  <a:pt x="1499" y="154"/>
                </a:cubicBezTo>
                <a:cubicBezTo>
                  <a:pt x="1491" y="163"/>
                  <a:pt x="1487" y="174"/>
                  <a:pt x="1487" y="187"/>
                </a:cubicBezTo>
                <a:cubicBezTo>
                  <a:pt x="1487" y="269"/>
                  <a:pt x="1487" y="269"/>
                  <a:pt x="1487" y="269"/>
                </a:cubicBezTo>
                <a:cubicBezTo>
                  <a:pt x="1464" y="269"/>
                  <a:pt x="1464" y="269"/>
                  <a:pt x="1464" y="269"/>
                </a:cubicBezTo>
                <a:cubicBezTo>
                  <a:pt x="1464" y="125"/>
                  <a:pt x="1464" y="125"/>
                  <a:pt x="1464" y="125"/>
                </a:cubicBezTo>
                <a:cubicBezTo>
                  <a:pt x="1487" y="125"/>
                  <a:pt x="1487" y="125"/>
                  <a:pt x="1487" y="125"/>
                </a:cubicBezTo>
                <a:cubicBezTo>
                  <a:pt x="1487" y="149"/>
                  <a:pt x="1487" y="149"/>
                  <a:pt x="1487" y="149"/>
                </a:cubicBezTo>
                <a:cubicBezTo>
                  <a:pt x="1488" y="149"/>
                  <a:pt x="1488" y="149"/>
                  <a:pt x="1488" y="149"/>
                </a:cubicBezTo>
                <a:cubicBezTo>
                  <a:pt x="1499" y="131"/>
                  <a:pt x="1514" y="122"/>
                  <a:pt x="1535" y="122"/>
                </a:cubicBezTo>
                <a:cubicBezTo>
                  <a:pt x="1551" y="122"/>
                  <a:pt x="1563" y="127"/>
                  <a:pt x="1571" y="137"/>
                </a:cubicBezTo>
                <a:cubicBezTo>
                  <a:pt x="1579" y="148"/>
                  <a:pt x="1584" y="162"/>
                  <a:pt x="1584" y="181"/>
                </a:cubicBezTo>
                <a:lnTo>
                  <a:pt x="1584" y="269"/>
                </a:lnTo>
                <a:close/>
                <a:moveTo>
                  <a:pt x="1686" y="268"/>
                </a:moveTo>
                <a:cubicBezTo>
                  <a:pt x="1681" y="271"/>
                  <a:pt x="1673" y="273"/>
                  <a:pt x="1664" y="273"/>
                </a:cubicBezTo>
                <a:cubicBezTo>
                  <a:pt x="1639" y="273"/>
                  <a:pt x="1627" y="258"/>
                  <a:pt x="1627" y="230"/>
                </a:cubicBezTo>
                <a:cubicBezTo>
                  <a:pt x="1627" y="145"/>
                  <a:pt x="1627" y="145"/>
                  <a:pt x="1627" y="145"/>
                </a:cubicBezTo>
                <a:cubicBezTo>
                  <a:pt x="1602" y="145"/>
                  <a:pt x="1602" y="145"/>
                  <a:pt x="1602" y="145"/>
                </a:cubicBezTo>
                <a:cubicBezTo>
                  <a:pt x="1602" y="125"/>
                  <a:pt x="1602" y="125"/>
                  <a:pt x="1602" y="125"/>
                </a:cubicBezTo>
                <a:cubicBezTo>
                  <a:pt x="1627" y="125"/>
                  <a:pt x="1627" y="125"/>
                  <a:pt x="1627" y="125"/>
                </a:cubicBezTo>
                <a:cubicBezTo>
                  <a:pt x="1627" y="90"/>
                  <a:pt x="1627" y="90"/>
                  <a:pt x="1627" y="90"/>
                </a:cubicBezTo>
                <a:cubicBezTo>
                  <a:pt x="1650" y="83"/>
                  <a:pt x="1650" y="83"/>
                  <a:pt x="1650" y="83"/>
                </a:cubicBezTo>
                <a:cubicBezTo>
                  <a:pt x="1650" y="125"/>
                  <a:pt x="1650" y="125"/>
                  <a:pt x="1650" y="125"/>
                </a:cubicBezTo>
                <a:cubicBezTo>
                  <a:pt x="1686" y="125"/>
                  <a:pt x="1686" y="125"/>
                  <a:pt x="1686" y="125"/>
                </a:cubicBezTo>
                <a:cubicBezTo>
                  <a:pt x="1686" y="145"/>
                  <a:pt x="1686" y="145"/>
                  <a:pt x="1686" y="145"/>
                </a:cubicBezTo>
                <a:cubicBezTo>
                  <a:pt x="1650" y="145"/>
                  <a:pt x="1650" y="145"/>
                  <a:pt x="1650" y="145"/>
                </a:cubicBezTo>
                <a:cubicBezTo>
                  <a:pt x="1650" y="226"/>
                  <a:pt x="1650" y="226"/>
                  <a:pt x="1650" y="226"/>
                </a:cubicBezTo>
                <a:cubicBezTo>
                  <a:pt x="1650" y="236"/>
                  <a:pt x="1651" y="243"/>
                  <a:pt x="1655" y="247"/>
                </a:cubicBezTo>
                <a:cubicBezTo>
                  <a:pt x="1658" y="251"/>
                  <a:pt x="1664" y="253"/>
                  <a:pt x="1671" y="253"/>
                </a:cubicBezTo>
                <a:cubicBezTo>
                  <a:pt x="1677" y="253"/>
                  <a:pt x="1682" y="251"/>
                  <a:pt x="1686" y="248"/>
                </a:cubicBezTo>
                <a:lnTo>
                  <a:pt x="1686" y="268"/>
                </a:lnTo>
                <a:close/>
                <a:moveTo>
                  <a:pt x="196" y="336"/>
                </a:moveTo>
                <a:cubicBezTo>
                  <a:pt x="0" y="301"/>
                  <a:pt x="0" y="301"/>
                  <a:pt x="0" y="301"/>
                </a:cubicBezTo>
                <a:cubicBezTo>
                  <a:pt x="0" y="35"/>
                  <a:pt x="0" y="35"/>
                  <a:pt x="0" y="35"/>
                </a:cubicBezTo>
                <a:cubicBezTo>
                  <a:pt x="196" y="0"/>
                  <a:pt x="196" y="0"/>
                  <a:pt x="196" y="0"/>
                </a:cubicBezTo>
                <a:lnTo>
                  <a:pt x="196" y="336"/>
                </a:lnTo>
                <a:close/>
                <a:moveTo>
                  <a:pt x="93" y="98"/>
                </a:moveTo>
                <a:cubicBezTo>
                  <a:pt x="90" y="98"/>
                  <a:pt x="87" y="98"/>
                  <a:pt x="85" y="99"/>
                </a:cubicBezTo>
                <a:cubicBezTo>
                  <a:pt x="82" y="99"/>
                  <a:pt x="79" y="100"/>
                  <a:pt x="77" y="101"/>
                </a:cubicBezTo>
                <a:cubicBezTo>
                  <a:pt x="75" y="102"/>
                  <a:pt x="73" y="104"/>
                  <a:pt x="71" y="105"/>
                </a:cubicBezTo>
                <a:cubicBezTo>
                  <a:pt x="69" y="107"/>
                  <a:pt x="67" y="108"/>
                  <a:pt x="65" y="110"/>
                </a:cubicBezTo>
                <a:cubicBezTo>
                  <a:pt x="64" y="112"/>
                  <a:pt x="62" y="114"/>
                  <a:pt x="61" y="116"/>
                </a:cubicBezTo>
                <a:cubicBezTo>
                  <a:pt x="60" y="118"/>
                  <a:pt x="58" y="121"/>
                  <a:pt x="58" y="123"/>
                </a:cubicBezTo>
                <a:cubicBezTo>
                  <a:pt x="57" y="126"/>
                  <a:pt x="56" y="128"/>
                  <a:pt x="56" y="131"/>
                </a:cubicBezTo>
                <a:cubicBezTo>
                  <a:pt x="55" y="134"/>
                  <a:pt x="55" y="136"/>
                  <a:pt x="55" y="139"/>
                </a:cubicBezTo>
                <a:cubicBezTo>
                  <a:pt x="55" y="143"/>
                  <a:pt x="56" y="147"/>
                  <a:pt x="57" y="151"/>
                </a:cubicBezTo>
                <a:cubicBezTo>
                  <a:pt x="58" y="155"/>
                  <a:pt x="59" y="158"/>
                  <a:pt x="61" y="161"/>
                </a:cubicBezTo>
                <a:cubicBezTo>
                  <a:pt x="63" y="165"/>
                  <a:pt x="65" y="168"/>
                  <a:pt x="68" y="170"/>
                </a:cubicBezTo>
                <a:cubicBezTo>
                  <a:pt x="71" y="173"/>
                  <a:pt x="75" y="176"/>
                  <a:pt x="79" y="178"/>
                </a:cubicBezTo>
                <a:cubicBezTo>
                  <a:pt x="80" y="179"/>
                  <a:pt x="82" y="181"/>
                  <a:pt x="83" y="181"/>
                </a:cubicBezTo>
                <a:cubicBezTo>
                  <a:pt x="85" y="182"/>
                  <a:pt x="86" y="183"/>
                  <a:pt x="87" y="184"/>
                </a:cubicBezTo>
                <a:cubicBezTo>
                  <a:pt x="89" y="185"/>
                  <a:pt x="90" y="186"/>
                  <a:pt x="91" y="187"/>
                </a:cubicBezTo>
                <a:cubicBezTo>
                  <a:pt x="92" y="188"/>
                  <a:pt x="92" y="188"/>
                  <a:pt x="93" y="189"/>
                </a:cubicBezTo>
                <a:cubicBezTo>
                  <a:pt x="94" y="190"/>
                  <a:pt x="95" y="191"/>
                  <a:pt x="95" y="192"/>
                </a:cubicBezTo>
                <a:cubicBezTo>
                  <a:pt x="96" y="193"/>
                  <a:pt x="96" y="194"/>
                  <a:pt x="97" y="195"/>
                </a:cubicBezTo>
                <a:cubicBezTo>
                  <a:pt x="97" y="196"/>
                  <a:pt x="98" y="197"/>
                  <a:pt x="98" y="198"/>
                </a:cubicBezTo>
                <a:cubicBezTo>
                  <a:pt x="98" y="199"/>
                  <a:pt x="98" y="200"/>
                  <a:pt x="98" y="201"/>
                </a:cubicBezTo>
                <a:cubicBezTo>
                  <a:pt x="98" y="202"/>
                  <a:pt x="98" y="203"/>
                  <a:pt x="98" y="204"/>
                </a:cubicBezTo>
                <a:cubicBezTo>
                  <a:pt x="98" y="205"/>
                  <a:pt x="98" y="206"/>
                  <a:pt x="97" y="207"/>
                </a:cubicBezTo>
                <a:cubicBezTo>
                  <a:pt x="97" y="207"/>
                  <a:pt x="97" y="208"/>
                  <a:pt x="96" y="209"/>
                </a:cubicBezTo>
                <a:cubicBezTo>
                  <a:pt x="96" y="209"/>
                  <a:pt x="95" y="210"/>
                  <a:pt x="95" y="211"/>
                </a:cubicBezTo>
                <a:cubicBezTo>
                  <a:pt x="94" y="211"/>
                  <a:pt x="93" y="212"/>
                  <a:pt x="92" y="213"/>
                </a:cubicBezTo>
                <a:cubicBezTo>
                  <a:pt x="92" y="213"/>
                  <a:pt x="91" y="214"/>
                  <a:pt x="90" y="214"/>
                </a:cubicBezTo>
                <a:cubicBezTo>
                  <a:pt x="89" y="214"/>
                  <a:pt x="88" y="214"/>
                  <a:pt x="86" y="215"/>
                </a:cubicBezTo>
                <a:cubicBezTo>
                  <a:pt x="85" y="215"/>
                  <a:pt x="84" y="215"/>
                  <a:pt x="83" y="215"/>
                </a:cubicBezTo>
                <a:cubicBezTo>
                  <a:pt x="80" y="215"/>
                  <a:pt x="78" y="214"/>
                  <a:pt x="75" y="214"/>
                </a:cubicBezTo>
                <a:cubicBezTo>
                  <a:pt x="73" y="213"/>
                  <a:pt x="71" y="212"/>
                  <a:pt x="68" y="211"/>
                </a:cubicBezTo>
                <a:cubicBezTo>
                  <a:pt x="66" y="209"/>
                  <a:pt x="64" y="208"/>
                  <a:pt x="62" y="206"/>
                </a:cubicBezTo>
                <a:cubicBezTo>
                  <a:pt x="60" y="204"/>
                  <a:pt x="58" y="202"/>
                  <a:pt x="56" y="200"/>
                </a:cubicBezTo>
                <a:cubicBezTo>
                  <a:pt x="56" y="230"/>
                  <a:pt x="56" y="230"/>
                  <a:pt x="56" y="230"/>
                </a:cubicBezTo>
                <a:cubicBezTo>
                  <a:pt x="57" y="231"/>
                  <a:pt x="59" y="232"/>
                  <a:pt x="61" y="233"/>
                </a:cubicBezTo>
                <a:cubicBezTo>
                  <a:pt x="63" y="234"/>
                  <a:pt x="65" y="235"/>
                  <a:pt x="67" y="236"/>
                </a:cubicBezTo>
                <a:cubicBezTo>
                  <a:pt x="70" y="237"/>
                  <a:pt x="72" y="237"/>
                  <a:pt x="74" y="238"/>
                </a:cubicBezTo>
                <a:cubicBezTo>
                  <a:pt x="77" y="238"/>
                  <a:pt x="79" y="239"/>
                  <a:pt x="82" y="239"/>
                </a:cubicBezTo>
                <a:cubicBezTo>
                  <a:pt x="86" y="239"/>
                  <a:pt x="89" y="239"/>
                  <a:pt x="92" y="239"/>
                </a:cubicBezTo>
                <a:cubicBezTo>
                  <a:pt x="96" y="238"/>
                  <a:pt x="99" y="238"/>
                  <a:pt x="101" y="237"/>
                </a:cubicBezTo>
                <a:cubicBezTo>
                  <a:pt x="104" y="236"/>
                  <a:pt x="107" y="235"/>
                  <a:pt x="109" y="233"/>
                </a:cubicBezTo>
                <a:cubicBezTo>
                  <a:pt x="111" y="231"/>
                  <a:pt x="113" y="230"/>
                  <a:pt x="115" y="227"/>
                </a:cubicBezTo>
                <a:cubicBezTo>
                  <a:pt x="117" y="226"/>
                  <a:pt x="118" y="224"/>
                  <a:pt x="119" y="222"/>
                </a:cubicBezTo>
                <a:cubicBezTo>
                  <a:pt x="120" y="220"/>
                  <a:pt x="121" y="218"/>
                  <a:pt x="122" y="215"/>
                </a:cubicBezTo>
                <a:cubicBezTo>
                  <a:pt x="123" y="213"/>
                  <a:pt x="123" y="210"/>
                  <a:pt x="124" y="208"/>
                </a:cubicBezTo>
                <a:cubicBezTo>
                  <a:pt x="124" y="205"/>
                  <a:pt x="124" y="202"/>
                  <a:pt x="124" y="199"/>
                </a:cubicBezTo>
                <a:cubicBezTo>
                  <a:pt x="124" y="197"/>
                  <a:pt x="124" y="194"/>
                  <a:pt x="124" y="192"/>
                </a:cubicBezTo>
                <a:cubicBezTo>
                  <a:pt x="124" y="190"/>
                  <a:pt x="123" y="188"/>
                  <a:pt x="122" y="186"/>
                </a:cubicBezTo>
                <a:cubicBezTo>
                  <a:pt x="122" y="183"/>
                  <a:pt x="121" y="181"/>
                  <a:pt x="120" y="179"/>
                </a:cubicBezTo>
                <a:cubicBezTo>
                  <a:pt x="119" y="178"/>
                  <a:pt x="118" y="176"/>
                  <a:pt x="117" y="174"/>
                </a:cubicBezTo>
                <a:cubicBezTo>
                  <a:pt x="116" y="173"/>
                  <a:pt x="114" y="171"/>
                  <a:pt x="113" y="170"/>
                </a:cubicBezTo>
                <a:cubicBezTo>
                  <a:pt x="112" y="168"/>
                  <a:pt x="110" y="167"/>
                  <a:pt x="108" y="165"/>
                </a:cubicBezTo>
                <a:cubicBezTo>
                  <a:pt x="106" y="164"/>
                  <a:pt x="105" y="162"/>
                  <a:pt x="102" y="161"/>
                </a:cubicBezTo>
                <a:cubicBezTo>
                  <a:pt x="100" y="160"/>
                  <a:pt x="98" y="158"/>
                  <a:pt x="96" y="157"/>
                </a:cubicBezTo>
                <a:cubicBezTo>
                  <a:pt x="94" y="156"/>
                  <a:pt x="93" y="155"/>
                  <a:pt x="91" y="154"/>
                </a:cubicBezTo>
                <a:cubicBezTo>
                  <a:pt x="90" y="153"/>
                  <a:pt x="89" y="152"/>
                  <a:pt x="88" y="151"/>
                </a:cubicBezTo>
                <a:cubicBezTo>
                  <a:pt x="87" y="151"/>
                  <a:pt x="86" y="150"/>
                  <a:pt x="85" y="149"/>
                </a:cubicBezTo>
                <a:cubicBezTo>
                  <a:pt x="84" y="148"/>
                  <a:pt x="83" y="148"/>
                  <a:pt x="83" y="147"/>
                </a:cubicBezTo>
                <a:cubicBezTo>
                  <a:pt x="82" y="146"/>
                  <a:pt x="82" y="145"/>
                  <a:pt x="81" y="145"/>
                </a:cubicBezTo>
                <a:cubicBezTo>
                  <a:pt x="81" y="144"/>
                  <a:pt x="81" y="143"/>
                  <a:pt x="80" y="142"/>
                </a:cubicBezTo>
                <a:cubicBezTo>
                  <a:pt x="80" y="141"/>
                  <a:pt x="80" y="140"/>
                  <a:pt x="80" y="139"/>
                </a:cubicBezTo>
                <a:cubicBezTo>
                  <a:pt x="79" y="138"/>
                  <a:pt x="79" y="137"/>
                  <a:pt x="79" y="136"/>
                </a:cubicBezTo>
                <a:cubicBezTo>
                  <a:pt x="79" y="135"/>
                  <a:pt x="79" y="134"/>
                  <a:pt x="80" y="133"/>
                </a:cubicBezTo>
                <a:cubicBezTo>
                  <a:pt x="80" y="132"/>
                  <a:pt x="80" y="131"/>
                  <a:pt x="80" y="131"/>
                </a:cubicBezTo>
                <a:cubicBezTo>
                  <a:pt x="81" y="130"/>
                  <a:pt x="81" y="129"/>
                  <a:pt x="82" y="128"/>
                </a:cubicBezTo>
                <a:cubicBezTo>
                  <a:pt x="82" y="127"/>
                  <a:pt x="83" y="127"/>
                  <a:pt x="83" y="126"/>
                </a:cubicBezTo>
                <a:cubicBezTo>
                  <a:pt x="84" y="125"/>
                  <a:pt x="85" y="125"/>
                  <a:pt x="86" y="124"/>
                </a:cubicBezTo>
                <a:cubicBezTo>
                  <a:pt x="86" y="124"/>
                  <a:pt x="87" y="123"/>
                  <a:pt x="88" y="123"/>
                </a:cubicBezTo>
                <a:cubicBezTo>
                  <a:pt x="89" y="123"/>
                  <a:pt x="90" y="122"/>
                  <a:pt x="91" y="122"/>
                </a:cubicBezTo>
                <a:cubicBezTo>
                  <a:pt x="92" y="122"/>
                  <a:pt x="93" y="122"/>
                  <a:pt x="94" y="122"/>
                </a:cubicBezTo>
                <a:cubicBezTo>
                  <a:pt x="96" y="122"/>
                  <a:pt x="99" y="122"/>
                  <a:pt x="101" y="122"/>
                </a:cubicBezTo>
                <a:cubicBezTo>
                  <a:pt x="103" y="122"/>
                  <a:pt x="105" y="123"/>
                  <a:pt x="107" y="124"/>
                </a:cubicBezTo>
                <a:cubicBezTo>
                  <a:pt x="110" y="124"/>
                  <a:pt x="112" y="125"/>
                  <a:pt x="114" y="126"/>
                </a:cubicBezTo>
                <a:cubicBezTo>
                  <a:pt x="116" y="128"/>
                  <a:pt x="118" y="129"/>
                  <a:pt x="119" y="131"/>
                </a:cubicBezTo>
                <a:cubicBezTo>
                  <a:pt x="119" y="101"/>
                  <a:pt x="119" y="101"/>
                  <a:pt x="119" y="101"/>
                </a:cubicBezTo>
                <a:cubicBezTo>
                  <a:pt x="118" y="100"/>
                  <a:pt x="116" y="100"/>
                  <a:pt x="114" y="99"/>
                </a:cubicBezTo>
                <a:cubicBezTo>
                  <a:pt x="112" y="99"/>
                  <a:pt x="110" y="98"/>
                  <a:pt x="107" y="98"/>
                </a:cubicBezTo>
                <a:cubicBezTo>
                  <a:pt x="105" y="98"/>
                  <a:pt x="103" y="97"/>
                  <a:pt x="100" y="97"/>
                </a:cubicBezTo>
                <a:cubicBezTo>
                  <a:pt x="98" y="97"/>
                  <a:pt x="95" y="97"/>
                  <a:pt x="93" y="98"/>
                </a:cubicBezTo>
                <a:moveTo>
                  <a:pt x="324" y="135"/>
                </a:moveTo>
                <a:cubicBezTo>
                  <a:pt x="322" y="135"/>
                  <a:pt x="320" y="135"/>
                  <a:pt x="318" y="136"/>
                </a:cubicBezTo>
                <a:cubicBezTo>
                  <a:pt x="309" y="113"/>
                  <a:pt x="292" y="95"/>
                  <a:pt x="270" y="86"/>
                </a:cubicBezTo>
                <a:cubicBezTo>
                  <a:pt x="270" y="84"/>
                  <a:pt x="270" y="82"/>
                  <a:pt x="270" y="80"/>
                </a:cubicBezTo>
                <a:cubicBezTo>
                  <a:pt x="270" y="61"/>
                  <a:pt x="256" y="47"/>
                  <a:pt x="238" y="47"/>
                </a:cubicBezTo>
                <a:cubicBezTo>
                  <a:pt x="229" y="47"/>
                  <a:pt x="221" y="50"/>
                  <a:pt x="215" y="57"/>
                </a:cubicBezTo>
                <a:cubicBezTo>
                  <a:pt x="215" y="103"/>
                  <a:pt x="215" y="103"/>
                  <a:pt x="215" y="103"/>
                </a:cubicBezTo>
                <a:cubicBezTo>
                  <a:pt x="221" y="109"/>
                  <a:pt x="229" y="113"/>
                  <a:pt x="238" y="113"/>
                </a:cubicBezTo>
                <a:cubicBezTo>
                  <a:pt x="248" y="113"/>
                  <a:pt x="256" y="109"/>
                  <a:pt x="262" y="102"/>
                </a:cubicBezTo>
                <a:cubicBezTo>
                  <a:pt x="281" y="109"/>
                  <a:pt x="295" y="125"/>
                  <a:pt x="302" y="144"/>
                </a:cubicBezTo>
                <a:cubicBezTo>
                  <a:pt x="296" y="150"/>
                  <a:pt x="292" y="159"/>
                  <a:pt x="292" y="168"/>
                </a:cubicBezTo>
                <a:cubicBezTo>
                  <a:pt x="292" y="178"/>
                  <a:pt x="296" y="187"/>
                  <a:pt x="302" y="193"/>
                </a:cubicBezTo>
                <a:cubicBezTo>
                  <a:pt x="295" y="212"/>
                  <a:pt x="281" y="227"/>
                  <a:pt x="262" y="235"/>
                </a:cubicBezTo>
                <a:cubicBezTo>
                  <a:pt x="256" y="228"/>
                  <a:pt x="247" y="224"/>
                  <a:pt x="238" y="224"/>
                </a:cubicBezTo>
                <a:cubicBezTo>
                  <a:pt x="229" y="224"/>
                  <a:pt x="221" y="228"/>
                  <a:pt x="215" y="234"/>
                </a:cubicBezTo>
                <a:cubicBezTo>
                  <a:pt x="215" y="280"/>
                  <a:pt x="215" y="280"/>
                  <a:pt x="215" y="280"/>
                </a:cubicBezTo>
                <a:cubicBezTo>
                  <a:pt x="221" y="286"/>
                  <a:pt x="229" y="290"/>
                  <a:pt x="238" y="290"/>
                </a:cubicBezTo>
                <a:cubicBezTo>
                  <a:pt x="256" y="290"/>
                  <a:pt x="270" y="275"/>
                  <a:pt x="270" y="257"/>
                </a:cubicBezTo>
                <a:cubicBezTo>
                  <a:pt x="270" y="255"/>
                  <a:pt x="270" y="253"/>
                  <a:pt x="270" y="251"/>
                </a:cubicBezTo>
                <a:cubicBezTo>
                  <a:pt x="292" y="241"/>
                  <a:pt x="309" y="224"/>
                  <a:pt x="318" y="201"/>
                </a:cubicBezTo>
                <a:cubicBezTo>
                  <a:pt x="320" y="201"/>
                  <a:pt x="322" y="202"/>
                  <a:pt x="324" y="202"/>
                </a:cubicBezTo>
                <a:cubicBezTo>
                  <a:pt x="342" y="202"/>
                  <a:pt x="356" y="187"/>
                  <a:pt x="356" y="168"/>
                </a:cubicBezTo>
                <a:cubicBezTo>
                  <a:pt x="356" y="150"/>
                  <a:pt x="342" y="135"/>
                  <a:pt x="324" y="135"/>
                </a:cubicBezTo>
                <a:close/>
              </a:path>
            </a:pathLst>
          </a:custGeom>
          <a:solidFill>
            <a:schemeClr val="bg1"/>
          </a:solidFill>
          <a:ln>
            <a:noFill/>
          </a:ln>
          <a:extLst/>
        </p:spPr>
        <p:txBody>
          <a:bodyPr vert="horz" wrap="square" lIns="87867" tIns="43934" rIns="87867" bIns="4393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181">
              <a:defRPr/>
            </a:pPr>
            <a:endParaRPr lang="en-US" sz="1729" kern="0">
              <a:solidFill>
                <a:srgbClr val="505050"/>
              </a:solidFill>
              <a:latin typeface="Segoe UI"/>
            </a:endParaRPr>
          </a:p>
        </p:txBody>
      </p:sp>
      <p:sp>
        <p:nvSpPr>
          <p:cNvPr id="156" name="Freeform 5"/>
          <p:cNvSpPr>
            <a:spLocks noChangeAspect="1" noEditPoints="1"/>
          </p:cNvSpPr>
          <p:nvPr/>
        </p:nvSpPr>
        <p:spPr bwMode="black">
          <a:xfrm>
            <a:off x="9372266" y="2644964"/>
            <a:ext cx="896425" cy="395198"/>
          </a:xfrm>
          <a:custGeom>
            <a:avLst/>
            <a:gdLst>
              <a:gd name="T0" fmla="*/ 187 w 1257"/>
              <a:gd name="T1" fmla="*/ 61 h 553"/>
              <a:gd name="T2" fmla="*/ 32 w 1257"/>
              <a:gd name="T3" fmla="*/ 81 h 553"/>
              <a:gd name="T4" fmla="*/ 112 w 1257"/>
              <a:gd name="T5" fmla="*/ 179 h 553"/>
              <a:gd name="T6" fmla="*/ 284 w 1257"/>
              <a:gd name="T7" fmla="*/ 20 h 553"/>
              <a:gd name="T8" fmla="*/ 269 w 1257"/>
              <a:gd name="T9" fmla="*/ 5 h 553"/>
              <a:gd name="T10" fmla="*/ 280 w 1257"/>
              <a:gd name="T11" fmla="*/ 72 h 553"/>
              <a:gd name="T12" fmla="*/ 308 w 1257"/>
              <a:gd name="T13" fmla="*/ 147 h 553"/>
              <a:gd name="T14" fmla="*/ 346 w 1257"/>
              <a:gd name="T15" fmla="*/ 104 h 553"/>
              <a:gd name="T16" fmla="*/ 518 w 1257"/>
              <a:gd name="T17" fmla="*/ 95 h 553"/>
              <a:gd name="T18" fmla="*/ 443 w 1257"/>
              <a:gd name="T19" fmla="*/ 72 h 553"/>
              <a:gd name="T20" fmla="*/ 518 w 1257"/>
              <a:gd name="T21" fmla="*/ 71 h 553"/>
              <a:gd name="T22" fmla="*/ 521 w 1257"/>
              <a:gd name="T23" fmla="*/ 146 h 553"/>
              <a:gd name="T24" fmla="*/ 627 w 1257"/>
              <a:gd name="T25" fmla="*/ 103 h 553"/>
              <a:gd name="T26" fmla="*/ 627 w 1257"/>
              <a:gd name="T27" fmla="*/ 185 h 553"/>
              <a:gd name="T28" fmla="*/ 681 w 1257"/>
              <a:gd name="T29" fmla="*/ 186 h 553"/>
              <a:gd name="T30" fmla="*/ 681 w 1257"/>
              <a:gd name="T31" fmla="*/ 110 h 553"/>
              <a:gd name="T32" fmla="*/ 712 w 1257"/>
              <a:gd name="T33" fmla="*/ 94 h 553"/>
              <a:gd name="T34" fmla="*/ 926 w 1257"/>
              <a:gd name="T35" fmla="*/ 143 h 553"/>
              <a:gd name="T36" fmla="*/ 858 w 1257"/>
              <a:gd name="T37" fmla="*/ 68 h 553"/>
              <a:gd name="T38" fmla="*/ 821 w 1257"/>
              <a:gd name="T39" fmla="*/ 103 h 553"/>
              <a:gd name="T40" fmla="*/ 1020 w 1257"/>
              <a:gd name="T41" fmla="*/ 23 h 553"/>
              <a:gd name="T42" fmla="*/ 981 w 1257"/>
              <a:gd name="T43" fmla="*/ 91 h 553"/>
              <a:gd name="T44" fmla="*/ 957 w 1257"/>
              <a:gd name="T45" fmla="*/ 72 h 553"/>
              <a:gd name="T46" fmla="*/ 1098 w 1257"/>
              <a:gd name="T47" fmla="*/ 214 h 553"/>
              <a:gd name="T48" fmla="*/ 1039 w 1257"/>
              <a:gd name="T49" fmla="*/ 72 h 553"/>
              <a:gd name="T50" fmla="*/ 1062 w 1257"/>
              <a:gd name="T51" fmla="*/ 91 h 553"/>
              <a:gd name="T52" fmla="*/ 112 w 1257"/>
              <a:gd name="T53" fmla="*/ 453 h 553"/>
              <a:gd name="T54" fmla="*/ 23 w 1257"/>
              <a:gd name="T55" fmla="*/ 481 h 553"/>
              <a:gd name="T56" fmla="*/ 0 w 1257"/>
              <a:gd name="T57" fmla="*/ 353 h 553"/>
              <a:gd name="T58" fmla="*/ 36 w 1257"/>
              <a:gd name="T59" fmla="*/ 328 h 553"/>
              <a:gd name="T60" fmla="*/ 112 w 1257"/>
              <a:gd name="T61" fmla="*/ 453 h 553"/>
              <a:gd name="T62" fmla="*/ 225 w 1257"/>
              <a:gd name="T63" fmla="*/ 507 h 553"/>
              <a:gd name="T64" fmla="*/ 230 w 1257"/>
              <a:gd name="T65" fmla="*/ 299 h 553"/>
              <a:gd name="T66" fmla="*/ 228 w 1257"/>
              <a:gd name="T67" fmla="*/ 320 h 553"/>
              <a:gd name="T68" fmla="*/ 226 w 1257"/>
              <a:gd name="T69" fmla="*/ 486 h 553"/>
              <a:gd name="T70" fmla="*/ 378 w 1257"/>
              <a:gd name="T71" fmla="*/ 302 h 553"/>
              <a:gd name="T72" fmla="*/ 570 w 1257"/>
              <a:gd name="T73" fmla="*/ 507 h 553"/>
              <a:gd name="T74" fmla="*/ 612 w 1257"/>
              <a:gd name="T75" fmla="*/ 456 h 553"/>
              <a:gd name="T76" fmla="*/ 589 w 1257"/>
              <a:gd name="T77" fmla="*/ 299 h 553"/>
              <a:gd name="T78" fmla="*/ 553 w 1257"/>
              <a:gd name="T79" fmla="*/ 367 h 553"/>
              <a:gd name="T80" fmla="*/ 679 w 1257"/>
              <a:gd name="T81" fmla="*/ 438 h 553"/>
              <a:gd name="T82" fmla="*/ 673 w 1257"/>
              <a:gd name="T83" fmla="*/ 487 h 553"/>
              <a:gd name="T84" fmla="*/ 781 w 1257"/>
              <a:gd name="T85" fmla="*/ 426 h 553"/>
              <a:gd name="T86" fmla="*/ 680 w 1257"/>
              <a:gd name="T87" fmla="*/ 418 h 553"/>
              <a:gd name="T88" fmla="*/ 830 w 1257"/>
              <a:gd name="T89" fmla="*/ 504 h 553"/>
              <a:gd name="T90" fmla="*/ 846 w 1257"/>
              <a:gd name="T91" fmla="*/ 366 h 553"/>
              <a:gd name="T92" fmla="*/ 944 w 1257"/>
              <a:gd name="T93" fmla="*/ 504 h 553"/>
              <a:gd name="T94" fmla="*/ 962 w 1257"/>
              <a:gd name="T95" fmla="*/ 465 h 553"/>
              <a:gd name="T96" fmla="*/ 1101 w 1257"/>
              <a:gd name="T97" fmla="*/ 488 h 553"/>
              <a:gd name="T98" fmla="*/ 1039 w 1257"/>
              <a:gd name="T99" fmla="*/ 393 h 553"/>
              <a:gd name="T100" fmla="*/ 1132 w 1257"/>
              <a:gd name="T101" fmla="*/ 418 h 553"/>
              <a:gd name="T102" fmla="*/ 1257 w 1257"/>
              <a:gd name="T103" fmla="*/ 383 h 553"/>
              <a:gd name="T104" fmla="*/ 1182 w 1257"/>
              <a:gd name="T105" fmla="*/ 360 h 553"/>
              <a:gd name="T106" fmla="*/ 1257 w 1257"/>
              <a:gd name="T107" fmla="*/ 359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57" h="553">
                <a:moveTo>
                  <a:pt x="215" y="216"/>
                </a:moveTo>
                <a:cubicBezTo>
                  <a:pt x="192" y="216"/>
                  <a:pt x="192" y="216"/>
                  <a:pt x="192" y="216"/>
                </a:cubicBezTo>
                <a:cubicBezTo>
                  <a:pt x="192" y="80"/>
                  <a:pt x="192" y="80"/>
                  <a:pt x="192" y="80"/>
                </a:cubicBezTo>
                <a:cubicBezTo>
                  <a:pt x="192" y="70"/>
                  <a:pt x="192" y="57"/>
                  <a:pt x="194" y="41"/>
                </a:cubicBezTo>
                <a:cubicBezTo>
                  <a:pt x="193" y="41"/>
                  <a:pt x="193" y="41"/>
                  <a:pt x="193" y="41"/>
                </a:cubicBezTo>
                <a:cubicBezTo>
                  <a:pt x="191" y="50"/>
                  <a:pt x="189" y="57"/>
                  <a:pt x="187" y="61"/>
                </a:cubicBezTo>
                <a:cubicBezTo>
                  <a:pt x="118" y="216"/>
                  <a:pt x="118" y="216"/>
                  <a:pt x="118" y="216"/>
                </a:cubicBezTo>
                <a:cubicBezTo>
                  <a:pt x="107" y="216"/>
                  <a:pt x="107" y="216"/>
                  <a:pt x="107" y="216"/>
                </a:cubicBezTo>
                <a:cubicBezTo>
                  <a:pt x="38" y="62"/>
                  <a:pt x="38" y="62"/>
                  <a:pt x="38" y="62"/>
                </a:cubicBezTo>
                <a:cubicBezTo>
                  <a:pt x="36" y="58"/>
                  <a:pt x="34" y="51"/>
                  <a:pt x="32" y="41"/>
                </a:cubicBezTo>
                <a:cubicBezTo>
                  <a:pt x="31" y="41"/>
                  <a:pt x="31" y="41"/>
                  <a:pt x="31" y="41"/>
                </a:cubicBezTo>
                <a:cubicBezTo>
                  <a:pt x="32" y="49"/>
                  <a:pt x="32" y="63"/>
                  <a:pt x="32" y="81"/>
                </a:cubicBezTo>
                <a:cubicBezTo>
                  <a:pt x="32" y="216"/>
                  <a:pt x="32" y="216"/>
                  <a:pt x="32" y="216"/>
                </a:cubicBezTo>
                <a:cubicBezTo>
                  <a:pt x="10" y="216"/>
                  <a:pt x="10" y="216"/>
                  <a:pt x="10" y="216"/>
                </a:cubicBezTo>
                <a:cubicBezTo>
                  <a:pt x="10" y="14"/>
                  <a:pt x="10" y="14"/>
                  <a:pt x="10" y="14"/>
                </a:cubicBezTo>
                <a:cubicBezTo>
                  <a:pt x="41" y="14"/>
                  <a:pt x="41" y="14"/>
                  <a:pt x="41" y="14"/>
                </a:cubicBezTo>
                <a:cubicBezTo>
                  <a:pt x="103" y="155"/>
                  <a:pt x="103" y="155"/>
                  <a:pt x="103" y="155"/>
                </a:cubicBezTo>
                <a:cubicBezTo>
                  <a:pt x="107" y="166"/>
                  <a:pt x="110" y="174"/>
                  <a:pt x="112" y="179"/>
                </a:cubicBezTo>
                <a:cubicBezTo>
                  <a:pt x="113" y="179"/>
                  <a:pt x="113" y="179"/>
                  <a:pt x="113" y="179"/>
                </a:cubicBezTo>
                <a:cubicBezTo>
                  <a:pt x="117" y="166"/>
                  <a:pt x="121" y="158"/>
                  <a:pt x="122" y="154"/>
                </a:cubicBezTo>
                <a:cubicBezTo>
                  <a:pt x="186" y="14"/>
                  <a:pt x="186" y="14"/>
                  <a:pt x="186" y="14"/>
                </a:cubicBezTo>
                <a:cubicBezTo>
                  <a:pt x="215" y="14"/>
                  <a:pt x="215" y="14"/>
                  <a:pt x="215" y="14"/>
                </a:cubicBezTo>
                <a:lnTo>
                  <a:pt x="215" y="216"/>
                </a:lnTo>
                <a:close/>
                <a:moveTo>
                  <a:pt x="284" y="20"/>
                </a:moveTo>
                <a:cubicBezTo>
                  <a:pt x="284" y="25"/>
                  <a:pt x="283" y="28"/>
                  <a:pt x="280" y="31"/>
                </a:cubicBezTo>
                <a:cubicBezTo>
                  <a:pt x="277" y="34"/>
                  <a:pt x="273" y="35"/>
                  <a:pt x="269" y="35"/>
                </a:cubicBezTo>
                <a:cubicBezTo>
                  <a:pt x="265" y="35"/>
                  <a:pt x="261" y="34"/>
                  <a:pt x="258" y="31"/>
                </a:cubicBezTo>
                <a:cubicBezTo>
                  <a:pt x="255" y="28"/>
                  <a:pt x="254" y="25"/>
                  <a:pt x="254" y="20"/>
                </a:cubicBezTo>
                <a:cubicBezTo>
                  <a:pt x="254" y="16"/>
                  <a:pt x="255" y="13"/>
                  <a:pt x="258" y="10"/>
                </a:cubicBezTo>
                <a:cubicBezTo>
                  <a:pt x="261" y="7"/>
                  <a:pt x="265" y="5"/>
                  <a:pt x="269" y="5"/>
                </a:cubicBezTo>
                <a:cubicBezTo>
                  <a:pt x="273" y="5"/>
                  <a:pt x="277" y="7"/>
                  <a:pt x="280" y="10"/>
                </a:cubicBezTo>
                <a:cubicBezTo>
                  <a:pt x="283" y="13"/>
                  <a:pt x="284" y="16"/>
                  <a:pt x="284" y="20"/>
                </a:cubicBezTo>
                <a:close/>
                <a:moveTo>
                  <a:pt x="280" y="216"/>
                </a:moveTo>
                <a:cubicBezTo>
                  <a:pt x="257" y="216"/>
                  <a:pt x="257" y="216"/>
                  <a:pt x="257" y="216"/>
                </a:cubicBezTo>
                <a:cubicBezTo>
                  <a:pt x="257" y="72"/>
                  <a:pt x="257" y="72"/>
                  <a:pt x="257" y="72"/>
                </a:cubicBezTo>
                <a:cubicBezTo>
                  <a:pt x="280" y="72"/>
                  <a:pt x="280" y="72"/>
                  <a:pt x="280" y="72"/>
                </a:cubicBezTo>
                <a:lnTo>
                  <a:pt x="280" y="216"/>
                </a:lnTo>
                <a:close/>
                <a:moveTo>
                  <a:pt x="416" y="209"/>
                </a:moveTo>
                <a:cubicBezTo>
                  <a:pt x="405" y="216"/>
                  <a:pt x="392" y="219"/>
                  <a:pt x="377" y="219"/>
                </a:cubicBezTo>
                <a:cubicBezTo>
                  <a:pt x="364" y="219"/>
                  <a:pt x="352" y="216"/>
                  <a:pt x="341" y="210"/>
                </a:cubicBezTo>
                <a:cubicBezTo>
                  <a:pt x="331" y="204"/>
                  <a:pt x="323" y="196"/>
                  <a:pt x="317" y="185"/>
                </a:cubicBezTo>
                <a:cubicBezTo>
                  <a:pt x="311" y="174"/>
                  <a:pt x="308" y="161"/>
                  <a:pt x="308" y="147"/>
                </a:cubicBezTo>
                <a:cubicBezTo>
                  <a:pt x="308" y="124"/>
                  <a:pt x="315" y="104"/>
                  <a:pt x="329" y="90"/>
                </a:cubicBezTo>
                <a:cubicBezTo>
                  <a:pt x="342" y="76"/>
                  <a:pt x="361" y="68"/>
                  <a:pt x="383" y="68"/>
                </a:cubicBezTo>
                <a:cubicBezTo>
                  <a:pt x="396" y="68"/>
                  <a:pt x="407" y="71"/>
                  <a:pt x="417" y="76"/>
                </a:cubicBezTo>
                <a:cubicBezTo>
                  <a:pt x="417" y="99"/>
                  <a:pt x="417" y="99"/>
                  <a:pt x="417" y="99"/>
                </a:cubicBezTo>
                <a:cubicBezTo>
                  <a:pt x="406" y="92"/>
                  <a:pt x="394" y="88"/>
                  <a:pt x="382" y="88"/>
                </a:cubicBezTo>
                <a:cubicBezTo>
                  <a:pt x="367" y="88"/>
                  <a:pt x="355" y="93"/>
                  <a:pt x="346" y="104"/>
                </a:cubicBezTo>
                <a:cubicBezTo>
                  <a:pt x="337" y="115"/>
                  <a:pt x="332" y="128"/>
                  <a:pt x="332" y="145"/>
                </a:cubicBezTo>
                <a:cubicBezTo>
                  <a:pt x="332" y="162"/>
                  <a:pt x="336" y="175"/>
                  <a:pt x="345" y="185"/>
                </a:cubicBezTo>
                <a:cubicBezTo>
                  <a:pt x="354" y="195"/>
                  <a:pt x="366" y="200"/>
                  <a:pt x="381" y="200"/>
                </a:cubicBezTo>
                <a:cubicBezTo>
                  <a:pt x="393" y="200"/>
                  <a:pt x="405" y="196"/>
                  <a:pt x="416" y="187"/>
                </a:cubicBezTo>
                <a:lnTo>
                  <a:pt x="416" y="209"/>
                </a:lnTo>
                <a:close/>
                <a:moveTo>
                  <a:pt x="518" y="95"/>
                </a:moveTo>
                <a:cubicBezTo>
                  <a:pt x="514" y="92"/>
                  <a:pt x="508" y="91"/>
                  <a:pt x="501" y="91"/>
                </a:cubicBezTo>
                <a:cubicBezTo>
                  <a:pt x="491" y="91"/>
                  <a:pt x="482" y="95"/>
                  <a:pt x="476" y="105"/>
                </a:cubicBezTo>
                <a:cubicBezTo>
                  <a:pt x="470" y="115"/>
                  <a:pt x="466" y="127"/>
                  <a:pt x="466" y="142"/>
                </a:cubicBezTo>
                <a:cubicBezTo>
                  <a:pt x="466" y="216"/>
                  <a:pt x="466" y="216"/>
                  <a:pt x="466" y="216"/>
                </a:cubicBezTo>
                <a:cubicBezTo>
                  <a:pt x="443" y="216"/>
                  <a:pt x="443" y="216"/>
                  <a:pt x="443" y="216"/>
                </a:cubicBezTo>
                <a:cubicBezTo>
                  <a:pt x="443" y="72"/>
                  <a:pt x="443" y="72"/>
                  <a:pt x="443" y="72"/>
                </a:cubicBezTo>
                <a:cubicBezTo>
                  <a:pt x="466" y="72"/>
                  <a:pt x="466" y="72"/>
                  <a:pt x="466" y="72"/>
                </a:cubicBezTo>
                <a:cubicBezTo>
                  <a:pt x="466" y="102"/>
                  <a:pt x="466" y="102"/>
                  <a:pt x="466" y="102"/>
                </a:cubicBezTo>
                <a:cubicBezTo>
                  <a:pt x="467" y="102"/>
                  <a:pt x="467" y="102"/>
                  <a:pt x="467" y="102"/>
                </a:cubicBezTo>
                <a:cubicBezTo>
                  <a:pt x="470" y="92"/>
                  <a:pt x="475" y="84"/>
                  <a:pt x="482" y="78"/>
                </a:cubicBezTo>
                <a:cubicBezTo>
                  <a:pt x="488" y="72"/>
                  <a:pt x="496" y="69"/>
                  <a:pt x="505" y="69"/>
                </a:cubicBezTo>
                <a:cubicBezTo>
                  <a:pt x="511" y="69"/>
                  <a:pt x="515" y="70"/>
                  <a:pt x="518" y="71"/>
                </a:cubicBezTo>
                <a:lnTo>
                  <a:pt x="518" y="95"/>
                </a:lnTo>
                <a:close/>
                <a:moveTo>
                  <a:pt x="663" y="143"/>
                </a:moveTo>
                <a:cubicBezTo>
                  <a:pt x="663" y="166"/>
                  <a:pt x="656" y="185"/>
                  <a:pt x="643" y="199"/>
                </a:cubicBezTo>
                <a:cubicBezTo>
                  <a:pt x="630" y="212"/>
                  <a:pt x="613" y="219"/>
                  <a:pt x="591" y="219"/>
                </a:cubicBezTo>
                <a:cubicBezTo>
                  <a:pt x="570" y="219"/>
                  <a:pt x="553" y="213"/>
                  <a:pt x="540" y="199"/>
                </a:cubicBezTo>
                <a:cubicBezTo>
                  <a:pt x="527" y="186"/>
                  <a:pt x="521" y="168"/>
                  <a:pt x="521" y="146"/>
                </a:cubicBezTo>
                <a:cubicBezTo>
                  <a:pt x="521" y="122"/>
                  <a:pt x="528" y="103"/>
                  <a:pt x="541" y="89"/>
                </a:cubicBezTo>
                <a:cubicBezTo>
                  <a:pt x="554" y="75"/>
                  <a:pt x="572" y="68"/>
                  <a:pt x="594" y="68"/>
                </a:cubicBezTo>
                <a:cubicBezTo>
                  <a:pt x="616" y="68"/>
                  <a:pt x="633" y="75"/>
                  <a:pt x="645" y="88"/>
                </a:cubicBezTo>
                <a:cubicBezTo>
                  <a:pt x="657" y="102"/>
                  <a:pt x="663" y="120"/>
                  <a:pt x="663" y="143"/>
                </a:cubicBezTo>
                <a:close/>
                <a:moveTo>
                  <a:pt x="639" y="144"/>
                </a:moveTo>
                <a:cubicBezTo>
                  <a:pt x="639" y="126"/>
                  <a:pt x="635" y="112"/>
                  <a:pt x="627" y="103"/>
                </a:cubicBezTo>
                <a:cubicBezTo>
                  <a:pt x="619" y="93"/>
                  <a:pt x="608" y="88"/>
                  <a:pt x="593" y="88"/>
                </a:cubicBezTo>
                <a:cubicBezTo>
                  <a:pt x="578" y="88"/>
                  <a:pt x="566" y="93"/>
                  <a:pt x="558" y="103"/>
                </a:cubicBezTo>
                <a:cubicBezTo>
                  <a:pt x="549" y="113"/>
                  <a:pt x="545" y="127"/>
                  <a:pt x="545" y="145"/>
                </a:cubicBezTo>
                <a:cubicBezTo>
                  <a:pt x="545" y="162"/>
                  <a:pt x="549" y="175"/>
                  <a:pt x="558" y="185"/>
                </a:cubicBezTo>
                <a:cubicBezTo>
                  <a:pt x="566" y="195"/>
                  <a:pt x="578" y="200"/>
                  <a:pt x="593" y="200"/>
                </a:cubicBezTo>
                <a:cubicBezTo>
                  <a:pt x="608" y="200"/>
                  <a:pt x="619" y="195"/>
                  <a:pt x="627" y="185"/>
                </a:cubicBezTo>
                <a:cubicBezTo>
                  <a:pt x="635" y="176"/>
                  <a:pt x="639" y="162"/>
                  <a:pt x="639" y="144"/>
                </a:cubicBezTo>
                <a:close/>
                <a:moveTo>
                  <a:pt x="769" y="177"/>
                </a:moveTo>
                <a:cubicBezTo>
                  <a:pt x="769" y="190"/>
                  <a:pt x="765" y="200"/>
                  <a:pt x="755" y="208"/>
                </a:cubicBezTo>
                <a:cubicBezTo>
                  <a:pt x="745" y="216"/>
                  <a:pt x="733" y="219"/>
                  <a:pt x="717" y="219"/>
                </a:cubicBezTo>
                <a:cubicBezTo>
                  <a:pt x="703" y="219"/>
                  <a:pt x="691" y="216"/>
                  <a:pt x="681" y="211"/>
                </a:cubicBezTo>
                <a:cubicBezTo>
                  <a:pt x="681" y="186"/>
                  <a:pt x="681" y="186"/>
                  <a:pt x="681" y="186"/>
                </a:cubicBezTo>
                <a:cubicBezTo>
                  <a:pt x="692" y="195"/>
                  <a:pt x="705" y="200"/>
                  <a:pt x="718" y="200"/>
                </a:cubicBezTo>
                <a:cubicBezTo>
                  <a:pt x="737" y="200"/>
                  <a:pt x="746" y="193"/>
                  <a:pt x="746" y="180"/>
                </a:cubicBezTo>
                <a:cubicBezTo>
                  <a:pt x="746" y="174"/>
                  <a:pt x="744" y="170"/>
                  <a:pt x="740" y="166"/>
                </a:cubicBezTo>
                <a:cubicBezTo>
                  <a:pt x="737" y="163"/>
                  <a:pt x="729" y="158"/>
                  <a:pt x="716" y="152"/>
                </a:cubicBezTo>
                <a:cubicBezTo>
                  <a:pt x="703" y="147"/>
                  <a:pt x="694" y="141"/>
                  <a:pt x="689" y="135"/>
                </a:cubicBezTo>
                <a:cubicBezTo>
                  <a:pt x="684" y="129"/>
                  <a:pt x="681" y="120"/>
                  <a:pt x="681" y="110"/>
                </a:cubicBezTo>
                <a:cubicBezTo>
                  <a:pt x="681" y="98"/>
                  <a:pt x="686" y="88"/>
                  <a:pt x="696" y="80"/>
                </a:cubicBezTo>
                <a:cubicBezTo>
                  <a:pt x="705" y="72"/>
                  <a:pt x="717" y="68"/>
                  <a:pt x="732" y="68"/>
                </a:cubicBezTo>
                <a:cubicBezTo>
                  <a:pt x="743" y="68"/>
                  <a:pt x="754" y="71"/>
                  <a:pt x="763" y="75"/>
                </a:cubicBezTo>
                <a:cubicBezTo>
                  <a:pt x="763" y="98"/>
                  <a:pt x="763" y="98"/>
                  <a:pt x="763" y="98"/>
                </a:cubicBezTo>
                <a:cubicBezTo>
                  <a:pt x="753" y="91"/>
                  <a:pt x="743" y="88"/>
                  <a:pt x="730" y="88"/>
                </a:cubicBezTo>
                <a:cubicBezTo>
                  <a:pt x="723" y="88"/>
                  <a:pt x="716" y="90"/>
                  <a:pt x="712" y="94"/>
                </a:cubicBezTo>
                <a:cubicBezTo>
                  <a:pt x="707" y="97"/>
                  <a:pt x="705" y="102"/>
                  <a:pt x="705" y="108"/>
                </a:cubicBezTo>
                <a:cubicBezTo>
                  <a:pt x="705" y="115"/>
                  <a:pt x="707" y="119"/>
                  <a:pt x="710" y="123"/>
                </a:cubicBezTo>
                <a:cubicBezTo>
                  <a:pt x="714" y="126"/>
                  <a:pt x="721" y="130"/>
                  <a:pt x="732" y="135"/>
                </a:cubicBezTo>
                <a:cubicBezTo>
                  <a:pt x="746" y="141"/>
                  <a:pt x="756" y="147"/>
                  <a:pt x="761" y="153"/>
                </a:cubicBezTo>
                <a:cubicBezTo>
                  <a:pt x="767" y="160"/>
                  <a:pt x="769" y="168"/>
                  <a:pt x="769" y="177"/>
                </a:cubicBezTo>
                <a:close/>
                <a:moveTo>
                  <a:pt x="926" y="143"/>
                </a:moveTo>
                <a:cubicBezTo>
                  <a:pt x="926" y="166"/>
                  <a:pt x="920" y="185"/>
                  <a:pt x="907" y="199"/>
                </a:cubicBezTo>
                <a:cubicBezTo>
                  <a:pt x="894" y="212"/>
                  <a:pt x="876" y="219"/>
                  <a:pt x="854" y="219"/>
                </a:cubicBezTo>
                <a:cubicBezTo>
                  <a:pt x="833" y="219"/>
                  <a:pt x="816" y="213"/>
                  <a:pt x="803" y="199"/>
                </a:cubicBezTo>
                <a:cubicBezTo>
                  <a:pt x="791" y="186"/>
                  <a:pt x="784" y="168"/>
                  <a:pt x="784" y="146"/>
                </a:cubicBezTo>
                <a:cubicBezTo>
                  <a:pt x="784" y="122"/>
                  <a:pt x="791" y="103"/>
                  <a:pt x="804" y="89"/>
                </a:cubicBezTo>
                <a:cubicBezTo>
                  <a:pt x="817" y="75"/>
                  <a:pt x="835" y="68"/>
                  <a:pt x="858" y="68"/>
                </a:cubicBezTo>
                <a:cubicBezTo>
                  <a:pt x="879" y="68"/>
                  <a:pt x="896" y="75"/>
                  <a:pt x="908" y="88"/>
                </a:cubicBezTo>
                <a:cubicBezTo>
                  <a:pt x="920" y="102"/>
                  <a:pt x="926" y="120"/>
                  <a:pt x="926" y="143"/>
                </a:cubicBezTo>
                <a:close/>
                <a:moveTo>
                  <a:pt x="903" y="144"/>
                </a:moveTo>
                <a:cubicBezTo>
                  <a:pt x="903" y="126"/>
                  <a:pt x="898" y="112"/>
                  <a:pt x="890" y="103"/>
                </a:cubicBezTo>
                <a:cubicBezTo>
                  <a:pt x="882" y="93"/>
                  <a:pt x="871" y="88"/>
                  <a:pt x="856" y="88"/>
                </a:cubicBezTo>
                <a:cubicBezTo>
                  <a:pt x="841" y="88"/>
                  <a:pt x="830" y="93"/>
                  <a:pt x="821" y="103"/>
                </a:cubicBezTo>
                <a:cubicBezTo>
                  <a:pt x="812" y="113"/>
                  <a:pt x="808" y="127"/>
                  <a:pt x="808" y="145"/>
                </a:cubicBezTo>
                <a:cubicBezTo>
                  <a:pt x="808" y="162"/>
                  <a:pt x="812" y="175"/>
                  <a:pt x="821" y="185"/>
                </a:cubicBezTo>
                <a:cubicBezTo>
                  <a:pt x="830" y="195"/>
                  <a:pt x="841" y="200"/>
                  <a:pt x="856" y="200"/>
                </a:cubicBezTo>
                <a:cubicBezTo>
                  <a:pt x="871" y="200"/>
                  <a:pt x="883" y="195"/>
                  <a:pt x="891" y="185"/>
                </a:cubicBezTo>
                <a:cubicBezTo>
                  <a:pt x="899" y="176"/>
                  <a:pt x="903" y="162"/>
                  <a:pt x="903" y="144"/>
                </a:cubicBezTo>
                <a:close/>
                <a:moveTo>
                  <a:pt x="1020" y="23"/>
                </a:moveTo>
                <a:cubicBezTo>
                  <a:pt x="1016" y="20"/>
                  <a:pt x="1010" y="19"/>
                  <a:pt x="1005" y="19"/>
                </a:cubicBezTo>
                <a:cubicBezTo>
                  <a:pt x="989" y="19"/>
                  <a:pt x="981" y="29"/>
                  <a:pt x="981" y="50"/>
                </a:cubicBezTo>
                <a:cubicBezTo>
                  <a:pt x="981" y="72"/>
                  <a:pt x="981" y="72"/>
                  <a:pt x="981" y="72"/>
                </a:cubicBezTo>
                <a:cubicBezTo>
                  <a:pt x="1014" y="72"/>
                  <a:pt x="1014" y="72"/>
                  <a:pt x="1014" y="72"/>
                </a:cubicBezTo>
                <a:cubicBezTo>
                  <a:pt x="1014" y="91"/>
                  <a:pt x="1014" y="91"/>
                  <a:pt x="1014" y="91"/>
                </a:cubicBezTo>
                <a:cubicBezTo>
                  <a:pt x="981" y="91"/>
                  <a:pt x="981" y="91"/>
                  <a:pt x="981" y="91"/>
                </a:cubicBezTo>
                <a:cubicBezTo>
                  <a:pt x="981" y="216"/>
                  <a:pt x="981" y="216"/>
                  <a:pt x="981" y="216"/>
                </a:cubicBezTo>
                <a:cubicBezTo>
                  <a:pt x="957" y="216"/>
                  <a:pt x="957" y="216"/>
                  <a:pt x="957" y="216"/>
                </a:cubicBezTo>
                <a:cubicBezTo>
                  <a:pt x="957" y="91"/>
                  <a:pt x="957" y="91"/>
                  <a:pt x="957" y="91"/>
                </a:cubicBezTo>
                <a:cubicBezTo>
                  <a:pt x="933" y="91"/>
                  <a:pt x="933" y="91"/>
                  <a:pt x="933" y="91"/>
                </a:cubicBezTo>
                <a:cubicBezTo>
                  <a:pt x="933" y="72"/>
                  <a:pt x="933" y="72"/>
                  <a:pt x="933" y="72"/>
                </a:cubicBezTo>
                <a:cubicBezTo>
                  <a:pt x="957" y="72"/>
                  <a:pt x="957" y="72"/>
                  <a:pt x="957" y="72"/>
                </a:cubicBezTo>
                <a:cubicBezTo>
                  <a:pt x="957" y="49"/>
                  <a:pt x="957" y="49"/>
                  <a:pt x="957" y="49"/>
                </a:cubicBezTo>
                <a:cubicBezTo>
                  <a:pt x="957" y="34"/>
                  <a:pt x="962" y="22"/>
                  <a:pt x="970" y="13"/>
                </a:cubicBezTo>
                <a:cubicBezTo>
                  <a:pt x="979" y="4"/>
                  <a:pt x="990" y="0"/>
                  <a:pt x="1003" y="0"/>
                </a:cubicBezTo>
                <a:cubicBezTo>
                  <a:pt x="1010" y="0"/>
                  <a:pt x="1016" y="0"/>
                  <a:pt x="1020" y="2"/>
                </a:cubicBezTo>
                <a:lnTo>
                  <a:pt x="1020" y="23"/>
                </a:lnTo>
                <a:close/>
                <a:moveTo>
                  <a:pt x="1098" y="214"/>
                </a:moveTo>
                <a:cubicBezTo>
                  <a:pt x="1092" y="218"/>
                  <a:pt x="1085" y="219"/>
                  <a:pt x="1076" y="219"/>
                </a:cubicBezTo>
                <a:cubicBezTo>
                  <a:pt x="1051" y="219"/>
                  <a:pt x="1039" y="205"/>
                  <a:pt x="1039" y="177"/>
                </a:cubicBezTo>
                <a:cubicBezTo>
                  <a:pt x="1039" y="91"/>
                  <a:pt x="1039" y="91"/>
                  <a:pt x="1039" y="91"/>
                </a:cubicBezTo>
                <a:cubicBezTo>
                  <a:pt x="1014" y="91"/>
                  <a:pt x="1014" y="91"/>
                  <a:pt x="1014" y="91"/>
                </a:cubicBezTo>
                <a:cubicBezTo>
                  <a:pt x="1014" y="72"/>
                  <a:pt x="1014" y="72"/>
                  <a:pt x="1014" y="72"/>
                </a:cubicBezTo>
                <a:cubicBezTo>
                  <a:pt x="1039" y="72"/>
                  <a:pt x="1039" y="72"/>
                  <a:pt x="1039" y="72"/>
                </a:cubicBezTo>
                <a:cubicBezTo>
                  <a:pt x="1039" y="37"/>
                  <a:pt x="1039" y="37"/>
                  <a:pt x="1039" y="37"/>
                </a:cubicBezTo>
                <a:cubicBezTo>
                  <a:pt x="1062" y="29"/>
                  <a:pt x="1062" y="29"/>
                  <a:pt x="1062" y="29"/>
                </a:cubicBezTo>
                <a:cubicBezTo>
                  <a:pt x="1062" y="72"/>
                  <a:pt x="1062" y="72"/>
                  <a:pt x="1062" y="72"/>
                </a:cubicBezTo>
                <a:cubicBezTo>
                  <a:pt x="1098" y="72"/>
                  <a:pt x="1098" y="72"/>
                  <a:pt x="1098" y="72"/>
                </a:cubicBezTo>
                <a:cubicBezTo>
                  <a:pt x="1098" y="91"/>
                  <a:pt x="1098" y="91"/>
                  <a:pt x="1098" y="91"/>
                </a:cubicBezTo>
                <a:cubicBezTo>
                  <a:pt x="1062" y="91"/>
                  <a:pt x="1062" y="91"/>
                  <a:pt x="1062" y="91"/>
                </a:cubicBezTo>
                <a:cubicBezTo>
                  <a:pt x="1062" y="173"/>
                  <a:pt x="1062" y="173"/>
                  <a:pt x="1062" y="173"/>
                </a:cubicBezTo>
                <a:cubicBezTo>
                  <a:pt x="1062" y="182"/>
                  <a:pt x="1063" y="189"/>
                  <a:pt x="1067" y="193"/>
                </a:cubicBezTo>
                <a:cubicBezTo>
                  <a:pt x="1070" y="197"/>
                  <a:pt x="1075" y="199"/>
                  <a:pt x="1083" y="199"/>
                </a:cubicBezTo>
                <a:cubicBezTo>
                  <a:pt x="1089" y="199"/>
                  <a:pt x="1094" y="198"/>
                  <a:pt x="1098" y="195"/>
                </a:cubicBezTo>
                <a:lnTo>
                  <a:pt x="1098" y="214"/>
                </a:lnTo>
                <a:close/>
                <a:moveTo>
                  <a:pt x="112" y="453"/>
                </a:moveTo>
                <a:cubicBezTo>
                  <a:pt x="112" y="470"/>
                  <a:pt x="106" y="483"/>
                  <a:pt x="94" y="493"/>
                </a:cubicBezTo>
                <a:cubicBezTo>
                  <a:pt x="82" y="503"/>
                  <a:pt x="66" y="507"/>
                  <a:pt x="46" y="507"/>
                </a:cubicBezTo>
                <a:cubicBezTo>
                  <a:pt x="38" y="507"/>
                  <a:pt x="30" y="506"/>
                  <a:pt x="20" y="504"/>
                </a:cubicBezTo>
                <a:cubicBezTo>
                  <a:pt x="11" y="501"/>
                  <a:pt x="4" y="499"/>
                  <a:pt x="0" y="496"/>
                </a:cubicBezTo>
                <a:cubicBezTo>
                  <a:pt x="0" y="468"/>
                  <a:pt x="0" y="468"/>
                  <a:pt x="0" y="468"/>
                </a:cubicBezTo>
                <a:cubicBezTo>
                  <a:pt x="6" y="473"/>
                  <a:pt x="13" y="477"/>
                  <a:pt x="23" y="481"/>
                </a:cubicBezTo>
                <a:cubicBezTo>
                  <a:pt x="32" y="484"/>
                  <a:pt x="41" y="486"/>
                  <a:pt x="49" y="486"/>
                </a:cubicBezTo>
                <a:cubicBezTo>
                  <a:pt x="75" y="486"/>
                  <a:pt x="88" y="476"/>
                  <a:pt x="88" y="456"/>
                </a:cubicBezTo>
                <a:cubicBezTo>
                  <a:pt x="88" y="447"/>
                  <a:pt x="85" y="440"/>
                  <a:pt x="79" y="434"/>
                </a:cubicBezTo>
                <a:cubicBezTo>
                  <a:pt x="74" y="428"/>
                  <a:pt x="62" y="420"/>
                  <a:pt x="45" y="410"/>
                </a:cubicBezTo>
                <a:cubicBezTo>
                  <a:pt x="29" y="401"/>
                  <a:pt x="17" y="392"/>
                  <a:pt x="10" y="384"/>
                </a:cubicBezTo>
                <a:cubicBezTo>
                  <a:pt x="4" y="375"/>
                  <a:pt x="0" y="365"/>
                  <a:pt x="0" y="353"/>
                </a:cubicBezTo>
                <a:cubicBezTo>
                  <a:pt x="0" y="337"/>
                  <a:pt x="6" y="324"/>
                  <a:pt x="18" y="314"/>
                </a:cubicBezTo>
                <a:cubicBezTo>
                  <a:pt x="30" y="304"/>
                  <a:pt x="46" y="299"/>
                  <a:pt x="64" y="299"/>
                </a:cubicBezTo>
                <a:cubicBezTo>
                  <a:pt x="82" y="299"/>
                  <a:pt x="96" y="301"/>
                  <a:pt x="104" y="306"/>
                </a:cubicBezTo>
                <a:cubicBezTo>
                  <a:pt x="104" y="332"/>
                  <a:pt x="104" y="332"/>
                  <a:pt x="104" y="332"/>
                </a:cubicBezTo>
                <a:cubicBezTo>
                  <a:pt x="94" y="324"/>
                  <a:pt x="80" y="320"/>
                  <a:pt x="63" y="320"/>
                </a:cubicBezTo>
                <a:cubicBezTo>
                  <a:pt x="52" y="320"/>
                  <a:pt x="43" y="323"/>
                  <a:pt x="36" y="328"/>
                </a:cubicBezTo>
                <a:cubicBezTo>
                  <a:pt x="29" y="334"/>
                  <a:pt x="25" y="341"/>
                  <a:pt x="25" y="351"/>
                </a:cubicBezTo>
                <a:cubicBezTo>
                  <a:pt x="25" y="357"/>
                  <a:pt x="26" y="363"/>
                  <a:pt x="28" y="367"/>
                </a:cubicBezTo>
                <a:cubicBezTo>
                  <a:pt x="30" y="371"/>
                  <a:pt x="34" y="375"/>
                  <a:pt x="39" y="379"/>
                </a:cubicBezTo>
                <a:cubicBezTo>
                  <a:pt x="44" y="383"/>
                  <a:pt x="52" y="388"/>
                  <a:pt x="64" y="394"/>
                </a:cubicBezTo>
                <a:cubicBezTo>
                  <a:pt x="82" y="404"/>
                  <a:pt x="95" y="414"/>
                  <a:pt x="102" y="423"/>
                </a:cubicBezTo>
                <a:cubicBezTo>
                  <a:pt x="109" y="431"/>
                  <a:pt x="112" y="442"/>
                  <a:pt x="112" y="453"/>
                </a:cubicBezTo>
                <a:close/>
                <a:moveTo>
                  <a:pt x="322" y="401"/>
                </a:moveTo>
                <a:cubicBezTo>
                  <a:pt x="322" y="428"/>
                  <a:pt x="316" y="451"/>
                  <a:pt x="304" y="469"/>
                </a:cubicBezTo>
                <a:cubicBezTo>
                  <a:pt x="291" y="487"/>
                  <a:pt x="273" y="499"/>
                  <a:pt x="250" y="504"/>
                </a:cubicBezTo>
                <a:cubicBezTo>
                  <a:pt x="297" y="553"/>
                  <a:pt x="297" y="553"/>
                  <a:pt x="297" y="553"/>
                </a:cubicBezTo>
                <a:cubicBezTo>
                  <a:pt x="264" y="553"/>
                  <a:pt x="264" y="553"/>
                  <a:pt x="264" y="553"/>
                </a:cubicBezTo>
                <a:cubicBezTo>
                  <a:pt x="225" y="507"/>
                  <a:pt x="225" y="507"/>
                  <a:pt x="225" y="507"/>
                </a:cubicBezTo>
                <a:cubicBezTo>
                  <a:pt x="207" y="507"/>
                  <a:pt x="191" y="503"/>
                  <a:pt x="176" y="494"/>
                </a:cubicBezTo>
                <a:cubicBezTo>
                  <a:pt x="162" y="486"/>
                  <a:pt x="151" y="474"/>
                  <a:pt x="143" y="458"/>
                </a:cubicBezTo>
                <a:cubicBezTo>
                  <a:pt x="136" y="442"/>
                  <a:pt x="132" y="425"/>
                  <a:pt x="132" y="405"/>
                </a:cubicBezTo>
                <a:cubicBezTo>
                  <a:pt x="132" y="384"/>
                  <a:pt x="136" y="365"/>
                  <a:pt x="144" y="349"/>
                </a:cubicBezTo>
                <a:cubicBezTo>
                  <a:pt x="152" y="333"/>
                  <a:pt x="163" y="320"/>
                  <a:pt x="178" y="312"/>
                </a:cubicBezTo>
                <a:cubicBezTo>
                  <a:pt x="193" y="303"/>
                  <a:pt x="210" y="299"/>
                  <a:pt x="230" y="299"/>
                </a:cubicBezTo>
                <a:cubicBezTo>
                  <a:pt x="248" y="299"/>
                  <a:pt x="264" y="303"/>
                  <a:pt x="278" y="312"/>
                </a:cubicBezTo>
                <a:cubicBezTo>
                  <a:pt x="292" y="320"/>
                  <a:pt x="303" y="333"/>
                  <a:pt x="311" y="348"/>
                </a:cubicBezTo>
                <a:cubicBezTo>
                  <a:pt x="319" y="364"/>
                  <a:pt x="322" y="381"/>
                  <a:pt x="322" y="401"/>
                </a:cubicBezTo>
                <a:close/>
                <a:moveTo>
                  <a:pt x="298" y="404"/>
                </a:moveTo>
                <a:cubicBezTo>
                  <a:pt x="298" y="377"/>
                  <a:pt x="291" y="357"/>
                  <a:pt x="279" y="342"/>
                </a:cubicBezTo>
                <a:cubicBezTo>
                  <a:pt x="267" y="327"/>
                  <a:pt x="250" y="320"/>
                  <a:pt x="228" y="320"/>
                </a:cubicBezTo>
                <a:cubicBezTo>
                  <a:pt x="214" y="320"/>
                  <a:pt x="202" y="324"/>
                  <a:pt x="191" y="331"/>
                </a:cubicBezTo>
                <a:cubicBezTo>
                  <a:pt x="180" y="338"/>
                  <a:pt x="171" y="347"/>
                  <a:pt x="165" y="360"/>
                </a:cubicBezTo>
                <a:cubicBezTo>
                  <a:pt x="159" y="373"/>
                  <a:pt x="156" y="387"/>
                  <a:pt x="156" y="403"/>
                </a:cubicBezTo>
                <a:cubicBezTo>
                  <a:pt x="156" y="419"/>
                  <a:pt x="159" y="434"/>
                  <a:pt x="165" y="446"/>
                </a:cubicBezTo>
                <a:cubicBezTo>
                  <a:pt x="171" y="459"/>
                  <a:pt x="179" y="469"/>
                  <a:pt x="190" y="476"/>
                </a:cubicBezTo>
                <a:cubicBezTo>
                  <a:pt x="200" y="483"/>
                  <a:pt x="213" y="486"/>
                  <a:pt x="226" y="486"/>
                </a:cubicBezTo>
                <a:cubicBezTo>
                  <a:pt x="248" y="486"/>
                  <a:pt x="266" y="479"/>
                  <a:pt x="279" y="464"/>
                </a:cubicBezTo>
                <a:cubicBezTo>
                  <a:pt x="291" y="449"/>
                  <a:pt x="298" y="429"/>
                  <a:pt x="298" y="404"/>
                </a:cubicBezTo>
                <a:close/>
                <a:moveTo>
                  <a:pt x="459" y="504"/>
                </a:moveTo>
                <a:cubicBezTo>
                  <a:pt x="354" y="504"/>
                  <a:pt x="354" y="504"/>
                  <a:pt x="354" y="504"/>
                </a:cubicBezTo>
                <a:cubicBezTo>
                  <a:pt x="354" y="302"/>
                  <a:pt x="354" y="302"/>
                  <a:pt x="354" y="302"/>
                </a:cubicBezTo>
                <a:cubicBezTo>
                  <a:pt x="378" y="302"/>
                  <a:pt x="378" y="302"/>
                  <a:pt x="378" y="302"/>
                </a:cubicBezTo>
                <a:cubicBezTo>
                  <a:pt x="378" y="483"/>
                  <a:pt x="378" y="483"/>
                  <a:pt x="378" y="483"/>
                </a:cubicBezTo>
                <a:cubicBezTo>
                  <a:pt x="459" y="483"/>
                  <a:pt x="459" y="483"/>
                  <a:pt x="459" y="483"/>
                </a:cubicBezTo>
                <a:lnTo>
                  <a:pt x="459" y="504"/>
                </a:lnTo>
                <a:close/>
                <a:moveTo>
                  <a:pt x="637" y="453"/>
                </a:moveTo>
                <a:cubicBezTo>
                  <a:pt x="637" y="470"/>
                  <a:pt x="631" y="483"/>
                  <a:pt x="619" y="493"/>
                </a:cubicBezTo>
                <a:cubicBezTo>
                  <a:pt x="607" y="503"/>
                  <a:pt x="591" y="507"/>
                  <a:pt x="570" y="507"/>
                </a:cubicBezTo>
                <a:cubicBezTo>
                  <a:pt x="563" y="507"/>
                  <a:pt x="554" y="506"/>
                  <a:pt x="545" y="504"/>
                </a:cubicBezTo>
                <a:cubicBezTo>
                  <a:pt x="535" y="501"/>
                  <a:pt x="529" y="499"/>
                  <a:pt x="525" y="496"/>
                </a:cubicBezTo>
                <a:cubicBezTo>
                  <a:pt x="525" y="468"/>
                  <a:pt x="525" y="468"/>
                  <a:pt x="525" y="468"/>
                </a:cubicBezTo>
                <a:cubicBezTo>
                  <a:pt x="531" y="473"/>
                  <a:pt x="538" y="477"/>
                  <a:pt x="547" y="481"/>
                </a:cubicBezTo>
                <a:cubicBezTo>
                  <a:pt x="557" y="484"/>
                  <a:pt x="565" y="486"/>
                  <a:pt x="573" y="486"/>
                </a:cubicBezTo>
                <a:cubicBezTo>
                  <a:pt x="599" y="486"/>
                  <a:pt x="612" y="476"/>
                  <a:pt x="612" y="456"/>
                </a:cubicBezTo>
                <a:cubicBezTo>
                  <a:pt x="612" y="447"/>
                  <a:pt x="610" y="440"/>
                  <a:pt x="604" y="434"/>
                </a:cubicBezTo>
                <a:cubicBezTo>
                  <a:pt x="598" y="428"/>
                  <a:pt x="587" y="420"/>
                  <a:pt x="570" y="410"/>
                </a:cubicBezTo>
                <a:cubicBezTo>
                  <a:pt x="553" y="401"/>
                  <a:pt x="542" y="392"/>
                  <a:pt x="535" y="384"/>
                </a:cubicBezTo>
                <a:cubicBezTo>
                  <a:pt x="528" y="375"/>
                  <a:pt x="525" y="365"/>
                  <a:pt x="525" y="353"/>
                </a:cubicBezTo>
                <a:cubicBezTo>
                  <a:pt x="525" y="337"/>
                  <a:pt x="531" y="324"/>
                  <a:pt x="543" y="314"/>
                </a:cubicBezTo>
                <a:cubicBezTo>
                  <a:pt x="555" y="304"/>
                  <a:pt x="570" y="299"/>
                  <a:pt x="589" y="299"/>
                </a:cubicBezTo>
                <a:cubicBezTo>
                  <a:pt x="607" y="299"/>
                  <a:pt x="620" y="301"/>
                  <a:pt x="629" y="306"/>
                </a:cubicBezTo>
                <a:cubicBezTo>
                  <a:pt x="629" y="332"/>
                  <a:pt x="629" y="332"/>
                  <a:pt x="629" y="332"/>
                </a:cubicBezTo>
                <a:cubicBezTo>
                  <a:pt x="618" y="324"/>
                  <a:pt x="605" y="320"/>
                  <a:pt x="588" y="320"/>
                </a:cubicBezTo>
                <a:cubicBezTo>
                  <a:pt x="577" y="320"/>
                  <a:pt x="568" y="323"/>
                  <a:pt x="560" y="328"/>
                </a:cubicBezTo>
                <a:cubicBezTo>
                  <a:pt x="553" y="334"/>
                  <a:pt x="550" y="341"/>
                  <a:pt x="550" y="351"/>
                </a:cubicBezTo>
                <a:cubicBezTo>
                  <a:pt x="550" y="357"/>
                  <a:pt x="551" y="363"/>
                  <a:pt x="553" y="367"/>
                </a:cubicBezTo>
                <a:cubicBezTo>
                  <a:pt x="555" y="371"/>
                  <a:pt x="559" y="375"/>
                  <a:pt x="564" y="379"/>
                </a:cubicBezTo>
                <a:cubicBezTo>
                  <a:pt x="569" y="383"/>
                  <a:pt x="577" y="388"/>
                  <a:pt x="589" y="394"/>
                </a:cubicBezTo>
                <a:cubicBezTo>
                  <a:pt x="607" y="404"/>
                  <a:pt x="619" y="414"/>
                  <a:pt x="627" y="423"/>
                </a:cubicBezTo>
                <a:cubicBezTo>
                  <a:pt x="634" y="431"/>
                  <a:pt x="637" y="442"/>
                  <a:pt x="637" y="453"/>
                </a:cubicBezTo>
                <a:close/>
                <a:moveTo>
                  <a:pt x="781" y="438"/>
                </a:moveTo>
                <a:cubicBezTo>
                  <a:pt x="679" y="438"/>
                  <a:pt x="679" y="438"/>
                  <a:pt x="679" y="438"/>
                </a:cubicBezTo>
                <a:cubicBezTo>
                  <a:pt x="680" y="454"/>
                  <a:pt x="684" y="466"/>
                  <a:pt x="692" y="475"/>
                </a:cubicBezTo>
                <a:cubicBezTo>
                  <a:pt x="701" y="483"/>
                  <a:pt x="712" y="488"/>
                  <a:pt x="726" y="488"/>
                </a:cubicBezTo>
                <a:cubicBezTo>
                  <a:pt x="743" y="488"/>
                  <a:pt x="758" y="482"/>
                  <a:pt x="771" y="472"/>
                </a:cubicBezTo>
                <a:cubicBezTo>
                  <a:pt x="771" y="493"/>
                  <a:pt x="771" y="493"/>
                  <a:pt x="771" y="493"/>
                </a:cubicBezTo>
                <a:cubicBezTo>
                  <a:pt x="758" y="503"/>
                  <a:pt x="742" y="507"/>
                  <a:pt x="721" y="507"/>
                </a:cubicBezTo>
                <a:cubicBezTo>
                  <a:pt x="700" y="507"/>
                  <a:pt x="684" y="501"/>
                  <a:pt x="673" y="487"/>
                </a:cubicBezTo>
                <a:cubicBezTo>
                  <a:pt x="661" y="474"/>
                  <a:pt x="656" y="456"/>
                  <a:pt x="656" y="432"/>
                </a:cubicBezTo>
                <a:cubicBezTo>
                  <a:pt x="656" y="418"/>
                  <a:pt x="658" y="405"/>
                  <a:pt x="664" y="393"/>
                </a:cubicBezTo>
                <a:cubicBezTo>
                  <a:pt x="670" y="382"/>
                  <a:pt x="678" y="373"/>
                  <a:pt x="688" y="366"/>
                </a:cubicBezTo>
                <a:cubicBezTo>
                  <a:pt x="698" y="360"/>
                  <a:pt x="709" y="356"/>
                  <a:pt x="722" y="356"/>
                </a:cubicBezTo>
                <a:cubicBezTo>
                  <a:pt x="740" y="356"/>
                  <a:pt x="755" y="362"/>
                  <a:pt x="765" y="375"/>
                </a:cubicBezTo>
                <a:cubicBezTo>
                  <a:pt x="776" y="387"/>
                  <a:pt x="781" y="404"/>
                  <a:pt x="781" y="426"/>
                </a:cubicBezTo>
                <a:lnTo>
                  <a:pt x="781" y="438"/>
                </a:lnTo>
                <a:close/>
                <a:moveTo>
                  <a:pt x="758" y="418"/>
                </a:moveTo>
                <a:cubicBezTo>
                  <a:pt x="757" y="405"/>
                  <a:pt x="754" y="394"/>
                  <a:pt x="748" y="387"/>
                </a:cubicBezTo>
                <a:cubicBezTo>
                  <a:pt x="742" y="380"/>
                  <a:pt x="733" y="376"/>
                  <a:pt x="722" y="376"/>
                </a:cubicBezTo>
                <a:cubicBezTo>
                  <a:pt x="711" y="376"/>
                  <a:pt x="702" y="380"/>
                  <a:pt x="694" y="388"/>
                </a:cubicBezTo>
                <a:cubicBezTo>
                  <a:pt x="687" y="395"/>
                  <a:pt x="682" y="405"/>
                  <a:pt x="680" y="418"/>
                </a:cubicBezTo>
                <a:lnTo>
                  <a:pt x="758" y="418"/>
                </a:lnTo>
                <a:close/>
                <a:moveTo>
                  <a:pt x="882" y="383"/>
                </a:moveTo>
                <a:cubicBezTo>
                  <a:pt x="878" y="380"/>
                  <a:pt x="872" y="379"/>
                  <a:pt x="865" y="379"/>
                </a:cubicBezTo>
                <a:cubicBezTo>
                  <a:pt x="854" y="379"/>
                  <a:pt x="846" y="383"/>
                  <a:pt x="840" y="393"/>
                </a:cubicBezTo>
                <a:cubicBezTo>
                  <a:pt x="833" y="403"/>
                  <a:pt x="830" y="415"/>
                  <a:pt x="830" y="430"/>
                </a:cubicBezTo>
                <a:cubicBezTo>
                  <a:pt x="830" y="504"/>
                  <a:pt x="830" y="504"/>
                  <a:pt x="830" y="504"/>
                </a:cubicBezTo>
                <a:cubicBezTo>
                  <a:pt x="807" y="504"/>
                  <a:pt x="807" y="504"/>
                  <a:pt x="807" y="504"/>
                </a:cubicBezTo>
                <a:cubicBezTo>
                  <a:pt x="807" y="360"/>
                  <a:pt x="807" y="360"/>
                  <a:pt x="807" y="360"/>
                </a:cubicBezTo>
                <a:cubicBezTo>
                  <a:pt x="830" y="360"/>
                  <a:pt x="830" y="360"/>
                  <a:pt x="830" y="360"/>
                </a:cubicBezTo>
                <a:cubicBezTo>
                  <a:pt x="830" y="390"/>
                  <a:pt x="830" y="390"/>
                  <a:pt x="830" y="390"/>
                </a:cubicBezTo>
                <a:cubicBezTo>
                  <a:pt x="831" y="390"/>
                  <a:pt x="831" y="390"/>
                  <a:pt x="831" y="390"/>
                </a:cubicBezTo>
                <a:cubicBezTo>
                  <a:pt x="834" y="380"/>
                  <a:pt x="839" y="372"/>
                  <a:pt x="846" y="366"/>
                </a:cubicBezTo>
                <a:cubicBezTo>
                  <a:pt x="852" y="360"/>
                  <a:pt x="860" y="357"/>
                  <a:pt x="868" y="357"/>
                </a:cubicBezTo>
                <a:cubicBezTo>
                  <a:pt x="874" y="357"/>
                  <a:pt x="879" y="358"/>
                  <a:pt x="882" y="359"/>
                </a:cubicBezTo>
                <a:lnTo>
                  <a:pt x="882" y="383"/>
                </a:lnTo>
                <a:close/>
                <a:moveTo>
                  <a:pt x="1024" y="360"/>
                </a:moveTo>
                <a:cubicBezTo>
                  <a:pt x="967" y="504"/>
                  <a:pt x="967" y="504"/>
                  <a:pt x="967" y="504"/>
                </a:cubicBezTo>
                <a:cubicBezTo>
                  <a:pt x="944" y="504"/>
                  <a:pt x="944" y="504"/>
                  <a:pt x="944" y="504"/>
                </a:cubicBezTo>
                <a:cubicBezTo>
                  <a:pt x="890" y="360"/>
                  <a:pt x="890" y="360"/>
                  <a:pt x="890" y="360"/>
                </a:cubicBezTo>
                <a:cubicBezTo>
                  <a:pt x="915" y="360"/>
                  <a:pt x="915" y="360"/>
                  <a:pt x="915" y="360"/>
                </a:cubicBezTo>
                <a:cubicBezTo>
                  <a:pt x="952" y="464"/>
                  <a:pt x="952" y="464"/>
                  <a:pt x="952" y="464"/>
                </a:cubicBezTo>
                <a:cubicBezTo>
                  <a:pt x="954" y="470"/>
                  <a:pt x="955" y="477"/>
                  <a:pt x="957" y="485"/>
                </a:cubicBezTo>
                <a:cubicBezTo>
                  <a:pt x="957" y="485"/>
                  <a:pt x="957" y="485"/>
                  <a:pt x="957" y="485"/>
                </a:cubicBezTo>
                <a:cubicBezTo>
                  <a:pt x="958" y="478"/>
                  <a:pt x="960" y="471"/>
                  <a:pt x="962" y="465"/>
                </a:cubicBezTo>
                <a:cubicBezTo>
                  <a:pt x="1000" y="360"/>
                  <a:pt x="1000" y="360"/>
                  <a:pt x="1000" y="360"/>
                </a:cubicBezTo>
                <a:lnTo>
                  <a:pt x="1024" y="360"/>
                </a:lnTo>
                <a:close/>
                <a:moveTo>
                  <a:pt x="1156" y="438"/>
                </a:moveTo>
                <a:cubicBezTo>
                  <a:pt x="1054" y="438"/>
                  <a:pt x="1054" y="438"/>
                  <a:pt x="1054" y="438"/>
                </a:cubicBezTo>
                <a:cubicBezTo>
                  <a:pt x="1055" y="454"/>
                  <a:pt x="1059" y="466"/>
                  <a:pt x="1067" y="475"/>
                </a:cubicBezTo>
                <a:cubicBezTo>
                  <a:pt x="1075" y="483"/>
                  <a:pt x="1087" y="488"/>
                  <a:pt x="1101" y="488"/>
                </a:cubicBezTo>
                <a:cubicBezTo>
                  <a:pt x="1118" y="488"/>
                  <a:pt x="1132" y="482"/>
                  <a:pt x="1146" y="472"/>
                </a:cubicBezTo>
                <a:cubicBezTo>
                  <a:pt x="1146" y="493"/>
                  <a:pt x="1146" y="493"/>
                  <a:pt x="1146" y="493"/>
                </a:cubicBezTo>
                <a:cubicBezTo>
                  <a:pt x="1133" y="503"/>
                  <a:pt x="1117" y="507"/>
                  <a:pt x="1096" y="507"/>
                </a:cubicBezTo>
                <a:cubicBezTo>
                  <a:pt x="1075" y="507"/>
                  <a:pt x="1059" y="501"/>
                  <a:pt x="1048" y="487"/>
                </a:cubicBezTo>
                <a:cubicBezTo>
                  <a:pt x="1036" y="474"/>
                  <a:pt x="1030" y="456"/>
                  <a:pt x="1030" y="432"/>
                </a:cubicBezTo>
                <a:cubicBezTo>
                  <a:pt x="1030" y="418"/>
                  <a:pt x="1033" y="405"/>
                  <a:pt x="1039" y="393"/>
                </a:cubicBezTo>
                <a:cubicBezTo>
                  <a:pt x="1045" y="382"/>
                  <a:pt x="1053" y="373"/>
                  <a:pt x="1063" y="366"/>
                </a:cubicBezTo>
                <a:cubicBezTo>
                  <a:pt x="1073" y="360"/>
                  <a:pt x="1084" y="356"/>
                  <a:pt x="1097" y="356"/>
                </a:cubicBezTo>
                <a:cubicBezTo>
                  <a:pt x="1115" y="356"/>
                  <a:pt x="1130" y="362"/>
                  <a:pt x="1140" y="375"/>
                </a:cubicBezTo>
                <a:cubicBezTo>
                  <a:pt x="1151" y="387"/>
                  <a:pt x="1156" y="404"/>
                  <a:pt x="1156" y="426"/>
                </a:cubicBezTo>
                <a:lnTo>
                  <a:pt x="1156" y="438"/>
                </a:lnTo>
                <a:close/>
                <a:moveTo>
                  <a:pt x="1132" y="418"/>
                </a:moveTo>
                <a:cubicBezTo>
                  <a:pt x="1132" y="405"/>
                  <a:pt x="1129" y="394"/>
                  <a:pt x="1123" y="387"/>
                </a:cubicBezTo>
                <a:cubicBezTo>
                  <a:pt x="1116" y="380"/>
                  <a:pt x="1108" y="376"/>
                  <a:pt x="1096" y="376"/>
                </a:cubicBezTo>
                <a:cubicBezTo>
                  <a:pt x="1086" y="376"/>
                  <a:pt x="1076" y="380"/>
                  <a:pt x="1069" y="388"/>
                </a:cubicBezTo>
                <a:cubicBezTo>
                  <a:pt x="1061" y="395"/>
                  <a:pt x="1057" y="405"/>
                  <a:pt x="1055" y="418"/>
                </a:cubicBezTo>
                <a:lnTo>
                  <a:pt x="1132" y="418"/>
                </a:lnTo>
                <a:close/>
                <a:moveTo>
                  <a:pt x="1257" y="383"/>
                </a:moveTo>
                <a:cubicBezTo>
                  <a:pt x="1253" y="380"/>
                  <a:pt x="1247" y="379"/>
                  <a:pt x="1239" y="379"/>
                </a:cubicBezTo>
                <a:cubicBezTo>
                  <a:pt x="1229" y="379"/>
                  <a:pt x="1221" y="383"/>
                  <a:pt x="1215" y="393"/>
                </a:cubicBezTo>
                <a:cubicBezTo>
                  <a:pt x="1208" y="403"/>
                  <a:pt x="1205" y="415"/>
                  <a:pt x="1205" y="430"/>
                </a:cubicBezTo>
                <a:cubicBezTo>
                  <a:pt x="1205" y="504"/>
                  <a:pt x="1205" y="504"/>
                  <a:pt x="1205" y="504"/>
                </a:cubicBezTo>
                <a:cubicBezTo>
                  <a:pt x="1182" y="504"/>
                  <a:pt x="1182" y="504"/>
                  <a:pt x="1182" y="504"/>
                </a:cubicBezTo>
                <a:cubicBezTo>
                  <a:pt x="1182" y="360"/>
                  <a:pt x="1182" y="360"/>
                  <a:pt x="1182" y="360"/>
                </a:cubicBezTo>
                <a:cubicBezTo>
                  <a:pt x="1205" y="360"/>
                  <a:pt x="1205" y="360"/>
                  <a:pt x="1205" y="360"/>
                </a:cubicBezTo>
                <a:cubicBezTo>
                  <a:pt x="1205" y="390"/>
                  <a:pt x="1205" y="390"/>
                  <a:pt x="1205" y="390"/>
                </a:cubicBezTo>
                <a:cubicBezTo>
                  <a:pt x="1206" y="390"/>
                  <a:pt x="1206" y="390"/>
                  <a:pt x="1206" y="390"/>
                </a:cubicBezTo>
                <a:cubicBezTo>
                  <a:pt x="1209" y="380"/>
                  <a:pt x="1214" y="372"/>
                  <a:pt x="1220" y="366"/>
                </a:cubicBezTo>
                <a:cubicBezTo>
                  <a:pt x="1227" y="360"/>
                  <a:pt x="1235" y="357"/>
                  <a:pt x="1243" y="357"/>
                </a:cubicBezTo>
                <a:cubicBezTo>
                  <a:pt x="1249" y="357"/>
                  <a:pt x="1254" y="358"/>
                  <a:pt x="1257" y="359"/>
                </a:cubicBezTo>
                <a:lnTo>
                  <a:pt x="1257" y="383"/>
                </a:ln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1765"/>
          </a:p>
        </p:txBody>
      </p:sp>
      <p:sp>
        <p:nvSpPr>
          <p:cNvPr id="157" name="TextBox 156"/>
          <p:cNvSpPr txBox="1"/>
          <p:nvPr/>
        </p:nvSpPr>
        <p:spPr>
          <a:xfrm>
            <a:off x="6882375" y="4825230"/>
            <a:ext cx="1210362" cy="226294"/>
          </a:xfrm>
          <a:prstGeom prst="rect">
            <a:avLst/>
          </a:prstGeom>
          <a:noFill/>
        </p:spPr>
        <p:txBody>
          <a:bodyPr wrap="none" lIns="89642" tIns="44821" rIns="89642" bIns="44821"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r>
              <a:rPr lang="en-US" sz="980"/>
              <a:t>Format conversion</a:t>
            </a:r>
          </a:p>
        </p:txBody>
      </p:sp>
      <p:sp>
        <p:nvSpPr>
          <p:cNvPr id="158" name="TextBox 157"/>
          <p:cNvSpPr txBox="1"/>
          <p:nvPr/>
        </p:nvSpPr>
        <p:spPr>
          <a:xfrm>
            <a:off x="8737043" y="4825230"/>
            <a:ext cx="1362797" cy="226294"/>
          </a:xfrm>
          <a:prstGeom prst="rect">
            <a:avLst/>
          </a:prstGeom>
          <a:noFill/>
        </p:spPr>
        <p:txBody>
          <a:bodyPr wrap="none" lIns="89642" tIns="44821" rIns="89642" bIns="44821"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r>
              <a:rPr lang="en-US" sz="980"/>
              <a:t>Enterprise messaging</a:t>
            </a:r>
          </a:p>
        </p:txBody>
      </p:sp>
      <p:sp>
        <p:nvSpPr>
          <p:cNvPr id="159" name="TextBox 158"/>
          <p:cNvSpPr txBox="1"/>
          <p:nvPr/>
        </p:nvSpPr>
        <p:spPr>
          <a:xfrm>
            <a:off x="10667486" y="4825230"/>
            <a:ext cx="393187" cy="226294"/>
          </a:xfrm>
          <a:prstGeom prst="rect">
            <a:avLst/>
          </a:prstGeom>
          <a:noFill/>
        </p:spPr>
        <p:txBody>
          <a:bodyPr wrap="none" lIns="89642" tIns="44821" rIns="89642" bIns="44821"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r>
              <a:rPr lang="en-US" sz="980"/>
              <a:t>B2B</a:t>
            </a:r>
          </a:p>
        </p:txBody>
      </p:sp>
      <p:pic>
        <p:nvPicPr>
          <p:cNvPr id="13" name="Picture 12"/>
          <p:cNvPicPr>
            <a:picLocks noChangeAspect="1"/>
          </p:cNvPicPr>
          <p:nvPr/>
        </p:nvPicPr>
        <p:blipFill>
          <a:blip r:embed="rId12"/>
          <a:stretch>
            <a:fillRect/>
          </a:stretch>
        </p:blipFill>
        <p:spPr>
          <a:xfrm>
            <a:off x="7192318" y="4023409"/>
            <a:ext cx="814858" cy="345991"/>
          </a:xfrm>
          <a:prstGeom prst="rect">
            <a:avLst/>
          </a:prstGeom>
        </p:spPr>
      </p:pic>
      <p:pic>
        <p:nvPicPr>
          <p:cNvPr id="14" name="Picture 13"/>
          <p:cNvPicPr>
            <a:picLocks noChangeAspect="1"/>
          </p:cNvPicPr>
          <p:nvPr/>
        </p:nvPicPr>
        <p:blipFill>
          <a:blip r:embed="rId13"/>
          <a:stretch>
            <a:fillRect/>
          </a:stretch>
        </p:blipFill>
        <p:spPr>
          <a:xfrm>
            <a:off x="6633277" y="4129224"/>
            <a:ext cx="467209" cy="511705"/>
          </a:xfrm>
          <a:prstGeom prst="rect">
            <a:avLst/>
          </a:prstGeom>
        </p:spPr>
      </p:pic>
      <p:sp>
        <p:nvSpPr>
          <p:cNvPr id="160" name="TextBox 159"/>
          <p:cNvSpPr txBox="1"/>
          <p:nvPr/>
        </p:nvSpPr>
        <p:spPr>
          <a:xfrm>
            <a:off x="7816125" y="4411597"/>
            <a:ext cx="533741" cy="217243"/>
          </a:xfrm>
          <a:prstGeom prst="rect">
            <a:avLst/>
          </a:prstGeom>
          <a:noFill/>
          <a:ln w="130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none" lIns="0" tIns="0" rIns="0" bIns="0" numCol="1" spcCol="0" rtlCol="0" fromWordArt="0" anchor="ctr" anchorCtr="0" forceAA="0" compatLnSpc="1">
            <a:prstTxWarp prst="textNoShape">
              <a:avLst/>
            </a:prstTxWarp>
            <a:spAutoFit/>
          </a:bodyPr>
          <a:lstStyle>
            <a:defPPr>
              <a:defRPr lang="en-US"/>
            </a:defPPr>
            <a:lvl1pPr algn="ctr" defTabSz="913926" fontAlgn="base">
              <a:lnSpc>
                <a:spcPct val="90000"/>
              </a:lnSpc>
              <a:spcBef>
                <a:spcPct val="0"/>
              </a:spcBef>
              <a:spcAft>
                <a:spcPct val="0"/>
              </a:spcAft>
              <a:defRPr sz="1862" kern="0" spc="-49">
                <a:gradFill>
                  <a:gsLst>
                    <a:gs pos="80435">
                      <a:schemeClr val="bg1"/>
                    </a:gs>
                    <a:gs pos="58647">
                      <a:schemeClr val="bg1"/>
                    </a:gs>
                  </a:gsLst>
                  <a:lin ang="5400000" scaled="0"/>
                </a:gradFill>
                <a:latin typeface="Segoe UI"/>
                <a:ea typeface="Segoe UI" pitchFamily="34" charset="0"/>
                <a:cs typeface="Segoe UI" pitchFamily="34" charset="0"/>
              </a:defRPr>
            </a:lvl1pPr>
            <a:lvl2pPr marL="457200" defTabSz="914400">
              <a:defRPr>
                <a:solidFill>
                  <a:schemeClr val="lt1"/>
                </a:solidFill>
              </a:defRPr>
            </a:lvl2pPr>
            <a:lvl3pPr marL="914400" defTabSz="914400">
              <a:defRPr>
                <a:solidFill>
                  <a:schemeClr val="lt1"/>
                </a:solidFill>
              </a:defRPr>
            </a:lvl3pPr>
            <a:lvl4pPr marL="1371600" defTabSz="914400">
              <a:defRPr>
                <a:solidFill>
                  <a:schemeClr val="lt1"/>
                </a:solidFill>
              </a:defRPr>
            </a:lvl4pPr>
            <a:lvl5pPr marL="1828800" defTabSz="914400">
              <a:defRPr>
                <a:solidFill>
                  <a:schemeClr val="lt1"/>
                </a:solidFill>
              </a:defRPr>
            </a:lvl5pPr>
            <a:lvl6pPr marL="2286000" defTabSz="914400">
              <a:defRPr>
                <a:solidFill>
                  <a:schemeClr val="lt1"/>
                </a:solidFill>
              </a:defRPr>
            </a:lvl6pPr>
            <a:lvl7pPr marL="2743200" defTabSz="914400">
              <a:defRPr>
                <a:solidFill>
                  <a:schemeClr val="lt1"/>
                </a:solidFill>
              </a:defRPr>
            </a:lvl7pPr>
            <a:lvl8pPr marL="3200400" defTabSz="914400">
              <a:defRPr>
                <a:solidFill>
                  <a:schemeClr val="lt1"/>
                </a:solidFill>
              </a:defRPr>
            </a:lvl8pPr>
            <a:lvl9pPr marL="3657600" defTabSz="914400">
              <a:defRPr>
                <a:solidFill>
                  <a:schemeClr val="lt1"/>
                </a:solidFill>
              </a:defRPr>
            </a:lvl9pPr>
          </a:lstStyle>
          <a:p>
            <a:pPr algn="l"/>
            <a:r>
              <a:rPr lang="en-US" sz="1568" err="1"/>
              <a:t>Flatfile</a:t>
            </a:r>
            <a:endParaRPr lang="en-US" sz="1568"/>
          </a:p>
        </p:txBody>
      </p:sp>
      <p:sp>
        <p:nvSpPr>
          <p:cNvPr id="161" name="TextBox 160"/>
          <p:cNvSpPr txBox="1"/>
          <p:nvPr/>
        </p:nvSpPr>
        <p:spPr>
          <a:xfrm>
            <a:off x="9031820" y="4139578"/>
            <a:ext cx="742121" cy="525004"/>
          </a:xfrm>
          <a:prstGeom prst="rect">
            <a:avLst/>
          </a:prstGeom>
          <a:noFill/>
          <a:ln w="6350">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none" lIns="44821" tIns="44821" rIns="44821" bIns="44821" numCol="1" spcCol="0" rtlCol="0" fromWordArt="0" anchor="ctr" anchorCtr="0" forceAA="0" compatLnSpc="1">
            <a:prstTxWarp prst="textNoShape">
              <a:avLst/>
            </a:prstTxWarp>
            <a:spAutoFit/>
          </a:bodyPr>
          <a:lstStyle>
            <a:defPPr>
              <a:defRPr lang="en-US"/>
            </a:defPPr>
            <a:lvl1pPr defTabSz="913926" fontAlgn="base">
              <a:lnSpc>
                <a:spcPct val="90000"/>
              </a:lnSpc>
              <a:spcBef>
                <a:spcPct val="0"/>
              </a:spcBef>
              <a:spcAft>
                <a:spcPct val="0"/>
              </a:spcAft>
              <a:defRPr sz="1600" kern="0" spc="-49">
                <a:gradFill>
                  <a:gsLst>
                    <a:gs pos="80435">
                      <a:schemeClr val="bg1"/>
                    </a:gs>
                    <a:gs pos="58647">
                      <a:schemeClr val="bg1"/>
                    </a:gs>
                  </a:gsLst>
                  <a:lin ang="5400000" scaled="0"/>
                </a:gradFill>
                <a:latin typeface="Segoe UI"/>
                <a:ea typeface="Segoe UI" pitchFamily="34" charset="0"/>
                <a:cs typeface="Segoe UI" pitchFamily="34" charset="0"/>
              </a:defRPr>
            </a:lvl1pPr>
            <a:lvl2pPr marL="457200" defTabSz="914400">
              <a:defRPr>
                <a:solidFill>
                  <a:schemeClr val="lt1"/>
                </a:solidFill>
              </a:defRPr>
            </a:lvl2pPr>
            <a:lvl3pPr marL="914400" defTabSz="914400">
              <a:defRPr>
                <a:solidFill>
                  <a:schemeClr val="lt1"/>
                </a:solidFill>
              </a:defRPr>
            </a:lvl3pPr>
            <a:lvl4pPr marL="1371600" defTabSz="914400">
              <a:defRPr>
                <a:solidFill>
                  <a:schemeClr val="lt1"/>
                </a:solidFill>
              </a:defRPr>
            </a:lvl4pPr>
            <a:lvl5pPr marL="1828800" defTabSz="914400">
              <a:defRPr>
                <a:solidFill>
                  <a:schemeClr val="lt1"/>
                </a:solidFill>
              </a:defRPr>
            </a:lvl5pPr>
            <a:lvl6pPr marL="2286000" defTabSz="914400">
              <a:defRPr>
                <a:solidFill>
                  <a:schemeClr val="lt1"/>
                </a:solidFill>
              </a:defRPr>
            </a:lvl6pPr>
            <a:lvl7pPr marL="2743200" defTabSz="914400">
              <a:defRPr>
                <a:solidFill>
                  <a:schemeClr val="lt1"/>
                </a:solidFill>
              </a:defRPr>
            </a:lvl7pPr>
            <a:lvl8pPr marL="3200400" defTabSz="914400">
              <a:defRPr>
                <a:solidFill>
                  <a:schemeClr val="lt1"/>
                </a:solidFill>
              </a:defRPr>
            </a:lvl8pPr>
            <a:lvl9pPr marL="3657600" defTabSz="914400">
              <a:defRPr>
                <a:solidFill>
                  <a:schemeClr val="lt1"/>
                </a:solidFill>
              </a:defRPr>
            </a:lvl9pPr>
          </a:lstStyle>
          <a:p>
            <a:pPr algn="ctr"/>
            <a:r>
              <a:rPr lang="en-US" sz="1568"/>
              <a:t>VETER</a:t>
            </a:r>
            <a:br>
              <a:rPr lang="en-US" sz="1568"/>
            </a:br>
            <a:r>
              <a:rPr lang="en-US" sz="1568"/>
              <a:t>Pipeline</a:t>
            </a:r>
          </a:p>
        </p:txBody>
      </p:sp>
      <p:sp>
        <p:nvSpPr>
          <p:cNvPr id="162" name="TextBox 161"/>
          <p:cNvSpPr txBox="1"/>
          <p:nvPr/>
        </p:nvSpPr>
        <p:spPr>
          <a:xfrm>
            <a:off x="10411546" y="4132459"/>
            <a:ext cx="880412" cy="525004"/>
          </a:xfrm>
          <a:prstGeom prst="rect">
            <a:avLst/>
          </a:prstGeom>
          <a:noFill/>
          <a:ln w="6350">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none" lIns="44821" tIns="44821" rIns="44821" bIns="44821" numCol="1" spcCol="0" rtlCol="0" fromWordArt="0" anchor="ctr" anchorCtr="0" forceAA="0" compatLnSpc="1">
            <a:prstTxWarp prst="textNoShape">
              <a:avLst/>
            </a:prstTxWarp>
            <a:spAutoFit/>
          </a:bodyPr>
          <a:lstStyle>
            <a:defPPr>
              <a:defRPr lang="en-US"/>
            </a:defPPr>
            <a:lvl1pPr defTabSz="913926" fontAlgn="base">
              <a:lnSpc>
                <a:spcPct val="90000"/>
              </a:lnSpc>
              <a:spcBef>
                <a:spcPct val="0"/>
              </a:spcBef>
              <a:spcAft>
                <a:spcPct val="0"/>
              </a:spcAft>
              <a:defRPr sz="1600" kern="0" spc="-49">
                <a:gradFill>
                  <a:gsLst>
                    <a:gs pos="80435">
                      <a:schemeClr val="bg1"/>
                    </a:gs>
                    <a:gs pos="58647">
                      <a:schemeClr val="bg1"/>
                    </a:gs>
                  </a:gsLst>
                  <a:lin ang="5400000" scaled="0"/>
                </a:gradFill>
                <a:latin typeface="Segoe UI"/>
                <a:ea typeface="Segoe UI" pitchFamily="34" charset="0"/>
                <a:cs typeface="Segoe UI" pitchFamily="34" charset="0"/>
              </a:defRPr>
            </a:lvl1pPr>
            <a:lvl2pPr marL="457200" defTabSz="914400">
              <a:defRPr>
                <a:solidFill>
                  <a:schemeClr val="lt1"/>
                </a:solidFill>
              </a:defRPr>
            </a:lvl2pPr>
            <a:lvl3pPr marL="914400" defTabSz="914400">
              <a:defRPr>
                <a:solidFill>
                  <a:schemeClr val="lt1"/>
                </a:solidFill>
              </a:defRPr>
            </a:lvl3pPr>
            <a:lvl4pPr marL="1371600" defTabSz="914400">
              <a:defRPr>
                <a:solidFill>
                  <a:schemeClr val="lt1"/>
                </a:solidFill>
              </a:defRPr>
            </a:lvl4pPr>
            <a:lvl5pPr marL="1828800" defTabSz="914400">
              <a:defRPr>
                <a:solidFill>
                  <a:schemeClr val="lt1"/>
                </a:solidFill>
              </a:defRPr>
            </a:lvl5pPr>
            <a:lvl6pPr marL="2286000" defTabSz="914400">
              <a:defRPr>
                <a:solidFill>
                  <a:schemeClr val="lt1"/>
                </a:solidFill>
              </a:defRPr>
            </a:lvl6pPr>
            <a:lvl7pPr marL="2743200" defTabSz="914400">
              <a:defRPr>
                <a:solidFill>
                  <a:schemeClr val="lt1"/>
                </a:solidFill>
              </a:defRPr>
            </a:lvl7pPr>
            <a:lvl8pPr marL="3200400" defTabSz="914400">
              <a:defRPr>
                <a:solidFill>
                  <a:schemeClr val="lt1"/>
                </a:solidFill>
              </a:defRPr>
            </a:lvl8pPr>
            <a:lvl9pPr marL="3657600" defTabSz="914400">
              <a:defRPr>
                <a:solidFill>
                  <a:schemeClr val="lt1"/>
                </a:solidFill>
              </a:defRPr>
            </a:lvl9pPr>
          </a:lstStyle>
          <a:p>
            <a:pPr algn="ctr"/>
            <a:r>
              <a:rPr lang="en-US" sz="1568"/>
              <a:t>AS2/X12/</a:t>
            </a:r>
            <a:br>
              <a:rPr lang="en-US" sz="1568"/>
            </a:br>
            <a:r>
              <a:rPr lang="en-US" sz="1568" err="1"/>
              <a:t>Edifact</a:t>
            </a:r>
            <a:endParaRPr lang="en-US" sz="1568"/>
          </a:p>
        </p:txBody>
      </p:sp>
      <p:pic>
        <p:nvPicPr>
          <p:cNvPr id="67" name="Picture 66"/>
          <p:cNvPicPr>
            <a:picLocks noChangeAspect="1"/>
          </p:cNvPicPr>
          <p:nvPr/>
        </p:nvPicPr>
        <p:blipFill>
          <a:blip r:embed="rId14" cstate="print">
            <a:biLevel thresh="25000"/>
            <a:extLst>
              <a:ext uri="{28A0092B-C50C-407E-A947-70E740481C1C}">
                <a14:useLocalDpi xmlns:a14="http://schemas.microsoft.com/office/drawing/2010/main" val="0"/>
              </a:ext>
            </a:extLst>
          </a:blip>
          <a:stretch>
            <a:fillRect/>
          </a:stretch>
        </p:blipFill>
        <p:spPr>
          <a:xfrm>
            <a:off x="4186363" y="3626465"/>
            <a:ext cx="782308" cy="782308"/>
          </a:xfrm>
          <a:prstGeom prst="rect">
            <a:avLst/>
          </a:prstGeom>
        </p:spPr>
      </p:pic>
    </p:spTree>
    <p:extLst>
      <p:ext uri="{BB962C8B-B14F-4D97-AF65-F5344CB8AC3E}">
        <p14:creationId xmlns:p14="http://schemas.microsoft.com/office/powerpoint/2010/main" val="3991027563"/>
      </p:ext>
    </p:extLst>
  </p:cSld>
  <p:clrMapOvr>
    <a:masterClrMapping/>
  </p:clrMapOvr>
  <p:transition spd="med">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Rectangle 80"/>
          <p:cNvSpPr/>
          <p:nvPr/>
        </p:nvSpPr>
        <p:spPr bwMode="auto">
          <a:xfrm>
            <a:off x="3891353" y="70815"/>
            <a:ext cx="8193792" cy="6689736"/>
          </a:xfrm>
          <a:prstGeom prst="rect">
            <a:avLst/>
          </a:prstGeom>
          <a:solidFill>
            <a:srgbClr val="FFFFFF">
              <a:lumMod val="50000"/>
            </a:srgbClr>
          </a:solidFill>
          <a:ln w="28575" cap="flat" cmpd="sng" algn="ctr">
            <a:noFill/>
            <a:prstDash val="solid"/>
            <a:headEnd type="none" w="med" len="med"/>
            <a:tailEnd type="none" w="med" len="med"/>
          </a:ln>
          <a:effectLst/>
        </p:spPr>
        <p:txBody>
          <a:bodyPr vert="horz" wrap="square" lIns="0" tIns="45694" rIns="0" bIns="45694" numCol="1" rtlCol="0" anchor="ctr" anchorCtr="0" compatLnSpc="1">
            <a:prstTxWarp prst="textNoShape">
              <a:avLst/>
            </a:prstTxWarp>
          </a:bodyPr>
          <a:lstStyle/>
          <a:p>
            <a:pPr algn="ctr" defTabSz="913516" fontAlgn="base">
              <a:spcBef>
                <a:spcPct val="0"/>
              </a:spcBef>
              <a:spcAft>
                <a:spcPct val="0"/>
              </a:spcAft>
              <a:defRPr/>
            </a:pPr>
            <a:endParaRPr lang="en-US" sz="1961" kern="0">
              <a:gradFill>
                <a:gsLst>
                  <a:gs pos="0">
                    <a:srgbClr val="FFFFFF"/>
                  </a:gs>
                  <a:gs pos="100000">
                    <a:srgbClr val="FFFFFF"/>
                  </a:gs>
                </a:gsLst>
                <a:lin ang="5400000" scaled="0"/>
              </a:gradFill>
              <a:latin typeface="Segoe UI"/>
            </a:endParaRPr>
          </a:p>
        </p:txBody>
      </p:sp>
      <p:sp>
        <p:nvSpPr>
          <p:cNvPr id="82" name="Rectangle 81"/>
          <p:cNvSpPr/>
          <p:nvPr/>
        </p:nvSpPr>
        <p:spPr bwMode="auto">
          <a:xfrm>
            <a:off x="4024700" y="193181"/>
            <a:ext cx="2389480" cy="1064647"/>
          </a:xfrm>
          <a:prstGeom prst="rect">
            <a:avLst/>
          </a:prstGeom>
          <a:solidFill>
            <a:srgbClr val="D2D2D2">
              <a:lumMod val="50000"/>
            </a:srgb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75661" tIns="140529" rIns="175661" bIns="140529" numCol="1" spcCol="0" rtlCol="0" fromWordArt="0" anchor="t" anchorCtr="0" forceAA="0" compatLnSpc="1">
            <a:prstTxWarp prst="textNoShape">
              <a:avLst/>
            </a:prstTxWarp>
            <a:noAutofit/>
          </a:bodyPr>
          <a:lstStyle/>
          <a:p>
            <a:pPr defTabSz="895519" fontAlgn="base">
              <a:lnSpc>
                <a:spcPct val="90000"/>
              </a:lnSpc>
              <a:spcBef>
                <a:spcPct val="0"/>
              </a:spcBef>
              <a:spcAft>
                <a:spcPct val="0"/>
              </a:spcAft>
            </a:pPr>
            <a:endParaRPr lang="en-US" sz="2307" kern="0">
              <a:solidFill>
                <a:srgbClr val="FFFFFF"/>
              </a:solidFill>
              <a:latin typeface="Segoe UI Light"/>
              <a:cs typeface="Segoe UI" pitchFamily="34" charset="0"/>
            </a:endParaRPr>
          </a:p>
        </p:txBody>
      </p:sp>
      <p:sp>
        <p:nvSpPr>
          <p:cNvPr id="83" name="Rectangle 82"/>
          <p:cNvSpPr/>
          <p:nvPr/>
        </p:nvSpPr>
        <p:spPr bwMode="auto">
          <a:xfrm>
            <a:off x="4010659" y="2411013"/>
            <a:ext cx="2389480" cy="1064647"/>
          </a:xfrm>
          <a:prstGeom prst="rect">
            <a:avLst/>
          </a:prstGeom>
          <a:solidFill>
            <a:srgbClr val="D2D2D2">
              <a:lumMod val="50000"/>
            </a:srgb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75661" tIns="140529" rIns="175661" bIns="140529" numCol="1" spcCol="0" rtlCol="0" fromWordArt="0" anchor="t" anchorCtr="0" forceAA="0" compatLnSpc="1">
            <a:prstTxWarp prst="textNoShape">
              <a:avLst/>
            </a:prstTxWarp>
            <a:noAutofit/>
          </a:bodyPr>
          <a:lstStyle/>
          <a:p>
            <a:pPr defTabSz="895519" fontAlgn="base">
              <a:lnSpc>
                <a:spcPct val="90000"/>
              </a:lnSpc>
              <a:spcBef>
                <a:spcPct val="0"/>
              </a:spcBef>
              <a:spcAft>
                <a:spcPct val="0"/>
              </a:spcAft>
            </a:pPr>
            <a:endParaRPr lang="en-US" sz="2307" kern="0">
              <a:solidFill>
                <a:srgbClr val="FFFFFF"/>
              </a:solidFill>
              <a:latin typeface="Segoe UI Light"/>
              <a:ea typeface="Segoe UI" pitchFamily="34" charset="0"/>
              <a:cs typeface="Segoe UI" pitchFamily="34" charset="0"/>
            </a:endParaRPr>
          </a:p>
        </p:txBody>
      </p:sp>
      <p:sp>
        <p:nvSpPr>
          <p:cNvPr id="84" name="Rectangle 83"/>
          <p:cNvSpPr/>
          <p:nvPr/>
        </p:nvSpPr>
        <p:spPr bwMode="auto">
          <a:xfrm>
            <a:off x="4010659" y="3531740"/>
            <a:ext cx="2389480" cy="1064647"/>
          </a:xfrm>
          <a:prstGeom prst="rect">
            <a:avLst/>
          </a:prstGeom>
          <a:solidFill>
            <a:srgbClr val="D2D2D2">
              <a:lumMod val="50000"/>
            </a:srgb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75661" tIns="140529" rIns="175661" bIns="140529" numCol="1" spcCol="0" rtlCol="0" fromWordArt="0" anchor="t" anchorCtr="0" forceAA="0" compatLnSpc="1">
            <a:prstTxWarp prst="textNoShape">
              <a:avLst/>
            </a:prstTxWarp>
            <a:noAutofit/>
          </a:bodyPr>
          <a:lstStyle/>
          <a:p>
            <a:pPr defTabSz="895519" fontAlgn="base">
              <a:lnSpc>
                <a:spcPct val="90000"/>
              </a:lnSpc>
              <a:spcBef>
                <a:spcPct val="0"/>
              </a:spcBef>
              <a:spcAft>
                <a:spcPct val="0"/>
              </a:spcAft>
            </a:pPr>
            <a:endParaRPr lang="en-US" sz="2307" kern="0">
              <a:solidFill>
                <a:srgbClr val="FFFFFF"/>
              </a:solidFill>
              <a:latin typeface="Segoe UI Light"/>
              <a:ea typeface="Segoe UI" pitchFamily="34" charset="0"/>
              <a:cs typeface="Segoe UI" pitchFamily="34" charset="0"/>
            </a:endParaRPr>
          </a:p>
        </p:txBody>
      </p:sp>
      <p:sp>
        <p:nvSpPr>
          <p:cNvPr id="85" name="Rectangle 84"/>
          <p:cNvSpPr/>
          <p:nvPr/>
        </p:nvSpPr>
        <p:spPr bwMode="auto">
          <a:xfrm>
            <a:off x="4010659" y="4640930"/>
            <a:ext cx="2389480" cy="1064647"/>
          </a:xfrm>
          <a:prstGeom prst="rect">
            <a:avLst/>
          </a:prstGeom>
          <a:solidFill>
            <a:srgbClr val="505050"/>
          </a:solidFill>
          <a:ln w="6350" cap="flat" cmpd="sng" algn="ctr">
            <a:noFill/>
            <a:prstDash val="solid"/>
            <a:miter lim="800000"/>
            <a:headEnd type="none" w="med" len="med"/>
            <a:tailEnd type="none" w="med" len="med"/>
          </a:ln>
          <a:effectLst/>
        </p:spPr>
        <p:txBody>
          <a:bodyPr rot="0" spcFirstLastPara="0" vertOverflow="overflow" horzOverflow="overflow" vert="horz" wrap="square" lIns="175661" tIns="140529" rIns="175661" bIns="140529" numCol="1" spcCol="0" rtlCol="0" fromWordArt="0" anchor="t" anchorCtr="0" forceAA="0" compatLnSpc="1">
            <a:prstTxWarp prst="textNoShape">
              <a:avLst/>
            </a:prstTxWarp>
            <a:noAutofit/>
          </a:bodyPr>
          <a:lstStyle/>
          <a:p>
            <a:pPr defTabSz="895519" fontAlgn="base">
              <a:lnSpc>
                <a:spcPct val="90000"/>
              </a:lnSpc>
              <a:spcBef>
                <a:spcPct val="0"/>
              </a:spcBef>
              <a:spcAft>
                <a:spcPct val="0"/>
              </a:spcAft>
            </a:pPr>
            <a:endParaRPr lang="en-US" sz="2307" kern="0">
              <a:solidFill>
                <a:srgbClr val="FFFFFF"/>
              </a:solidFill>
              <a:latin typeface="Segoe UI Light"/>
              <a:cs typeface="Segoe UI" pitchFamily="34" charset="0"/>
            </a:endParaRPr>
          </a:p>
        </p:txBody>
      </p:sp>
      <p:sp>
        <p:nvSpPr>
          <p:cNvPr id="86" name="Rectangle 85"/>
          <p:cNvSpPr/>
          <p:nvPr/>
        </p:nvSpPr>
        <p:spPr bwMode="auto">
          <a:xfrm>
            <a:off x="4010659" y="1297307"/>
            <a:ext cx="2389480" cy="1064647"/>
          </a:xfrm>
          <a:prstGeom prst="rect">
            <a:avLst/>
          </a:prstGeom>
          <a:solidFill>
            <a:srgbClr val="D2D2D2">
              <a:lumMod val="50000"/>
            </a:srgb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75661" tIns="140529" rIns="175661" bIns="140529" numCol="1" spcCol="0" rtlCol="0" fromWordArt="0" anchor="t" anchorCtr="0" forceAA="0" compatLnSpc="1">
            <a:prstTxWarp prst="textNoShape">
              <a:avLst/>
            </a:prstTxWarp>
            <a:noAutofit/>
          </a:bodyPr>
          <a:lstStyle/>
          <a:p>
            <a:pPr defTabSz="895519" fontAlgn="base">
              <a:lnSpc>
                <a:spcPct val="90000"/>
              </a:lnSpc>
              <a:spcBef>
                <a:spcPct val="0"/>
              </a:spcBef>
              <a:spcAft>
                <a:spcPct val="0"/>
              </a:spcAft>
            </a:pPr>
            <a:endParaRPr lang="en-US" sz="2307" kern="0">
              <a:solidFill>
                <a:srgbClr val="FFFFFF"/>
              </a:solidFill>
              <a:latin typeface="Segoe UI Light"/>
              <a:cs typeface="Segoe UI" pitchFamily="34" charset="0"/>
            </a:endParaRPr>
          </a:p>
        </p:txBody>
      </p:sp>
      <p:sp>
        <p:nvSpPr>
          <p:cNvPr id="87" name="Rectangle 86"/>
          <p:cNvSpPr/>
          <p:nvPr/>
        </p:nvSpPr>
        <p:spPr bwMode="auto">
          <a:xfrm>
            <a:off x="6333894" y="193182"/>
            <a:ext cx="5610907" cy="6435386"/>
          </a:xfrm>
          <a:prstGeom prst="rect">
            <a:avLst/>
          </a:prstGeom>
          <a:solidFill>
            <a:srgbClr val="505050"/>
          </a:solidFill>
          <a:ln w="6350" cap="flat" cmpd="sng" algn="ctr">
            <a:noFill/>
            <a:prstDash val="solid"/>
            <a:miter lim="800000"/>
            <a:headEnd type="none" w="med" len="med"/>
            <a:tailEnd type="none" w="med" len="med"/>
          </a:ln>
          <a:effectLst/>
        </p:spPr>
        <p:txBody>
          <a:bodyPr rot="0" spcFirstLastPara="0" vertOverflow="overflow" horzOverflow="overflow" vert="horz" wrap="square" lIns="175661" tIns="140529" rIns="175661" bIns="140529" numCol="1" spcCol="0" rtlCol="0" fromWordArt="0" anchor="t" anchorCtr="0" forceAA="0" compatLnSpc="1">
            <a:prstTxWarp prst="textNoShape">
              <a:avLst/>
            </a:prstTxWarp>
            <a:noAutofit/>
          </a:bodyPr>
          <a:lstStyle/>
          <a:p>
            <a:pPr defTabSz="895519" fontAlgn="base">
              <a:lnSpc>
                <a:spcPct val="90000"/>
              </a:lnSpc>
              <a:spcBef>
                <a:spcPct val="0"/>
              </a:spcBef>
              <a:spcAft>
                <a:spcPct val="0"/>
              </a:spcAft>
              <a:defRPr/>
            </a:pPr>
            <a:endParaRPr lang="en-US" sz="2307" kern="0">
              <a:solidFill>
                <a:srgbClr val="FFFFFF"/>
              </a:solidFill>
              <a:latin typeface="Segoe UI Light"/>
              <a:ea typeface="Segoe UI" pitchFamily="34" charset="0"/>
              <a:cs typeface="Segoe UI" pitchFamily="34" charset="0"/>
            </a:endParaRPr>
          </a:p>
        </p:txBody>
      </p:sp>
      <p:sp>
        <p:nvSpPr>
          <p:cNvPr id="88" name="TextBox 87"/>
          <p:cNvSpPr txBox="1"/>
          <p:nvPr/>
        </p:nvSpPr>
        <p:spPr>
          <a:xfrm>
            <a:off x="6480159" y="3573679"/>
            <a:ext cx="5270978" cy="1586867"/>
          </a:xfrm>
          <a:prstGeom prst="rect">
            <a:avLst/>
          </a:prstGeom>
          <a:solidFill>
            <a:schemeClr val="tx2"/>
          </a:solidFill>
        </p:spPr>
        <p:txBody>
          <a:bodyPr wrap="square" lIns="175661" tIns="140529" rIns="175661" bIns="140529" rtlCol="0">
            <a:spAutoFit/>
          </a:bodyPr>
          <a:lstStyle/>
          <a:p>
            <a:pPr defTabSz="895810" fontAlgn="base">
              <a:lnSpc>
                <a:spcPct val="90000"/>
              </a:lnSpc>
              <a:spcBef>
                <a:spcPct val="0"/>
              </a:spcBef>
              <a:spcAft>
                <a:spcPct val="0"/>
              </a:spcAft>
              <a:tabLst>
                <a:tab pos="878164" algn="l"/>
              </a:tabLst>
              <a:defRPr/>
            </a:pPr>
            <a:endParaRPr lang="en-US" sz="2307" kern="0">
              <a:gradFill>
                <a:gsLst>
                  <a:gs pos="0">
                    <a:srgbClr val="FFFFFF"/>
                  </a:gs>
                  <a:gs pos="100000">
                    <a:srgbClr val="FFFFFF"/>
                  </a:gs>
                </a:gsLst>
                <a:lin ang="5400000" scaled="0"/>
              </a:gradFill>
              <a:latin typeface="Segoe UI Light"/>
              <a:cs typeface="Segoe UI" pitchFamily="34" charset="0"/>
            </a:endParaRPr>
          </a:p>
          <a:p>
            <a:pPr defTabSz="895810" fontAlgn="base">
              <a:lnSpc>
                <a:spcPct val="90000"/>
              </a:lnSpc>
              <a:spcBef>
                <a:spcPct val="0"/>
              </a:spcBef>
              <a:spcAft>
                <a:spcPct val="0"/>
              </a:spcAft>
              <a:tabLst>
                <a:tab pos="878164" algn="l"/>
              </a:tabLst>
              <a:defRPr/>
            </a:pPr>
            <a:endParaRPr lang="en-US" sz="2307" kern="0">
              <a:gradFill>
                <a:gsLst>
                  <a:gs pos="0">
                    <a:srgbClr val="FFFFFF"/>
                  </a:gs>
                  <a:gs pos="100000">
                    <a:srgbClr val="FFFFFF"/>
                  </a:gs>
                </a:gsLst>
                <a:lin ang="5400000" scaled="0"/>
              </a:gradFill>
              <a:latin typeface="Segoe UI Light"/>
              <a:cs typeface="Segoe UI" pitchFamily="34" charset="0"/>
            </a:endParaRPr>
          </a:p>
          <a:p>
            <a:pPr defTabSz="895810" fontAlgn="base">
              <a:lnSpc>
                <a:spcPct val="90000"/>
              </a:lnSpc>
              <a:spcBef>
                <a:spcPct val="0"/>
              </a:spcBef>
              <a:spcAft>
                <a:spcPct val="0"/>
              </a:spcAft>
              <a:tabLst>
                <a:tab pos="878164" algn="l"/>
              </a:tabLst>
              <a:defRPr/>
            </a:pPr>
            <a:endParaRPr lang="en-US" sz="2307" kern="0">
              <a:gradFill>
                <a:gsLst>
                  <a:gs pos="0">
                    <a:srgbClr val="FFFFFF"/>
                  </a:gs>
                  <a:gs pos="100000">
                    <a:srgbClr val="FFFFFF"/>
                  </a:gs>
                </a:gsLst>
                <a:lin ang="5400000" scaled="0"/>
              </a:gradFill>
              <a:latin typeface="Segoe UI Light"/>
              <a:cs typeface="Segoe UI" pitchFamily="34" charset="0"/>
            </a:endParaRPr>
          </a:p>
          <a:p>
            <a:pPr defTabSz="895810" fontAlgn="base">
              <a:lnSpc>
                <a:spcPct val="90000"/>
              </a:lnSpc>
              <a:spcBef>
                <a:spcPct val="0"/>
              </a:spcBef>
              <a:spcAft>
                <a:spcPct val="0"/>
              </a:spcAft>
              <a:tabLst>
                <a:tab pos="878164" algn="l"/>
              </a:tabLst>
              <a:defRPr/>
            </a:pPr>
            <a:endParaRPr lang="en-US" sz="2307" kern="0">
              <a:gradFill>
                <a:gsLst>
                  <a:gs pos="0">
                    <a:srgbClr val="FFFFFF"/>
                  </a:gs>
                  <a:gs pos="100000">
                    <a:srgbClr val="FFFFFF"/>
                  </a:gs>
                </a:gsLst>
                <a:lin ang="5400000" scaled="0"/>
              </a:gradFill>
              <a:latin typeface="Segoe UI Light"/>
              <a:cs typeface="Segoe UI" pitchFamily="34" charset="0"/>
            </a:endParaRPr>
          </a:p>
        </p:txBody>
      </p:sp>
      <p:sp>
        <p:nvSpPr>
          <p:cNvPr id="89" name="TextBox 88"/>
          <p:cNvSpPr txBox="1"/>
          <p:nvPr/>
        </p:nvSpPr>
        <p:spPr>
          <a:xfrm>
            <a:off x="6480159" y="1935254"/>
            <a:ext cx="5270978" cy="1587052"/>
          </a:xfrm>
          <a:prstGeom prst="rect">
            <a:avLst/>
          </a:prstGeom>
          <a:solidFill>
            <a:schemeClr val="tx2"/>
          </a:solidFill>
        </p:spPr>
        <p:txBody>
          <a:bodyPr wrap="square" lIns="175661" tIns="140529" rIns="175661" bIns="140529" rtlCol="0">
            <a:spAutoFit/>
          </a:bodyPr>
          <a:lstStyle/>
          <a:p>
            <a:pPr defTabSz="895810" fontAlgn="base">
              <a:lnSpc>
                <a:spcPct val="90000"/>
              </a:lnSpc>
              <a:spcBef>
                <a:spcPct val="0"/>
              </a:spcBef>
              <a:spcAft>
                <a:spcPct val="0"/>
              </a:spcAft>
              <a:tabLst>
                <a:tab pos="878164" algn="l"/>
              </a:tabLst>
              <a:defRPr/>
            </a:pPr>
            <a:endParaRPr lang="en-US" sz="2307" kern="0">
              <a:gradFill>
                <a:gsLst>
                  <a:gs pos="0">
                    <a:srgbClr val="FFFFFF"/>
                  </a:gs>
                  <a:gs pos="100000">
                    <a:srgbClr val="FFFFFF"/>
                  </a:gs>
                </a:gsLst>
                <a:lin ang="5400000" scaled="0"/>
              </a:gradFill>
              <a:latin typeface="Segoe UI Light"/>
              <a:ea typeface="Segoe UI" pitchFamily="34" charset="0"/>
              <a:cs typeface="Segoe UI" pitchFamily="34" charset="0"/>
            </a:endParaRPr>
          </a:p>
          <a:p>
            <a:pPr defTabSz="895810" fontAlgn="base">
              <a:lnSpc>
                <a:spcPct val="90000"/>
              </a:lnSpc>
              <a:spcBef>
                <a:spcPct val="0"/>
              </a:spcBef>
              <a:spcAft>
                <a:spcPct val="0"/>
              </a:spcAft>
              <a:tabLst>
                <a:tab pos="878164" algn="l"/>
              </a:tabLst>
              <a:defRPr/>
            </a:pPr>
            <a:endParaRPr lang="en-US" sz="2307" kern="0">
              <a:gradFill>
                <a:gsLst>
                  <a:gs pos="0">
                    <a:srgbClr val="FFFFFF"/>
                  </a:gs>
                  <a:gs pos="100000">
                    <a:srgbClr val="FFFFFF"/>
                  </a:gs>
                </a:gsLst>
                <a:lin ang="5400000" scaled="0"/>
              </a:gradFill>
              <a:latin typeface="Segoe UI Light"/>
              <a:ea typeface="Segoe UI" pitchFamily="34" charset="0"/>
              <a:cs typeface="Segoe UI" pitchFamily="34" charset="0"/>
            </a:endParaRPr>
          </a:p>
          <a:p>
            <a:pPr defTabSz="895810" fontAlgn="base">
              <a:lnSpc>
                <a:spcPct val="90000"/>
              </a:lnSpc>
              <a:spcBef>
                <a:spcPct val="0"/>
              </a:spcBef>
              <a:spcAft>
                <a:spcPct val="0"/>
              </a:spcAft>
              <a:tabLst>
                <a:tab pos="878164" algn="l"/>
              </a:tabLst>
              <a:defRPr/>
            </a:pPr>
            <a:endParaRPr lang="en-US" sz="2307" kern="0">
              <a:gradFill>
                <a:gsLst>
                  <a:gs pos="0">
                    <a:srgbClr val="FFFFFF"/>
                  </a:gs>
                  <a:gs pos="100000">
                    <a:srgbClr val="FFFFFF"/>
                  </a:gs>
                </a:gsLst>
                <a:lin ang="5400000" scaled="0"/>
              </a:gradFill>
              <a:latin typeface="Segoe UI Light"/>
              <a:ea typeface="Segoe UI" pitchFamily="34" charset="0"/>
              <a:cs typeface="Segoe UI" pitchFamily="34" charset="0"/>
            </a:endParaRPr>
          </a:p>
          <a:p>
            <a:pPr defTabSz="895810" fontAlgn="base">
              <a:lnSpc>
                <a:spcPct val="90000"/>
              </a:lnSpc>
              <a:spcBef>
                <a:spcPct val="0"/>
              </a:spcBef>
              <a:spcAft>
                <a:spcPct val="0"/>
              </a:spcAft>
              <a:tabLst>
                <a:tab pos="878164" algn="l"/>
              </a:tabLst>
              <a:defRPr/>
            </a:pPr>
            <a:endParaRPr lang="en-US" sz="230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0" name="TextBox 89"/>
          <p:cNvSpPr txBox="1"/>
          <p:nvPr/>
        </p:nvSpPr>
        <p:spPr>
          <a:xfrm>
            <a:off x="4903444" y="2699674"/>
            <a:ext cx="1161858" cy="506565"/>
          </a:xfrm>
          <a:prstGeom prst="rect">
            <a:avLst/>
          </a:prstGeom>
          <a:noFill/>
        </p:spPr>
        <p:txBody>
          <a:bodyPr wrap="none" lIns="179234" tIns="143387" rIns="179234" bIns="143387" rtlCol="0">
            <a:spAutoFit/>
          </a:bodyPr>
          <a:lstStyle/>
          <a:p>
            <a:pPr defTabSz="896214">
              <a:lnSpc>
                <a:spcPct val="90000"/>
              </a:lnSpc>
              <a:spcAft>
                <a:spcPts val="588"/>
              </a:spcAft>
              <a:defRPr/>
            </a:pPr>
            <a:r>
              <a:rPr lang="en-US" sz="1567" kern="0">
                <a:gradFill>
                  <a:gsLst>
                    <a:gs pos="0">
                      <a:srgbClr val="FFFFFF"/>
                    </a:gs>
                    <a:gs pos="100000">
                      <a:srgbClr val="FFFFFF"/>
                    </a:gs>
                  </a:gsLst>
                  <a:lin ang="5400000" scaled="1"/>
                </a:gradFill>
                <a:latin typeface="Segoe UI" panose="020B0502040204020203" pitchFamily="34" charset="0"/>
                <a:cs typeface="Segoe UI" panose="020B0502040204020203" pitchFamily="34" charset="0"/>
              </a:rPr>
              <a:t>API Apps</a:t>
            </a:r>
          </a:p>
        </p:txBody>
      </p:sp>
      <p:sp>
        <p:nvSpPr>
          <p:cNvPr id="91" name="TextBox 90"/>
          <p:cNvSpPr txBox="1"/>
          <p:nvPr/>
        </p:nvSpPr>
        <p:spPr>
          <a:xfrm>
            <a:off x="6480159" y="303881"/>
            <a:ext cx="5270978" cy="1580001"/>
          </a:xfrm>
          <a:prstGeom prst="rect">
            <a:avLst/>
          </a:prstGeom>
          <a:solidFill>
            <a:schemeClr val="tx2"/>
          </a:solidFill>
          <a:ln w="6350" cap="flat" cmpd="sng" algn="ctr">
            <a:noFill/>
            <a:prstDash val="solid"/>
            <a:miter lim="800000"/>
            <a:headEnd type="none" w="med" len="med"/>
            <a:tailEnd type="none" w="med" len="med"/>
          </a:ln>
          <a:effectLst/>
        </p:spPr>
        <p:txBody>
          <a:bodyPr rot="0" spcFirstLastPara="0" vertOverflow="overflow" horzOverflow="overflow" vert="horz" wrap="square" lIns="172232" tIns="137786" rIns="172232" bIns="137786" numCol="1" spcCol="0" rtlCol="0" fromWordArt="0" anchor="t" anchorCtr="0" forceAA="0" compatLnSpc="1">
            <a:prstTxWarp prst="textNoShape">
              <a:avLst/>
            </a:prstTxWarp>
            <a:noAutofit/>
          </a:bodyPr>
          <a:lstStyle>
            <a:defPPr>
              <a:defRPr lang="en-US"/>
            </a:defPPr>
            <a:lvl1pPr defTabSz="913926" fontAlgn="base">
              <a:lnSpc>
                <a:spcPct val="90000"/>
              </a:lnSpc>
              <a:spcBef>
                <a:spcPct val="0"/>
              </a:spcBef>
              <a:spcAft>
                <a:spcPct val="0"/>
              </a:spcAft>
              <a:defRPr sz="2353" b="1" kern="0">
                <a:gradFill>
                  <a:gsLst>
                    <a:gs pos="0">
                      <a:srgbClr val="FFFFFF"/>
                    </a:gs>
                    <a:gs pos="100000">
                      <a:srgbClr val="FFFFFF"/>
                    </a:gs>
                  </a:gsLst>
                  <a:lin ang="5400000" scaled="0"/>
                </a:gradFill>
                <a:latin typeface="Segoe UI"/>
                <a:ea typeface="Segoe UI" pitchFamily="34" charset="0"/>
                <a:cs typeface="Segoe UI" pitchFamily="34" charset="0"/>
              </a:defRPr>
            </a:lvl1pPr>
          </a:lstStyle>
          <a:p>
            <a:pPr defTabSz="895810">
              <a:tabLst>
                <a:tab pos="878164" algn="l"/>
              </a:tabLst>
              <a:defRPr/>
            </a:pPr>
            <a:endParaRPr lang="en-US" sz="2304" b="0">
              <a:solidFill>
                <a:srgbClr val="FFFFFF"/>
              </a:solidFill>
              <a:latin typeface="Segoe UI Light"/>
              <a:ea typeface="+mn-ea"/>
            </a:endParaRPr>
          </a:p>
          <a:p>
            <a:pPr defTabSz="878221">
              <a:tabLst>
                <a:tab pos="860921" algn="l"/>
              </a:tabLst>
              <a:defRPr/>
            </a:pPr>
            <a:endParaRPr lang="en-US" sz="2262" b="0"/>
          </a:p>
        </p:txBody>
      </p:sp>
      <p:pic>
        <p:nvPicPr>
          <p:cNvPr id="92" name="Picture 91"/>
          <p:cNvPicPr>
            <a:picLocks noChangeAspect="1"/>
          </p:cNvPicPr>
          <p:nvPr/>
        </p:nvPicPr>
        <p:blipFill>
          <a:blip r:embed="rId2">
            <a:duotone>
              <a:prstClr val="black"/>
              <a:srgbClr val="00BCF2">
                <a:tint val="45000"/>
                <a:satMod val="400000"/>
              </a:srgbClr>
            </a:duotone>
            <a:lum bright="100000" contrast="-40000"/>
          </a:blip>
          <a:stretch>
            <a:fillRect/>
          </a:stretch>
        </p:blipFill>
        <p:spPr>
          <a:xfrm>
            <a:off x="4310783" y="1407029"/>
            <a:ext cx="545070" cy="782665"/>
          </a:xfrm>
          <a:prstGeom prst="rect">
            <a:avLst/>
          </a:prstGeom>
        </p:spPr>
      </p:pic>
      <p:sp>
        <p:nvSpPr>
          <p:cNvPr id="94" name="TextBox 93"/>
          <p:cNvSpPr txBox="1"/>
          <p:nvPr/>
        </p:nvSpPr>
        <p:spPr>
          <a:xfrm>
            <a:off x="4903444" y="3785719"/>
            <a:ext cx="1337865" cy="506565"/>
          </a:xfrm>
          <a:prstGeom prst="rect">
            <a:avLst/>
          </a:prstGeom>
          <a:noFill/>
        </p:spPr>
        <p:txBody>
          <a:bodyPr wrap="none" lIns="179234" tIns="143387" rIns="179234" bIns="143387" rtlCol="0">
            <a:spAutoFit/>
          </a:bodyPr>
          <a:lstStyle/>
          <a:p>
            <a:pPr defTabSz="896214">
              <a:lnSpc>
                <a:spcPct val="90000"/>
              </a:lnSpc>
              <a:spcAft>
                <a:spcPts val="588"/>
              </a:spcAft>
              <a:defRPr/>
            </a:pPr>
            <a:r>
              <a:rPr lang="en-US" sz="1567" kern="0">
                <a:gradFill>
                  <a:gsLst>
                    <a:gs pos="0">
                      <a:srgbClr val="FFFFFF"/>
                    </a:gs>
                    <a:gs pos="100000">
                      <a:srgbClr val="FFFFFF"/>
                    </a:gs>
                  </a:gsLst>
                  <a:lin ang="5400000" scaled="1"/>
                </a:gradFill>
                <a:latin typeface="Segoe UI" panose="020B0502040204020203" pitchFamily="34" charset="0"/>
                <a:cs typeface="Segoe UI" panose="020B0502040204020203" pitchFamily="34" charset="0"/>
              </a:rPr>
              <a:t>Logic Apps</a:t>
            </a:r>
          </a:p>
        </p:txBody>
      </p:sp>
      <p:sp>
        <p:nvSpPr>
          <p:cNvPr id="95" name="TextBox 94"/>
          <p:cNvSpPr txBox="1"/>
          <p:nvPr/>
        </p:nvSpPr>
        <p:spPr>
          <a:xfrm>
            <a:off x="5089453" y="4880171"/>
            <a:ext cx="1172972" cy="510886"/>
          </a:xfrm>
          <a:prstGeom prst="rect">
            <a:avLst/>
          </a:prstGeom>
          <a:noFill/>
        </p:spPr>
        <p:txBody>
          <a:bodyPr wrap="none" lIns="179234" tIns="143387" rIns="179234" bIns="143387" rtlCol="0">
            <a:spAutoFit/>
          </a:bodyPr>
          <a:lstStyle/>
          <a:p>
            <a:pPr defTabSz="896214">
              <a:lnSpc>
                <a:spcPct val="90000"/>
              </a:lnSpc>
              <a:spcAft>
                <a:spcPts val="588"/>
              </a:spcAft>
              <a:defRPr/>
            </a:pPr>
            <a:r>
              <a:rPr lang="en-US" sz="1567" kern="0">
                <a:solidFill>
                  <a:srgbClr val="FFFFFF"/>
                </a:solidFill>
                <a:latin typeface="Segoe UI Light"/>
              </a:rPr>
              <a:t>Functions</a:t>
            </a:r>
          </a:p>
        </p:txBody>
      </p:sp>
      <p:sp>
        <p:nvSpPr>
          <p:cNvPr id="96" name="TextBox 95"/>
          <p:cNvSpPr txBox="1"/>
          <p:nvPr/>
        </p:nvSpPr>
        <p:spPr>
          <a:xfrm>
            <a:off x="4903444" y="1590728"/>
            <a:ext cx="1485585" cy="506565"/>
          </a:xfrm>
          <a:prstGeom prst="rect">
            <a:avLst/>
          </a:prstGeom>
          <a:noFill/>
        </p:spPr>
        <p:txBody>
          <a:bodyPr wrap="none" lIns="179234" tIns="143387" rIns="179234" bIns="143387" rtlCol="0">
            <a:spAutoFit/>
          </a:bodyPr>
          <a:lstStyle/>
          <a:p>
            <a:pPr defTabSz="896214">
              <a:lnSpc>
                <a:spcPct val="90000"/>
              </a:lnSpc>
              <a:spcAft>
                <a:spcPts val="588"/>
              </a:spcAft>
              <a:defRPr/>
            </a:pPr>
            <a:r>
              <a:rPr lang="en-US" sz="1567" kern="0">
                <a:gradFill>
                  <a:gsLst>
                    <a:gs pos="0">
                      <a:srgbClr val="FFFFFF"/>
                    </a:gs>
                    <a:gs pos="100000">
                      <a:srgbClr val="FFFFFF"/>
                    </a:gs>
                  </a:gsLst>
                  <a:lin ang="5400000" scaled="1"/>
                </a:gradFill>
                <a:latin typeface="Segoe UI" panose="020B0502040204020203" pitchFamily="34" charset="0"/>
                <a:cs typeface="Segoe UI" panose="020B0502040204020203" pitchFamily="34" charset="0"/>
              </a:rPr>
              <a:t>Mobile Apps</a:t>
            </a:r>
          </a:p>
        </p:txBody>
      </p:sp>
      <p:pic>
        <p:nvPicPr>
          <p:cNvPr id="97" name="Picture 6"/>
          <p:cNvPicPr>
            <a:picLocks noChangeAspect="1"/>
          </p:cNvPicPr>
          <p:nvPr/>
        </p:nvPicPr>
        <p:blipFill>
          <a:blip r:embed="rId3">
            <a:biLevel thresh="25000"/>
          </a:blip>
          <a:stretch>
            <a:fillRect/>
          </a:stretch>
        </p:blipFill>
        <p:spPr>
          <a:xfrm>
            <a:off x="4210269" y="4791735"/>
            <a:ext cx="902354" cy="796299"/>
          </a:xfrm>
          <a:prstGeom prst="rect">
            <a:avLst/>
          </a:prstGeom>
        </p:spPr>
      </p:pic>
      <p:sp>
        <p:nvSpPr>
          <p:cNvPr id="98" name="TextBox 97"/>
          <p:cNvSpPr txBox="1"/>
          <p:nvPr/>
        </p:nvSpPr>
        <p:spPr>
          <a:xfrm>
            <a:off x="4903445" y="486603"/>
            <a:ext cx="1276577" cy="506565"/>
          </a:xfrm>
          <a:prstGeom prst="rect">
            <a:avLst/>
          </a:prstGeom>
          <a:noFill/>
        </p:spPr>
        <p:txBody>
          <a:bodyPr wrap="none" lIns="179234" tIns="143387" rIns="179234" bIns="143387" rtlCol="0">
            <a:spAutoFit/>
          </a:bodyPr>
          <a:lstStyle/>
          <a:p>
            <a:pPr defTabSz="896214">
              <a:lnSpc>
                <a:spcPct val="90000"/>
              </a:lnSpc>
              <a:spcAft>
                <a:spcPts val="588"/>
              </a:spcAft>
              <a:defRPr/>
            </a:pPr>
            <a:r>
              <a:rPr lang="en-US" sz="1567" kern="0">
                <a:gradFill>
                  <a:gsLst>
                    <a:gs pos="0">
                      <a:srgbClr val="FFFFFF"/>
                    </a:gs>
                    <a:gs pos="100000">
                      <a:srgbClr val="FFFFFF"/>
                    </a:gs>
                  </a:gsLst>
                  <a:lin ang="5400000" scaled="1"/>
                </a:gradFill>
                <a:latin typeface="Segoe UI" panose="020B0502040204020203" pitchFamily="34" charset="0"/>
                <a:cs typeface="Segoe UI" panose="020B0502040204020203" pitchFamily="34" charset="0"/>
              </a:rPr>
              <a:t>Web Apps</a:t>
            </a:r>
          </a:p>
        </p:txBody>
      </p:sp>
      <p:sp>
        <p:nvSpPr>
          <p:cNvPr id="99" name="TextBox 98"/>
          <p:cNvSpPr txBox="1"/>
          <p:nvPr/>
        </p:nvSpPr>
        <p:spPr>
          <a:xfrm>
            <a:off x="6480159" y="5211918"/>
            <a:ext cx="5270978" cy="1305613"/>
          </a:xfrm>
          <a:prstGeom prst="rect">
            <a:avLst/>
          </a:prstGeom>
          <a:solidFill>
            <a:schemeClr val="tx2"/>
          </a:solidFill>
          <a:ln w="6350" cap="flat" cmpd="sng" algn="ctr">
            <a:noFill/>
            <a:prstDash val="solid"/>
            <a:miter lim="800000"/>
            <a:headEnd type="none" w="med" len="med"/>
            <a:tailEnd type="none" w="med" len="med"/>
          </a:ln>
          <a:effectLst/>
        </p:spPr>
        <p:txBody>
          <a:bodyPr rot="0" spcFirstLastPara="0" vertOverflow="overflow" horzOverflow="overflow" vert="horz" wrap="square" lIns="172232" tIns="137786" rIns="172232" bIns="137786" numCol="1" spcCol="0" rtlCol="0" fromWordArt="0" anchor="t" anchorCtr="0" forceAA="0" compatLnSpc="1">
            <a:prstTxWarp prst="textNoShape">
              <a:avLst/>
            </a:prstTxWarp>
            <a:noAutofit/>
          </a:bodyPr>
          <a:lstStyle>
            <a:defPPr>
              <a:defRPr lang="en-US"/>
            </a:defPPr>
            <a:lvl1pPr defTabSz="913926" fontAlgn="base">
              <a:lnSpc>
                <a:spcPct val="90000"/>
              </a:lnSpc>
              <a:spcBef>
                <a:spcPct val="0"/>
              </a:spcBef>
              <a:spcAft>
                <a:spcPct val="0"/>
              </a:spcAft>
              <a:defRPr sz="2353" b="1" kern="0">
                <a:gradFill>
                  <a:gsLst>
                    <a:gs pos="0">
                      <a:srgbClr val="FFFFFF"/>
                    </a:gs>
                    <a:gs pos="100000">
                      <a:srgbClr val="FFFFFF"/>
                    </a:gs>
                  </a:gsLst>
                  <a:lin ang="5400000" scaled="0"/>
                </a:gradFill>
                <a:latin typeface="Segoe UI"/>
                <a:ea typeface="Segoe UI" pitchFamily="34" charset="0"/>
                <a:cs typeface="Segoe UI" pitchFamily="34" charset="0"/>
              </a:defRPr>
            </a:lvl1pPr>
          </a:lstStyle>
          <a:p>
            <a:pPr defTabSz="895810">
              <a:tabLst>
                <a:tab pos="878164" algn="l"/>
              </a:tabLst>
              <a:defRPr/>
            </a:pPr>
            <a:endParaRPr lang="en-US" sz="2307" b="0"/>
          </a:p>
        </p:txBody>
      </p:sp>
      <p:pic>
        <p:nvPicPr>
          <p:cNvPr id="100" name="Picture 99"/>
          <p:cNvPicPr>
            <a:picLocks noChangeAspect="1"/>
          </p:cNvPicPr>
          <p:nvPr/>
        </p:nvPicPr>
        <p:blipFill>
          <a:blip r:embed="rId4"/>
          <a:stretch>
            <a:fillRect/>
          </a:stretch>
        </p:blipFill>
        <p:spPr>
          <a:xfrm>
            <a:off x="4248657" y="2684297"/>
            <a:ext cx="669324" cy="631908"/>
          </a:xfrm>
          <a:prstGeom prst="flowChartOffpageConnector">
            <a:avLst/>
          </a:prstGeom>
          <a:noFill/>
        </p:spPr>
      </p:pic>
      <p:pic>
        <p:nvPicPr>
          <p:cNvPr id="101" name="Picture 100"/>
          <p:cNvPicPr>
            <a:picLocks noChangeAspect="1"/>
          </p:cNvPicPr>
          <p:nvPr/>
        </p:nvPicPr>
        <p:blipFill>
          <a:blip r:embed="rId5">
            <a:duotone>
              <a:prstClr val="black"/>
              <a:srgbClr val="00BCF2">
                <a:tint val="45000"/>
                <a:satMod val="400000"/>
              </a:srgbClr>
            </a:duotone>
            <a:lum bright="100000" contrast="-40000"/>
          </a:blip>
          <a:stretch>
            <a:fillRect/>
          </a:stretch>
        </p:blipFill>
        <p:spPr>
          <a:xfrm>
            <a:off x="4228449" y="339198"/>
            <a:ext cx="709741" cy="693195"/>
          </a:xfrm>
          <a:prstGeom prst="rect">
            <a:avLst/>
          </a:prstGeom>
        </p:spPr>
      </p:pic>
      <p:sp>
        <p:nvSpPr>
          <p:cNvPr id="102" name="TextBox 101"/>
          <p:cNvSpPr txBox="1"/>
          <p:nvPr/>
        </p:nvSpPr>
        <p:spPr>
          <a:xfrm>
            <a:off x="6567882" y="1924217"/>
            <a:ext cx="5175906" cy="307510"/>
          </a:xfrm>
          <a:prstGeom prst="rect">
            <a:avLst/>
          </a:prstGeom>
          <a:noFill/>
        </p:spPr>
        <p:txBody>
          <a:bodyPr wrap="square" rtlCol="0">
            <a:spAutoFit/>
          </a:bodyPr>
          <a:lstStyle/>
          <a:p>
            <a:pPr defTabSz="896214">
              <a:lnSpc>
                <a:spcPct val="90000"/>
              </a:lnSpc>
              <a:spcAft>
                <a:spcPts val="588"/>
              </a:spcAft>
              <a:tabLst>
                <a:tab pos="878164" algn="l"/>
              </a:tabLst>
              <a:defRPr/>
            </a:pPr>
            <a:r>
              <a:rPr lang="en-US" sz="1567" kern="0">
                <a:gradFill>
                  <a:gsLst>
                    <a:gs pos="0">
                      <a:srgbClr val="FFFFFF"/>
                    </a:gs>
                    <a:gs pos="100000">
                      <a:srgbClr val="FFFFFF"/>
                    </a:gs>
                  </a:gsLst>
                  <a:lin ang="5400000" scaled="1"/>
                </a:gradFill>
                <a:latin typeface="Segoe UI" panose="020B0502040204020203" pitchFamily="34" charset="0"/>
                <a:cs typeface="Segoe UI" panose="020B0502040204020203" pitchFamily="34" charset="0"/>
              </a:rPr>
              <a:t>Bind into services</a:t>
            </a:r>
          </a:p>
        </p:txBody>
      </p:sp>
      <p:sp>
        <p:nvSpPr>
          <p:cNvPr id="103" name="TextBox 102"/>
          <p:cNvSpPr txBox="1"/>
          <p:nvPr/>
        </p:nvSpPr>
        <p:spPr>
          <a:xfrm>
            <a:off x="6567882" y="3569725"/>
            <a:ext cx="5069570" cy="307510"/>
          </a:xfrm>
          <a:prstGeom prst="rect">
            <a:avLst/>
          </a:prstGeom>
          <a:noFill/>
        </p:spPr>
        <p:txBody>
          <a:bodyPr wrap="square" rtlCol="0">
            <a:spAutoFit/>
          </a:bodyPr>
          <a:lstStyle/>
          <a:p>
            <a:pPr defTabSz="896214">
              <a:lnSpc>
                <a:spcPct val="90000"/>
              </a:lnSpc>
              <a:spcAft>
                <a:spcPts val="588"/>
              </a:spcAft>
              <a:tabLst>
                <a:tab pos="878164" algn="l"/>
              </a:tabLst>
              <a:defRPr/>
            </a:pPr>
            <a:r>
              <a:rPr lang="en-US" sz="1567" kern="0">
                <a:gradFill>
                  <a:gsLst>
                    <a:gs pos="0">
                      <a:srgbClr val="FFFFFF"/>
                    </a:gs>
                    <a:gs pos="100000">
                      <a:srgbClr val="FFFFFF"/>
                    </a:gs>
                  </a:gsLst>
                  <a:lin ang="5400000" scaled="1"/>
                </a:gradFill>
                <a:latin typeface="Segoe UI" panose="020B0502040204020203" pitchFamily="34" charset="0"/>
                <a:cs typeface="Segoe UI" panose="020B0502040204020203" pitchFamily="34" charset="0"/>
              </a:rPr>
              <a:t>Accelerate development</a:t>
            </a:r>
          </a:p>
        </p:txBody>
      </p:sp>
      <p:sp>
        <p:nvSpPr>
          <p:cNvPr id="104" name="TextBox 103"/>
          <p:cNvSpPr txBox="1"/>
          <p:nvPr/>
        </p:nvSpPr>
        <p:spPr>
          <a:xfrm>
            <a:off x="6567881" y="5223386"/>
            <a:ext cx="5069570" cy="307510"/>
          </a:xfrm>
          <a:prstGeom prst="rect">
            <a:avLst/>
          </a:prstGeom>
          <a:noFill/>
        </p:spPr>
        <p:txBody>
          <a:bodyPr wrap="square" rtlCol="0">
            <a:spAutoFit/>
          </a:bodyPr>
          <a:lstStyle/>
          <a:p>
            <a:pPr defTabSz="896214">
              <a:lnSpc>
                <a:spcPct val="90000"/>
              </a:lnSpc>
              <a:spcAft>
                <a:spcPts val="588"/>
              </a:spcAft>
              <a:tabLst>
                <a:tab pos="878164" algn="l"/>
              </a:tabLst>
              <a:defRPr/>
            </a:pPr>
            <a:r>
              <a:rPr lang="en-US" sz="1567" kern="0">
                <a:gradFill>
                  <a:gsLst>
                    <a:gs pos="0">
                      <a:srgbClr val="FFFFFF"/>
                    </a:gs>
                    <a:gs pos="100000">
                      <a:srgbClr val="FFFFFF"/>
                    </a:gs>
                  </a:gsLst>
                  <a:lin ang="5400000" scaled="1"/>
                </a:gradFill>
                <a:latin typeface="Segoe UI" panose="020B0502040204020203" pitchFamily="34" charset="0"/>
                <a:cs typeface="Segoe UI" panose="020B0502040204020203" pitchFamily="34" charset="0"/>
              </a:rPr>
              <a:t>Languages supported</a:t>
            </a:r>
          </a:p>
        </p:txBody>
      </p:sp>
      <p:sp>
        <p:nvSpPr>
          <p:cNvPr id="105" name="TextBox 104"/>
          <p:cNvSpPr txBox="1"/>
          <p:nvPr/>
        </p:nvSpPr>
        <p:spPr>
          <a:xfrm>
            <a:off x="6567882" y="356224"/>
            <a:ext cx="3381818" cy="307510"/>
          </a:xfrm>
          <a:prstGeom prst="rect">
            <a:avLst/>
          </a:prstGeom>
          <a:noFill/>
        </p:spPr>
        <p:txBody>
          <a:bodyPr wrap="square" rtlCol="0">
            <a:spAutoFit/>
          </a:bodyPr>
          <a:lstStyle/>
          <a:p>
            <a:pPr defTabSz="896214">
              <a:lnSpc>
                <a:spcPct val="90000"/>
              </a:lnSpc>
              <a:spcAft>
                <a:spcPts val="588"/>
              </a:spcAft>
              <a:tabLst>
                <a:tab pos="878164" algn="l"/>
              </a:tabLst>
              <a:defRPr/>
            </a:pPr>
            <a:r>
              <a:rPr lang="en-US" sz="1567" kern="0">
                <a:gradFill>
                  <a:gsLst>
                    <a:gs pos="0">
                      <a:srgbClr val="FFFFFF"/>
                    </a:gs>
                    <a:gs pos="100000">
                      <a:srgbClr val="FFFFFF"/>
                    </a:gs>
                  </a:gsLst>
                  <a:lin ang="5400000" scaled="1"/>
                </a:gradFill>
                <a:latin typeface="Segoe UI" panose="020B0502040204020203" pitchFamily="34" charset="0"/>
                <a:cs typeface="Segoe UI" panose="020B0502040204020203" pitchFamily="34" charset="0"/>
              </a:rPr>
              <a:t>Event-driven</a:t>
            </a:r>
          </a:p>
        </p:txBody>
      </p:sp>
      <p:grpSp>
        <p:nvGrpSpPr>
          <p:cNvPr id="106" name="Group 105"/>
          <p:cNvGrpSpPr/>
          <p:nvPr/>
        </p:nvGrpSpPr>
        <p:grpSpPr>
          <a:xfrm>
            <a:off x="288272" y="1844058"/>
            <a:ext cx="3211113" cy="3196481"/>
            <a:chOff x="827088" y="-3463925"/>
            <a:chExt cx="3833812" cy="3816350"/>
          </a:xfrm>
        </p:grpSpPr>
        <p:sp>
          <p:nvSpPr>
            <p:cNvPr id="107" name="Freeform 5"/>
            <p:cNvSpPr>
              <a:spLocks/>
            </p:cNvSpPr>
            <p:nvPr/>
          </p:nvSpPr>
          <p:spPr bwMode="auto">
            <a:xfrm>
              <a:off x="2863850" y="-1444625"/>
              <a:ext cx="1797050" cy="1797050"/>
            </a:xfrm>
            <a:custGeom>
              <a:avLst/>
              <a:gdLst>
                <a:gd name="T0" fmla="*/ 233 w 515"/>
                <a:gd name="T1" fmla="*/ 221 h 515"/>
                <a:gd name="T2" fmla="*/ 0 w 515"/>
                <a:gd name="T3" fmla="*/ 221 h 515"/>
                <a:gd name="T4" fmla="*/ 0 w 515"/>
                <a:gd name="T5" fmla="*/ 463 h 515"/>
                <a:gd name="T6" fmla="*/ 0 w 515"/>
                <a:gd name="T7" fmla="*/ 467 h 515"/>
                <a:gd name="T8" fmla="*/ 0 w 515"/>
                <a:gd name="T9" fmla="*/ 468 h 515"/>
                <a:gd name="T10" fmla="*/ 0 w 515"/>
                <a:gd name="T11" fmla="*/ 472 h 515"/>
                <a:gd name="T12" fmla="*/ 1 w 515"/>
                <a:gd name="T13" fmla="*/ 472 h 515"/>
                <a:gd name="T14" fmla="*/ 51 w 515"/>
                <a:gd name="T15" fmla="*/ 515 h 515"/>
                <a:gd name="T16" fmla="*/ 463 w 515"/>
                <a:gd name="T17" fmla="*/ 515 h 515"/>
                <a:gd name="T18" fmla="*/ 515 w 515"/>
                <a:gd name="T19" fmla="*/ 463 h 515"/>
                <a:gd name="T20" fmla="*/ 515 w 515"/>
                <a:gd name="T21" fmla="*/ 51 h 515"/>
                <a:gd name="T22" fmla="*/ 463 w 515"/>
                <a:gd name="T23" fmla="*/ 0 h 515"/>
                <a:gd name="T24" fmla="*/ 404 w 515"/>
                <a:gd name="T25" fmla="*/ 0 h 515"/>
                <a:gd name="T26" fmla="*/ 411 w 515"/>
                <a:gd name="T27" fmla="*/ 50 h 515"/>
                <a:gd name="T28" fmla="*/ 233 w 515"/>
                <a:gd name="T29" fmla="*/ 221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5" h="515">
                  <a:moveTo>
                    <a:pt x="233" y="221"/>
                  </a:moveTo>
                  <a:cubicBezTo>
                    <a:pt x="196" y="221"/>
                    <a:pt x="101" y="221"/>
                    <a:pt x="0" y="221"/>
                  </a:cubicBezTo>
                  <a:cubicBezTo>
                    <a:pt x="0" y="463"/>
                    <a:pt x="0" y="463"/>
                    <a:pt x="0" y="463"/>
                  </a:cubicBezTo>
                  <a:cubicBezTo>
                    <a:pt x="0" y="465"/>
                    <a:pt x="0" y="466"/>
                    <a:pt x="0" y="467"/>
                  </a:cubicBezTo>
                  <a:cubicBezTo>
                    <a:pt x="0" y="468"/>
                    <a:pt x="0" y="468"/>
                    <a:pt x="0" y="468"/>
                  </a:cubicBezTo>
                  <a:cubicBezTo>
                    <a:pt x="0" y="469"/>
                    <a:pt x="0" y="471"/>
                    <a:pt x="0" y="472"/>
                  </a:cubicBezTo>
                  <a:cubicBezTo>
                    <a:pt x="1" y="472"/>
                    <a:pt x="1" y="472"/>
                    <a:pt x="1" y="472"/>
                  </a:cubicBezTo>
                  <a:cubicBezTo>
                    <a:pt x="5" y="496"/>
                    <a:pt x="26" y="515"/>
                    <a:pt x="51" y="515"/>
                  </a:cubicBezTo>
                  <a:cubicBezTo>
                    <a:pt x="463" y="515"/>
                    <a:pt x="463" y="515"/>
                    <a:pt x="463" y="515"/>
                  </a:cubicBezTo>
                  <a:cubicBezTo>
                    <a:pt x="492" y="515"/>
                    <a:pt x="515" y="492"/>
                    <a:pt x="515" y="463"/>
                  </a:cubicBezTo>
                  <a:cubicBezTo>
                    <a:pt x="515" y="51"/>
                    <a:pt x="515" y="51"/>
                    <a:pt x="515" y="51"/>
                  </a:cubicBezTo>
                  <a:cubicBezTo>
                    <a:pt x="515" y="23"/>
                    <a:pt x="492" y="0"/>
                    <a:pt x="463" y="0"/>
                  </a:cubicBezTo>
                  <a:cubicBezTo>
                    <a:pt x="404" y="0"/>
                    <a:pt x="404" y="0"/>
                    <a:pt x="404" y="0"/>
                  </a:cubicBezTo>
                  <a:cubicBezTo>
                    <a:pt x="409" y="15"/>
                    <a:pt x="411" y="32"/>
                    <a:pt x="411" y="50"/>
                  </a:cubicBezTo>
                  <a:cubicBezTo>
                    <a:pt x="411" y="148"/>
                    <a:pt x="332" y="221"/>
                    <a:pt x="233" y="221"/>
                  </a:cubicBezTo>
                  <a:close/>
                </a:path>
              </a:pathLst>
            </a:custGeom>
            <a:solidFill>
              <a:srgbClr val="002050">
                <a:lumMod val="75000"/>
                <a:lumOff val="25000"/>
              </a:srgbClr>
            </a:solidFill>
            <a:ln>
              <a:solidFill>
                <a:srgbClr val="002050">
                  <a:lumMod val="75000"/>
                  <a:lumOff val="25000"/>
                </a:srgbClr>
              </a:solidFill>
            </a:ln>
            <a:extLst>
              <a:ext uri="{91240B29-F687-4f45-9708-019B960494DF}">
                <a14:hiddenLine xmlns:a14="http://schemas.microsoft.com/office/drawing/2010/main" xmlns=""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841">
                <a:defRPr/>
              </a:pPr>
              <a:endParaRPr lang="en-US" sz="1765" kern="0">
                <a:solidFill>
                  <a:srgbClr val="FFFFFF"/>
                </a:solidFill>
                <a:latin typeface="Segoe UI Light" charset="0"/>
              </a:endParaRPr>
            </a:p>
          </p:txBody>
        </p:sp>
        <p:sp>
          <p:nvSpPr>
            <p:cNvPr id="108" name="Freeform 6"/>
            <p:cNvSpPr>
              <a:spLocks/>
            </p:cNvSpPr>
            <p:nvPr/>
          </p:nvSpPr>
          <p:spPr bwMode="auto">
            <a:xfrm>
              <a:off x="827088" y="-1444625"/>
              <a:ext cx="1797050" cy="1797050"/>
            </a:xfrm>
            <a:custGeom>
              <a:avLst/>
              <a:gdLst>
                <a:gd name="T0" fmla="*/ 106 w 515"/>
                <a:gd name="T1" fmla="*/ 50 h 515"/>
                <a:gd name="T2" fmla="*/ 114 w 515"/>
                <a:gd name="T3" fmla="*/ 0 h 515"/>
                <a:gd name="T4" fmla="*/ 52 w 515"/>
                <a:gd name="T5" fmla="*/ 0 h 515"/>
                <a:gd name="T6" fmla="*/ 1 w 515"/>
                <a:gd name="T7" fmla="*/ 42 h 515"/>
                <a:gd name="T8" fmla="*/ 1 w 515"/>
                <a:gd name="T9" fmla="*/ 43 h 515"/>
                <a:gd name="T10" fmla="*/ 0 w 515"/>
                <a:gd name="T11" fmla="*/ 46 h 515"/>
                <a:gd name="T12" fmla="*/ 0 w 515"/>
                <a:gd name="T13" fmla="*/ 47 h 515"/>
                <a:gd name="T14" fmla="*/ 0 w 515"/>
                <a:gd name="T15" fmla="*/ 51 h 515"/>
                <a:gd name="T16" fmla="*/ 0 w 515"/>
                <a:gd name="T17" fmla="*/ 463 h 515"/>
                <a:gd name="T18" fmla="*/ 0 w 515"/>
                <a:gd name="T19" fmla="*/ 467 h 515"/>
                <a:gd name="T20" fmla="*/ 0 w 515"/>
                <a:gd name="T21" fmla="*/ 468 h 515"/>
                <a:gd name="T22" fmla="*/ 1 w 515"/>
                <a:gd name="T23" fmla="*/ 472 h 515"/>
                <a:gd name="T24" fmla="*/ 1 w 515"/>
                <a:gd name="T25" fmla="*/ 472 h 515"/>
                <a:gd name="T26" fmla="*/ 52 w 515"/>
                <a:gd name="T27" fmla="*/ 515 h 515"/>
                <a:gd name="T28" fmla="*/ 464 w 515"/>
                <a:gd name="T29" fmla="*/ 515 h 515"/>
                <a:gd name="T30" fmla="*/ 515 w 515"/>
                <a:gd name="T31" fmla="*/ 463 h 515"/>
                <a:gd name="T32" fmla="*/ 515 w 515"/>
                <a:gd name="T33" fmla="*/ 221 h 515"/>
                <a:gd name="T34" fmla="*/ 284 w 515"/>
                <a:gd name="T35" fmla="*/ 221 h 515"/>
                <a:gd name="T36" fmla="*/ 106 w 515"/>
                <a:gd name="T37" fmla="*/ 5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15" h="515">
                  <a:moveTo>
                    <a:pt x="106" y="50"/>
                  </a:moveTo>
                  <a:cubicBezTo>
                    <a:pt x="106" y="32"/>
                    <a:pt x="109" y="15"/>
                    <a:pt x="114" y="0"/>
                  </a:cubicBezTo>
                  <a:cubicBezTo>
                    <a:pt x="52" y="0"/>
                    <a:pt x="52" y="0"/>
                    <a:pt x="52" y="0"/>
                  </a:cubicBezTo>
                  <a:cubicBezTo>
                    <a:pt x="26" y="0"/>
                    <a:pt x="5" y="18"/>
                    <a:pt x="1" y="42"/>
                  </a:cubicBezTo>
                  <a:cubicBezTo>
                    <a:pt x="1" y="42"/>
                    <a:pt x="1" y="42"/>
                    <a:pt x="1" y="43"/>
                  </a:cubicBezTo>
                  <a:cubicBezTo>
                    <a:pt x="1" y="44"/>
                    <a:pt x="1" y="45"/>
                    <a:pt x="0" y="46"/>
                  </a:cubicBezTo>
                  <a:cubicBezTo>
                    <a:pt x="0" y="47"/>
                    <a:pt x="0" y="47"/>
                    <a:pt x="0" y="47"/>
                  </a:cubicBezTo>
                  <a:cubicBezTo>
                    <a:pt x="0" y="48"/>
                    <a:pt x="0" y="50"/>
                    <a:pt x="0" y="51"/>
                  </a:cubicBezTo>
                  <a:cubicBezTo>
                    <a:pt x="0" y="463"/>
                    <a:pt x="0" y="463"/>
                    <a:pt x="0" y="463"/>
                  </a:cubicBezTo>
                  <a:cubicBezTo>
                    <a:pt x="0" y="465"/>
                    <a:pt x="0" y="466"/>
                    <a:pt x="0" y="467"/>
                  </a:cubicBezTo>
                  <a:cubicBezTo>
                    <a:pt x="0" y="468"/>
                    <a:pt x="0" y="468"/>
                    <a:pt x="0" y="468"/>
                  </a:cubicBezTo>
                  <a:cubicBezTo>
                    <a:pt x="1" y="469"/>
                    <a:pt x="1" y="471"/>
                    <a:pt x="1" y="472"/>
                  </a:cubicBezTo>
                  <a:cubicBezTo>
                    <a:pt x="1" y="472"/>
                    <a:pt x="1" y="472"/>
                    <a:pt x="1" y="472"/>
                  </a:cubicBezTo>
                  <a:cubicBezTo>
                    <a:pt x="5" y="496"/>
                    <a:pt x="26" y="515"/>
                    <a:pt x="52" y="515"/>
                  </a:cubicBezTo>
                  <a:cubicBezTo>
                    <a:pt x="464" y="515"/>
                    <a:pt x="464" y="515"/>
                    <a:pt x="464" y="515"/>
                  </a:cubicBezTo>
                  <a:cubicBezTo>
                    <a:pt x="492" y="515"/>
                    <a:pt x="515" y="492"/>
                    <a:pt x="515" y="463"/>
                  </a:cubicBezTo>
                  <a:cubicBezTo>
                    <a:pt x="515" y="221"/>
                    <a:pt x="515" y="221"/>
                    <a:pt x="515" y="221"/>
                  </a:cubicBezTo>
                  <a:cubicBezTo>
                    <a:pt x="419" y="221"/>
                    <a:pt x="327" y="221"/>
                    <a:pt x="284" y="221"/>
                  </a:cubicBezTo>
                  <a:cubicBezTo>
                    <a:pt x="186" y="221"/>
                    <a:pt x="106" y="148"/>
                    <a:pt x="106" y="50"/>
                  </a:cubicBezTo>
                  <a:close/>
                </a:path>
              </a:pathLst>
            </a:custGeom>
            <a:solidFill>
              <a:srgbClr val="002050">
                <a:lumMod val="75000"/>
                <a:lumOff val="25000"/>
              </a:srgbClr>
            </a:solidFill>
            <a:ln>
              <a:solidFill>
                <a:srgbClr val="002050">
                  <a:lumMod val="75000"/>
                  <a:lumOff val="25000"/>
                </a:srgbClr>
              </a:solidFill>
            </a:ln>
            <a:extLst>
              <a:ext uri="{91240B29-F687-4f45-9708-019B960494DF}">
                <a14:hiddenLine xmlns:a14="http://schemas.microsoft.com/office/drawing/2010/main" xmlns=""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841">
                <a:defRPr/>
              </a:pPr>
              <a:endParaRPr lang="en-US" sz="1765" kern="0">
                <a:solidFill>
                  <a:srgbClr val="FFFFFF"/>
                </a:solidFill>
                <a:latin typeface="Segoe UI Light" charset="0"/>
              </a:endParaRPr>
            </a:p>
          </p:txBody>
        </p:sp>
        <p:sp>
          <p:nvSpPr>
            <p:cNvPr id="109" name="Freeform 7"/>
            <p:cNvSpPr>
              <a:spLocks/>
            </p:cNvSpPr>
            <p:nvPr/>
          </p:nvSpPr>
          <p:spPr bwMode="auto">
            <a:xfrm>
              <a:off x="2863850" y="-3463925"/>
              <a:ext cx="1797050" cy="1793875"/>
            </a:xfrm>
            <a:custGeom>
              <a:avLst/>
              <a:gdLst>
                <a:gd name="T0" fmla="*/ 515 w 515"/>
                <a:gd name="T1" fmla="*/ 463 h 514"/>
                <a:gd name="T2" fmla="*/ 515 w 515"/>
                <a:gd name="T3" fmla="*/ 51 h 514"/>
                <a:gd name="T4" fmla="*/ 463 w 515"/>
                <a:gd name="T5" fmla="*/ 0 h 514"/>
                <a:gd name="T6" fmla="*/ 51 w 515"/>
                <a:gd name="T7" fmla="*/ 0 h 514"/>
                <a:gd name="T8" fmla="*/ 1 w 515"/>
                <a:gd name="T9" fmla="*/ 42 h 514"/>
                <a:gd name="T10" fmla="*/ 0 w 515"/>
                <a:gd name="T11" fmla="*/ 42 h 514"/>
                <a:gd name="T12" fmla="*/ 0 w 515"/>
                <a:gd name="T13" fmla="*/ 46 h 514"/>
                <a:gd name="T14" fmla="*/ 0 w 515"/>
                <a:gd name="T15" fmla="*/ 47 h 514"/>
                <a:gd name="T16" fmla="*/ 0 w 515"/>
                <a:gd name="T17" fmla="*/ 51 h 514"/>
                <a:gd name="T18" fmla="*/ 0 w 515"/>
                <a:gd name="T19" fmla="*/ 238 h 514"/>
                <a:gd name="T20" fmla="*/ 56 w 515"/>
                <a:gd name="T21" fmla="*/ 231 h 514"/>
                <a:gd name="T22" fmla="*/ 283 w 515"/>
                <a:gd name="T23" fmla="*/ 458 h 514"/>
                <a:gd name="T24" fmla="*/ 282 w 515"/>
                <a:gd name="T25" fmla="*/ 465 h 514"/>
                <a:gd name="T26" fmla="*/ 365 w 515"/>
                <a:gd name="T27" fmla="*/ 514 h 514"/>
                <a:gd name="T28" fmla="*/ 463 w 515"/>
                <a:gd name="T29" fmla="*/ 514 h 514"/>
                <a:gd name="T30" fmla="*/ 515 w 515"/>
                <a:gd name="T31" fmla="*/ 463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15" h="514">
                  <a:moveTo>
                    <a:pt x="515" y="463"/>
                  </a:moveTo>
                  <a:cubicBezTo>
                    <a:pt x="515" y="51"/>
                    <a:pt x="515" y="51"/>
                    <a:pt x="515" y="51"/>
                  </a:cubicBezTo>
                  <a:cubicBezTo>
                    <a:pt x="515" y="23"/>
                    <a:pt x="492" y="0"/>
                    <a:pt x="463" y="0"/>
                  </a:cubicBezTo>
                  <a:cubicBezTo>
                    <a:pt x="51" y="0"/>
                    <a:pt x="51" y="0"/>
                    <a:pt x="51" y="0"/>
                  </a:cubicBezTo>
                  <a:cubicBezTo>
                    <a:pt x="26" y="0"/>
                    <a:pt x="5" y="18"/>
                    <a:pt x="1" y="42"/>
                  </a:cubicBezTo>
                  <a:cubicBezTo>
                    <a:pt x="1" y="42"/>
                    <a:pt x="1" y="42"/>
                    <a:pt x="0" y="42"/>
                  </a:cubicBezTo>
                  <a:cubicBezTo>
                    <a:pt x="0" y="44"/>
                    <a:pt x="0" y="45"/>
                    <a:pt x="0" y="46"/>
                  </a:cubicBezTo>
                  <a:cubicBezTo>
                    <a:pt x="0" y="46"/>
                    <a:pt x="0" y="47"/>
                    <a:pt x="0" y="47"/>
                  </a:cubicBezTo>
                  <a:cubicBezTo>
                    <a:pt x="0" y="48"/>
                    <a:pt x="0" y="50"/>
                    <a:pt x="0" y="51"/>
                  </a:cubicBezTo>
                  <a:cubicBezTo>
                    <a:pt x="0" y="238"/>
                    <a:pt x="0" y="238"/>
                    <a:pt x="0" y="238"/>
                  </a:cubicBezTo>
                  <a:cubicBezTo>
                    <a:pt x="18" y="233"/>
                    <a:pt x="36" y="231"/>
                    <a:pt x="56" y="231"/>
                  </a:cubicBezTo>
                  <a:cubicBezTo>
                    <a:pt x="181" y="231"/>
                    <a:pt x="283" y="332"/>
                    <a:pt x="283" y="458"/>
                  </a:cubicBezTo>
                  <a:cubicBezTo>
                    <a:pt x="283" y="460"/>
                    <a:pt x="282" y="463"/>
                    <a:pt x="282" y="465"/>
                  </a:cubicBezTo>
                  <a:cubicBezTo>
                    <a:pt x="314" y="475"/>
                    <a:pt x="343" y="492"/>
                    <a:pt x="365" y="514"/>
                  </a:cubicBezTo>
                  <a:cubicBezTo>
                    <a:pt x="463" y="514"/>
                    <a:pt x="463" y="514"/>
                    <a:pt x="463" y="514"/>
                  </a:cubicBezTo>
                  <a:cubicBezTo>
                    <a:pt x="492" y="514"/>
                    <a:pt x="515" y="491"/>
                    <a:pt x="515" y="463"/>
                  </a:cubicBezTo>
                  <a:close/>
                </a:path>
              </a:pathLst>
            </a:custGeom>
            <a:solidFill>
              <a:srgbClr val="002050">
                <a:lumMod val="75000"/>
                <a:lumOff val="25000"/>
              </a:srgbClr>
            </a:solidFill>
            <a:ln>
              <a:solidFill>
                <a:srgbClr val="002050">
                  <a:lumMod val="75000"/>
                  <a:lumOff val="25000"/>
                </a:srgbClr>
              </a:solidFill>
            </a:ln>
            <a:extLst>
              <a:ext uri="{91240B29-F687-4f45-9708-019B960494DF}">
                <a14:hiddenLine xmlns:a14="http://schemas.microsoft.com/office/drawing/2010/main" xmlns=""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841">
                <a:defRPr/>
              </a:pPr>
              <a:endParaRPr lang="en-US" sz="1765" kern="0">
                <a:solidFill>
                  <a:srgbClr val="FFFFFF"/>
                </a:solidFill>
                <a:latin typeface="Segoe UI Light" charset="0"/>
              </a:endParaRPr>
            </a:p>
          </p:txBody>
        </p:sp>
        <p:sp>
          <p:nvSpPr>
            <p:cNvPr id="110" name="Freeform 8"/>
            <p:cNvSpPr>
              <a:spLocks/>
            </p:cNvSpPr>
            <p:nvPr/>
          </p:nvSpPr>
          <p:spPr bwMode="auto">
            <a:xfrm>
              <a:off x="827088" y="-3463925"/>
              <a:ext cx="1797050" cy="1793875"/>
            </a:xfrm>
            <a:custGeom>
              <a:avLst/>
              <a:gdLst>
                <a:gd name="T0" fmla="*/ 247 w 515"/>
                <a:gd name="T1" fmla="*/ 462 h 514"/>
                <a:gd name="T2" fmla="*/ 245 w 515"/>
                <a:gd name="T3" fmla="*/ 438 h 514"/>
                <a:gd name="T4" fmla="*/ 383 w 515"/>
                <a:gd name="T5" fmla="*/ 300 h 514"/>
                <a:gd name="T6" fmla="*/ 458 w 515"/>
                <a:gd name="T7" fmla="*/ 322 h 514"/>
                <a:gd name="T8" fmla="*/ 515 w 515"/>
                <a:gd name="T9" fmla="*/ 268 h 514"/>
                <a:gd name="T10" fmla="*/ 515 w 515"/>
                <a:gd name="T11" fmla="*/ 51 h 514"/>
                <a:gd name="T12" fmla="*/ 464 w 515"/>
                <a:gd name="T13" fmla="*/ 0 h 514"/>
                <a:gd name="T14" fmla="*/ 52 w 515"/>
                <a:gd name="T15" fmla="*/ 0 h 514"/>
                <a:gd name="T16" fmla="*/ 1 w 515"/>
                <a:gd name="T17" fmla="*/ 42 h 514"/>
                <a:gd name="T18" fmla="*/ 1 w 515"/>
                <a:gd name="T19" fmla="*/ 42 h 514"/>
                <a:gd name="T20" fmla="*/ 0 w 515"/>
                <a:gd name="T21" fmla="*/ 46 h 514"/>
                <a:gd name="T22" fmla="*/ 0 w 515"/>
                <a:gd name="T23" fmla="*/ 47 h 514"/>
                <a:gd name="T24" fmla="*/ 0 w 515"/>
                <a:gd name="T25" fmla="*/ 51 h 514"/>
                <a:gd name="T26" fmla="*/ 0 w 515"/>
                <a:gd name="T27" fmla="*/ 463 h 514"/>
                <a:gd name="T28" fmla="*/ 0 w 515"/>
                <a:gd name="T29" fmla="*/ 467 h 514"/>
                <a:gd name="T30" fmla="*/ 0 w 515"/>
                <a:gd name="T31" fmla="*/ 468 h 514"/>
                <a:gd name="T32" fmla="*/ 1 w 515"/>
                <a:gd name="T33" fmla="*/ 472 h 514"/>
                <a:gd name="T34" fmla="*/ 1 w 515"/>
                <a:gd name="T35" fmla="*/ 472 h 514"/>
                <a:gd name="T36" fmla="*/ 52 w 515"/>
                <a:gd name="T37" fmla="*/ 514 h 514"/>
                <a:gd name="T38" fmla="*/ 151 w 515"/>
                <a:gd name="T39" fmla="*/ 514 h 514"/>
                <a:gd name="T40" fmla="*/ 247 w 515"/>
                <a:gd name="T41" fmla="*/ 462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5" h="514">
                  <a:moveTo>
                    <a:pt x="247" y="462"/>
                  </a:moveTo>
                  <a:cubicBezTo>
                    <a:pt x="246" y="454"/>
                    <a:pt x="245" y="446"/>
                    <a:pt x="245" y="438"/>
                  </a:cubicBezTo>
                  <a:cubicBezTo>
                    <a:pt x="245" y="362"/>
                    <a:pt x="306" y="300"/>
                    <a:pt x="383" y="300"/>
                  </a:cubicBezTo>
                  <a:cubicBezTo>
                    <a:pt x="411" y="300"/>
                    <a:pt x="436" y="308"/>
                    <a:pt x="458" y="322"/>
                  </a:cubicBezTo>
                  <a:cubicBezTo>
                    <a:pt x="474" y="301"/>
                    <a:pt x="493" y="283"/>
                    <a:pt x="515" y="268"/>
                  </a:cubicBezTo>
                  <a:cubicBezTo>
                    <a:pt x="515" y="51"/>
                    <a:pt x="515" y="51"/>
                    <a:pt x="515" y="51"/>
                  </a:cubicBezTo>
                  <a:cubicBezTo>
                    <a:pt x="515" y="23"/>
                    <a:pt x="492" y="0"/>
                    <a:pt x="464" y="0"/>
                  </a:cubicBezTo>
                  <a:cubicBezTo>
                    <a:pt x="52" y="0"/>
                    <a:pt x="52" y="0"/>
                    <a:pt x="52" y="0"/>
                  </a:cubicBezTo>
                  <a:cubicBezTo>
                    <a:pt x="26" y="0"/>
                    <a:pt x="5" y="18"/>
                    <a:pt x="1" y="42"/>
                  </a:cubicBezTo>
                  <a:cubicBezTo>
                    <a:pt x="1" y="42"/>
                    <a:pt x="1" y="42"/>
                    <a:pt x="1" y="42"/>
                  </a:cubicBezTo>
                  <a:cubicBezTo>
                    <a:pt x="1" y="44"/>
                    <a:pt x="1" y="45"/>
                    <a:pt x="0" y="46"/>
                  </a:cubicBezTo>
                  <a:cubicBezTo>
                    <a:pt x="0" y="46"/>
                    <a:pt x="0" y="47"/>
                    <a:pt x="0" y="47"/>
                  </a:cubicBezTo>
                  <a:cubicBezTo>
                    <a:pt x="0" y="48"/>
                    <a:pt x="0" y="50"/>
                    <a:pt x="0" y="51"/>
                  </a:cubicBezTo>
                  <a:cubicBezTo>
                    <a:pt x="0" y="463"/>
                    <a:pt x="0" y="463"/>
                    <a:pt x="0" y="463"/>
                  </a:cubicBezTo>
                  <a:cubicBezTo>
                    <a:pt x="0" y="464"/>
                    <a:pt x="0" y="466"/>
                    <a:pt x="0" y="467"/>
                  </a:cubicBezTo>
                  <a:cubicBezTo>
                    <a:pt x="0" y="467"/>
                    <a:pt x="0" y="468"/>
                    <a:pt x="0" y="468"/>
                  </a:cubicBezTo>
                  <a:cubicBezTo>
                    <a:pt x="1" y="469"/>
                    <a:pt x="1" y="470"/>
                    <a:pt x="1" y="472"/>
                  </a:cubicBezTo>
                  <a:cubicBezTo>
                    <a:pt x="1" y="472"/>
                    <a:pt x="1" y="472"/>
                    <a:pt x="1" y="472"/>
                  </a:cubicBezTo>
                  <a:cubicBezTo>
                    <a:pt x="5" y="496"/>
                    <a:pt x="26" y="514"/>
                    <a:pt x="52" y="514"/>
                  </a:cubicBezTo>
                  <a:cubicBezTo>
                    <a:pt x="151" y="514"/>
                    <a:pt x="151" y="514"/>
                    <a:pt x="151" y="514"/>
                  </a:cubicBezTo>
                  <a:cubicBezTo>
                    <a:pt x="176" y="488"/>
                    <a:pt x="209" y="470"/>
                    <a:pt x="247" y="462"/>
                  </a:cubicBezTo>
                  <a:close/>
                </a:path>
              </a:pathLst>
            </a:custGeom>
            <a:solidFill>
              <a:srgbClr val="004BBB"/>
            </a:solidFill>
            <a:ln>
              <a:solidFill>
                <a:srgbClr val="002050">
                  <a:lumMod val="75000"/>
                  <a:lumOff val="25000"/>
                </a:srgbClr>
              </a:solidFill>
            </a:ln>
            <a:extLst>
              <a:ext uri="{91240B29-F687-4f45-9708-019B960494DF}">
                <a14:hiddenLine xmlns:a14="http://schemas.microsoft.com/office/drawing/2010/main" xmlns=""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841">
                <a:defRPr/>
              </a:pPr>
              <a:endParaRPr lang="en-US" sz="1765" kern="0">
                <a:solidFill>
                  <a:srgbClr val="FFFFFF"/>
                </a:solidFill>
                <a:latin typeface="Segoe UI Light" charset="0"/>
              </a:endParaRPr>
            </a:p>
          </p:txBody>
        </p:sp>
        <p:sp>
          <p:nvSpPr>
            <p:cNvPr id="111" name="Freeform 9"/>
            <p:cNvSpPr>
              <a:spLocks/>
            </p:cNvSpPr>
            <p:nvPr/>
          </p:nvSpPr>
          <p:spPr bwMode="auto">
            <a:xfrm>
              <a:off x="2863850" y="-1444625"/>
              <a:ext cx="1433512" cy="771525"/>
            </a:xfrm>
            <a:custGeom>
              <a:avLst/>
              <a:gdLst>
                <a:gd name="T0" fmla="*/ 1 w 411"/>
                <a:gd name="T1" fmla="*/ 42 h 221"/>
                <a:gd name="T2" fmla="*/ 0 w 411"/>
                <a:gd name="T3" fmla="*/ 43 h 221"/>
                <a:gd name="T4" fmla="*/ 0 w 411"/>
                <a:gd name="T5" fmla="*/ 46 h 221"/>
                <a:gd name="T6" fmla="*/ 0 w 411"/>
                <a:gd name="T7" fmla="*/ 47 h 221"/>
                <a:gd name="T8" fmla="*/ 0 w 411"/>
                <a:gd name="T9" fmla="*/ 51 h 221"/>
                <a:gd name="T10" fmla="*/ 0 w 411"/>
                <a:gd name="T11" fmla="*/ 221 h 221"/>
                <a:gd name="T12" fmla="*/ 233 w 411"/>
                <a:gd name="T13" fmla="*/ 221 h 221"/>
                <a:gd name="T14" fmla="*/ 411 w 411"/>
                <a:gd name="T15" fmla="*/ 50 h 221"/>
                <a:gd name="T16" fmla="*/ 404 w 411"/>
                <a:gd name="T17" fmla="*/ 0 h 221"/>
                <a:gd name="T18" fmla="*/ 51 w 411"/>
                <a:gd name="T19" fmla="*/ 0 h 221"/>
                <a:gd name="T20" fmla="*/ 1 w 411"/>
                <a:gd name="T21" fmla="*/ 42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1" h="221">
                  <a:moveTo>
                    <a:pt x="1" y="42"/>
                  </a:moveTo>
                  <a:cubicBezTo>
                    <a:pt x="1" y="42"/>
                    <a:pt x="1" y="42"/>
                    <a:pt x="0" y="43"/>
                  </a:cubicBezTo>
                  <a:cubicBezTo>
                    <a:pt x="0" y="44"/>
                    <a:pt x="0" y="45"/>
                    <a:pt x="0" y="46"/>
                  </a:cubicBezTo>
                  <a:cubicBezTo>
                    <a:pt x="0" y="47"/>
                    <a:pt x="0" y="47"/>
                    <a:pt x="0" y="47"/>
                  </a:cubicBezTo>
                  <a:cubicBezTo>
                    <a:pt x="0" y="48"/>
                    <a:pt x="0" y="50"/>
                    <a:pt x="0" y="51"/>
                  </a:cubicBezTo>
                  <a:cubicBezTo>
                    <a:pt x="0" y="221"/>
                    <a:pt x="0" y="221"/>
                    <a:pt x="0" y="221"/>
                  </a:cubicBezTo>
                  <a:cubicBezTo>
                    <a:pt x="101" y="221"/>
                    <a:pt x="196" y="221"/>
                    <a:pt x="233" y="221"/>
                  </a:cubicBezTo>
                  <a:cubicBezTo>
                    <a:pt x="332" y="221"/>
                    <a:pt x="411" y="148"/>
                    <a:pt x="411" y="50"/>
                  </a:cubicBezTo>
                  <a:cubicBezTo>
                    <a:pt x="411" y="32"/>
                    <a:pt x="409" y="15"/>
                    <a:pt x="404" y="0"/>
                  </a:cubicBezTo>
                  <a:cubicBezTo>
                    <a:pt x="51" y="0"/>
                    <a:pt x="51" y="0"/>
                    <a:pt x="51" y="0"/>
                  </a:cubicBezTo>
                  <a:cubicBezTo>
                    <a:pt x="26" y="0"/>
                    <a:pt x="5" y="18"/>
                    <a:pt x="1" y="42"/>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841">
                <a:defRPr/>
              </a:pPr>
              <a:endParaRPr lang="en-US" sz="1765" kern="0">
                <a:solidFill>
                  <a:srgbClr val="FFFFFF"/>
                </a:solidFill>
                <a:latin typeface="Segoe UI Light" charset="0"/>
              </a:endParaRPr>
            </a:p>
          </p:txBody>
        </p:sp>
        <p:sp>
          <p:nvSpPr>
            <p:cNvPr id="112" name="Freeform 10"/>
            <p:cNvSpPr>
              <a:spLocks/>
            </p:cNvSpPr>
            <p:nvPr/>
          </p:nvSpPr>
          <p:spPr bwMode="auto">
            <a:xfrm>
              <a:off x="1196975" y="-1444625"/>
              <a:ext cx="1427162" cy="771525"/>
            </a:xfrm>
            <a:custGeom>
              <a:avLst/>
              <a:gdLst>
                <a:gd name="T0" fmla="*/ 358 w 409"/>
                <a:gd name="T1" fmla="*/ 0 h 221"/>
                <a:gd name="T2" fmla="*/ 8 w 409"/>
                <a:gd name="T3" fmla="*/ 0 h 221"/>
                <a:gd name="T4" fmla="*/ 0 w 409"/>
                <a:gd name="T5" fmla="*/ 50 h 221"/>
                <a:gd name="T6" fmla="*/ 178 w 409"/>
                <a:gd name="T7" fmla="*/ 221 h 221"/>
                <a:gd name="T8" fmla="*/ 409 w 409"/>
                <a:gd name="T9" fmla="*/ 221 h 221"/>
                <a:gd name="T10" fmla="*/ 409 w 409"/>
                <a:gd name="T11" fmla="*/ 51 h 221"/>
                <a:gd name="T12" fmla="*/ 358 w 409"/>
                <a:gd name="T13" fmla="*/ 0 h 221"/>
              </a:gdLst>
              <a:ahLst/>
              <a:cxnLst>
                <a:cxn ang="0">
                  <a:pos x="T0" y="T1"/>
                </a:cxn>
                <a:cxn ang="0">
                  <a:pos x="T2" y="T3"/>
                </a:cxn>
                <a:cxn ang="0">
                  <a:pos x="T4" y="T5"/>
                </a:cxn>
                <a:cxn ang="0">
                  <a:pos x="T6" y="T7"/>
                </a:cxn>
                <a:cxn ang="0">
                  <a:pos x="T8" y="T9"/>
                </a:cxn>
                <a:cxn ang="0">
                  <a:pos x="T10" y="T11"/>
                </a:cxn>
                <a:cxn ang="0">
                  <a:pos x="T12" y="T13"/>
                </a:cxn>
              </a:cxnLst>
              <a:rect l="0" t="0" r="r" b="b"/>
              <a:pathLst>
                <a:path w="409" h="221">
                  <a:moveTo>
                    <a:pt x="358" y="0"/>
                  </a:moveTo>
                  <a:cubicBezTo>
                    <a:pt x="8" y="0"/>
                    <a:pt x="8" y="0"/>
                    <a:pt x="8" y="0"/>
                  </a:cubicBezTo>
                  <a:cubicBezTo>
                    <a:pt x="3" y="15"/>
                    <a:pt x="0" y="32"/>
                    <a:pt x="0" y="50"/>
                  </a:cubicBezTo>
                  <a:cubicBezTo>
                    <a:pt x="0" y="148"/>
                    <a:pt x="80" y="221"/>
                    <a:pt x="178" y="221"/>
                  </a:cubicBezTo>
                  <a:cubicBezTo>
                    <a:pt x="221" y="221"/>
                    <a:pt x="313" y="221"/>
                    <a:pt x="409" y="221"/>
                  </a:cubicBezTo>
                  <a:cubicBezTo>
                    <a:pt x="409" y="51"/>
                    <a:pt x="409" y="51"/>
                    <a:pt x="409" y="51"/>
                  </a:cubicBezTo>
                  <a:cubicBezTo>
                    <a:pt x="409" y="23"/>
                    <a:pt x="386" y="0"/>
                    <a:pt x="358"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841">
                <a:defRPr/>
              </a:pPr>
              <a:endParaRPr lang="en-US" sz="1765" kern="0">
                <a:solidFill>
                  <a:srgbClr val="FFFFFF"/>
                </a:solidFill>
                <a:latin typeface="Segoe UI Light" charset="0"/>
              </a:endParaRPr>
            </a:p>
          </p:txBody>
        </p:sp>
        <p:sp>
          <p:nvSpPr>
            <p:cNvPr id="113" name="Freeform 11"/>
            <p:cNvSpPr>
              <a:spLocks/>
            </p:cNvSpPr>
            <p:nvPr/>
          </p:nvSpPr>
          <p:spPr bwMode="auto">
            <a:xfrm>
              <a:off x="2863850" y="-2657475"/>
              <a:ext cx="1273175" cy="987425"/>
            </a:xfrm>
            <a:custGeom>
              <a:avLst/>
              <a:gdLst>
                <a:gd name="T0" fmla="*/ 283 w 365"/>
                <a:gd name="T1" fmla="*/ 227 h 283"/>
                <a:gd name="T2" fmla="*/ 56 w 365"/>
                <a:gd name="T3" fmla="*/ 0 h 283"/>
                <a:gd name="T4" fmla="*/ 0 w 365"/>
                <a:gd name="T5" fmla="*/ 7 h 283"/>
                <a:gd name="T6" fmla="*/ 0 w 365"/>
                <a:gd name="T7" fmla="*/ 232 h 283"/>
                <a:gd name="T8" fmla="*/ 0 w 365"/>
                <a:gd name="T9" fmla="*/ 236 h 283"/>
                <a:gd name="T10" fmla="*/ 0 w 365"/>
                <a:gd name="T11" fmla="*/ 237 h 283"/>
                <a:gd name="T12" fmla="*/ 0 w 365"/>
                <a:gd name="T13" fmla="*/ 241 h 283"/>
                <a:gd name="T14" fmla="*/ 1 w 365"/>
                <a:gd name="T15" fmla="*/ 241 h 283"/>
                <a:gd name="T16" fmla="*/ 51 w 365"/>
                <a:gd name="T17" fmla="*/ 283 h 283"/>
                <a:gd name="T18" fmla="*/ 365 w 365"/>
                <a:gd name="T19" fmla="*/ 283 h 283"/>
                <a:gd name="T20" fmla="*/ 282 w 365"/>
                <a:gd name="T21" fmla="*/ 234 h 283"/>
                <a:gd name="T22" fmla="*/ 283 w 365"/>
                <a:gd name="T23" fmla="*/ 227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5" h="283">
                  <a:moveTo>
                    <a:pt x="283" y="227"/>
                  </a:moveTo>
                  <a:cubicBezTo>
                    <a:pt x="283" y="101"/>
                    <a:pt x="181" y="0"/>
                    <a:pt x="56" y="0"/>
                  </a:cubicBezTo>
                  <a:cubicBezTo>
                    <a:pt x="36" y="0"/>
                    <a:pt x="18" y="2"/>
                    <a:pt x="0" y="7"/>
                  </a:cubicBezTo>
                  <a:cubicBezTo>
                    <a:pt x="0" y="232"/>
                    <a:pt x="0" y="232"/>
                    <a:pt x="0" y="232"/>
                  </a:cubicBezTo>
                  <a:cubicBezTo>
                    <a:pt x="0" y="233"/>
                    <a:pt x="0" y="235"/>
                    <a:pt x="0" y="236"/>
                  </a:cubicBezTo>
                  <a:cubicBezTo>
                    <a:pt x="0" y="236"/>
                    <a:pt x="0" y="237"/>
                    <a:pt x="0" y="237"/>
                  </a:cubicBezTo>
                  <a:cubicBezTo>
                    <a:pt x="0" y="238"/>
                    <a:pt x="0" y="239"/>
                    <a:pt x="0" y="241"/>
                  </a:cubicBezTo>
                  <a:cubicBezTo>
                    <a:pt x="1" y="241"/>
                    <a:pt x="1" y="241"/>
                    <a:pt x="1" y="241"/>
                  </a:cubicBezTo>
                  <a:cubicBezTo>
                    <a:pt x="5" y="265"/>
                    <a:pt x="26" y="283"/>
                    <a:pt x="51" y="283"/>
                  </a:cubicBezTo>
                  <a:cubicBezTo>
                    <a:pt x="365" y="283"/>
                    <a:pt x="365" y="283"/>
                    <a:pt x="365" y="283"/>
                  </a:cubicBezTo>
                  <a:cubicBezTo>
                    <a:pt x="343" y="261"/>
                    <a:pt x="314" y="244"/>
                    <a:pt x="282" y="234"/>
                  </a:cubicBezTo>
                  <a:cubicBezTo>
                    <a:pt x="282" y="232"/>
                    <a:pt x="283" y="229"/>
                    <a:pt x="283" y="227"/>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841">
                <a:defRPr/>
              </a:pPr>
              <a:endParaRPr lang="en-US" sz="1765" kern="0">
                <a:solidFill>
                  <a:srgbClr val="FFFFFF"/>
                </a:solidFill>
                <a:latin typeface="Segoe UI Light" charset="0"/>
              </a:endParaRPr>
            </a:p>
          </p:txBody>
        </p:sp>
        <p:sp>
          <p:nvSpPr>
            <p:cNvPr id="114" name="Freeform 12"/>
            <p:cNvSpPr>
              <a:spLocks/>
            </p:cNvSpPr>
            <p:nvPr/>
          </p:nvSpPr>
          <p:spPr bwMode="auto">
            <a:xfrm>
              <a:off x="1354138" y="-2528888"/>
              <a:ext cx="1270000" cy="858838"/>
            </a:xfrm>
            <a:custGeom>
              <a:avLst/>
              <a:gdLst>
                <a:gd name="T0" fmla="*/ 364 w 364"/>
                <a:gd name="T1" fmla="*/ 195 h 246"/>
                <a:gd name="T2" fmla="*/ 364 w 364"/>
                <a:gd name="T3" fmla="*/ 0 h 246"/>
                <a:gd name="T4" fmla="*/ 307 w 364"/>
                <a:gd name="T5" fmla="*/ 54 h 246"/>
                <a:gd name="T6" fmla="*/ 232 w 364"/>
                <a:gd name="T7" fmla="*/ 32 h 246"/>
                <a:gd name="T8" fmla="*/ 94 w 364"/>
                <a:gd name="T9" fmla="*/ 170 h 246"/>
                <a:gd name="T10" fmla="*/ 96 w 364"/>
                <a:gd name="T11" fmla="*/ 194 h 246"/>
                <a:gd name="T12" fmla="*/ 0 w 364"/>
                <a:gd name="T13" fmla="*/ 246 h 246"/>
                <a:gd name="T14" fmla="*/ 313 w 364"/>
                <a:gd name="T15" fmla="*/ 246 h 246"/>
                <a:gd name="T16" fmla="*/ 364 w 364"/>
                <a:gd name="T17" fmla="*/ 195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4" h="246">
                  <a:moveTo>
                    <a:pt x="364" y="195"/>
                  </a:moveTo>
                  <a:cubicBezTo>
                    <a:pt x="364" y="0"/>
                    <a:pt x="364" y="0"/>
                    <a:pt x="364" y="0"/>
                  </a:cubicBezTo>
                  <a:cubicBezTo>
                    <a:pt x="342" y="15"/>
                    <a:pt x="323" y="33"/>
                    <a:pt x="307" y="54"/>
                  </a:cubicBezTo>
                  <a:cubicBezTo>
                    <a:pt x="285" y="40"/>
                    <a:pt x="260" y="32"/>
                    <a:pt x="232" y="32"/>
                  </a:cubicBezTo>
                  <a:cubicBezTo>
                    <a:pt x="155" y="32"/>
                    <a:pt x="94" y="94"/>
                    <a:pt x="94" y="170"/>
                  </a:cubicBezTo>
                  <a:cubicBezTo>
                    <a:pt x="94" y="178"/>
                    <a:pt x="95" y="186"/>
                    <a:pt x="96" y="194"/>
                  </a:cubicBezTo>
                  <a:cubicBezTo>
                    <a:pt x="58" y="202"/>
                    <a:pt x="25" y="220"/>
                    <a:pt x="0" y="246"/>
                  </a:cubicBezTo>
                  <a:cubicBezTo>
                    <a:pt x="313" y="246"/>
                    <a:pt x="313" y="246"/>
                    <a:pt x="313" y="246"/>
                  </a:cubicBezTo>
                  <a:cubicBezTo>
                    <a:pt x="341" y="246"/>
                    <a:pt x="364" y="223"/>
                    <a:pt x="364" y="195"/>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841">
                <a:defRPr/>
              </a:pPr>
              <a:endParaRPr lang="en-US" sz="1765" kern="0">
                <a:solidFill>
                  <a:srgbClr val="FFFFFF"/>
                </a:solidFill>
                <a:latin typeface="Segoe UI Light" charset="0"/>
              </a:endParaRPr>
            </a:p>
          </p:txBody>
        </p:sp>
      </p:grpSp>
      <p:sp>
        <p:nvSpPr>
          <p:cNvPr id="115" name="Rectangle 114"/>
          <p:cNvSpPr/>
          <p:nvPr/>
        </p:nvSpPr>
        <p:spPr>
          <a:xfrm>
            <a:off x="317875" y="5089515"/>
            <a:ext cx="3181511" cy="693970"/>
          </a:xfrm>
          <a:prstGeom prst="rect">
            <a:avLst/>
          </a:prstGeom>
        </p:spPr>
        <p:txBody>
          <a:bodyPr wrap="square">
            <a:spAutoFit/>
          </a:bodyPr>
          <a:lstStyle/>
          <a:p>
            <a:pPr algn="ctr" defTabSz="914225"/>
            <a:r>
              <a:rPr lang="en-US" sz="3921" kern="0">
                <a:gradFill>
                  <a:gsLst>
                    <a:gs pos="0">
                      <a:schemeClr val="tx1"/>
                    </a:gs>
                    <a:gs pos="100000">
                      <a:schemeClr val="tx1"/>
                    </a:gs>
                  </a:gsLst>
                  <a:lin ang="5400000" scaled="1"/>
                </a:gradFill>
                <a:latin typeface="Segoe UI Light" panose="020B0502040204020203" pitchFamily="34" charset="0"/>
                <a:ea typeface="Segoe UI Black" panose="020B0A02040204020203" pitchFamily="34" charset="0"/>
                <a:cs typeface="Segoe UI Light" panose="020B0502040204020203" pitchFamily="34" charset="0"/>
              </a:rPr>
              <a:t>App Service</a:t>
            </a:r>
            <a:endParaRPr lang="en-US" sz="3921" kern="0">
              <a:gradFill>
                <a:gsLst>
                  <a:gs pos="0">
                    <a:schemeClr val="tx1"/>
                  </a:gs>
                  <a:gs pos="100000">
                    <a:schemeClr val="tx1"/>
                  </a:gs>
                </a:gsLst>
                <a:lin ang="5400000" scaled="1"/>
              </a:gradFill>
            </a:endParaRPr>
          </a:p>
        </p:txBody>
      </p:sp>
      <p:sp>
        <p:nvSpPr>
          <p:cNvPr id="146" name="TextBox 145"/>
          <p:cNvSpPr txBox="1"/>
          <p:nvPr/>
        </p:nvSpPr>
        <p:spPr>
          <a:xfrm>
            <a:off x="9688425" y="1486746"/>
            <a:ext cx="1079929" cy="226294"/>
          </a:xfrm>
          <a:prstGeom prst="rect">
            <a:avLst/>
          </a:prstGeom>
          <a:noFill/>
        </p:spPr>
        <p:txBody>
          <a:bodyPr wrap="none" lIns="89642" tIns="44821" rIns="89642" bIns="44821"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r>
              <a:rPr lang="en-US" sz="980" err="1"/>
              <a:t>WebHook</a:t>
            </a:r>
            <a:r>
              <a:rPr lang="en-US" sz="980"/>
              <a:t> + API</a:t>
            </a:r>
          </a:p>
        </p:txBody>
      </p:sp>
      <p:pic>
        <p:nvPicPr>
          <p:cNvPr id="147" name="Picture 146"/>
          <p:cNvPicPr>
            <a:picLocks noChangeAspect="1"/>
          </p:cNvPicPr>
          <p:nvPr/>
        </p:nvPicPr>
        <p:blipFill>
          <a:blip r:embed="rId6"/>
          <a:stretch>
            <a:fillRect/>
          </a:stretch>
        </p:blipFill>
        <p:spPr>
          <a:xfrm>
            <a:off x="7037976" y="769467"/>
            <a:ext cx="627497" cy="627497"/>
          </a:xfrm>
          <a:prstGeom prst="rect">
            <a:avLst/>
          </a:prstGeom>
        </p:spPr>
      </p:pic>
      <p:pic>
        <p:nvPicPr>
          <p:cNvPr id="148" name="Picture 147"/>
          <p:cNvPicPr>
            <a:picLocks noChangeAspect="1"/>
          </p:cNvPicPr>
          <p:nvPr/>
        </p:nvPicPr>
        <p:blipFill>
          <a:blip r:embed="rId7"/>
          <a:stretch>
            <a:fillRect/>
          </a:stretch>
        </p:blipFill>
        <p:spPr>
          <a:xfrm>
            <a:off x="8465103" y="762358"/>
            <a:ext cx="627497" cy="627497"/>
          </a:xfrm>
          <a:prstGeom prst="rect">
            <a:avLst/>
          </a:prstGeom>
        </p:spPr>
      </p:pic>
      <p:pic>
        <p:nvPicPr>
          <p:cNvPr id="149" name="Picture 148"/>
          <p:cNvPicPr>
            <a:picLocks noChangeAspect="1"/>
          </p:cNvPicPr>
          <p:nvPr/>
        </p:nvPicPr>
        <p:blipFill>
          <a:blip r:embed="rId8"/>
          <a:stretch>
            <a:fillRect/>
          </a:stretch>
        </p:blipFill>
        <p:spPr>
          <a:xfrm>
            <a:off x="9892230" y="734967"/>
            <a:ext cx="672319" cy="672319"/>
          </a:xfrm>
          <a:prstGeom prst="rect">
            <a:avLst/>
          </a:prstGeom>
        </p:spPr>
      </p:pic>
      <p:sp>
        <p:nvSpPr>
          <p:cNvPr id="150" name="TextBox 149"/>
          <p:cNvSpPr txBox="1"/>
          <p:nvPr/>
        </p:nvSpPr>
        <p:spPr>
          <a:xfrm>
            <a:off x="7104058" y="1457700"/>
            <a:ext cx="495335" cy="226294"/>
          </a:xfrm>
          <a:prstGeom prst="rect">
            <a:avLst/>
          </a:prstGeom>
          <a:noFill/>
        </p:spPr>
        <p:txBody>
          <a:bodyPr wrap="none" lIns="89642" tIns="44821" rIns="89642" bIns="44821"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r>
              <a:rPr lang="en-US" sz="980"/>
              <a:t>Timer</a:t>
            </a:r>
          </a:p>
        </p:txBody>
      </p:sp>
      <p:sp>
        <p:nvSpPr>
          <p:cNvPr id="151" name="TextBox 150"/>
          <p:cNvSpPr txBox="1"/>
          <p:nvPr/>
        </p:nvSpPr>
        <p:spPr>
          <a:xfrm>
            <a:off x="8248358" y="1486746"/>
            <a:ext cx="1072072" cy="226294"/>
          </a:xfrm>
          <a:prstGeom prst="rect">
            <a:avLst/>
          </a:prstGeom>
          <a:noFill/>
        </p:spPr>
        <p:txBody>
          <a:bodyPr wrap="none" lIns="89642" tIns="44821" rIns="89642" bIns="44821"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r>
              <a:rPr lang="en-US" sz="980"/>
              <a:t>Data processing</a:t>
            </a:r>
          </a:p>
        </p:txBody>
      </p:sp>
      <p:sp>
        <p:nvSpPr>
          <p:cNvPr id="152" name="TextBox 151"/>
          <p:cNvSpPr txBox="1"/>
          <p:nvPr/>
        </p:nvSpPr>
        <p:spPr>
          <a:xfrm>
            <a:off x="6525649" y="2931152"/>
            <a:ext cx="613196" cy="497848"/>
          </a:xfrm>
          <a:prstGeom prst="rect">
            <a:avLst/>
          </a:prstGeom>
          <a:noFill/>
        </p:spPr>
        <p:txBody>
          <a:bodyPr wrap="none" lIns="89642" tIns="44821" rIns="89642" bIns="44821"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r>
              <a:rPr lang="en-US" sz="980"/>
              <a:t>Azure</a:t>
            </a:r>
            <a:br>
              <a:rPr lang="en-US" sz="980"/>
            </a:br>
            <a:r>
              <a:rPr lang="en-US" sz="980"/>
              <a:t>Blob</a:t>
            </a:r>
            <a:br>
              <a:rPr lang="en-US" sz="980"/>
            </a:br>
            <a:r>
              <a:rPr lang="en-US" sz="980"/>
              <a:t>Storage</a:t>
            </a:r>
          </a:p>
        </p:txBody>
      </p:sp>
      <p:sp>
        <p:nvSpPr>
          <p:cNvPr id="153" name="TextBox 152"/>
          <p:cNvSpPr txBox="1"/>
          <p:nvPr/>
        </p:nvSpPr>
        <p:spPr>
          <a:xfrm>
            <a:off x="7201362" y="2931152"/>
            <a:ext cx="602196" cy="362072"/>
          </a:xfrm>
          <a:prstGeom prst="rect">
            <a:avLst/>
          </a:prstGeom>
          <a:noFill/>
        </p:spPr>
        <p:txBody>
          <a:bodyPr wrap="none" lIns="89642" tIns="44821" rIns="89642" bIns="44821"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r>
              <a:rPr lang="en-US" sz="980"/>
              <a:t>Azure</a:t>
            </a:r>
            <a:br>
              <a:rPr lang="en-US" sz="980"/>
            </a:br>
            <a:r>
              <a:rPr lang="en-US" sz="980"/>
              <a:t>Queues</a:t>
            </a:r>
          </a:p>
        </p:txBody>
      </p:sp>
      <p:sp>
        <p:nvSpPr>
          <p:cNvPr id="154" name="TextBox 153"/>
          <p:cNvSpPr txBox="1"/>
          <p:nvPr/>
        </p:nvSpPr>
        <p:spPr>
          <a:xfrm>
            <a:off x="8590468" y="2931152"/>
            <a:ext cx="699628" cy="226294"/>
          </a:xfrm>
          <a:prstGeom prst="rect">
            <a:avLst/>
          </a:prstGeom>
          <a:noFill/>
        </p:spPr>
        <p:txBody>
          <a:bodyPr wrap="none" lIns="89642" tIns="44821" rIns="89642" bIns="44821"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r>
              <a:rPr lang="en-US" sz="980"/>
              <a:t>OneDrive</a:t>
            </a:r>
          </a:p>
        </p:txBody>
      </p:sp>
      <p:sp>
        <p:nvSpPr>
          <p:cNvPr id="155" name="TextBox 154"/>
          <p:cNvSpPr txBox="1"/>
          <p:nvPr/>
        </p:nvSpPr>
        <p:spPr>
          <a:xfrm>
            <a:off x="9453352" y="2931152"/>
            <a:ext cx="665055" cy="226294"/>
          </a:xfrm>
          <a:prstGeom prst="rect">
            <a:avLst/>
          </a:prstGeom>
          <a:noFill/>
        </p:spPr>
        <p:txBody>
          <a:bodyPr wrap="none" lIns="89642" tIns="44821" rIns="89642" bIns="44821"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r>
              <a:rPr lang="en-US" sz="980"/>
              <a:t>Dropbox</a:t>
            </a:r>
          </a:p>
        </p:txBody>
      </p:sp>
      <p:sp>
        <p:nvSpPr>
          <p:cNvPr id="156" name="TextBox 155"/>
          <p:cNvSpPr txBox="1"/>
          <p:nvPr/>
        </p:nvSpPr>
        <p:spPr>
          <a:xfrm>
            <a:off x="10372241" y="2938919"/>
            <a:ext cx="384617" cy="226260"/>
          </a:xfrm>
          <a:prstGeom prst="rect">
            <a:avLst/>
          </a:prstGeom>
          <a:noFill/>
        </p:spPr>
        <p:txBody>
          <a:bodyPr wrap="none" lIns="89642" tIns="44821" rIns="89642" bIns="44821"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r>
              <a:rPr lang="en-US" sz="980"/>
              <a:t>Box</a:t>
            </a:r>
          </a:p>
        </p:txBody>
      </p:sp>
      <p:sp>
        <p:nvSpPr>
          <p:cNvPr id="157" name="TextBox 156"/>
          <p:cNvSpPr txBox="1"/>
          <p:nvPr/>
        </p:nvSpPr>
        <p:spPr>
          <a:xfrm>
            <a:off x="7718138" y="2931152"/>
            <a:ext cx="803346" cy="362072"/>
          </a:xfrm>
          <a:prstGeom prst="rect">
            <a:avLst/>
          </a:prstGeom>
          <a:noFill/>
        </p:spPr>
        <p:txBody>
          <a:bodyPr wrap="none" lIns="89642" tIns="44821" rIns="89642" bIns="44821"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r>
              <a:rPr lang="en-US" sz="980"/>
              <a:t>Azure</a:t>
            </a:r>
            <a:br>
              <a:rPr lang="en-US" sz="980"/>
            </a:br>
            <a:r>
              <a:rPr lang="en-US" sz="980"/>
              <a:t>Service Bus</a:t>
            </a:r>
          </a:p>
        </p:txBody>
      </p:sp>
      <p:sp>
        <p:nvSpPr>
          <p:cNvPr id="158" name="TextBox 157"/>
          <p:cNvSpPr txBox="1"/>
          <p:nvPr/>
        </p:nvSpPr>
        <p:spPr>
          <a:xfrm>
            <a:off x="11042836" y="2931152"/>
            <a:ext cx="584908" cy="362072"/>
          </a:xfrm>
          <a:prstGeom prst="rect">
            <a:avLst/>
          </a:prstGeom>
          <a:noFill/>
        </p:spPr>
        <p:txBody>
          <a:bodyPr wrap="none" lIns="89642" tIns="44821" rIns="89642" bIns="44821"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r>
              <a:rPr lang="en-US" sz="980"/>
              <a:t>Google</a:t>
            </a:r>
            <a:br>
              <a:rPr lang="en-US" sz="980"/>
            </a:br>
            <a:r>
              <a:rPr lang="en-US" sz="980"/>
              <a:t>Drive</a:t>
            </a:r>
          </a:p>
        </p:txBody>
      </p:sp>
      <p:pic>
        <p:nvPicPr>
          <p:cNvPr id="159" name="Picture 158"/>
          <p:cNvPicPr>
            <a:picLocks noChangeAspect="1"/>
          </p:cNvPicPr>
          <p:nvPr/>
        </p:nvPicPr>
        <p:blipFill>
          <a:blip r:embed="rId9">
            <a:biLevel thresh="25000"/>
          </a:blip>
          <a:stretch>
            <a:fillRect/>
          </a:stretch>
        </p:blipFill>
        <p:spPr>
          <a:xfrm>
            <a:off x="6608140" y="2379854"/>
            <a:ext cx="448215" cy="448212"/>
          </a:xfrm>
          <a:prstGeom prst="rect">
            <a:avLst/>
          </a:prstGeom>
        </p:spPr>
      </p:pic>
      <p:pic>
        <p:nvPicPr>
          <p:cNvPr id="160" name="Picture 159"/>
          <p:cNvPicPr>
            <a:picLocks noChangeAspect="1"/>
          </p:cNvPicPr>
          <p:nvPr/>
        </p:nvPicPr>
        <p:blipFill>
          <a:blip r:embed="rId10">
            <a:biLevel thresh="25000"/>
          </a:blip>
          <a:stretch>
            <a:fillRect/>
          </a:stretch>
        </p:blipFill>
        <p:spPr>
          <a:xfrm>
            <a:off x="10270719" y="2437668"/>
            <a:ext cx="602774" cy="332586"/>
          </a:xfrm>
          <a:prstGeom prst="rect">
            <a:avLst/>
          </a:prstGeom>
        </p:spPr>
      </p:pic>
      <p:pic>
        <p:nvPicPr>
          <p:cNvPr id="11" name="Picture 10"/>
          <p:cNvPicPr>
            <a:picLocks noChangeAspect="1"/>
          </p:cNvPicPr>
          <p:nvPr/>
        </p:nvPicPr>
        <p:blipFill>
          <a:blip r:embed="rId11"/>
          <a:stretch>
            <a:fillRect/>
          </a:stretch>
        </p:blipFill>
        <p:spPr>
          <a:xfrm>
            <a:off x="8576212" y="2433213"/>
            <a:ext cx="717140" cy="341494"/>
          </a:xfrm>
          <a:prstGeom prst="rect">
            <a:avLst/>
          </a:prstGeom>
        </p:spPr>
      </p:pic>
      <p:sp>
        <p:nvSpPr>
          <p:cNvPr id="161" name="Freeform 12"/>
          <p:cNvSpPr>
            <a:spLocks noChangeAspect="1" noEditPoints="1"/>
          </p:cNvSpPr>
          <p:nvPr/>
        </p:nvSpPr>
        <p:spPr bwMode="auto">
          <a:xfrm>
            <a:off x="9531044" y="2379854"/>
            <a:ext cx="501982" cy="448212"/>
          </a:xfrm>
          <a:custGeom>
            <a:avLst/>
            <a:gdLst>
              <a:gd name="T0" fmla="*/ 347 w 1167"/>
              <a:gd name="T1" fmla="*/ 0 h 1042"/>
              <a:gd name="T2" fmla="*/ 0 w 1167"/>
              <a:gd name="T3" fmla="*/ 215 h 1042"/>
              <a:gd name="T4" fmla="*/ 222 w 1167"/>
              <a:gd name="T5" fmla="*/ 399 h 1042"/>
              <a:gd name="T6" fmla="*/ 574 w 1167"/>
              <a:gd name="T7" fmla="*/ 182 h 1042"/>
              <a:gd name="T8" fmla="*/ 347 w 1167"/>
              <a:gd name="T9" fmla="*/ 0 h 1042"/>
              <a:gd name="T10" fmla="*/ 347 w 1167"/>
              <a:gd name="T11" fmla="*/ 0 h 1042"/>
              <a:gd name="T12" fmla="*/ 819 w 1167"/>
              <a:gd name="T13" fmla="*/ 0 h 1042"/>
              <a:gd name="T14" fmla="*/ 1167 w 1167"/>
              <a:gd name="T15" fmla="*/ 217 h 1042"/>
              <a:gd name="T16" fmla="*/ 944 w 1167"/>
              <a:gd name="T17" fmla="*/ 399 h 1042"/>
              <a:gd name="T18" fmla="*/ 597 w 1167"/>
              <a:gd name="T19" fmla="*/ 182 h 1042"/>
              <a:gd name="T20" fmla="*/ 819 w 1167"/>
              <a:gd name="T21" fmla="*/ 0 h 1042"/>
              <a:gd name="T22" fmla="*/ 819 w 1167"/>
              <a:gd name="T23" fmla="*/ 0 h 1042"/>
              <a:gd name="T24" fmla="*/ 349 w 1167"/>
              <a:gd name="T25" fmla="*/ 798 h 1042"/>
              <a:gd name="T26" fmla="*/ 14 w 1167"/>
              <a:gd name="T27" fmla="*/ 602 h 1042"/>
              <a:gd name="T28" fmla="*/ 217 w 1167"/>
              <a:gd name="T29" fmla="*/ 427 h 1042"/>
              <a:gd name="T30" fmla="*/ 548 w 1167"/>
              <a:gd name="T31" fmla="*/ 631 h 1042"/>
              <a:gd name="T32" fmla="*/ 349 w 1167"/>
              <a:gd name="T33" fmla="*/ 798 h 1042"/>
              <a:gd name="T34" fmla="*/ 349 w 1167"/>
              <a:gd name="T35" fmla="*/ 798 h 1042"/>
              <a:gd name="T36" fmla="*/ 815 w 1167"/>
              <a:gd name="T37" fmla="*/ 796 h 1042"/>
              <a:gd name="T38" fmla="*/ 1152 w 1167"/>
              <a:gd name="T39" fmla="*/ 598 h 1042"/>
              <a:gd name="T40" fmla="*/ 949 w 1167"/>
              <a:gd name="T41" fmla="*/ 427 h 1042"/>
              <a:gd name="T42" fmla="*/ 618 w 1167"/>
              <a:gd name="T43" fmla="*/ 626 h 1042"/>
              <a:gd name="T44" fmla="*/ 815 w 1167"/>
              <a:gd name="T45" fmla="*/ 796 h 1042"/>
              <a:gd name="T46" fmla="*/ 815 w 1167"/>
              <a:gd name="T47" fmla="*/ 796 h 1042"/>
              <a:gd name="T48" fmla="*/ 592 w 1167"/>
              <a:gd name="T49" fmla="*/ 642 h 1042"/>
              <a:gd name="T50" fmla="*/ 592 w 1167"/>
              <a:gd name="T51" fmla="*/ 1042 h 1042"/>
              <a:gd name="T52" fmla="*/ 933 w 1167"/>
              <a:gd name="T53" fmla="*/ 831 h 1042"/>
              <a:gd name="T54" fmla="*/ 933 w 1167"/>
              <a:gd name="T55" fmla="*/ 768 h 1042"/>
              <a:gd name="T56" fmla="*/ 819 w 1167"/>
              <a:gd name="T57" fmla="*/ 827 h 1042"/>
              <a:gd name="T58" fmla="*/ 592 w 1167"/>
              <a:gd name="T59" fmla="*/ 642 h 1042"/>
              <a:gd name="T60" fmla="*/ 592 w 1167"/>
              <a:gd name="T61" fmla="*/ 642 h 1042"/>
              <a:gd name="T62" fmla="*/ 569 w 1167"/>
              <a:gd name="T63" fmla="*/ 642 h 1042"/>
              <a:gd name="T64" fmla="*/ 569 w 1167"/>
              <a:gd name="T65" fmla="*/ 1042 h 1042"/>
              <a:gd name="T66" fmla="*/ 233 w 1167"/>
              <a:gd name="T67" fmla="*/ 831 h 1042"/>
              <a:gd name="T68" fmla="*/ 233 w 1167"/>
              <a:gd name="T69" fmla="*/ 768 h 1042"/>
              <a:gd name="T70" fmla="*/ 347 w 1167"/>
              <a:gd name="T71" fmla="*/ 827 h 1042"/>
              <a:gd name="T72" fmla="*/ 569 w 1167"/>
              <a:gd name="T73" fmla="*/ 642 h 1042"/>
              <a:gd name="T74" fmla="*/ 569 w 1167"/>
              <a:gd name="T75" fmla="*/ 642 h 10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67" h="1042">
                <a:moveTo>
                  <a:pt x="347" y="0"/>
                </a:moveTo>
                <a:lnTo>
                  <a:pt x="0" y="215"/>
                </a:lnTo>
                <a:lnTo>
                  <a:pt x="222" y="399"/>
                </a:lnTo>
                <a:lnTo>
                  <a:pt x="574" y="182"/>
                </a:lnTo>
                <a:lnTo>
                  <a:pt x="347" y="0"/>
                </a:lnTo>
                <a:lnTo>
                  <a:pt x="347" y="0"/>
                </a:lnTo>
                <a:close/>
                <a:moveTo>
                  <a:pt x="819" y="0"/>
                </a:moveTo>
                <a:lnTo>
                  <a:pt x="1167" y="217"/>
                </a:lnTo>
                <a:lnTo>
                  <a:pt x="944" y="399"/>
                </a:lnTo>
                <a:lnTo>
                  <a:pt x="597" y="182"/>
                </a:lnTo>
                <a:lnTo>
                  <a:pt x="819" y="0"/>
                </a:lnTo>
                <a:lnTo>
                  <a:pt x="819" y="0"/>
                </a:lnTo>
                <a:close/>
                <a:moveTo>
                  <a:pt x="349" y="798"/>
                </a:moveTo>
                <a:lnTo>
                  <a:pt x="14" y="602"/>
                </a:lnTo>
                <a:lnTo>
                  <a:pt x="217" y="427"/>
                </a:lnTo>
                <a:lnTo>
                  <a:pt x="548" y="631"/>
                </a:lnTo>
                <a:lnTo>
                  <a:pt x="349" y="798"/>
                </a:lnTo>
                <a:lnTo>
                  <a:pt x="349" y="798"/>
                </a:lnTo>
                <a:close/>
                <a:moveTo>
                  <a:pt x="815" y="796"/>
                </a:moveTo>
                <a:lnTo>
                  <a:pt x="1152" y="598"/>
                </a:lnTo>
                <a:lnTo>
                  <a:pt x="949" y="427"/>
                </a:lnTo>
                <a:lnTo>
                  <a:pt x="618" y="626"/>
                </a:lnTo>
                <a:lnTo>
                  <a:pt x="815" y="796"/>
                </a:lnTo>
                <a:lnTo>
                  <a:pt x="815" y="796"/>
                </a:lnTo>
                <a:close/>
                <a:moveTo>
                  <a:pt x="592" y="642"/>
                </a:moveTo>
                <a:lnTo>
                  <a:pt x="592" y="1042"/>
                </a:lnTo>
                <a:lnTo>
                  <a:pt x="933" y="831"/>
                </a:lnTo>
                <a:lnTo>
                  <a:pt x="933" y="768"/>
                </a:lnTo>
                <a:lnTo>
                  <a:pt x="819" y="827"/>
                </a:lnTo>
                <a:lnTo>
                  <a:pt x="592" y="642"/>
                </a:lnTo>
                <a:lnTo>
                  <a:pt x="592" y="642"/>
                </a:lnTo>
                <a:close/>
                <a:moveTo>
                  <a:pt x="569" y="642"/>
                </a:moveTo>
                <a:lnTo>
                  <a:pt x="569" y="1042"/>
                </a:lnTo>
                <a:lnTo>
                  <a:pt x="233" y="831"/>
                </a:lnTo>
                <a:lnTo>
                  <a:pt x="233" y="768"/>
                </a:lnTo>
                <a:lnTo>
                  <a:pt x="347" y="827"/>
                </a:lnTo>
                <a:lnTo>
                  <a:pt x="569" y="642"/>
                </a:lnTo>
                <a:lnTo>
                  <a:pt x="569" y="642"/>
                </a:ln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endParaRPr lang="en-US" sz="1765"/>
          </a:p>
        </p:txBody>
      </p:sp>
      <p:pic>
        <p:nvPicPr>
          <p:cNvPr id="12" name="Picture 11"/>
          <p:cNvPicPr>
            <a:picLocks noChangeAspect="1"/>
          </p:cNvPicPr>
          <p:nvPr/>
        </p:nvPicPr>
        <p:blipFill>
          <a:blip r:embed="rId12"/>
          <a:stretch>
            <a:fillRect/>
          </a:stretch>
        </p:blipFill>
        <p:spPr>
          <a:xfrm>
            <a:off x="11111183" y="2406705"/>
            <a:ext cx="448212" cy="394512"/>
          </a:xfrm>
          <a:prstGeom prst="rect">
            <a:avLst/>
          </a:prstGeom>
        </p:spPr>
      </p:pic>
      <p:pic>
        <p:nvPicPr>
          <p:cNvPr id="13" name="Picture 12"/>
          <p:cNvPicPr>
            <a:picLocks noChangeAspect="1"/>
          </p:cNvPicPr>
          <p:nvPr/>
        </p:nvPicPr>
        <p:blipFill>
          <a:blip r:embed="rId13"/>
          <a:stretch>
            <a:fillRect/>
          </a:stretch>
        </p:blipFill>
        <p:spPr>
          <a:xfrm>
            <a:off x="7294047" y="2402264"/>
            <a:ext cx="403391" cy="403391"/>
          </a:xfrm>
          <a:prstGeom prst="rect">
            <a:avLst/>
          </a:prstGeom>
        </p:spPr>
      </p:pic>
      <p:pic>
        <p:nvPicPr>
          <p:cNvPr id="162" name="Picture 161"/>
          <p:cNvPicPr>
            <a:picLocks noChangeAspect="1"/>
          </p:cNvPicPr>
          <p:nvPr/>
        </p:nvPicPr>
        <p:blipFill>
          <a:blip r:embed="rId13"/>
          <a:stretch>
            <a:fillRect/>
          </a:stretch>
        </p:blipFill>
        <p:spPr>
          <a:xfrm>
            <a:off x="7935130" y="2402264"/>
            <a:ext cx="403391" cy="403391"/>
          </a:xfrm>
          <a:prstGeom prst="rect">
            <a:avLst/>
          </a:prstGeom>
        </p:spPr>
      </p:pic>
      <p:sp>
        <p:nvSpPr>
          <p:cNvPr id="163" name="TextBox 162"/>
          <p:cNvSpPr txBox="1"/>
          <p:nvPr/>
        </p:nvSpPr>
        <p:spPr>
          <a:xfrm>
            <a:off x="6716615" y="4624233"/>
            <a:ext cx="911779" cy="362072"/>
          </a:xfrm>
          <a:prstGeom prst="rect">
            <a:avLst/>
          </a:prstGeom>
          <a:noFill/>
        </p:spPr>
        <p:txBody>
          <a:bodyPr wrap="none" lIns="89642" tIns="44821" rIns="89642" bIns="44821"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r>
              <a:rPr lang="en-US" sz="980"/>
              <a:t>Local</a:t>
            </a:r>
            <a:br>
              <a:rPr lang="en-US" sz="980"/>
            </a:br>
            <a:r>
              <a:rPr lang="en-US" sz="980"/>
              <a:t>development</a:t>
            </a:r>
          </a:p>
        </p:txBody>
      </p:sp>
      <p:sp>
        <p:nvSpPr>
          <p:cNvPr id="164" name="TextBox 163"/>
          <p:cNvSpPr txBox="1"/>
          <p:nvPr/>
        </p:nvSpPr>
        <p:spPr>
          <a:xfrm>
            <a:off x="8093612" y="4624233"/>
            <a:ext cx="757773" cy="362072"/>
          </a:xfrm>
          <a:prstGeom prst="rect">
            <a:avLst/>
          </a:prstGeom>
          <a:noFill/>
        </p:spPr>
        <p:txBody>
          <a:bodyPr wrap="none" lIns="89642" tIns="44821" rIns="89642" bIns="44821"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r>
              <a:rPr lang="en-US" sz="980"/>
              <a:t>Integrated</a:t>
            </a:r>
            <a:br>
              <a:rPr lang="en-US" sz="980"/>
            </a:br>
            <a:r>
              <a:rPr lang="en-US" sz="980"/>
              <a:t>DevOps</a:t>
            </a:r>
          </a:p>
        </p:txBody>
      </p:sp>
      <p:sp>
        <p:nvSpPr>
          <p:cNvPr id="165" name="TextBox 164"/>
          <p:cNvSpPr txBox="1"/>
          <p:nvPr/>
        </p:nvSpPr>
        <p:spPr>
          <a:xfrm>
            <a:off x="9378017" y="4624233"/>
            <a:ext cx="916493" cy="362072"/>
          </a:xfrm>
          <a:prstGeom prst="rect">
            <a:avLst/>
          </a:prstGeom>
          <a:noFill/>
        </p:spPr>
        <p:txBody>
          <a:bodyPr wrap="none" lIns="89642" tIns="44821" rIns="89642" bIns="44821"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r>
              <a:rPr lang="en-US" sz="980"/>
              <a:t>Package</a:t>
            </a:r>
            <a:br>
              <a:rPr lang="en-US" sz="980"/>
            </a:br>
            <a:r>
              <a:rPr lang="en-US" sz="980"/>
              <a:t>management</a:t>
            </a:r>
          </a:p>
        </p:txBody>
      </p:sp>
      <p:sp>
        <p:nvSpPr>
          <p:cNvPr id="166" name="TextBox 165"/>
          <p:cNvSpPr txBox="1"/>
          <p:nvPr/>
        </p:nvSpPr>
        <p:spPr>
          <a:xfrm>
            <a:off x="10733491" y="4624233"/>
            <a:ext cx="798633" cy="362072"/>
          </a:xfrm>
          <a:prstGeom prst="rect">
            <a:avLst/>
          </a:prstGeom>
          <a:noFill/>
        </p:spPr>
        <p:txBody>
          <a:bodyPr wrap="none" lIns="89642" tIns="44821" rIns="89642" bIns="44821"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r>
              <a:rPr lang="en-US" sz="980"/>
              <a:t>Function</a:t>
            </a:r>
            <a:br>
              <a:rPr lang="en-US" sz="980"/>
            </a:br>
            <a:r>
              <a:rPr lang="en-US" sz="980"/>
              <a:t>monitoring</a:t>
            </a:r>
          </a:p>
        </p:txBody>
      </p:sp>
      <p:sp>
        <p:nvSpPr>
          <p:cNvPr id="167" name="Freeform 23"/>
          <p:cNvSpPr>
            <a:spLocks noChangeAspect="1" noEditPoints="1"/>
          </p:cNvSpPr>
          <p:nvPr/>
        </p:nvSpPr>
        <p:spPr bwMode="auto">
          <a:xfrm>
            <a:off x="6958993" y="4186303"/>
            <a:ext cx="537855" cy="393922"/>
          </a:xfrm>
          <a:custGeom>
            <a:avLst/>
            <a:gdLst>
              <a:gd name="T0" fmla="*/ 132 w 284"/>
              <a:gd name="T1" fmla="*/ 189 h 208"/>
              <a:gd name="T2" fmla="*/ 95 w 284"/>
              <a:gd name="T3" fmla="*/ 189 h 208"/>
              <a:gd name="T4" fmla="*/ 95 w 284"/>
              <a:gd name="T5" fmla="*/ 208 h 208"/>
              <a:gd name="T6" fmla="*/ 189 w 284"/>
              <a:gd name="T7" fmla="*/ 208 h 208"/>
              <a:gd name="T8" fmla="*/ 189 w 284"/>
              <a:gd name="T9" fmla="*/ 189 h 208"/>
              <a:gd name="T10" fmla="*/ 151 w 284"/>
              <a:gd name="T11" fmla="*/ 189 h 208"/>
              <a:gd name="T12" fmla="*/ 151 w 284"/>
              <a:gd name="T13" fmla="*/ 170 h 208"/>
              <a:gd name="T14" fmla="*/ 265 w 284"/>
              <a:gd name="T15" fmla="*/ 170 h 208"/>
              <a:gd name="T16" fmla="*/ 274 w 284"/>
              <a:gd name="T17" fmla="*/ 170 h 208"/>
              <a:gd name="T18" fmla="*/ 284 w 284"/>
              <a:gd name="T19" fmla="*/ 170 h 208"/>
              <a:gd name="T20" fmla="*/ 284 w 284"/>
              <a:gd name="T21" fmla="*/ 19 h 208"/>
              <a:gd name="T22" fmla="*/ 284 w 284"/>
              <a:gd name="T23" fmla="*/ 10 h 208"/>
              <a:gd name="T24" fmla="*/ 284 w 284"/>
              <a:gd name="T25" fmla="*/ 0 h 208"/>
              <a:gd name="T26" fmla="*/ 0 w 284"/>
              <a:gd name="T27" fmla="*/ 0 h 208"/>
              <a:gd name="T28" fmla="*/ 0 w 284"/>
              <a:gd name="T29" fmla="*/ 10 h 208"/>
              <a:gd name="T30" fmla="*/ 0 w 284"/>
              <a:gd name="T31" fmla="*/ 19 h 208"/>
              <a:gd name="T32" fmla="*/ 0 w 284"/>
              <a:gd name="T33" fmla="*/ 152 h 208"/>
              <a:gd name="T34" fmla="*/ 0 w 284"/>
              <a:gd name="T35" fmla="*/ 161 h 208"/>
              <a:gd name="T36" fmla="*/ 0 w 284"/>
              <a:gd name="T37" fmla="*/ 170 h 208"/>
              <a:gd name="T38" fmla="*/ 132 w 284"/>
              <a:gd name="T39" fmla="*/ 170 h 208"/>
              <a:gd name="T40" fmla="*/ 132 w 284"/>
              <a:gd name="T41" fmla="*/ 189 h 208"/>
              <a:gd name="T42" fmla="*/ 19 w 284"/>
              <a:gd name="T43" fmla="*/ 152 h 208"/>
              <a:gd name="T44" fmla="*/ 19 w 284"/>
              <a:gd name="T45" fmla="*/ 19 h 208"/>
              <a:gd name="T46" fmla="*/ 265 w 284"/>
              <a:gd name="T47" fmla="*/ 19 h 208"/>
              <a:gd name="T48" fmla="*/ 265 w 284"/>
              <a:gd name="T49" fmla="*/ 152 h 208"/>
              <a:gd name="T50" fmla="*/ 19 w 284"/>
              <a:gd name="T51" fmla="*/ 152 h 208"/>
              <a:gd name="T52" fmla="*/ 38 w 284"/>
              <a:gd name="T53" fmla="*/ 114 h 208"/>
              <a:gd name="T54" fmla="*/ 246 w 284"/>
              <a:gd name="T55" fmla="*/ 114 h 208"/>
              <a:gd name="T56" fmla="*/ 246 w 284"/>
              <a:gd name="T57" fmla="*/ 133 h 208"/>
              <a:gd name="T58" fmla="*/ 38 w 284"/>
              <a:gd name="T59" fmla="*/ 133 h 208"/>
              <a:gd name="T60" fmla="*/ 38 w 284"/>
              <a:gd name="T61" fmla="*/ 114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4" h="208">
                <a:moveTo>
                  <a:pt x="132" y="189"/>
                </a:moveTo>
                <a:lnTo>
                  <a:pt x="95" y="189"/>
                </a:lnTo>
                <a:lnTo>
                  <a:pt x="95" y="208"/>
                </a:lnTo>
                <a:lnTo>
                  <a:pt x="189" y="208"/>
                </a:lnTo>
                <a:lnTo>
                  <a:pt x="189" y="189"/>
                </a:lnTo>
                <a:lnTo>
                  <a:pt x="151" y="189"/>
                </a:lnTo>
                <a:lnTo>
                  <a:pt x="151" y="170"/>
                </a:lnTo>
                <a:lnTo>
                  <a:pt x="265" y="170"/>
                </a:lnTo>
                <a:lnTo>
                  <a:pt x="274" y="170"/>
                </a:lnTo>
                <a:lnTo>
                  <a:pt x="284" y="170"/>
                </a:lnTo>
                <a:lnTo>
                  <a:pt x="284" y="19"/>
                </a:lnTo>
                <a:lnTo>
                  <a:pt x="284" y="10"/>
                </a:lnTo>
                <a:lnTo>
                  <a:pt x="284" y="0"/>
                </a:lnTo>
                <a:lnTo>
                  <a:pt x="0" y="0"/>
                </a:lnTo>
                <a:lnTo>
                  <a:pt x="0" y="10"/>
                </a:lnTo>
                <a:lnTo>
                  <a:pt x="0" y="19"/>
                </a:lnTo>
                <a:lnTo>
                  <a:pt x="0" y="152"/>
                </a:lnTo>
                <a:lnTo>
                  <a:pt x="0" y="161"/>
                </a:lnTo>
                <a:lnTo>
                  <a:pt x="0" y="170"/>
                </a:lnTo>
                <a:lnTo>
                  <a:pt x="132" y="170"/>
                </a:lnTo>
                <a:lnTo>
                  <a:pt x="132" y="189"/>
                </a:lnTo>
                <a:close/>
                <a:moveTo>
                  <a:pt x="19" y="152"/>
                </a:moveTo>
                <a:lnTo>
                  <a:pt x="19" y="19"/>
                </a:lnTo>
                <a:lnTo>
                  <a:pt x="265" y="19"/>
                </a:lnTo>
                <a:lnTo>
                  <a:pt x="265" y="152"/>
                </a:lnTo>
                <a:lnTo>
                  <a:pt x="19" y="152"/>
                </a:lnTo>
                <a:close/>
                <a:moveTo>
                  <a:pt x="38" y="114"/>
                </a:moveTo>
                <a:lnTo>
                  <a:pt x="246" y="114"/>
                </a:lnTo>
                <a:lnTo>
                  <a:pt x="246" y="133"/>
                </a:lnTo>
                <a:lnTo>
                  <a:pt x="38" y="133"/>
                </a:lnTo>
                <a:lnTo>
                  <a:pt x="38" y="114"/>
                </a:ln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168" name="Freeform 12"/>
          <p:cNvSpPr>
            <a:spLocks noChangeAspect="1" noEditPoints="1"/>
          </p:cNvSpPr>
          <p:nvPr/>
        </p:nvSpPr>
        <p:spPr bwMode="auto">
          <a:xfrm>
            <a:off x="8275744" y="4050042"/>
            <a:ext cx="499978" cy="537855"/>
          </a:xfrm>
          <a:custGeom>
            <a:avLst/>
            <a:gdLst>
              <a:gd name="T0" fmla="*/ 0 w 112"/>
              <a:gd name="T1" fmla="*/ 120 h 120"/>
              <a:gd name="T2" fmla="*/ 8 w 112"/>
              <a:gd name="T3" fmla="*/ 120 h 120"/>
              <a:gd name="T4" fmla="*/ 32 w 112"/>
              <a:gd name="T5" fmla="*/ 96 h 120"/>
              <a:gd name="T6" fmla="*/ 56 w 112"/>
              <a:gd name="T7" fmla="*/ 120 h 120"/>
              <a:gd name="T8" fmla="*/ 64 w 112"/>
              <a:gd name="T9" fmla="*/ 120 h 120"/>
              <a:gd name="T10" fmla="*/ 46 w 112"/>
              <a:gd name="T11" fmla="*/ 91 h 120"/>
              <a:gd name="T12" fmla="*/ 56 w 112"/>
              <a:gd name="T13" fmla="*/ 72 h 120"/>
              <a:gd name="T14" fmla="*/ 80 w 112"/>
              <a:gd name="T15" fmla="*/ 48 h 120"/>
              <a:gd name="T16" fmla="*/ 104 w 112"/>
              <a:gd name="T17" fmla="*/ 72 h 120"/>
              <a:gd name="T18" fmla="*/ 112 w 112"/>
              <a:gd name="T19" fmla="*/ 72 h 120"/>
              <a:gd name="T20" fmla="*/ 94 w 112"/>
              <a:gd name="T21" fmla="*/ 43 h 120"/>
              <a:gd name="T22" fmla="*/ 104 w 112"/>
              <a:gd name="T23" fmla="*/ 24 h 120"/>
              <a:gd name="T24" fmla="*/ 80 w 112"/>
              <a:gd name="T25" fmla="*/ 0 h 120"/>
              <a:gd name="T26" fmla="*/ 56 w 112"/>
              <a:gd name="T27" fmla="*/ 24 h 120"/>
              <a:gd name="T28" fmla="*/ 65 w 112"/>
              <a:gd name="T29" fmla="*/ 43 h 120"/>
              <a:gd name="T30" fmla="*/ 51 w 112"/>
              <a:gd name="T31" fmla="*/ 58 h 120"/>
              <a:gd name="T32" fmla="*/ 32 w 112"/>
              <a:gd name="T33" fmla="*/ 48 h 120"/>
              <a:gd name="T34" fmla="*/ 8 w 112"/>
              <a:gd name="T35" fmla="*/ 72 h 120"/>
              <a:gd name="T36" fmla="*/ 17 w 112"/>
              <a:gd name="T37" fmla="*/ 91 h 120"/>
              <a:gd name="T38" fmla="*/ 0 w 112"/>
              <a:gd name="T39" fmla="*/ 120 h 120"/>
              <a:gd name="T40" fmla="*/ 64 w 112"/>
              <a:gd name="T41" fmla="*/ 24 h 120"/>
              <a:gd name="T42" fmla="*/ 80 w 112"/>
              <a:gd name="T43" fmla="*/ 8 h 120"/>
              <a:gd name="T44" fmla="*/ 96 w 112"/>
              <a:gd name="T45" fmla="*/ 24 h 120"/>
              <a:gd name="T46" fmla="*/ 80 w 112"/>
              <a:gd name="T47" fmla="*/ 40 h 120"/>
              <a:gd name="T48" fmla="*/ 64 w 112"/>
              <a:gd name="T49" fmla="*/ 24 h 120"/>
              <a:gd name="T50" fmla="*/ 16 w 112"/>
              <a:gd name="T51" fmla="*/ 72 h 120"/>
              <a:gd name="T52" fmla="*/ 32 w 112"/>
              <a:gd name="T53" fmla="*/ 56 h 120"/>
              <a:gd name="T54" fmla="*/ 48 w 112"/>
              <a:gd name="T55" fmla="*/ 72 h 120"/>
              <a:gd name="T56" fmla="*/ 32 w 112"/>
              <a:gd name="T57" fmla="*/ 88 h 120"/>
              <a:gd name="T58" fmla="*/ 16 w 112"/>
              <a:gd name="T59" fmla="*/ 72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2" h="120">
                <a:moveTo>
                  <a:pt x="0" y="120"/>
                </a:moveTo>
                <a:cubicBezTo>
                  <a:pt x="8" y="120"/>
                  <a:pt x="8" y="120"/>
                  <a:pt x="8" y="120"/>
                </a:cubicBezTo>
                <a:cubicBezTo>
                  <a:pt x="8" y="107"/>
                  <a:pt x="18" y="96"/>
                  <a:pt x="32" y="96"/>
                </a:cubicBezTo>
                <a:cubicBezTo>
                  <a:pt x="45" y="96"/>
                  <a:pt x="56" y="107"/>
                  <a:pt x="56" y="120"/>
                </a:cubicBezTo>
                <a:cubicBezTo>
                  <a:pt x="64" y="120"/>
                  <a:pt x="64" y="120"/>
                  <a:pt x="64" y="120"/>
                </a:cubicBezTo>
                <a:cubicBezTo>
                  <a:pt x="64" y="107"/>
                  <a:pt x="56" y="97"/>
                  <a:pt x="46" y="91"/>
                </a:cubicBezTo>
                <a:cubicBezTo>
                  <a:pt x="52" y="87"/>
                  <a:pt x="56" y="80"/>
                  <a:pt x="56" y="72"/>
                </a:cubicBezTo>
                <a:cubicBezTo>
                  <a:pt x="56" y="59"/>
                  <a:pt x="66" y="48"/>
                  <a:pt x="80" y="48"/>
                </a:cubicBezTo>
                <a:cubicBezTo>
                  <a:pt x="93" y="48"/>
                  <a:pt x="104" y="59"/>
                  <a:pt x="104" y="72"/>
                </a:cubicBezTo>
                <a:cubicBezTo>
                  <a:pt x="112" y="72"/>
                  <a:pt x="112" y="72"/>
                  <a:pt x="112" y="72"/>
                </a:cubicBezTo>
                <a:cubicBezTo>
                  <a:pt x="112" y="59"/>
                  <a:pt x="104" y="49"/>
                  <a:pt x="94" y="43"/>
                </a:cubicBezTo>
                <a:cubicBezTo>
                  <a:pt x="100" y="39"/>
                  <a:pt x="104" y="32"/>
                  <a:pt x="104" y="24"/>
                </a:cubicBezTo>
                <a:cubicBezTo>
                  <a:pt x="104" y="11"/>
                  <a:pt x="93" y="0"/>
                  <a:pt x="80" y="0"/>
                </a:cubicBezTo>
                <a:cubicBezTo>
                  <a:pt x="66" y="0"/>
                  <a:pt x="56" y="11"/>
                  <a:pt x="56" y="24"/>
                </a:cubicBezTo>
                <a:cubicBezTo>
                  <a:pt x="56" y="32"/>
                  <a:pt x="60" y="39"/>
                  <a:pt x="65" y="43"/>
                </a:cubicBezTo>
                <a:cubicBezTo>
                  <a:pt x="59" y="46"/>
                  <a:pt x="54" y="52"/>
                  <a:pt x="51" y="58"/>
                </a:cubicBezTo>
                <a:cubicBezTo>
                  <a:pt x="47" y="52"/>
                  <a:pt x="40" y="48"/>
                  <a:pt x="32" y="48"/>
                </a:cubicBezTo>
                <a:cubicBezTo>
                  <a:pt x="18" y="48"/>
                  <a:pt x="8" y="59"/>
                  <a:pt x="8" y="72"/>
                </a:cubicBezTo>
                <a:cubicBezTo>
                  <a:pt x="8" y="80"/>
                  <a:pt x="12" y="87"/>
                  <a:pt x="17" y="91"/>
                </a:cubicBezTo>
                <a:cubicBezTo>
                  <a:pt x="7" y="97"/>
                  <a:pt x="0" y="107"/>
                  <a:pt x="0" y="120"/>
                </a:cubicBezTo>
                <a:close/>
                <a:moveTo>
                  <a:pt x="64" y="24"/>
                </a:moveTo>
                <a:cubicBezTo>
                  <a:pt x="64" y="15"/>
                  <a:pt x="71" y="8"/>
                  <a:pt x="80" y="8"/>
                </a:cubicBezTo>
                <a:cubicBezTo>
                  <a:pt x="88" y="8"/>
                  <a:pt x="96" y="15"/>
                  <a:pt x="96" y="24"/>
                </a:cubicBezTo>
                <a:cubicBezTo>
                  <a:pt x="96" y="33"/>
                  <a:pt x="88" y="40"/>
                  <a:pt x="80" y="40"/>
                </a:cubicBezTo>
                <a:cubicBezTo>
                  <a:pt x="71" y="40"/>
                  <a:pt x="64" y="33"/>
                  <a:pt x="64" y="24"/>
                </a:cubicBezTo>
                <a:close/>
                <a:moveTo>
                  <a:pt x="16" y="72"/>
                </a:moveTo>
                <a:cubicBezTo>
                  <a:pt x="16" y="63"/>
                  <a:pt x="23" y="56"/>
                  <a:pt x="32" y="56"/>
                </a:cubicBezTo>
                <a:cubicBezTo>
                  <a:pt x="40" y="56"/>
                  <a:pt x="48" y="63"/>
                  <a:pt x="48" y="72"/>
                </a:cubicBezTo>
                <a:cubicBezTo>
                  <a:pt x="48" y="81"/>
                  <a:pt x="40" y="88"/>
                  <a:pt x="32" y="88"/>
                </a:cubicBezTo>
                <a:cubicBezTo>
                  <a:pt x="23" y="88"/>
                  <a:pt x="16" y="81"/>
                  <a:pt x="16" y="72"/>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169" name="Freeform 137"/>
          <p:cNvSpPr>
            <a:spLocks noChangeAspect="1" noEditPoints="1"/>
          </p:cNvSpPr>
          <p:nvPr/>
        </p:nvSpPr>
        <p:spPr bwMode="auto">
          <a:xfrm>
            <a:off x="9657969" y="4021878"/>
            <a:ext cx="405994" cy="537855"/>
          </a:xfrm>
          <a:custGeom>
            <a:avLst/>
            <a:gdLst>
              <a:gd name="T0" fmla="*/ 64 w 96"/>
              <a:gd name="T1" fmla="*/ 12 h 128"/>
              <a:gd name="T2" fmla="*/ 48 w 96"/>
              <a:gd name="T3" fmla="*/ 0 h 128"/>
              <a:gd name="T4" fmla="*/ 33 w 96"/>
              <a:gd name="T5" fmla="*/ 12 h 128"/>
              <a:gd name="T6" fmla="*/ 0 w 96"/>
              <a:gd name="T7" fmla="*/ 12 h 128"/>
              <a:gd name="T8" fmla="*/ 0 w 96"/>
              <a:gd name="T9" fmla="*/ 128 h 128"/>
              <a:gd name="T10" fmla="*/ 96 w 96"/>
              <a:gd name="T11" fmla="*/ 128 h 128"/>
              <a:gd name="T12" fmla="*/ 96 w 96"/>
              <a:gd name="T13" fmla="*/ 12 h 128"/>
              <a:gd name="T14" fmla="*/ 64 w 96"/>
              <a:gd name="T15" fmla="*/ 12 h 128"/>
              <a:gd name="T16" fmla="*/ 40 w 96"/>
              <a:gd name="T17" fmla="*/ 20 h 128"/>
              <a:gd name="T18" fmla="*/ 40 w 96"/>
              <a:gd name="T19" fmla="*/ 16 h 128"/>
              <a:gd name="T20" fmla="*/ 48 w 96"/>
              <a:gd name="T21" fmla="*/ 8 h 128"/>
              <a:gd name="T22" fmla="*/ 56 w 96"/>
              <a:gd name="T23" fmla="*/ 16 h 128"/>
              <a:gd name="T24" fmla="*/ 56 w 96"/>
              <a:gd name="T25" fmla="*/ 20 h 128"/>
              <a:gd name="T26" fmla="*/ 64 w 96"/>
              <a:gd name="T27" fmla="*/ 20 h 128"/>
              <a:gd name="T28" fmla="*/ 64 w 96"/>
              <a:gd name="T29" fmla="*/ 28 h 128"/>
              <a:gd name="T30" fmla="*/ 32 w 96"/>
              <a:gd name="T31" fmla="*/ 28 h 128"/>
              <a:gd name="T32" fmla="*/ 32 w 96"/>
              <a:gd name="T33" fmla="*/ 20 h 128"/>
              <a:gd name="T34" fmla="*/ 40 w 96"/>
              <a:gd name="T35" fmla="*/ 20 h 128"/>
              <a:gd name="T36" fmla="*/ 88 w 96"/>
              <a:gd name="T37" fmla="*/ 120 h 128"/>
              <a:gd name="T38" fmla="*/ 8 w 96"/>
              <a:gd name="T39" fmla="*/ 120 h 128"/>
              <a:gd name="T40" fmla="*/ 8 w 96"/>
              <a:gd name="T41" fmla="*/ 20 h 128"/>
              <a:gd name="T42" fmla="*/ 24 w 96"/>
              <a:gd name="T43" fmla="*/ 20 h 128"/>
              <a:gd name="T44" fmla="*/ 24 w 96"/>
              <a:gd name="T45" fmla="*/ 36 h 128"/>
              <a:gd name="T46" fmla="*/ 72 w 96"/>
              <a:gd name="T47" fmla="*/ 36 h 128"/>
              <a:gd name="T48" fmla="*/ 72 w 96"/>
              <a:gd name="T49" fmla="*/ 20 h 128"/>
              <a:gd name="T50" fmla="*/ 88 w 96"/>
              <a:gd name="T51" fmla="*/ 20 h 128"/>
              <a:gd name="T52" fmla="*/ 88 w 96"/>
              <a:gd name="T53" fmla="*/ 12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6" h="128">
                <a:moveTo>
                  <a:pt x="64" y="12"/>
                </a:moveTo>
                <a:cubicBezTo>
                  <a:pt x="62" y="5"/>
                  <a:pt x="56" y="0"/>
                  <a:pt x="48" y="0"/>
                </a:cubicBezTo>
                <a:cubicBezTo>
                  <a:pt x="41" y="0"/>
                  <a:pt x="35" y="5"/>
                  <a:pt x="33" y="12"/>
                </a:cubicBezTo>
                <a:cubicBezTo>
                  <a:pt x="0" y="12"/>
                  <a:pt x="0" y="12"/>
                  <a:pt x="0" y="12"/>
                </a:cubicBezTo>
                <a:cubicBezTo>
                  <a:pt x="0" y="128"/>
                  <a:pt x="0" y="128"/>
                  <a:pt x="0" y="128"/>
                </a:cubicBezTo>
                <a:cubicBezTo>
                  <a:pt x="96" y="128"/>
                  <a:pt x="96" y="128"/>
                  <a:pt x="96" y="128"/>
                </a:cubicBezTo>
                <a:cubicBezTo>
                  <a:pt x="96" y="12"/>
                  <a:pt x="96" y="12"/>
                  <a:pt x="96" y="12"/>
                </a:cubicBezTo>
                <a:lnTo>
                  <a:pt x="64" y="12"/>
                </a:lnTo>
                <a:close/>
                <a:moveTo>
                  <a:pt x="40" y="20"/>
                </a:moveTo>
                <a:cubicBezTo>
                  <a:pt x="40" y="16"/>
                  <a:pt x="40" y="16"/>
                  <a:pt x="40" y="16"/>
                </a:cubicBezTo>
                <a:cubicBezTo>
                  <a:pt x="40" y="12"/>
                  <a:pt x="44" y="8"/>
                  <a:pt x="48" y="8"/>
                </a:cubicBezTo>
                <a:cubicBezTo>
                  <a:pt x="53" y="8"/>
                  <a:pt x="56" y="12"/>
                  <a:pt x="56" y="16"/>
                </a:cubicBezTo>
                <a:cubicBezTo>
                  <a:pt x="56" y="20"/>
                  <a:pt x="56" y="20"/>
                  <a:pt x="56" y="20"/>
                </a:cubicBezTo>
                <a:cubicBezTo>
                  <a:pt x="64" y="20"/>
                  <a:pt x="64" y="20"/>
                  <a:pt x="64" y="20"/>
                </a:cubicBezTo>
                <a:cubicBezTo>
                  <a:pt x="64" y="28"/>
                  <a:pt x="64" y="28"/>
                  <a:pt x="64" y="28"/>
                </a:cubicBezTo>
                <a:cubicBezTo>
                  <a:pt x="32" y="28"/>
                  <a:pt x="32" y="28"/>
                  <a:pt x="32" y="28"/>
                </a:cubicBezTo>
                <a:cubicBezTo>
                  <a:pt x="32" y="20"/>
                  <a:pt x="32" y="20"/>
                  <a:pt x="32" y="20"/>
                </a:cubicBezTo>
                <a:lnTo>
                  <a:pt x="40" y="20"/>
                </a:lnTo>
                <a:close/>
                <a:moveTo>
                  <a:pt x="88" y="120"/>
                </a:moveTo>
                <a:cubicBezTo>
                  <a:pt x="8" y="120"/>
                  <a:pt x="8" y="120"/>
                  <a:pt x="8" y="120"/>
                </a:cubicBezTo>
                <a:cubicBezTo>
                  <a:pt x="8" y="20"/>
                  <a:pt x="8" y="20"/>
                  <a:pt x="8" y="20"/>
                </a:cubicBezTo>
                <a:cubicBezTo>
                  <a:pt x="24" y="20"/>
                  <a:pt x="24" y="20"/>
                  <a:pt x="24" y="20"/>
                </a:cubicBezTo>
                <a:cubicBezTo>
                  <a:pt x="24" y="36"/>
                  <a:pt x="24" y="36"/>
                  <a:pt x="24" y="36"/>
                </a:cubicBezTo>
                <a:cubicBezTo>
                  <a:pt x="72" y="36"/>
                  <a:pt x="72" y="36"/>
                  <a:pt x="72" y="36"/>
                </a:cubicBezTo>
                <a:cubicBezTo>
                  <a:pt x="72" y="20"/>
                  <a:pt x="72" y="20"/>
                  <a:pt x="72" y="20"/>
                </a:cubicBezTo>
                <a:cubicBezTo>
                  <a:pt x="88" y="20"/>
                  <a:pt x="88" y="20"/>
                  <a:pt x="88" y="20"/>
                </a:cubicBezTo>
                <a:lnTo>
                  <a:pt x="88" y="120"/>
                </a:ln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endParaRPr lang="en-US" sz="1765"/>
          </a:p>
        </p:txBody>
      </p:sp>
      <p:grpSp>
        <p:nvGrpSpPr>
          <p:cNvPr id="170" name="Group 169"/>
          <p:cNvGrpSpPr>
            <a:grpSpLocks noChangeAspect="1"/>
          </p:cNvGrpSpPr>
          <p:nvPr/>
        </p:nvGrpSpPr>
        <p:grpSpPr>
          <a:xfrm>
            <a:off x="10815545" y="4045519"/>
            <a:ext cx="591276" cy="537855"/>
            <a:chOff x="4048125" y="3987800"/>
            <a:chExt cx="773113" cy="703263"/>
          </a:xfrm>
          <a:solidFill>
            <a:srgbClr val="FFFFFF"/>
          </a:solidFill>
        </p:grpSpPr>
        <p:sp>
          <p:nvSpPr>
            <p:cNvPr id="171" name="Freeform 20"/>
            <p:cNvSpPr>
              <a:spLocks/>
            </p:cNvSpPr>
            <p:nvPr/>
          </p:nvSpPr>
          <p:spPr bwMode="auto">
            <a:xfrm>
              <a:off x="4278313" y="4595813"/>
              <a:ext cx="311150" cy="69850"/>
            </a:xfrm>
            <a:custGeom>
              <a:avLst/>
              <a:gdLst>
                <a:gd name="T0" fmla="*/ 0 w 152"/>
                <a:gd name="T1" fmla="*/ 34 h 34"/>
                <a:gd name="T2" fmla="*/ 152 w 152"/>
                <a:gd name="T3" fmla="*/ 34 h 34"/>
                <a:gd name="T4" fmla="*/ 131 w 152"/>
                <a:gd name="T5" fmla="*/ 0 h 34"/>
                <a:gd name="T6" fmla="*/ 21 w 152"/>
                <a:gd name="T7" fmla="*/ 0 h 34"/>
                <a:gd name="T8" fmla="*/ 0 w 152"/>
                <a:gd name="T9" fmla="*/ 34 h 34"/>
              </a:gdLst>
              <a:ahLst/>
              <a:cxnLst>
                <a:cxn ang="0">
                  <a:pos x="T0" y="T1"/>
                </a:cxn>
                <a:cxn ang="0">
                  <a:pos x="T2" y="T3"/>
                </a:cxn>
                <a:cxn ang="0">
                  <a:pos x="T4" y="T5"/>
                </a:cxn>
                <a:cxn ang="0">
                  <a:pos x="T6" y="T7"/>
                </a:cxn>
                <a:cxn ang="0">
                  <a:pos x="T8" y="T9"/>
                </a:cxn>
              </a:cxnLst>
              <a:rect l="0" t="0" r="r" b="b"/>
              <a:pathLst>
                <a:path w="152" h="34">
                  <a:moveTo>
                    <a:pt x="0" y="34"/>
                  </a:moveTo>
                  <a:cubicBezTo>
                    <a:pt x="152" y="34"/>
                    <a:pt x="152" y="34"/>
                    <a:pt x="152" y="34"/>
                  </a:cubicBezTo>
                  <a:cubicBezTo>
                    <a:pt x="128" y="27"/>
                    <a:pt x="122" y="10"/>
                    <a:pt x="131" y="0"/>
                  </a:cubicBezTo>
                  <a:cubicBezTo>
                    <a:pt x="21" y="0"/>
                    <a:pt x="21" y="0"/>
                    <a:pt x="21" y="0"/>
                  </a:cubicBezTo>
                  <a:cubicBezTo>
                    <a:pt x="30" y="10"/>
                    <a:pt x="24" y="27"/>
                    <a:pt x="0"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72" name="Freeform 21"/>
            <p:cNvSpPr>
              <a:spLocks noEditPoints="1"/>
            </p:cNvSpPr>
            <p:nvPr/>
          </p:nvSpPr>
          <p:spPr bwMode="auto">
            <a:xfrm>
              <a:off x="4048125" y="3987800"/>
              <a:ext cx="773113" cy="584200"/>
            </a:xfrm>
            <a:custGeom>
              <a:avLst/>
              <a:gdLst>
                <a:gd name="T0" fmla="*/ 358 w 378"/>
                <a:gd name="T1" fmla="*/ 0 h 285"/>
                <a:gd name="T2" fmla="*/ 20 w 378"/>
                <a:gd name="T3" fmla="*/ 0 h 285"/>
                <a:gd name="T4" fmla="*/ 0 w 378"/>
                <a:gd name="T5" fmla="*/ 20 h 285"/>
                <a:gd name="T6" fmla="*/ 0 w 378"/>
                <a:gd name="T7" fmla="*/ 265 h 285"/>
                <a:gd name="T8" fmla="*/ 20 w 378"/>
                <a:gd name="T9" fmla="*/ 285 h 285"/>
                <a:gd name="T10" fmla="*/ 358 w 378"/>
                <a:gd name="T11" fmla="*/ 285 h 285"/>
                <a:gd name="T12" fmla="*/ 378 w 378"/>
                <a:gd name="T13" fmla="*/ 265 h 285"/>
                <a:gd name="T14" fmla="*/ 378 w 378"/>
                <a:gd name="T15" fmla="*/ 20 h 285"/>
                <a:gd name="T16" fmla="*/ 358 w 378"/>
                <a:gd name="T17" fmla="*/ 0 h 285"/>
                <a:gd name="T18" fmla="*/ 189 w 378"/>
                <a:gd name="T19" fmla="*/ 273 h 285"/>
                <a:gd name="T20" fmla="*/ 177 w 378"/>
                <a:gd name="T21" fmla="*/ 261 h 285"/>
                <a:gd name="T22" fmla="*/ 189 w 378"/>
                <a:gd name="T23" fmla="*/ 249 h 285"/>
                <a:gd name="T24" fmla="*/ 201 w 378"/>
                <a:gd name="T25" fmla="*/ 261 h 285"/>
                <a:gd name="T26" fmla="*/ 189 w 378"/>
                <a:gd name="T27" fmla="*/ 273 h 285"/>
                <a:gd name="T28" fmla="*/ 348 w 378"/>
                <a:gd name="T29" fmla="*/ 234 h 285"/>
                <a:gd name="T30" fmla="*/ 344 w 378"/>
                <a:gd name="T31" fmla="*/ 238 h 285"/>
                <a:gd name="T32" fmla="*/ 34 w 378"/>
                <a:gd name="T33" fmla="*/ 238 h 285"/>
                <a:gd name="T34" fmla="*/ 30 w 378"/>
                <a:gd name="T35" fmla="*/ 234 h 285"/>
                <a:gd name="T36" fmla="*/ 30 w 378"/>
                <a:gd name="T37" fmla="*/ 33 h 285"/>
                <a:gd name="T38" fmla="*/ 34 w 378"/>
                <a:gd name="T39" fmla="*/ 29 h 285"/>
                <a:gd name="T40" fmla="*/ 344 w 378"/>
                <a:gd name="T41" fmla="*/ 29 h 285"/>
                <a:gd name="T42" fmla="*/ 348 w 378"/>
                <a:gd name="T43" fmla="*/ 33 h 285"/>
                <a:gd name="T44" fmla="*/ 348 w 378"/>
                <a:gd name="T45" fmla="*/ 234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78" h="285">
                  <a:moveTo>
                    <a:pt x="358" y="0"/>
                  </a:moveTo>
                  <a:cubicBezTo>
                    <a:pt x="20" y="0"/>
                    <a:pt x="20" y="0"/>
                    <a:pt x="20" y="0"/>
                  </a:cubicBezTo>
                  <a:cubicBezTo>
                    <a:pt x="9" y="0"/>
                    <a:pt x="0" y="9"/>
                    <a:pt x="0" y="20"/>
                  </a:cubicBezTo>
                  <a:cubicBezTo>
                    <a:pt x="0" y="265"/>
                    <a:pt x="0" y="265"/>
                    <a:pt x="0" y="265"/>
                  </a:cubicBezTo>
                  <a:cubicBezTo>
                    <a:pt x="0" y="276"/>
                    <a:pt x="9" y="285"/>
                    <a:pt x="20" y="285"/>
                  </a:cubicBezTo>
                  <a:cubicBezTo>
                    <a:pt x="358" y="285"/>
                    <a:pt x="358" y="285"/>
                    <a:pt x="358" y="285"/>
                  </a:cubicBezTo>
                  <a:cubicBezTo>
                    <a:pt x="369" y="285"/>
                    <a:pt x="378" y="276"/>
                    <a:pt x="378" y="265"/>
                  </a:cubicBezTo>
                  <a:cubicBezTo>
                    <a:pt x="378" y="20"/>
                    <a:pt x="378" y="20"/>
                    <a:pt x="378" y="20"/>
                  </a:cubicBezTo>
                  <a:cubicBezTo>
                    <a:pt x="378" y="9"/>
                    <a:pt x="369" y="0"/>
                    <a:pt x="358" y="0"/>
                  </a:cubicBezTo>
                  <a:close/>
                  <a:moveTo>
                    <a:pt x="189" y="273"/>
                  </a:moveTo>
                  <a:cubicBezTo>
                    <a:pt x="182" y="273"/>
                    <a:pt x="177" y="268"/>
                    <a:pt x="177" y="261"/>
                  </a:cubicBezTo>
                  <a:cubicBezTo>
                    <a:pt x="177" y="254"/>
                    <a:pt x="182" y="249"/>
                    <a:pt x="189" y="249"/>
                  </a:cubicBezTo>
                  <a:cubicBezTo>
                    <a:pt x="196" y="249"/>
                    <a:pt x="201" y="254"/>
                    <a:pt x="201" y="261"/>
                  </a:cubicBezTo>
                  <a:cubicBezTo>
                    <a:pt x="201" y="268"/>
                    <a:pt x="196" y="273"/>
                    <a:pt x="189" y="273"/>
                  </a:cubicBezTo>
                  <a:close/>
                  <a:moveTo>
                    <a:pt x="348" y="234"/>
                  </a:moveTo>
                  <a:cubicBezTo>
                    <a:pt x="348" y="236"/>
                    <a:pt x="346" y="238"/>
                    <a:pt x="344" y="238"/>
                  </a:cubicBezTo>
                  <a:cubicBezTo>
                    <a:pt x="34" y="238"/>
                    <a:pt x="34" y="238"/>
                    <a:pt x="34" y="238"/>
                  </a:cubicBezTo>
                  <a:cubicBezTo>
                    <a:pt x="32" y="238"/>
                    <a:pt x="30" y="236"/>
                    <a:pt x="30" y="234"/>
                  </a:cubicBezTo>
                  <a:cubicBezTo>
                    <a:pt x="30" y="33"/>
                    <a:pt x="30" y="33"/>
                    <a:pt x="30" y="33"/>
                  </a:cubicBezTo>
                  <a:cubicBezTo>
                    <a:pt x="30" y="31"/>
                    <a:pt x="32" y="29"/>
                    <a:pt x="34" y="29"/>
                  </a:cubicBezTo>
                  <a:cubicBezTo>
                    <a:pt x="344" y="29"/>
                    <a:pt x="344" y="29"/>
                    <a:pt x="344" y="29"/>
                  </a:cubicBezTo>
                  <a:cubicBezTo>
                    <a:pt x="346" y="29"/>
                    <a:pt x="348" y="31"/>
                    <a:pt x="348" y="33"/>
                  </a:cubicBezTo>
                  <a:lnTo>
                    <a:pt x="348" y="2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73" name="Freeform 22"/>
            <p:cNvSpPr>
              <a:spLocks/>
            </p:cNvSpPr>
            <p:nvPr/>
          </p:nvSpPr>
          <p:spPr bwMode="auto">
            <a:xfrm>
              <a:off x="4167188" y="4140200"/>
              <a:ext cx="533400" cy="258762"/>
            </a:xfrm>
            <a:custGeom>
              <a:avLst/>
              <a:gdLst>
                <a:gd name="T0" fmla="*/ 257 w 261"/>
                <a:gd name="T1" fmla="*/ 3 h 127"/>
                <a:gd name="T2" fmla="*/ 246 w 261"/>
                <a:gd name="T3" fmla="*/ 4 h 127"/>
                <a:gd name="T4" fmla="*/ 193 w 261"/>
                <a:gd name="T5" fmla="*/ 71 h 127"/>
                <a:gd name="T6" fmla="*/ 141 w 261"/>
                <a:gd name="T7" fmla="*/ 30 h 127"/>
                <a:gd name="T8" fmla="*/ 135 w 261"/>
                <a:gd name="T9" fmla="*/ 29 h 127"/>
                <a:gd name="T10" fmla="*/ 129 w 261"/>
                <a:gd name="T11" fmla="*/ 32 h 127"/>
                <a:gd name="T12" fmla="*/ 90 w 261"/>
                <a:gd name="T13" fmla="*/ 82 h 127"/>
                <a:gd name="T14" fmla="*/ 63 w 261"/>
                <a:gd name="T15" fmla="*/ 58 h 127"/>
                <a:gd name="T16" fmla="*/ 57 w 261"/>
                <a:gd name="T17" fmla="*/ 56 h 127"/>
                <a:gd name="T18" fmla="*/ 52 w 261"/>
                <a:gd name="T19" fmla="*/ 58 h 127"/>
                <a:gd name="T20" fmla="*/ 3 w 261"/>
                <a:gd name="T21" fmla="*/ 114 h 127"/>
                <a:gd name="T22" fmla="*/ 3 w 261"/>
                <a:gd name="T23" fmla="*/ 125 h 127"/>
                <a:gd name="T24" fmla="*/ 9 w 261"/>
                <a:gd name="T25" fmla="*/ 127 h 127"/>
                <a:gd name="T26" fmla="*/ 15 w 261"/>
                <a:gd name="T27" fmla="*/ 125 h 127"/>
                <a:gd name="T28" fmla="*/ 58 w 261"/>
                <a:gd name="T29" fmla="*/ 75 h 127"/>
                <a:gd name="T30" fmla="*/ 86 w 261"/>
                <a:gd name="T31" fmla="*/ 100 h 127"/>
                <a:gd name="T32" fmla="*/ 92 w 261"/>
                <a:gd name="T33" fmla="*/ 102 h 127"/>
                <a:gd name="T34" fmla="*/ 98 w 261"/>
                <a:gd name="T35" fmla="*/ 99 h 127"/>
                <a:gd name="T36" fmla="*/ 137 w 261"/>
                <a:gd name="T37" fmla="*/ 48 h 127"/>
                <a:gd name="T38" fmla="*/ 189 w 261"/>
                <a:gd name="T39" fmla="*/ 88 h 127"/>
                <a:gd name="T40" fmla="*/ 200 w 261"/>
                <a:gd name="T41" fmla="*/ 87 h 127"/>
                <a:gd name="T42" fmla="*/ 258 w 261"/>
                <a:gd name="T43" fmla="*/ 14 h 127"/>
                <a:gd name="T44" fmla="*/ 257 w 261"/>
                <a:gd name="T45" fmla="*/ 3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1" h="127">
                  <a:moveTo>
                    <a:pt x="257" y="3"/>
                  </a:moveTo>
                  <a:cubicBezTo>
                    <a:pt x="254" y="0"/>
                    <a:pt x="249" y="1"/>
                    <a:pt x="246" y="4"/>
                  </a:cubicBezTo>
                  <a:cubicBezTo>
                    <a:pt x="193" y="71"/>
                    <a:pt x="193" y="71"/>
                    <a:pt x="193" y="71"/>
                  </a:cubicBezTo>
                  <a:cubicBezTo>
                    <a:pt x="141" y="30"/>
                    <a:pt x="141" y="30"/>
                    <a:pt x="141" y="30"/>
                  </a:cubicBezTo>
                  <a:cubicBezTo>
                    <a:pt x="139" y="29"/>
                    <a:pt x="137" y="28"/>
                    <a:pt x="135" y="29"/>
                  </a:cubicBezTo>
                  <a:cubicBezTo>
                    <a:pt x="133" y="29"/>
                    <a:pt x="131" y="30"/>
                    <a:pt x="129" y="32"/>
                  </a:cubicBezTo>
                  <a:cubicBezTo>
                    <a:pt x="90" y="82"/>
                    <a:pt x="90" y="82"/>
                    <a:pt x="90" y="82"/>
                  </a:cubicBezTo>
                  <a:cubicBezTo>
                    <a:pt x="63" y="58"/>
                    <a:pt x="63" y="58"/>
                    <a:pt x="63" y="58"/>
                  </a:cubicBezTo>
                  <a:cubicBezTo>
                    <a:pt x="61" y="56"/>
                    <a:pt x="59" y="55"/>
                    <a:pt x="57" y="56"/>
                  </a:cubicBezTo>
                  <a:cubicBezTo>
                    <a:pt x="55" y="56"/>
                    <a:pt x="53" y="57"/>
                    <a:pt x="52" y="58"/>
                  </a:cubicBezTo>
                  <a:cubicBezTo>
                    <a:pt x="3" y="114"/>
                    <a:pt x="3" y="114"/>
                    <a:pt x="3" y="114"/>
                  </a:cubicBezTo>
                  <a:cubicBezTo>
                    <a:pt x="0" y="117"/>
                    <a:pt x="0" y="123"/>
                    <a:pt x="3" y="125"/>
                  </a:cubicBezTo>
                  <a:cubicBezTo>
                    <a:pt x="5" y="127"/>
                    <a:pt x="7" y="127"/>
                    <a:pt x="9" y="127"/>
                  </a:cubicBezTo>
                  <a:cubicBezTo>
                    <a:pt x="11" y="127"/>
                    <a:pt x="13" y="127"/>
                    <a:pt x="15" y="125"/>
                  </a:cubicBezTo>
                  <a:cubicBezTo>
                    <a:pt x="58" y="75"/>
                    <a:pt x="58" y="75"/>
                    <a:pt x="58" y="75"/>
                  </a:cubicBezTo>
                  <a:cubicBezTo>
                    <a:pt x="86" y="100"/>
                    <a:pt x="86" y="100"/>
                    <a:pt x="86" y="100"/>
                  </a:cubicBezTo>
                  <a:cubicBezTo>
                    <a:pt x="88" y="101"/>
                    <a:pt x="90" y="102"/>
                    <a:pt x="92" y="102"/>
                  </a:cubicBezTo>
                  <a:cubicBezTo>
                    <a:pt x="94" y="101"/>
                    <a:pt x="96" y="100"/>
                    <a:pt x="98" y="99"/>
                  </a:cubicBezTo>
                  <a:cubicBezTo>
                    <a:pt x="137" y="48"/>
                    <a:pt x="137" y="48"/>
                    <a:pt x="137" y="48"/>
                  </a:cubicBezTo>
                  <a:cubicBezTo>
                    <a:pt x="189" y="88"/>
                    <a:pt x="189" y="88"/>
                    <a:pt x="189" y="88"/>
                  </a:cubicBezTo>
                  <a:cubicBezTo>
                    <a:pt x="192" y="91"/>
                    <a:pt x="197" y="90"/>
                    <a:pt x="200" y="87"/>
                  </a:cubicBezTo>
                  <a:cubicBezTo>
                    <a:pt x="258" y="14"/>
                    <a:pt x="258" y="14"/>
                    <a:pt x="258" y="14"/>
                  </a:cubicBezTo>
                  <a:cubicBezTo>
                    <a:pt x="261" y="11"/>
                    <a:pt x="261" y="6"/>
                    <a:pt x="257"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74" name="Rectangle 23"/>
            <p:cNvSpPr>
              <a:spLocks noChangeArrowheads="1"/>
            </p:cNvSpPr>
            <p:nvPr/>
          </p:nvSpPr>
          <p:spPr bwMode="auto">
            <a:xfrm>
              <a:off x="4278313" y="4665663"/>
              <a:ext cx="311150" cy="254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grpSp>
      <p:sp>
        <p:nvSpPr>
          <p:cNvPr id="182" name="TextBox 181"/>
          <p:cNvSpPr txBox="1"/>
          <p:nvPr/>
        </p:nvSpPr>
        <p:spPr>
          <a:xfrm>
            <a:off x="6708045" y="6118275"/>
            <a:ext cx="333470" cy="226294"/>
          </a:xfrm>
          <a:prstGeom prst="rect">
            <a:avLst/>
          </a:prstGeom>
          <a:noFill/>
        </p:spPr>
        <p:txBody>
          <a:bodyPr wrap="none" lIns="89642" tIns="44821" rIns="89642" bIns="44821"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r>
              <a:rPr lang="en-US" sz="980"/>
              <a:t>C#</a:t>
            </a:r>
          </a:p>
        </p:txBody>
      </p:sp>
      <p:sp>
        <p:nvSpPr>
          <p:cNvPr id="183" name="TextBox 182"/>
          <p:cNvSpPr txBox="1"/>
          <p:nvPr/>
        </p:nvSpPr>
        <p:spPr>
          <a:xfrm>
            <a:off x="9435832" y="6126042"/>
            <a:ext cx="790177" cy="226260"/>
          </a:xfrm>
          <a:prstGeom prst="rect">
            <a:avLst/>
          </a:prstGeom>
          <a:noFill/>
        </p:spPr>
        <p:txBody>
          <a:bodyPr wrap="none" lIns="89642" tIns="44821" rIns="89642" bIns="44821"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r>
              <a:rPr lang="en-US" sz="980"/>
              <a:t>PowerShell</a:t>
            </a:r>
          </a:p>
        </p:txBody>
      </p:sp>
      <p:sp>
        <p:nvSpPr>
          <p:cNvPr id="184" name="TextBox 183"/>
          <p:cNvSpPr txBox="1"/>
          <p:nvPr/>
        </p:nvSpPr>
        <p:spPr>
          <a:xfrm>
            <a:off x="11044050" y="6126042"/>
            <a:ext cx="488811" cy="226260"/>
          </a:xfrm>
          <a:prstGeom prst="rect">
            <a:avLst/>
          </a:prstGeom>
          <a:noFill/>
        </p:spPr>
        <p:txBody>
          <a:bodyPr wrap="none" lIns="89642" tIns="44821" rIns="89642" bIns="44821"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r>
              <a:rPr lang="en-US" sz="980"/>
              <a:t>Batch</a:t>
            </a:r>
          </a:p>
        </p:txBody>
      </p:sp>
      <p:sp>
        <p:nvSpPr>
          <p:cNvPr id="185" name="TextBox 184"/>
          <p:cNvSpPr txBox="1"/>
          <p:nvPr/>
        </p:nvSpPr>
        <p:spPr>
          <a:xfrm>
            <a:off x="7939379" y="6118275"/>
            <a:ext cx="731058" cy="226294"/>
          </a:xfrm>
          <a:prstGeom prst="rect">
            <a:avLst/>
          </a:prstGeom>
          <a:noFill/>
        </p:spPr>
        <p:txBody>
          <a:bodyPr wrap="none" lIns="89642" tIns="44821" rIns="89642" bIns="44821"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r>
              <a:rPr lang="en-US" sz="980"/>
              <a:t>JavaScript</a:t>
            </a:r>
          </a:p>
        </p:txBody>
      </p:sp>
      <p:sp>
        <p:nvSpPr>
          <p:cNvPr id="186" name="TextBox 185"/>
          <p:cNvSpPr txBox="1"/>
          <p:nvPr/>
        </p:nvSpPr>
        <p:spPr>
          <a:xfrm>
            <a:off x="8839194" y="6126042"/>
            <a:ext cx="411867" cy="226260"/>
          </a:xfrm>
          <a:prstGeom prst="rect">
            <a:avLst/>
          </a:prstGeom>
          <a:noFill/>
        </p:spPr>
        <p:txBody>
          <a:bodyPr wrap="none" lIns="89642" tIns="44821" rIns="89642" bIns="44821"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r>
              <a:rPr lang="en-US" sz="980"/>
              <a:t>PHP</a:t>
            </a:r>
          </a:p>
        </p:txBody>
      </p:sp>
      <p:sp>
        <p:nvSpPr>
          <p:cNvPr id="187" name="TextBox 186"/>
          <p:cNvSpPr txBox="1"/>
          <p:nvPr/>
        </p:nvSpPr>
        <p:spPr>
          <a:xfrm>
            <a:off x="7438154" y="6126042"/>
            <a:ext cx="315687" cy="226260"/>
          </a:xfrm>
          <a:prstGeom prst="rect">
            <a:avLst/>
          </a:prstGeom>
          <a:noFill/>
        </p:spPr>
        <p:txBody>
          <a:bodyPr wrap="none" lIns="89642" tIns="44821" rIns="89642" bIns="44821"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r>
              <a:rPr lang="en-US" sz="980"/>
              <a:t>F#</a:t>
            </a:r>
          </a:p>
        </p:txBody>
      </p:sp>
      <p:sp>
        <p:nvSpPr>
          <p:cNvPr id="188" name="TextBox 187"/>
          <p:cNvSpPr txBox="1"/>
          <p:nvPr/>
        </p:nvSpPr>
        <p:spPr>
          <a:xfrm>
            <a:off x="10367161" y="6126042"/>
            <a:ext cx="440721" cy="226260"/>
          </a:xfrm>
          <a:prstGeom prst="rect">
            <a:avLst/>
          </a:prstGeom>
          <a:noFill/>
        </p:spPr>
        <p:txBody>
          <a:bodyPr wrap="none" lIns="89642" tIns="44821" rIns="89642" bIns="44821"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r>
              <a:rPr lang="en-US" sz="980"/>
              <a:t>Bash</a:t>
            </a:r>
          </a:p>
        </p:txBody>
      </p:sp>
      <p:pic>
        <p:nvPicPr>
          <p:cNvPr id="20" name="Picture 19"/>
          <p:cNvPicPr>
            <a:picLocks noChangeAspect="1"/>
          </p:cNvPicPr>
          <p:nvPr/>
        </p:nvPicPr>
        <p:blipFill>
          <a:blip r:embed="rId14"/>
          <a:stretch>
            <a:fillRect/>
          </a:stretch>
        </p:blipFill>
        <p:spPr>
          <a:xfrm>
            <a:off x="6682431" y="5667805"/>
            <a:ext cx="384696" cy="268927"/>
          </a:xfrm>
          <a:prstGeom prst="rect">
            <a:avLst/>
          </a:prstGeom>
        </p:spPr>
      </p:pic>
      <p:pic>
        <p:nvPicPr>
          <p:cNvPr id="22" name="Picture 21"/>
          <p:cNvPicPr>
            <a:picLocks noChangeAspect="1"/>
          </p:cNvPicPr>
          <p:nvPr/>
        </p:nvPicPr>
        <p:blipFill>
          <a:blip r:embed="rId15"/>
          <a:stretch>
            <a:fillRect/>
          </a:stretch>
        </p:blipFill>
        <p:spPr>
          <a:xfrm>
            <a:off x="7359887" y="5578162"/>
            <a:ext cx="472224" cy="448212"/>
          </a:xfrm>
          <a:prstGeom prst="rect">
            <a:avLst/>
          </a:prstGeom>
        </p:spPr>
      </p:pic>
      <p:pic>
        <p:nvPicPr>
          <p:cNvPr id="23" name="Picture 22"/>
          <p:cNvPicPr>
            <a:picLocks noChangeAspect="1"/>
          </p:cNvPicPr>
          <p:nvPr/>
        </p:nvPicPr>
        <p:blipFill>
          <a:blip r:embed="rId16"/>
          <a:stretch>
            <a:fillRect/>
          </a:stretch>
        </p:blipFill>
        <p:spPr>
          <a:xfrm>
            <a:off x="8124870" y="5622983"/>
            <a:ext cx="358570" cy="358570"/>
          </a:xfrm>
          <a:prstGeom prst="rect">
            <a:avLst/>
          </a:prstGeom>
        </p:spPr>
      </p:pic>
      <p:pic>
        <p:nvPicPr>
          <p:cNvPr id="24" name="Picture 23"/>
          <p:cNvPicPr>
            <a:picLocks noChangeAspect="1"/>
          </p:cNvPicPr>
          <p:nvPr/>
        </p:nvPicPr>
        <p:blipFill>
          <a:blip r:embed="rId17"/>
          <a:stretch>
            <a:fillRect/>
          </a:stretch>
        </p:blipFill>
        <p:spPr>
          <a:xfrm>
            <a:off x="8776199" y="5666103"/>
            <a:ext cx="537855" cy="272331"/>
          </a:xfrm>
          <a:prstGeom prst="rect">
            <a:avLst/>
          </a:prstGeom>
        </p:spPr>
      </p:pic>
      <p:pic>
        <p:nvPicPr>
          <p:cNvPr id="25" name="Picture 24"/>
          <p:cNvPicPr>
            <a:picLocks noChangeAspect="1"/>
          </p:cNvPicPr>
          <p:nvPr/>
        </p:nvPicPr>
        <p:blipFill>
          <a:blip r:embed="rId18"/>
          <a:stretch>
            <a:fillRect/>
          </a:stretch>
        </p:blipFill>
        <p:spPr>
          <a:xfrm>
            <a:off x="9606814" y="5632777"/>
            <a:ext cx="448212" cy="338984"/>
          </a:xfrm>
          <a:prstGeom prst="rect">
            <a:avLst/>
          </a:prstGeom>
        </p:spPr>
      </p:pic>
      <p:pic>
        <p:nvPicPr>
          <p:cNvPr id="26" name="Picture 25"/>
          <p:cNvPicPr>
            <a:picLocks noChangeAspect="1"/>
          </p:cNvPicPr>
          <p:nvPr/>
        </p:nvPicPr>
        <p:blipFill>
          <a:blip r:embed="rId19"/>
          <a:stretch>
            <a:fillRect/>
          </a:stretch>
        </p:blipFill>
        <p:spPr>
          <a:xfrm>
            <a:off x="10347786" y="5610211"/>
            <a:ext cx="448212" cy="384114"/>
          </a:xfrm>
          <a:prstGeom prst="rect">
            <a:avLst/>
          </a:prstGeom>
        </p:spPr>
      </p:pic>
      <p:sp>
        <p:nvSpPr>
          <p:cNvPr id="189" name="Freeform 114"/>
          <p:cNvSpPr>
            <a:spLocks noChangeAspect="1" noEditPoints="1"/>
          </p:cNvSpPr>
          <p:nvPr/>
        </p:nvSpPr>
        <p:spPr bwMode="auto">
          <a:xfrm>
            <a:off x="11088755" y="5610845"/>
            <a:ext cx="390630" cy="382848"/>
          </a:xfrm>
          <a:custGeom>
            <a:avLst/>
            <a:gdLst>
              <a:gd name="T0" fmla="*/ 37 w 106"/>
              <a:gd name="T1" fmla="*/ 104 h 104"/>
              <a:gd name="T2" fmla="*/ 25 w 106"/>
              <a:gd name="T3" fmla="*/ 87 h 104"/>
              <a:gd name="T4" fmla="*/ 0 w 106"/>
              <a:gd name="T5" fmla="*/ 65 h 104"/>
              <a:gd name="T6" fmla="*/ 9 w 106"/>
              <a:gd name="T7" fmla="*/ 52 h 104"/>
              <a:gd name="T8" fmla="*/ 0 w 106"/>
              <a:gd name="T9" fmla="*/ 40 h 104"/>
              <a:gd name="T10" fmla="*/ 25 w 106"/>
              <a:gd name="T11" fmla="*/ 18 h 104"/>
              <a:gd name="T12" fmla="*/ 37 w 106"/>
              <a:gd name="T13" fmla="*/ 0 h 104"/>
              <a:gd name="T14" fmla="*/ 69 w 106"/>
              <a:gd name="T15" fmla="*/ 11 h 104"/>
              <a:gd name="T16" fmla="*/ 90 w 106"/>
              <a:gd name="T17" fmla="*/ 13 h 104"/>
              <a:gd name="T18" fmla="*/ 96 w 106"/>
              <a:gd name="T19" fmla="*/ 46 h 104"/>
              <a:gd name="T20" fmla="*/ 96 w 106"/>
              <a:gd name="T21" fmla="*/ 59 h 104"/>
              <a:gd name="T22" fmla="*/ 90 w 106"/>
              <a:gd name="T23" fmla="*/ 92 h 104"/>
              <a:gd name="T24" fmla="*/ 69 w 106"/>
              <a:gd name="T25" fmla="*/ 93 h 104"/>
              <a:gd name="T26" fmla="*/ 45 w 106"/>
              <a:gd name="T27" fmla="*/ 96 h 104"/>
              <a:gd name="T28" fmla="*/ 61 w 106"/>
              <a:gd name="T29" fmla="*/ 88 h 104"/>
              <a:gd name="T30" fmla="*/ 77 w 106"/>
              <a:gd name="T31" fmla="*/ 79 h 104"/>
              <a:gd name="T32" fmla="*/ 87 w 106"/>
              <a:gd name="T33" fmla="*/ 81 h 104"/>
              <a:gd name="T34" fmla="*/ 87 w 106"/>
              <a:gd name="T35" fmla="*/ 63 h 104"/>
              <a:gd name="T36" fmla="*/ 89 w 106"/>
              <a:gd name="T37" fmla="*/ 52 h 104"/>
              <a:gd name="T38" fmla="*/ 87 w 106"/>
              <a:gd name="T39" fmla="*/ 42 h 104"/>
              <a:gd name="T40" fmla="*/ 87 w 106"/>
              <a:gd name="T41" fmla="*/ 24 h 104"/>
              <a:gd name="T42" fmla="*/ 77 w 106"/>
              <a:gd name="T43" fmla="*/ 26 h 104"/>
              <a:gd name="T44" fmla="*/ 61 w 106"/>
              <a:gd name="T45" fmla="*/ 17 h 104"/>
              <a:gd name="T46" fmla="*/ 45 w 106"/>
              <a:gd name="T47" fmla="*/ 8 h 104"/>
              <a:gd name="T48" fmla="*/ 42 w 106"/>
              <a:gd name="T49" fmla="*/ 18 h 104"/>
              <a:gd name="T50" fmla="*/ 26 w 106"/>
              <a:gd name="T51" fmla="*/ 28 h 104"/>
              <a:gd name="T52" fmla="*/ 11 w 106"/>
              <a:gd name="T53" fmla="*/ 37 h 104"/>
              <a:gd name="T54" fmla="*/ 18 w 106"/>
              <a:gd name="T55" fmla="*/ 45 h 104"/>
              <a:gd name="T56" fmla="*/ 18 w 106"/>
              <a:gd name="T57" fmla="*/ 60 h 104"/>
              <a:gd name="T58" fmla="*/ 11 w 106"/>
              <a:gd name="T59" fmla="*/ 68 h 104"/>
              <a:gd name="T60" fmla="*/ 26 w 106"/>
              <a:gd name="T61" fmla="*/ 77 h 104"/>
              <a:gd name="T62" fmla="*/ 42 w 106"/>
              <a:gd name="T63" fmla="*/ 87 h 104"/>
              <a:gd name="T64" fmla="*/ 45 w 106"/>
              <a:gd name="T65" fmla="*/ 96 h 104"/>
              <a:gd name="T66" fmla="*/ 25 w 106"/>
              <a:gd name="T67" fmla="*/ 52 h 104"/>
              <a:gd name="T68" fmla="*/ 81 w 106"/>
              <a:gd name="T69" fmla="*/ 52 h 104"/>
              <a:gd name="T70" fmla="*/ 53 w 106"/>
              <a:gd name="T71" fmla="*/ 32 h 104"/>
              <a:gd name="T72" fmla="*/ 53 w 106"/>
              <a:gd name="T73" fmla="*/ 72 h 104"/>
              <a:gd name="T74" fmla="*/ 53 w 106"/>
              <a:gd name="T75" fmla="*/ 3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6" h="104">
                <a:moveTo>
                  <a:pt x="69" y="104"/>
                </a:moveTo>
                <a:cubicBezTo>
                  <a:pt x="37" y="104"/>
                  <a:pt x="37" y="104"/>
                  <a:pt x="37" y="104"/>
                </a:cubicBezTo>
                <a:cubicBezTo>
                  <a:pt x="37" y="93"/>
                  <a:pt x="37" y="93"/>
                  <a:pt x="37" y="93"/>
                </a:cubicBezTo>
                <a:cubicBezTo>
                  <a:pt x="33" y="92"/>
                  <a:pt x="29" y="90"/>
                  <a:pt x="25" y="87"/>
                </a:cubicBezTo>
                <a:cubicBezTo>
                  <a:pt x="16" y="92"/>
                  <a:pt x="16" y="92"/>
                  <a:pt x="16" y="92"/>
                </a:cubicBezTo>
                <a:cubicBezTo>
                  <a:pt x="0" y="65"/>
                  <a:pt x="0" y="65"/>
                  <a:pt x="0" y="65"/>
                </a:cubicBezTo>
                <a:cubicBezTo>
                  <a:pt x="9" y="59"/>
                  <a:pt x="9" y="59"/>
                  <a:pt x="9" y="59"/>
                </a:cubicBezTo>
                <a:cubicBezTo>
                  <a:pt x="9" y="57"/>
                  <a:pt x="9" y="55"/>
                  <a:pt x="9" y="52"/>
                </a:cubicBezTo>
                <a:cubicBezTo>
                  <a:pt x="9" y="50"/>
                  <a:pt x="9" y="48"/>
                  <a:pt x="9" y="46"/>
                </a:cubicBezTo>
                <a:cubicBezTo>
                  <a:pt x="0" y="40"/>
                  <a:pt x="0" y="40"/>
                  <a:pt x="0" y="40"/>
                </a:cubicBezTo>
                <a:cubicBezTo>
                  <a:pt x="16" y="13"/>
                  <a:pt x="16" y="13"/>
                  <a:pt x="16" y="13"/>
                </a:cubicBezTo>
                <a:cubicBezTo>
                  <a:pt x="25" y="18"/>
                  <a:pt x="25" y="18"/>
                  <a:pt x="25" y="18"/>
                </a:cubicBezTo>
                <a:cubicBezTo>
                  <a:pt x="29" y="15"/>
                  <a:pt x="33" y="13"/>
                  <a:pt x="37" y="11"/>
                </a:cubicBezTo>
                <a:cubicBezTo>
                  <a:pt x="37" y="0"/>
                  <a:pt x="37" y="0"/>
                  <a:pt x="37" y="0"/>
                </a:cubicBezTo>
                <a:cubicBezTo>
                  <a:pt x="69" y="0"/>
                  <a:pt x="69" y="0"/>
                  <a:pt x="69" y="0"/>
                </a:cubicBezTo>
                <a:cubicBezTo>
                  <a:pt x="69" y="11"/>
                  <a:pt x="69" y="11"/>
                  <a:pt x="69" y="11"/>
                </a:cubicBezTo>
                <a:cubicBezTo>
                  <a:pt x="73" y="13"/>
                  <a:pt x="77" y="15"/>
                  <a:pt x="80" y="18"/>
                </a:cubicBezTo>
                <a:cubicBezTo>
                  <a:pt x="90" y="13"/>
                  <a:pt x="90" y="13"/>
                  <a:pt x="90" y="13"/>
                </a:cubicBezTo>
                <a:cubicBezTo>
                  <a:pt x="106" y="40"/>
                  <a:pt x="106" y="40"/>
                  <a:pt x="106" y="40"/>
                </a:cubicBezTo>
                <a:cubicBezTo>
                  <a:pt x="96" y="46"/>
                  <a:pt x="96" y="46"/>
                  <a:pt x="96" y="46"/>
                </a:cubicBezTo>
                <a:cubicBezTo>
                  <a:pt x="97" y="48"/>
                  <a:pt x="97" y="50"/>
                  <a:pt x="97" y="52"/>
                </a:cubicBezTo>
                <a:cubicBezTo>
                  <a:pt x="97" y="55"/>
                  <a:pt x="97" y="57"/>
                  <a:pt x="96" y="59"/>
                </a:cubicBezTo>
                <a:cubicBezTo>
                  <a:pt x="106" y="65"/>
                  <a:pt x="106" y="65"/>
                  <a:pt x="106" y="65"/>
                </a:cubicBezTo>
                <a:cubicBezTo>
                  <a:pt x="90" y="92"/>
                  <a:pt x="90" y="92"/>
                  <a:pt x="90" y="92"/>
                </a:cubicBezTo>
                <a:cubicBezTo>
                  <a:pt x="80" y="87"/>
                  <a:pt x="80" y="87"/>
                  <a:pt x="80" y="87"/>
                </a:cubicBezTo>
                <a:cubicBezTo>
                  <a:pt x="77" y="90"/>
                  <a:pt x="73" y="92"/>
                  <a:pt x="69" y="93"/>
                </a:cubicBezTo>
                <a:lnTo>
                  <a:pt x="69" y="104"/>
                </a:lnTo>
                <a:close/>
                <a:moveTo>
                  <a:pt x="45" y="96"/>
                </a:moveTo>
                <a:cubicBezTo>
                  <a:pt x="61" y="96"/>
                  <a:pt x="61" y="96"/>
                  <a:pt x="61" y="96"/>
                </a:cubicBezTo>
                <a:cubicBezTo>
                  <a:pt x="61" y="88"/>
                  <a:pt x="61" y="88"/>
                  <a:pt x="61" y="88"/>
                </a:cubicBezTo>
                <a:cubicBezTo>
                  <a:pt x="64" y="87"/>
                  <a:pt x="64" y="87"/>
                  <a:pt x="64" y="87"/>
                </a:cubicBezTo>
                <a:cubicBezTo>
                  <a:pt x="69" y="85"/>
                  <a:pt x="73" y="83"/>
                  <a:pt x="77" y="79"/>
                </a:cubicBezTo>
                <a:cubicBezTo>
                  <a:pt x="79" y="77"/>
                  <a:pt x="79" y="77"/>
                  <a:pt x="79" y="77"/>
                </a:cubicBezTo>
                <a:cubicBezTo>
                  <a:pt x="87" y="81"/>
                  <a:pt x="87" y="81"/>
                  <a:pt x="87" y="81"/>
                </a:cubicBezTo>
                <a:cubicBezTo>
                  <a:pt x="95" y="68"/>
                  <a:pt x="95" y="68"/>
                  <a:pt x="95" y="68"/>
                </a:cubicBezTo>
                <a:cubicBezTo>
                  <a:pt x="87" y="63"/>
                  <a:pt x="87" y="63"/>
                  <a:pt x="87" y="63"/>
                </a:cubicBezTo>
                <a:cubicBezTo>
                  <a:pt x="88" y="60"/>
                  <a:pt x="88" y="60"/>
                  <a:pt x="88" y="60"/>
                </a:cubicBezTo>
                <a:cubicBezTo>
                  <a:pt x="88" y="58"/>
                  <a:pt x="89" y="55"/>
                  <a:pt x="89" y="52"/>
                </a:cubicBezTo>
                <a:cubicBezTo>
                  <a:pt x="89" y="50"/>
                  <a:pt x="88" y="47"/>
                  <a:pt x="88" y="45"/>
                </a:cubicBezTo>
                <a:cubicBezTo>
                  <a:pt x="87" y="42"/>
                  <a:pt x="87" y="42"/>
                  <a:pt x="87" y="42"/>
                </a:cubicBezTo>
                <a:cubicBezTo>
                  <a:pt x="95" y="37"/>
                  <a:pt x="95" y="37"/>
                  <a:pt x="95" y="37"/>
                </a:cubicBezTo>
                <a:cubicBezTo>
                  <a:pt x="87" y="24"/>
                  <a:pt x="87" y="24"/>
                  <a:pt x="87" y="24"/>
                </a:cubicBezTo>
                <a:cubicBezTo>
                  <a:pt x="79" y="28"/>
                  <a:pt x="79" y="28"/>
                  <a:pt x="79" y="28"/>
                </a:cubicBezTo>
                <a:cubicBezTo>
                  <a:pt x="77" y="26"/>
                  <a:pt x="77" y="26"/>
                  <a:pt x="77" y="26"/>
                </a:cubicBezTo>
                <a:cubicBezTo>
                  <a:pt x="73" y="22"/>
                  <a:pt x="69" y="20"/>
                  <a:pt x="64" y="18"/>
                </a:cubicBezTo>
                <a:cubicBezTo>
                  <a:pt x="61" y="17"/>
                  <a:pt x="61" y="17"/>
                  <a:pt x="61" y="17"/>
                </a:cubicBezTo>
                <a:cubicBezTo>
                  <a:pt x="61" y="8"/>
                  <a:pt x="61" y="8"/>
                  <a:pt x="61" y="8"/>
                </a:cubicBezTo>
                <a:cubicBezTo>
                  <a:pt x="45" y="8"/>
                  <a:pt x="45" y="8"/>
                  <a:pt x="45" y="8"/>
                </a:cubicBezTo>
                <a:cubicBezTo>
                  <a:pt x="45" y="17"/>
                  <a:pt x="45" y="17"/>
                  <a:pt x="45" y="17"/>
                </a:cubicBezTo>
                <a:cubicBezTo>
                  <a:pt x="42" y="18"/>
                  <a:pt x="42" y="18"/>
                  <a:pt x="42" y="18"/>
                </a:cubicBezTo>
                <a:cubicBezTo>
                  <a:pt x="37" y="20"/>
                  <a:pt x="32" y="22"/>
                  <a:pt x="28" y="26"/>
                </a:cubicBezTo>
                <a:cubicBezTo>
                  <a:pt x="26" y="28"/>
                  <a:pt x="26" y="28"/>
                  <a:pt x="26" y="28"/>
                </a:cubicBezTo>
                <a:cubicBezTo>
                  <a:pt x="19" y="24"/>
                  <a:pt x="19" y="24"/>
                  <a:pt x="19" y="24"/>
                </a:cubicBezTo>
                <a:cubicBezTo>
                  <a:pt x="11" y="37"/>
                  <a:pt x="11" y="37"/>
                  <a:pt x="11" y="37"/>
                </a:cubicBezTo>
                <a:cubicBezTo>
                  <a:pt x="18" y="42"/>
                  <a:pt x="18" y="42"/>
                  <a:pt x="18" y="42"/>
                </a:cubicBezTo>
                <a:cubicBezTo>
                  <a:pt x="18" y="45"/>
                  <a:pt x="18" y="45"/>
                  <a:pt x="18" y="45"/>
                </a:cubicBezTo>
                <a:cubicBezTo>
                  <a:pt x="17" y="47"/>
                  <a:pt x="17" y="50"/>
                  <a:pt x="17" y="52"/>
                </a:cubicBezTo>
                <a:cubicBezTo>
                  <a:pt x="17" y="55"/>
                  <a:pt x="17" y="58"/>
                  <a:pt x="18" y="60"/>
                </a:cubicBezTo>
                <a:cubicBezTo>
                  <a:pt x="18" y="63"/>
                  <a:pt x="18" y="63"/>
                  <a:pt x="18" y="63"/>
                </a:cubicBezTo>
                <a:cubicBezTo>
                  <a:pt x="11" y="68"/>
                  <a:pt x="11" y="68"/>
                  <a:pt x="11" y="68"/>
                </a:cubicBezTo>
                <a:cubicBezTo>
                  <a:pt x="19" y="81"/>
                  <a:pt x="19" y="81"/>
                  <a:pt x="19" y="81"/>
                </a:cubicBezTo>
                <a:cubicBezTo>
                  <a:pt x="26" y="77"/>
                  <a:pt x="26" y="77"/>
                  <a:pt x="26" y="77"/>
                </a:cubicBezTo>
                <a:cubicBezTo>
                  <a:pt x="28" y="79"/>
                  <a:pt x="28" y="79"/>
                  <a:pt x="28" y="79"/>
                </a:cubicBezTo>
                <a:cubicBezTo>
                  <a:pt x="32" y="83"/>
                  <a:pt x="37" y="85"/>
                  <a:pt x="42" y="87"/>
                </a:cubicBezTo>
                <a:cubicBezTo>
                  <a:pt x="45" y="88"/>
                  <a:pt x="45" y="88"/>
                  <a:pt x="45" y="88"/>
                </a:cubicBezTo>
                <a:lnTo>
                  <a:pt x="45" y="96"/>
                </a:lnTo>
                <a:close/>
                <a:moveTo>
                  <a:pt x="53" y="80"/>
                </a:moveTo>
                <a:cubicBezTo>
                  <a:pt x="37" y="80"/>
                  <a:pt x="25" y="68"/>
                  <a:pt x="25" y="52"/>
                </a:cubicBezTo>
                <a:cubicBezTo>
                  <a:pt x="25" y="37"/>
                  <a:pt x="37" y="24"/>
                  <a:pt x="53" y="24"/>
                </a:cubicBezTo>
                <a:cubicBezTo>
                  <a:pt x="68" y="24"/>
                  <a:pt x="81" y="37"/>
                  <a:pt x="81" y="52"/>
                </a:cubicBezTo>
                <a:cubicBezTo>
                  <a:pt x="81" y="68"/>
                  <a:pt x="68" y="80"/>
                  <a:pt x="53" y="80"/>
                </a:cubicBezTo>
                <a:close/>
                <a:moveTo>
                  <a:pt x="53" y="32"/>
                </a:moveTo>
                <a:cubicBezTo>
                  <a:pt x="42" y="32"/>
                  <a:pt x="33" y="41"/>
                  <a:pt x="33" y="52"/>
                </a:cubicBezTo>
                <a:cubicBezTo>
                  <a:pt x="33" y="64"/>
                  <a:pt x="42" y="72"/>
                  <a:pt x="53" y="72"/>
                </a:cubicBezTo>
                <a:cubicBezTo>
                  <a:pt x="64" y="72"/>
                  <a:pt x="73" y="64"/>
                  <a:pt x="73" y="52"/>
                </a:cubicBezTo>
                <a:cubicBezTo>
                  <a:pt x="73" y="41"/>
                  <a:pt x="64" y="32"/>
                  <a:pt x="53" y="32"/>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endParaRPr lang="en-US" sz="1765"/>
          </a:p>
        </p:txBody>
      </p:sp>
      <p:pic>
        <p:nvPicPr>
          <p:cNvPr id="116" name="Picture 115"/>
          <p:cNvPicPr>
            <a:picLocks noChangeAspect="1"/>
          </p:cNvPicPr>
          <p:nvPr/>
        </p:nvPicPr>
        <p:blipFill>
          <a:blip r:embed="rId20" cstate="print">
            <a:biLevel thresh="25000"/>
            <a:extLst>
              <a:ext uri="{28A0092B-C50C-407E-A947-70E740481C1C}">
                <a14:useLocalDpi xmlns:a14="http://schemas.microsoft.com/office/drawing/2010/main" val="0"/>
              </a:ext>
            </a:extLst>
          </a:blip>
          <a:stretch>
            <a:fillRect/>
          </a:stretch>
        </p:blipFill>
        <p:spPr>
          <a:xfrm>
            <a:off x="4186363" y="3626465"/>
            <a:ext cx="782308" cy="782308"/>
          </a:xfrm>
          <a:prstGeom prst="rect">
            <a:avLst/>
          </a:prstGeom>
        </p:spPr>
      </p:pic>
    </p:spTree>
    <p:extLst>
      <p:ext uri="{BB962C8B-B14F-4D97-AF65-F5344CB8AC3E}">
        <p14:creationId xmlns:p14="http://schemas.microsoft.com/office/powerpoint/2010/main" val="3801255459"/>
      </p:ext>
    </p:extLst>
  </p:cSld>
  <p:clrMapOvr>
    <a:masterClrMapping/>
  </p:clrMapOvr>
  <p:transition spd="med">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p:nvPr/>
        </p:nvGrpSpPr>
        <p:grpSpPr>
          <a:xfrm>
            <a:off x="4168687" y="3447202"/>
            <a:ext cx="3854627" cy="3110594"/>
            <a:chOff x="4252278" y="3515829"/>
            <a:chExt cx="3931920" cy="3172968"/>
          </a:xfrm>
        </p:grpSpPr>
        <p:sp>
          <p:nvSpPr>
            <p:cNvPr id="22" name="TextBox 21"/>
            <p:cNvSpPr txBox="1"/>
            <p:nvPr/>
          </p:nvSpPr>
          <p:spPr>
            <a:xfrm>
              <a:off x="4252278" y="3515829"/>
              <a:ext cx="3931920" cy="3172968"/>
            </a:xfrm>
            <a:prstGeom prst="rect">
              <a:avLst/>
            </a:prstGeom>
            <a:solidFill>
              <a:schemeClr val="tx2"/>
            </a:solidFill>
          </p:spPr>
          <p:txBody>
            <a:bodyPr wrap="square" lIns="179234" tIns="143387" rIns="179234" bIns="143387" rtlCol="0" anchor="t" anchorCtr="0">
              <a:noAutofit/>
            </a:bodyPr>
            <a:lstStyle/>
            <a:p>
              <a:pPr defTabSz="914192">
                <a:lnSpc>
                  <a:spcPct val="90000"/>
                </a:lnSpc>
                <a:defRPr/>
              </a:pPr>
              <a:r>
                <a:rPr lang="en-US" sz="7058" b="1" kern="0">
                  <a:gradFill>
                    <a:gsLst>
                      <a:gs pos="0">
                        <a:srgbClr val="FFFFFF"/>
                      </a:gs>
                      <a:gs pos="100000">
                        <a:srgbClr val="FFFFFF"/>
                      </a:gs>
                    </a:gsLst>
                    <a:lin ang="5400000" scaled="1"/>
                  </a:gradFill>
                  <a:latin typeface="+mj-lt"/>
                  <a:cs typeface="Segoe UI Semibold" panose="020B0702040204020203" pitchFamily="34" charset="0"/>
                </a:rPr>
                <a:t>3x</a:t>
              </a:r>
            </a:p>
            <a:p>
              <a:pPr defTabSz="914192">
                <a:lnSpc>
                  <a:spcPct val="90000"/>
                </a:lnSpc>
                <a:defRPr/>
              </a:pPr>
              <a:r>
                <a:rPr lang="en-US" sz="3137" kern="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Yearly customer growth</a:t>
              </a:r>
            </a:p>
          </p:txBody>
        </p:sp>
        <p:sp>
          <p:nvSpPr>
            <p:cNvPr id="15" name="Freeform 24"/>
            <p:cNvSpPr>
              <a:spLocks noChangeAspect="1" noEditPoints="1"/>
            </p:cNvSpPr>
            <p:nvPr/>
          </p:nvSpPr>
          <p:spPr bwMode="auto">
            <a:xfrm>
              <a:off x="7139544" y="5652770"/>
              <a:ext cx="815022" cy="663892"/>
            </a:xfrm>
            <a:custGeom>
              <a:avLst/>
              <a:gdLst>
                <a:gd name="T0" fmla="*/ 0 w 128"/>
                <a:gd name="T1" fmla="*/ 56 h 104"/>
                <a:gd name="T2" fmla="*/ 8 w 128"/>
                <a:gd name="T3" fmla="*/ 56 h 104"/>
                <a:gd name="T4" fmla="*/ 24 w 128"/>
                <a:gd name="T5" fmla="*/ 40 h 104"/>
                <a:gd name="T6" fmla="*/ 40 w 128"/>
                <a:gd name="T7" fmla="*/ 56 h 104"/>
                <a:gd name="T8" fmla="*/ 50 w 128"/>
                <a:gd name="T9" fmla="*/ 75 h 104"/>
                <a:gd name="T10" fmla="*/ 32 w 128"/>
                <a:gd name="T11" fmla="*/ 104 h 104"/>
                <a:gd name="T12" fmla="*/ 40 w 128"/>
                <a:gd name="T13" fmla="*/ 104 h 104"/>
                <a:gd name="T14" fmla="*/ 64 w 128"/>
                <a:gd name="T15" fmla="*/ 80 h 104"/>
                <a:gd name="T16" fmla="*/ 88 w 128"/>
                <a:gd name="T17" fmla="*/ 104 h 104"/>
                <a:gd name="T18" fmla="*/ 96 w 128"/>
                <a:gd name="T19" fmla="*/ 104 h 104"/>
                <a:gd name="T20" fmla="*/ 78 w 128"/>
                <a:gd name="T21" fmla="*/ 75 h 104"/>
                <a:gd name="T22" fmla="*/ 88 w 128"/>
                <a:gd name="T23" fmla="*/ 56 h 104"/>
                <a:gd name="T24" fmla="*/ 104 w 128"/>
                <a:gd name="T25" fmla="*/ 40 h 104"/>
                <a:gd name="T26" fmla="*/ 120 w 128"/>
                <a:gd name="T27" fmla="*/ 56 h 104"/>
                <a:gd name="T28" fmla="*/ 128 w 128"/>
                <a:gd name="T29" fmla="*/ 56 h 104"/>
                <a:gd name="T30" fmla="*/ 117 w 128"/>
                <a:gd name="T31" fmla="*/ 36 h 104"/>
                <a:gd name="T32" fmla="*/ 124 w 128"/>
                <a:gd name="T33" fmla="*/ 20 h 104"/>
                <a:gd name="T34" fmla="*/ 104 w 128"/>
                <a:gd name="T35" fmla="*/ 0 h 104"/>
                <a:gd name="T36" fmla="*/ 84 w 128"/>
                <a:gd name="T37" fmla="*/ 20 h 104"/>
                <a:gd name="T38" fmla="*/ 92 w 128"/>
                <a:gd name="T39" fmla="*/ 36 h 104"/>
                <a:gd name="T40" fmla="*/ 84 w 128"/>
                <a:gd name="T41" fmla="*/ 43 h 104"/>
                <a:gd name="T42" fmla="*/ 64 w 128"/>
                <a:gd name="T43" fmla="*/ 32 h 104"/>
                <a:gd name="T44" fmla="*/ 44 w 128"/>
                <a:gd name="T45" fmla="*/ 43 h 104"/>
                <a:gd name="T46" fmla="*/ 37 w 128"/>
                <a:gd name="T47" fmla="*/ 36 h 104"/>
                <a:gd name="T48" fmla="*/ 44 w 128"/>
                <a:gd name="T49" fmla="*/ 20 h 104"/>
                <a:gd name="T50" fmla="*/ 24 w 128"/>
                <a:gd name="T51" fmla="*/ 0 h 104"/>
                <a:gd name="T52" fmla="*/ 4 w 128"/>
                <a:gd name="T53" fmla="*/ 20 h 104"/>
                <a:gd name="T54" fmla="*/ 12 w 128"/>
                <a:gd name="T55" fmla="*/ 36 h 104"/>
                <a:gd name="T56" fmla="*/ 0 w 128"/>
                <a:gd name="T57" fmla="*/ 56 h 104"/>
                <a:gd name="T58" fmla="*/ 104 w 128"/>
                <a:gd name="T59" fmla="*/ 8 h 104"/>
                <a:gd name="T60" fmla="*/ 116 w 128"/>
                <a:gd name="T61" fmla="*/ 20 h 104"/>
                <a:gd name="T62" fmla="*/ 104 w 128"/>
                <a:gd name="T63" fmla="*/ 32 h 104"/>
                <a:gd name="T64" fmla="*/ 92 w 128"/>
                <a:gd name="T65" fmla="*/ 20 h 104"/>
                <a:gd name="T66" fmla="*/ 104 w 128"/>
                <a:gd name="T67" fmla="*/ 8 h 104"/>
                <a:gd name="T68" fmla="*/ 64 w 128"/>
                <a:gd name="T69" fmla="*/ 40 h 104"/>
                <a:gd name="T70" fmla="*/ 80 w 128"/>
                <a:gd name="T71" fmla="*/ 56 h 104"/>
                <a:gd name="T72" fmla="*/ 64 w 128"/>
                <a:gd name="T73" fmla="*/ 72 h 104"/>
                <a:gd name="T74" fmla="*/ 48 w 128"/>
                <a:gd name="T75" fmla="*/ 56 h 104"/>
                <a:gd name="T76" fmla="*/ 64 w 128"/>
                <a:gd name="T77" fmla="*/ 40 h 104"/>
                <a:gd name="T78" fmla="*/ 24 w 128"/>
                <a:gd name="T79" fmla="*/ 8 h 104"/>
                <a:gd name="T80" fmla="*/ 36 w 128"/>
                <a:gd name="T81" fmla="*/ 20 h 104"/>
                <a:gd name="T82" fmla="*/ 24 w 128"/>
                <a:gd name="T83" fmla="*/ 32 h 104"/>
                <a:gd name="T84" fmla="*/ 12 w 128"/>
                <a:gd name="T85" fmla="*/ 20 h 104"/>
                <a:gd name="T86" fmla="*/ 24 w 128"/>
                <a:gd name="T87" fmla="*/ 8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8" h="104">
                  <a:moveTo>
                    <a:pt x="0" y="56"/>
                  </a:moveTo>
                  <a:cubicBezTo>
                    <a:pt x="8" y="56"/>
                    <a:pt x="8" y="56"/>
                    <a:pt x="8" y="56"/>
                  </a:cubicBezTo>
                  <a:cubicBezTo>
                    <a:pt x="8" y="47"/>
                    <a:pt x="15" y="40"/>
                    <a:pt x="24" y="40"/>
                  </a:cubicBezTo>
                  <a:cubicBezTo>
                    <a:pt x="33" y="40"/>
                    <a:pt x="40" y="47"/>
                    <a:pt x="40" y="56"/>
                  </a:cubicBezTo>
                  <a:cubicBezTo>
                    <a:pt x="40" y="64"/>
                    <a:pt x="44" y="71"/>
                    <a:pt x="50" y="75"/>
                  </a:cubicBezTo>
                  <a:cubicBezTo>
                    <a:pt x="40" y="81"/>
                    <a:pt x="32" y="91"/>
                    <a:pt x="32" y="104"/>
                  </a:cubicBezTo>
                  <a:cubicBezTo>
                    <a:pt x="40" y="104"/>
                    <a:pt x="40" y="104"/>
                    <a:pt x="40" y="104"/>
                  </a:cubicBezTo>
                  <a:cubicBezTo>
                    <a:pt x="40" y="91"/>
                    <a:pt x="51" y="80"/>
                    <a:pt x="64" y="80"/>
                  </a:cubicBezTo>
                  <a:cubicBezTo>
                    <a:pt x="77" y="80"/>
                    <a:pt x="88" y="91"/>
                    <a:pt x="88" y="104"/>
                  </a:cubicBezTo>
                  <a:cubicBezTo>
                    <a:pt x="96" y="104"/>
                    <a:pt x="96" y="104"/>
                    <a:pt x="96" y="104"/>
                  </a:cubicBezTo>
                  <a:cubicBezTo>
                    <a:pt x="96" y="91"/>
                    <a:pt x="89" y="81"/>
                    <a:pt x="78" y="75"/>
                  </a:cubicBezTo>
                  <a:cubicBezTo>
                    <a:pt x="84" y="71"/>
                    <a:pt x="88" y="64"/>
                    <a:pt x="88" y="56"/>
                  </a:cubicBezTo>
                  <a:cubicBezTo>
                    <a:pt x="88" y="47"/>
                    <a:pt x="95" y="40"/>
                    <a:pt x="104" y="40"/>
                  </a:cubicBezTo>
                  <a:cubicBezTo>
                    <a:pt x="113" y="40"/>
                    <a:pt x="120" y="47"/>
                    <a:pt x="120" y="56"/>
                  </a:cubicBezTo>
                  <a:cubicBezTo>
                    <a:pt x="128" y="56"/>
                    <a:pt x="128" y="56"/>
                    <a:pt x="128" y="56"/>
                  </a:cubicBezTo>
                  <a:cubicBezTo>
                    <a:pt x="128" y="47"/>
                    <a:pt x="124" y="40"/>
                    <a:pt x="117" y="36"/>
                  </a:cubicBezTo>
                  <a:cubicBezTo>
                    <a:pt x="121" y="32"/>
                    <a:pt x="124" y="26"/>
                    <a:pt x="124" y="20"/>
                  </a:cubicBezTo>
                  <a:cubicBezTo>
                    <a:pt x="124" y="9"/>
                    <a:pt x="115" y="0"/>
                    <a:pt x="104" y="0"/>
                  </a:cubicBezTo>
                  <a:cubicBezTo>
                    <a:pt x="93" y="0"/>
                    <a:pt x="84" y="9"/>
                    <a:pt x="84" y="20"/>
                  </a:cubicBezTo>
                  <a:cubicBezTo>
                    <a:pt x="84" y="26"/>
                    <a:pt x="87" y="32"/>
                    <a:pt x="92" y="36"/>
                  </a:cubicBezTo>
                  <a:cubicBezTo>
                    <a:pt x="89" y="37"/>
                    <a:pt x="86" y="40"/>
                    <a:pt x="84" y="43"/>
                  </a:cubicBezTo>
                  <a:cubicBezTo>
                    <a:pt x="80" y="36"/>
                    <a:pt x="73" y="32"/>
                    <a:pt x="64" y="32"/>
                  </a:cubicBezTo>
                  <a:cubicBezTo>
                    <a:pt x="56" y="32"/>
                    <a:pt x="49" y="36"/>
                    <a:pt x="44" y="43"/>
                  </a:cubicBezTo>
                  <a:cubicBezTo>
                    <a:pt x="42" y="40"/>
                    <a:pt x="40" y="37"/>
                    <a:pt x="37" y="36"/>
                  </a:cubicBezTo>
                  <a:cubicBezTo>
                    <a:pt x="41" y="32"/>
                    <a:pt x="44" y="26"/>
                    <a:pt x="44" y="20"/>
                  </a:cubicBezTo>
                  <a:cubicBezTo>
                    <a:pt x="44" y="9"/>
                    <a:pt x="35" y="0"/>
                    <a:pt x="24" y="0"/>
                  </a:cubicBezTo>
                  <a:cubicBezTo>
                    <a:pt x="13" y="0"/>
                    <a:pt x="4" y="9"/>
                    <a:pt x="4" y="20"/>
                  </a:cubicBezTo>
                  <a:cubicBezTo>
                    <a:pt x="4" y="26"/>
                    <a:pt x="7" y="32"/>
                    <a:pt x="12" y="36"/>
                  </a:cubicBezTo>
                  <a:cubicBezTo>
                    <a:pt x="5" y="40"/>
                    <a:pt x="0" y="47"/>
                    <a:pt x="0" y="56"/>
                  </a:cubicBezTo>
                  <a:close/>
                  <a:moveTo>
                    <a:pt x="104" y="8"/>
                  </a:moveTo>
                  <a:cubicBezTo>
                    <a:pt x="111" y="8"/>
                    <a:pt x="116" y="13"/>
                    <a:pt x="116" y="20"/>
                  </a:cubicBezTo>
                  <a:cubicBezTo>
                    <a:pt x="116" y="27"/>
                    <a:pt x="111" y="32"/>
                    <a:pt x="104" y="32"/>
                  </a:cubicBezTo>
                  <a:cubicBezTo>
                    <a:pt x="98" y="32"/>
                    <a:pt x="92" y="27"/>
                    <a:pt x="92" y="20"/>
                  </a:cubicBezTo>
                  <a:cubicBezTo>
                    <a:pt x="92" y="13"/>
                    <a:pt x="98" y="8"/>
                    <a:pt x="104" y="8"/>
                  </a:cubicBezTo>
                  <a:close/>
                  <a:moveTo>
                    <a:pt x="64" y="40"/>
                  </a:moveTo>
                  <a:cubicBezTo>
                    <a:pt x="73" y="40"/>
                    <a:pt x="80" y="47"/>
                    <a:pt x="80" y="56"/>
                  </a:cubicBezTo>
                  <a:cubicBezTo>
                    <a:pt x="80" y="65"/>
                    <a:pt x="73" y="72"/>
                    <a:pt x="64" y="72"/>
                  </a:cubicBezTo>
                  <a:cubicBezTo>
                    <a:pt x="55" y="72"/>
                    <a:pt x="48" y="65"/>
                    <a:pt x="48" y="56"/>
                  </a:cubicBezTo>
                  <a:cubicBezTo>
                    <a:pt x="48" y="47"/>
                    <a:pt x="55" y="40"/>
                    <a:pt x="64" y="40"/>
                  </a:cubicBezTo>
                  <a:close/>
                  <a:moveTo>
                    <a:pt x="24" y="8"/>
                  </a:moveTo>
                  <a:cubicBezTo>
                    <a:pt x="31" y="8"/>
                    <a:pt x="36" y="13"/>
                    <a:pt x="36" y="20"/>
                  </a:cubicBezTo>
                  <a:cubicBezTo>
                    <a:pt x="36" y="27"/>
                    <a:pt x="31" y="32"/>
                    <a:pt x="24" y="32"/>
                  </a:cubicBezTo>
                  <a:cubicBezTo>
                    <a:pt x="18" y="32"/>
                    <a:pt x="12" y="27"/>
                    <a:pt x="12" y="20"/>
                  </a:cubicBezTo>
                  <a:cubicBezTo>
                    <a:pt x="12" y="13"/>
                    <a:pt x="18" y="8"/>
                    <a:pt x="24" y="8"/>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endParaRPr lang="en-US" sz="1765"/>
            </a:p>
          </p:txBody>
        </p:sp>
      </p:grpSp>
      <p:grpSp>
        <p:nvGrpSpPr>
          <p:cNvPr id="14" name="Group 13"/>
          <p:cNvGrpSpPr/>
          <p:nvPr/>
        </p:nvGrpSpPr>
        <p:grpSpPr>
          <a:xfrm>
            <a:off x="8068135" y="3447202"/>
            <a:ext cx="3854627" cy="3110594"/>
            <a:chOff x="8229918" y="3515829"/>
            <a:chExt cx="3931920" cy="3172968"/>
          </a:xfrm>
        </p:grpSpPr>
        <p:sp>
          <p:nvSpPr>
            <p:cNvPr id="27" name="TextBox 26"/>
            <p:cNvSpPr txBox="1"/>
            <p:nvPr/>
          </p:nvSpPr>
          <p:spPr>
            <a:xfrm>
              <a:off x="8229918" y="3515829"/>
              <a:ext cx="3931920" cy="3172968"/>
            </a:xfrm>
            <a:prstGeom prst="rect">
              <a:avLst/>
            </a:prstGeom>
            <a:solidFill>
              <a:schemeClr val="tx1"/>
            </a:solidFill>
          </p:spPr>
          <p:txBody>
            <a:bodyPr wrap="square" lIns="179234" tIns="143387" rIns="179234" bIns="143387" rtlCol="0" anchor="t" anchorCtr="0">
              <a:noAutofit/>
            </a:bodyPr>
            <a:lstStyle/>
            <a:p>
              <a:pPr defTabSz="914192">
                <a:lnSpc>
                  <a:spcPct val="90000"/>
                </a:lnSpc>
                <a:defRPr/>
              </a:pPr>
              <a:r>
                <a:rPr lang="en-US" sz="7058" b="1" kern="0">
                  <a:gradFill>
                    <a:gsLst>
                      <a:gs pos="0">
                        <a:srgbClr val="FFFFFF"/>
                      </a:gs>
                      <a:gs pos="100000">
                        <a:srgbClr val="FFFFFF"/>
                      </a:gs>
                    </a:gsLst>
                    <a:lin ang="5400000" scaled="1"/>
                  </a:gradFill>
                  <a:latin typeface="+mj-lt"/>
                  <a:cs typeface="Segoe UI Semibold" panose="020B0702040204020203" pitchFamily="34" charset="0"/>
                </a:rPr>
                <a:t>4x</a:t>
              </a:r>
            </a:p>
            <a:p>
              <a:pPr defTabSz="914192">
                <a:lnSpc>
                  <a:spcPct val="90000"/>
                </a:lnSpc>
                <a:defRPr/>
              </a:pPr>
              <a:r>
                <a:rPr lang="en-US" sz="3137" kern="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Yearly traffic growth</a:t>
              </a:r>
            </a:p>
          </p:txBody>
        </p:sp>
        <p:sp>
          <p:nvSpPr>
            <p:cNvPr id="16" name="Freeform 125"/>
            <p:cNvSpPr>
              <a:spLocks noChangeAspect="1" noChangeArrowheads="1"/>
            </p:cNvSpPr>
            <p:nvPr/>
          </p:nvSpPr>
          <p:spPr bwMode="auto">
            <a:xfrm>
              <a:off x="10959946" y="5806597"/>
              <a:ext cx="817722" cy="510065"/>
            </a:xfrm>
            <a:custGeom>
              <a:avLst/>
              <a:gdLst>
                <a:gd name="connsiteX0" fmla="*/ 0 w 481013"/>
                <a:gd name="connsiteY0" fmla="*/ 269875 h 300038"/>
                <a:gd name="connsiteX1" fmla="*/ 481013 w 481013"/>
                <a:gd name="connsiteY1" fmla="*/ 269875 h 300038"/>
                <a:gd name="connsiteX2" fmla="*/ 481013 w 481013"/>
                <a:gd name="connsiteY2" fmla="*/ 300038 h 300038"/>
                <a:gd name="connsiteX3" fmla="*/ 0 w 481013"/>
                <a:gd name="connsiteY3" fmla="*/ 300038 h 300038"/>
                <a:gd name="connsiteX4" fmla="*/ 90488 w 481013"/>
                <a:gd name="connsiteY4" fmla="*/ 209550 h 300038"/>
                <a:gd name="connsiteX5" fmla="*/ 150813 w 481013"/>
                <a:gd name="connsiteY5" fmla="*/ 209550 h 300038"/>
                <a:gd name="connsiteX6" fmla="*/ 150813 w 481013"/>
                <a:gd name="connsiteY6" fmla="*/ 239713 h 300038"/>
                <a:gd name="connsiteX7" fmla="*/ 90488 w 481013"/>
                <a:gd name="connsiteY7" fmla="*/ 239713 h 300038"/>
                <a:gd name="connsiteX8" fmla="*/ 0 w 481013"/>
                <a:gd name="connsiteY8" fmla="*/ 209550 h 300038"/>
                <a:gd name="connsiteX9" fmla="*/ 60325 w 481013"/>
                <a:gd name="connsiteY9" fmla="*/ 209550 h 300038"/>
                <a:gd name="connsiteX10" fmla="*/ 60325 w 481013"/>
                <a:gd name="connsiteY10" fmla="*/ 239713 h 300038"/>
                <a:gd name="connsiteX11" fmla="*/ 0 w 481013"/>
                <a:gd name="connsiteY11" fmla="*/ 239713 h 300038"/>
                <a:gd name="connsiteX12" fmla="*/ 376238 w 481013"/>
                <a:gd name="connsiteY12" fmla="*/ 0 h 300038"/>
                <a:gd name="connsiteX13" fmla="*/ 481013 w 481013"/>
                <a:gd name="connsiteY13" fmla="*/ 0 h 300038"/>
                <a:gd name="connsiteX14" fmla="*/ 481013 w 481013"/>
                <a:gd name="connsiteY14" fmla="*/ 104775 h 300038"/>
                <a:gd name="connsiteX15" fmla="*/ 450851 w 481013"/>
                <a:gd name="connsiteY15" fmla="*/ 104775 h 300038"/>
                <a:gd name="connsiteX16" fmla="*/ 450851 w 481013"/>
                <a:gd name="connsiteY16" fmla="*/ 53192 h 300038"/>
                <a:gd name="connsiteX17" fmla="*/ 258763 w 481013"/>
                <a:gd name="connsiteY17" fmla="*/ 239713 h 300038"/>
                <a:gd name="connsiteX18" fmla="*/ 180975 w 481013"/>
                <a:gd name="connsiteY18" fmla="*/ 239713 h 300038"/>
                <a:gd name="connsiteX19" fmla="*/ 180975 w 481013"/>
                <a:gd name="connsiteY19" fmla="*/ 209550 h 300038"/>
                <a:gd name="connsiteX20" fmla="*/ 247650 w 481013"/>
                <a:gd name="connsiteY20" fmla="*/ 209550 h 300038"/>
                <a:gd name="connsiteX21" fmla="*/ 427038 w 481013"/>
                <a:gd name="connsiteY21" fmla="*/ 30162 h 300038"/>
                <a:gd name="connsiteX22" fmla="*/ 376238 w 481013"/>
                <a:gd name="connsiteY22" fmla="*/ 30162 h 300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1013" h="300038">
                  <a:moveTo>
                    <a:pt x="0" y="269875"/>
                  </a:moveTo>
                  <a:lnTo>
                    <a:pt x="481013" y="269875"/>
                  </a:lnTo>
                  <a:lnTo>
                    <a:pt x="481013" y="300038"/>
                  </a:lnTo>
                  <a:lnTo>
                    <a:pt x="0" y="300038"/>
                  </a:lnTo>
                  <a:close/>
                  <a:moveTo>
                    <a:pt x="90488" y="209550"/>
                  </a:moveTo>
                  <a:lnTo>
                    <a:pt x="150813" y="209550"/>
                  </a:lnTo>
                  <a:lnTo>
                    <a:pt x="150813" y="239713"/>
                  </a:lnTo>
                  <a:lnTo>
                    <a:pt x="90488" y="239713"/>
                  </a:lnTo>
                  <a:close/>
                  <a:moveTo>
                    <a:pt x="0" y="209550"/>
                  </a:moveTo>
                  <a:lnTo>
                    <a:pt x="60325" y="209550"/>
                  </a:lnTo>
                  <a:lnTo>
                    <a:pt x="60325" y="239713"/>
                  </a:lnTo>
                  <a:lnTo>
                    <a:pt x="0" y="239713"/>
                  </a:lnTo>
                  <a:close/>
                  <a:moveTo>
                    <a:pt x="376238" y="0"/>
                  </a:moveTo>
                  <a:lnTo>
                    <a:pt x="481013" y="0"/>
                  </a:lnTo>
                  <a:lnTo>
                    <a:pt x="481013" y="104775"/>
                  </a:lnTo>
                  <a:lnTo>
                    <a:pt x="450851" y="104775"/>
                  </a:lnTo>
                  <a:lnTo>
                    <a:pt x="450851" y="53192"/>
                  </a:lnTo>
                  <a:lnTo>
                    <a:pt x="258763" y="239713"/>
                  </a:lnTo>
                  <a:lnTo>
                    <a:pt x="180975" y="239713"/>
                  </a:lnTo>
                  <a:lnTo>
                    <a:pt x="180975" y="209550"/>
                  </a:lnTo>
                  <a:lnTo>
                    <a:pt x="247650" y="209550"/>
                  </a:lnTo>
                  <a:lnTo>
                    <a:pt x="427038" y="30162"/>
                  </a:lnTo>
                  <a:lnTo>
                    <a:pt x="376238" y="30162"/>
                  </a:ln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r>
                <a:rPr lang="en-US" sz="1765"/>
                <a:t> </a:t>
              </a:r>
            </a:p>
          </p:txBody>
        </p:sp>
      </p:grpSp>
      <p:grpSp>
        <p:nvGrpSpPr>
          <p:cNvPr id="8" name="Group 7"/>
          <p:cNvGrpSpPr/>
          <p:nvPr/>
        </p:nvGrpSpPr>
        <p:grpSpPr>
          <a:xfrm>
            <a:off x="8068135" y="291514"/>
            <a:ext cx="3854627" cy="3110594"/>
            <a:chOff x="8229918" y="296863"/>
            <a:chExt cx="3931920" cy="3172968"/>
          </a:xfrm>
        </p:grpSpPr>
        <p:sp>
          <p:nvSpPr>
            <p:cNvPr id="21" name="TextBox 20"/>
            <p:cNvSpPr txBox="1"/>
            <p:nvPr/>
          </p:nvSpPr>
          <p:spPr>
            <a:xfrm>
              <a:off x="8229918" y="296863"/>
              <a:ext cx="3931920" cy="3172968"/>
            </a:xfrm>
            <a:prstGeom prst="rect">
              <a:avLst/>
            </a:prstGeom>
            <a:solidFill>
              <a:schemeClr val="tx2"/>
            </a:solidFill>
          </p:spPr>
          <p:txBody>
            <a:bodyPr wrap="square" lIns="179234" tIns="143387" rIns="179234" bIns="143387" rtlCol="0" anchor="t" anchorCtr="0">
              <a:noAutofit/>
            </a:bodyPr>
            <a:lstStyle/>
            <a:p>
              <a:pPr defTabSz="914192">
                <a:lnSpc>
                  <a:spcPct val="90000"/>
                </a:lnSpc>
                <a:defRPr/>
              </a:pPr>
              <a:r>
                <a:rPr lang="en-US" sz="7058" b="1" kern="0">
                  <a:gradFill>
                    <a:gsLst>
                      <a:gs pos="0">
                        <a:srgbClr val="FFFFFF"/>
                      </a:gs>
                      <a:gs pos="100000">
                        <a:srgbClr val="FFFFFF"/>
                      </a:gs>
                    </a:gsLst>
                    <a:lin ang="5400000" scaled="1"/>
                  </a:gradFill>
                  <a:latin typeface="+mj-lt"/>
                  <a:cs typeface="Segoe UI Semibold" panose="020B0702040204020203" pitchFamily="34" charset="0"/>
                </a:rPr>
                <a:t>&gt;9B</a:t>
              </a:r>
            </a:p>
            <a:p>
              <a:pPr defTabSz="914192">
                <a:lnSpc>
                  <a:spcPct val="90000"/>
                </a:lnSpc>
                <a:defRPr/>
              </a:pPr>
              <a:r>
                <a:rPr lang="en-US" sz="3137" kern="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Requests per day</a:t>
              </a:r>
            </a:p>
          </p:txBody>
        </p:sp>
        <p:sp>
          <p:nvSpPr>
            <p:cNvPr id="18" name="Freeform 43"/>
            <p:cNvSpPr>
              <a:spLocks noChangeAspect="1" noEditPoints="1"/>
            </p:cNvSpPr>
            <p:nvPr/>
          </p:nvSpPr>
          <p:spPr bwMode="auto">
            <a:xfrm>
              <a:off x="11092662" y="2584568"/>
              <a:ext cx="715169" cy="612617"/>
            </a:xfrm>
            <a:custGeom>
              <a:avLst/>
              <a:gdLst>
                <a:gd name="T0" fmla="*/ 189 w 265"/>
                <a:gd name="T1" fmla="*/ 0 h 227"/>
                <a:gd name="T2" fmla="*/ 0 w 265"/>
                <a:gd name="T3" fmla="*/ 0 h 227"/>
                <a:gd name="T4" fmla="*/ 0 w 265"/>
                <a:gd name="T5" fmla="*/ 133 h 227"/>
                <a:gd name="T6" fmla="*/ 19 w 265"/>
                <a:gd name="T7" fmla="*/ 133 h 227"/>
                <a:gd name="T8" fmla="*/ 19 w 265"/>
                <a:gd name="T9" fmla="*/ 189 h 227"/>
                <a:gd name="T10" fmla="*/ 76 w 265"/>
                <a:gd name="T11" fmla="*/ 133 h 227"/>
                <a:gd name="T12" fmla="*/ 76 w 265"/>
                <a:gd name="T13" fmla="*/ 171 h 227"/>
                <a:gd name="T14" fmla="*/ 189 w 265"/>
                <a:gd name="T15" fmla="*/ 171 h 227"/>
                <a:gd name="T16" fmla="*/ 246 w 265"/>
                <a:gd name="T17" fmla="*/ 227 h 227"/>
                <a:gd name="T18" fmla="*/ 246 w 265"/>
                <a:gd name="T19" fmla="*/ 171 h 227"/>
                <a:gd name="T20" fmla="*/ 265 w 265"/>
                <a:gd name="T21" fmla="*/ 171 h 227"/>
                <a:gd name="T22" fmla="*/ 265 w 265"/>
                <a:gd name="T23" fmla="*/ 38 h 227"/>
                <a:gd name="T24" fmla="*/ 189 w 265"/>
                <a:gd name="T25" fmla="*/ 38 h 227"/>
                <a:gd name="T26" fmla="*/ 189 w 265"/>
                <a:gd name="T27" fmla="*/ 0 h 227"/>
                <a:gd name="T28" fmla="*/ 66 w 265"/>
                <a:gd name="T29" fmla="*/ 114 h 227"/>
                <a:gd name="T30" fmla="*/ 62 w 265"/>
                <a:gd name="T31" fmla="*/ 119 h 227"/>
                <a:gd name="T32" fmla="*/ 38 w 265"/>
                <a:gd name="T33" fmla="*/ 142 h 227"/>
                <a:gd name="T34" fmla="*/ 38 w 265"/>
                <a:gd name="T35" fmla="*/ 133 h 227"/>
                <a:gd name="T36" fmla="*/ 38 w 265"/>
                <a:gd name="T37" fmla="*/ 114 h 227"/>
                <a:gd name="T38" fmla="*/ 19 w 265"/>
                <a:gd name="T39" fmla="*/ 114 h 227"/>
                <a:gd name="T40" fmla="*/ 19 w 265"/>
                <a:gd name="T41" fmla="*/ 19 h 227"/>
                <a:gd name="T42" fmla="*/ 170 w 265"/>
                <a:gd name="T43" fmla="*/ 19 h 227"/>
                <a:gd name="T44" fmla="*/ 170 w 265"/>
                <a:gd name="T45" fmla="*/ 114 h 227"/>
                <a:gd name="T46" fmla="*/ 76 w 265"/>
                <a:gd name="T47" fmla="*/ 114 h 227"/>
                <a:gd name="T48" fmla="*/ 66 w 265"/>
                <a:gd name="T49" fmla="*/ 114 h 227"/>
                <a:gd name="T50" fmla="*/ 246 w 265"/>
                <a:gd name="T51" fmla="*/ 57 h 227"/>
                <a:gd name="T52" fmla="*/ 246 w 265"/>
                <a:gd name="T53" fmla="*/ 152 h 227"/>
                <a:gd name="T54" fmla="*/ 227 w 265"/>
                <a:gd name="T55" fmla="*/ 152 h 227"/>
                <a:gd name="T56" fmla="*/ 227 w 265"/>
                <a:gd name="T57" fmla="*/ 171 h 227"/>
                <a:gd name="T58" fmla="*/ 227 w 265"/>
                <a:gd name="T59" fmla="*/ 180 h 227"/>
                <a:gd name="T60" fmla="*/ 201 w 265"/>
                <a:gd name="T61" fmla="*/ 156 h 227"/>
                <a:gd name="T62" fmla="*/ 196 w 265"/>
                <a:gd name="T63" fmla="*/ 152 h 227"/>
                <a:gd name="T64" fmla="*/ 189 w 265"/>
                <a:gd name="T65" fmla="*/ 152 h 227"/>
                <a:gd name="T66" fmla="*/ 95 w 265"/>
                <a:gd name="T67" fmla="*/ 152 h 227"/>
                <a:gd name="T68" fmla="*/ 95 w 265"/>
                <a:gd name="T69" fmla="*/ 133 h 227"/>
                <a:gd name="T70" fmla="*/ 189 w 265"/>
                <a:gd name="T71" fmla="*/ 133 h 227"/>
                <a:gd name="T72" fmla="*/ 189 w 265"/>
                <a:gd name="T73" fmla="*/ 57 h 227"/>
                <a:gd name="T74" fmla="*/ 246 w 265"/>
                <a:gd name="T75" fmla="*/ 57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65" h="227">
                  <a:moveTo>
                    <a:pt x="189" y="0"/>
                  </a:moveTo>
                  <a:lnTo>
                    <a:pt x="0" y="0"/>
                  </a:lnTo>
                  <a:lnTo>
                    <a:pt x="0" y="133"/>
                  </a:lnTo>
                  <a:lnTo>
                    <a:pt x="19" y="133"/>
                  </a:lnTo>
                  <a:lnTo>
                    <a:pt x="19" y="189"/>
                  </a:lnTo>
                  <a:lnTo>
                    <a:pt x="76" y="133"/>
                  </a:lnTo>
                  <a:lnTo>
                    <a:pt x="76" y="171"/>
                  </a:lnTo>
                  <a:lnTo>
                    <a:pt x="189" y="171"/>
                  </a:lnTo>
                  <a:lnTo>
                    <a:pt x="246" y="227"/>
                  </a:lnTo>
                  <a:lnTo>
                    <a:pt x="246" y="171"/>
                  </a:lnTo>
                  <a:lnTo>
                    <a:pt x="265" y="171"/>
                  </a:lnTo>
                  <a:lnTo>
                    <a:pt x="265" y="38"/>
                  </a:lnTo>
                  <a:lnTo>
                    <a:pt x="189" y="38"/>
                  </a:lnTo>
                  <a:lnTo>
                    <a:pt x="189" y="0"/>
                  </a:lnTo>
                  <a:close/>
                  <a:moveTo>
                    <a:pt x="66" y="114"/>
                  </a:moveTo>
                  <a:lnTo>
                    <a:pt x="62" y="119"/>
                  </a:lnTo>
                  <a:lnTo>
                    <a:pt x="38" y="142"/>
                  </a:lnTo>
                  <a:lnTo>
                    <a:pt x="38" y="133"/>
                  </a:lnTo>
                  <a:lnTo>
                    <a:pt x="38" y="114"/>
                  </a:lnTo>
                  <a:lnTo>
                    <a:pt x="19" y="114"/>
                  </a:lnTo>
                  <a:lnTo>
                    <a:pt x="19" y="19"/>
                  </a:lnTo>
                  <a:lnTo>
                    <a:pt x="170" y="19"/>
                  </a:lnTo>
                  <a:lnTo>
                    <a:pt x="170" y="114"/>
                  </a:lnTo>
                  <a:lnTo>
                    <a:pt x="76" y="114"/>
                  </a:lnTo>
                  <a:lnTo>
                    <a:pt x="66" y="114"/>
                  </a:lnTo>
                  <a:close/>
                  <a:moveTo>
                    <a:pt x="246" y="57"/>
                  </a:moveTo>
                  <a:lnTo>
                    <a:pt x="246" y="152"/>
                  </a:lnTo>
                  <a:lnTo>
                    <a:pt x="227" y="152"/>
                  </a:lnTo>
                  <a:lnTo>
                    <a:pt x="227" y="171"/>
                  </a:lnTo>
                  <a:lnTo>
                    <a:pt x="227" y="180"/>
                  </a:lnTo>
                  <a:lnTo>
                    <a:pt x="201" y="156"/>
                  </a:lnTo>
                  <a:lnTo>
                    <a:pt x="196" y="152"/>
                  </a:lnTo>
                  <a:lnTo>
                    <a:pt x="189" y="152"/>
                  </a:lnTo>
                  <a:lnTo>
                    <a:pt x="95" y="152"/>
                  </a:lnTo>
                  <a:lnTo>
                    <a:pt x="95" y="133"/>
                  </a:lnTo>
                  <a:lnTo>
                    <a:pt x="189" y="133"/>
                  </a:lnTo>
                  <a:lnTo>
                    <a:pt x="189" y="57"/>
                  </a:lnTo>
                  <a:lnTo>
                    <a:pt x="246" y="57"/>
                  </a:ln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endParaRPr lang="en-US" sz="1765"/>
            </a:p>
          </p:txBody>
        </p:sp>
      </p:grpSp>
      <p:grpSp>
        <p:nvGrpSpPr>
          <p:cNvPr id="6" name="Group 5"/>
          <p:cNvGrpSpPr/>
          <p:nvPr/>
        </p:nvGrpSpPr>
        <p:grpSpPr>
          <a:xfrm>
            <a:off x="269240" y="291514"/>
            <a:ext cx="3854627" cy="3110594"/>
            <a:chOff x="274638" y="296863"/>
            <a:chExt cx="3931920" cy="3172968"/>
          </a:xfrm>
        </p:grpSpPr>
        <p:sp>
          <p:nvSpPr>
            <p:cNvPr id="28" name="TextBox 27"/>
            <p:cNvSpPr txBox="1"/>
            <p:nvPr/>
          </p:nvSpPr>
          <p:spPr>
            <a:xfrm>
              <a:off x="274638" y="296863"/>
              <a:ext cx="3931920" cy="3172968"/>
            </a:xfrm>
            <a:prstGeom prst="rect">
              <a:avLst/>
            </a:prstGeom>
            <a:solidFill>
              <a:schemeClr val="tx2"/>
            </a:solidFill>
          </p:spPr>
          <p:txBody>
            <a:bodyPr wrap="square" lIns="179234" tIns="143387" rIns="179234" bIns="143387" rtlCol="0" anchor="t" anchorCtr="0">
              <a:noAutofit/>
            </a:bodyPr>
            <a:lstStyle/>
            <a:p>
              <a:pPr defTabSz="914192">
                <a:lnSpc>
                  <a:spcPct val="90000"/>
                </a:lnSpc>
                <a:defRPr/>
              </a:pPr>
              <a:r>
                <a:rPr lang="en-US" sz="7058" b="1" kern="0">
                  <a:gradFill>
                    <a:gsLst>
                      <a:gs pos="0">
                        <a:srgbClr val="FFFFFF"/>
                      </a:gs>
                      <a:gs pos="100000">
                        <a:srgbClr val="FFFFFF"/>
                      </a:gs>
                    </a:gsLst>
                    <a:lin ang="5400000" scaled="1"/>
                  </a:gradFill>
                  <a:latin typeface="+mj-lt"/>
                  <a:cs typeface="Segoe UI Semibold" panose="020B0702040204020203" pitchFamily="34" charset="0"/>
                </a:rPr>
                <a:t>&gt;365k</a:t>
              </a:r>
              <a:br>
                <a:rPr lang="en-US" sz="5882" b="1" kern="0">
                  <a:gradFill>
                    <a:gsLst>
                      <a:gs pos="0">
                        <a:srgbClr val="FFFFFF"/>
                      </a:gs>
                      <a:gs pos="100000">
                        <a:srgbClr val="FFFFFF"/>
                      </a:gs>
                    </a:gsLst>
                    <a:lin ang="5400000" scaled="1"/>
                  </a:gradFill>
                  <a:cs typeface="Segoe UI Semibold" panose="020B0702040204020203" pitchFamily="34" charset="0"/>
                </a:rPr>
              </a:br>
              <a:r>
                <a:rPr lang="en-US" sz="3137" kern="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Active customers</a:t>
              </a:r>
            </a:p>
          </p:txBody>
        </p:sp>
        <p:sp>
          <p:nvSpPr>
            <p:cNvPr id="23" name="Freeform 7"/>
            <p:cNvSpPr>
              <a:spLocks noChangeAspect="1" noEditPoints="1"/>
            </p:cNvSpPr>
            <p:nvPr/>
          </p:nvSpPr>
          <p:spPr bwMode="auto">
            <a:xfrm>
              <a:off x="3257551" y="2444233"/>
              <a:ext cx="674687" cy="752952"/>
            </a:xfrm>
            <a:custGeom>
              <a:avLst/>
              <a:gdLst>
                <a:gd name="T0" fmla="*/ 73 w 106"/>
                <a:gd name="T1" fmla="*/ 68 h 118"/>
                <a:gd name="T2" fmla="*/ 90 w 106"/>
                <a:gd name="T3" fmla="*/ 37 h 118"/>
                <a:gd name="T4" fmla="*/ 53 w 106"/>
                <a:gd name="T5" fmla="*/ 0 h 118"/>
                <a:gd name="T6" fmla="*/ 16 w 106"/>
                <a:gd name="T7" fmla="*/ 37 h 118"/>
                <a:gd name="T8" fmla="*/ 33 w 106"/>
                <a:gd name="T9" fmla="*/ 68 h 118"/>
                <a:gd name="T10" fmla="*/ 0 w 106"/>
                <a:gd name="T11" fmla="*/ 117 h 118"/>
                <a:gd name="T12" fmla="*/ 0 w 106"/>
                <a:gd name="T13" fmla="*/ 118 h 118"/>
                <a:gd name="T14" fmla="*/ 10 w 106"/>
                <a:gd name="T15" fmla="*/ 118 h 118"/>
                <a:gd name="T16" fmla="*/ 10 w 106"/>
                <a:gd name="T17" fmla="*/ 117 h 118"/>
                <a:gd name="T18" fmla="*/ 53 w 106"/>
                <a:gd name="T19" fmla="*/ 74 h 118"/>
                <a:gd name="T20" fmla="*/ 96 w 106"/>
                <a:gd name="T21" fmla="*/ 117 h 118"/>
                <a:gd name="T22" fmla="*/ 96 w 106"/>
                <a:gd name="T23" fmla="*/ 118 h 118"/>
                <a:gd name="T24" fmla="*/ 106 w 106"/>
                <a:gd name="T25" fmla="*/ 118 h 118"/>
                <a:gd name="T26" fmla="*/ 106 w 106"/>
                <a:gd name="T27" fmla="*/ 117 h 118"/>
                <a:gd name="T28" fmla="*/ 73 w 106"/>
                <a:gd name="T29" fmla="*/ 68 h 118"/>
                <a:gd name="T30" fmla="*/ 53 w 106"/>
                <a:gd name="T31" fmla="*/ 10 h 118"/>
                <a:gd name="T32" fmla="*/ 80 w 106"/>
                <a:gd name="T33" fmla="*/ 37 h 118"/>
                <a:gd name="T34" fmla="*/ 53 w 106"/>
                <a:gd name="T35" fmla="*/ 64 h 118"/>
                <a:gd name="T36" fmla="*/ 26 w 106"/>
                <a:gd name="T37" fmla="*/ 37 h 118"/>
                <a:gd name="T38" fmla="*/ 53 w 106"/>
                <a:gd name="T39" fmla="*/ 1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6" h="118">
                  <a:moveTo>
                    <a:pt x="73" y="68"/>
                  </a:moveTo>
                  <a:cubicBezTo>
                    <a:pt x="84" y="61"/>
                    <a:pt x="90" y="50"/>
                    <a:pt x="90" y="37"/>
                  </a:cubicBezTo>
                  <a:cubicBezTo>
                    <a:pt x="90" y="17"/>
                    <a:pt x="73" y="0"/>
                    <a:pt x="53" y="0"/>
                  </a:cubicBezTo>
                  <a:cubicBezTo>
                    <a:pt x="33" y="0"/>
                    <a:pt x="16" y="17"/>
                    <a:pt x="16" y="37"/>
                  </a:cubicBezTo>
                  <a:cubicBezTo>
                    <a:pt x="16" y="50"/>
                    <a:pt x="22" y="61"/>
                    <a:pt x="33" y="68"/>
                  </a:cubicBezTo>
                  <a:cubicBezTo>
                    <a:pt x="13" y="76"/>
                    <a:pt x="0" y="96"/>
                    <a:pt x="0" y="117"/>
                  </a:cubicBezTo>
                  <a:cubicBezTo>
                    <a:pt x="0" y="118"/>
                    <a:pt x="0" y="118"/>
                    <a:pt x="0" y="118"/>
                  </a:cubicBezTo>
                  <a:cubicBezTo>
                    <a:pt x="10" y="118"/>
                    <a:pt x="10" y="118"/>
                    <a:pt x="10" y="118"/>
                  </a:cubicBezTo>
                  <a:cubicBezTo>
                    <a:pt x="10" y="117"/>
                    <a:pt x="10" y="117"/>
                    <a:pt x="10" y="117"/>
                  </a:cubicBezTo>
                  <a:cubicBezTo>
                    <a:pt x="10" y="93"/>
                    <a:pt x="29" y="74"/>
                    <a:pt x="53" y="74"/>
                  </a:cubicBezTo>
                  <a:cubicBezTo>
                    <a:pt x="77" y="74"/>
                    <a:pt x="96" y="93"/>
                    <a:pt x="96" y="117"/>
                  </a:cubicBezTo>
                  <a:cubicBezTo>
                    <a:pt x="96" y="118"/>
                    <a:pt x="96" y="118"/>
                    <a:pt x="96" y="118"/>
                  </a:cubicBezTo>
                  <a:cubicBezTo>
                    <a:pt x="106" y="118"/>
                    <a:pt x="106" y="118"/>
                    <a:pt x="106" y="118"/>
                  </a:cubicBezTo>
                  <a:cubicBezTo>
                    <a:pt x="106" y="117"/>
                    <a:pt x="106" y="117"/>
                    <a:pt x="106" y="117"/>
                  </a:cubicBezTo>
                  <a:cubicBezTo>
                    <a:pt x="106" y="96"/>
                    <a:pt x="93" y="76"/>
                    <a:pt x="73" y="68"/>
                  </a:cubicBezTo>
                  <a:close/>
                  <a:moveTo>
                    <a:pt x="53" y="10"/>
                  </a:moveTo>
                  <a:cubicBezTo>
                    <a:pt x="68" y="10"/>
                    <a:pt x="80" y="22"/>
                    <a:pt x="80" y="37"/>
                  </a:cubicBezTo>
                  <a:cubicBezTo>
                    <a:pt x="80" y="52"/>
                    <a:pt x="68" y="64"/>
                    <a:pt x="53" y="64"/>
                  </a:cubicBezTo>
                  <a:cubicBezTo>
                    <a:pt x="38" y="64"/>
                    <a:pt x="26" y="52"/>
                    <a:pt x="26" y="37"/>
                  </a:cubicBezTo>
                  <a:cubicBezTo>
                    <a:pt x="26" y="22"/>
                    <a:pt x="38" y="10"/>
                    <a:pt x="53" y="10"/>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endParaRPr lang="en-US" sz="1765"/>
            </a:p>
          </p:txBody>
        </p:sp>
      </p:grpSp>
      <p:grpSp>
        <p:nvGrpSpPr>
          <p:cNvPr id="7" name="Group 6"/>
          <p:cNvGrpSpPr/>
          <p:nvPr/>
        </p:nvGrpSpPr>
        <p:grpSpPr>
          <a:xfrm>
            <a:off x="4168687" y="291514"/>
            <a:ext cx="3854627" cy="3110594"/>
            <a:chOff x="4252278" y="296863"/>
            <a:chExt cx="3931920" cy="3172968"/>
          </a:xfrm>
        </p:grpSpPr>
        <p:sp>
          <p:nvSpPr>
            <p:cNvPr id="19" name="TextBox 18"/>
            <p:cNvSpPr txBox="1"/>
            <p:nvPr/>
          </p:nvSpPr>
          <p:spPr>
            <a:xfrm>
              <a:off x="4252278" y="296863"/>
              <a:ext cx="3931920" cy="3172968"/>
            </a:xfrm>
            <a:prstGeom prst="rect">
              <a:avLst/>
            </a:prstGeom>
            <a:solidFill>
              <a:schemeClr val="tx1"/>
            </a:solidFill>
          </p:spPr>
          <p:txBody>
            <a:bodyPr wrap="square" lIns="179234" tIns="143387" rIns="179234" bIns="143387" rtlCol="0" anchor="t" anchorCtr="0">
              <a:noAutofit/>
            </a:bodyPr>
            <a:lstStyle/>
            <a:p>
              <a:pPr defTabSz="914192">
                <a:lnSpc>
                  <a:spcPct val="90000"/>
                </a:lnSpc>
                <a:defRPr/>
              </a:pPr>
              <a:r>
                <a:rPr lang="en-US" sz="7058" b="1" kern="0">
                  <a:gradFill>
                    <a:gsLst>
                      <a:gs pos="0">
                        <a:srgbClr val="FFFFFF"/>
                      </a:gs>
                      <a:gs pos="100000">
                        <a:srgbClr val="FFFFFF"/>
                      </a:gs>
                    </a:gsLst>
                    <a:lin ang="5400000" scaled="1"/>
                  </a:gradFill>
                  <a:latin typeface="+mj-lt"/>
                  <a:cs typeface="Segoe UI Semibold" panose="020B0702040204020203" pitchFamily="34" charset="0"/>
                </a:rPr>
                <a:t>&gt;1.1M</a:t>
              </a:r>
            </a:p>
            <a:p>
              <a:pPr defTabSz="914192">
                <a:lnSpc>
                  <a:spcPct val="90000"/>
                </a:lnSpc>
                <a:defRPr/>
              </a:pPr>
              <a:r>
                <a:rPr lang="en-US" sz="3137" kern="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Apps hosted</a:t>
              </a:r>
            </a:p>
          </p:txBody>
        </p:sp>
        <p:sp>
          <p:nvSpPr>
            <p:cNvPr id="25" name="Freeform 37"/>
            <p:cNvSpPr>
              <a:spLocks noChangeAspect="1" noEditPoints="1"/>
            </p:cNvSpPr>
            <p:nvPr/>
          </p:nvSpPr>
          <p:spPr bwMode="auto">
            <a:xfrm>
              <a:off x="7189471" y="2584568"/>
              <a:ext cx="715169" cy="612617"/>
            </a:xfrm>
            <a:custGeom>
              <a:avLst/>
              <a:gdLst>
                <a:gd name="T0" fmla="*/ 0 w 265"/>
                <a:gd name="T1" fmla="*/ 0 h 227"/>
                <a:gd name="T2" fmla="*/ 0 w 265"/>
                <a:gd name="T3" fmla="*/ 189 h 227"/>
                <a:gd name="T4" fmla="*/ 38 w 265"/>
                <a:gd name="T5" fmla="*/ 189 h 227"/>
                <a:gd name="T6" fmla="*/ 38 w 265"/>
                <a:gd name="T7" fmla="*/ 227 h 227"/>
                <a:gd name="T8" fmla="*/ 265 w 265"/>
                <a:gd name="T9" fmla="*/ 227 h 227"/>
                <a:gd name="T10" fmla="*/ 265 w 265"/>
                <a:gd name="T11" fmla="*/ 38 h 227"/>
                <a:gd name="T12" fmla="*/ 227 w 265"/>
                <a:gd name="T13" fmla="*/ 38 h 227"/>
                <a:gd name="T14" fmla="*/ 227 w 265"/>
                <a:gd name="T15" fmla="*/ 0 h 227"/>
                <a:gd name="T16" fmla="*/ 0 w 265"/>
                <a:gd name="T17" fmla="*/ 0 h 227"/>
                <a:gd name="T18" fmla="*/ 19 w 265"/>
                <a:gd name="T19" fmla="*/ 170 h 227"/>
                <a:gd name="T20" fmla="*/ 19 w 265"/>
                <a:gd name="T21" fmla="*/ 19 h 227"/>
                <a:gd name="T22" fmla="*/ 208 w 265"/>
                <a:gd name="T23" fmla="*/ 19 h 227"/>
                <a:gd name="T24" fmla="*/ 208 w 265"/>
                <a:gd name="T25" fmla="*/ 170 h 227"/>
                <a:gd name="T26" fmla="*/ 19 w 265"/>
                <a:gd name="T27" fmla="*/ 170 h 227"/>
                <a:gd name="T28" fmla="*/ 246 w 265"/>
                <a:gd name="T29" fmla="*/ 57 h 227"/>
                <a:gd name="T30" fmla="*/ 246 w 265"/>
                <a:gd name="T31" fmla="*/ 208 h 227"/>
                <a:gd name="T32" fmla="*/ 57 w 265"/>
                <a:gd name="T33" fmla="*/ 208 h 227"/>
                <a:gd name="T34" fmla="*/ 57 w 265"/>
                <a:gd name="T35" fmla="*/ 189 h 227"/>
                <a:gd name="T36" fmla="*/ 227 w 265"/>
                <a:gd name="T37" fmla="*/ 189 h 227"/>
                <a:gd name="T38" fmla="*/ 227 w 265"/>
                <a:gd name="T39" fmla="*/ 57 h 227"/>
                <a:gd name="T40" fmla="*/ 246 w 265"/>
                <a:gd name="T41" fmla="*/ 57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5" h="227">
                  <a:moveTo>
                    <a:pt x="0" y="0"/>
                  </a:moveTo>
                  <a:lnTo>
                    <a:pt x="0" y="189"/>
                  </a:lnTo>
                  <a:lnTo>
                    <a:pt x="38" y="189"/>
                  </a:lnTo>
                  <a:lnTo>
                    <a:pt x="38" y="227"/>
                  </a:lnTo>
                  <a:lnTo>
                    <a:pt x="265" y="227"/>
                  </a:lnTo>
                  <a:lnTo>
                    <a:pt x="265" y="38"/>
                  </a:lnTo>
                  <a:lnTo>
                    <a:pt x="227" y="38"/>
                  </a:lnTo>
                  <a:lnTo>
                    <a:pt x="227" y="0"/>
                  </a:lnTo>
                  <a:lnTo>
                    <a:pt x="0" y="0"/>
                  </a:lnTo>
                  <a:close/>
                  <a:moveTo>
                    <a:pt x="19" y="170"/>
                  </a:moveTo>
                  <a:lnTo>
                    <a:pt x="19" y="19"/>
                  </a:lnTo>
                  <a:lnTo>
                    <a:pt x="208" y="19"/>
                  </a:lnTo>
                  <a:lnTo>
                    <a:pt x="208" y="170"/>
                  </a:lnTo>
                  <a:lnTo>
                    <a:pt x="19" y="170"/>
                  </a:lnTo>
                  <a:close/>
                  <a:moveTo>
                    <a:pt x="246" y="57"/>
                  </a:moveTo>
                  <a:lnTo>
                    <a:pt x="246" y="208"/>
                  </a:lnTo>
                  <a:lnTo>
                    <a:pt x="57" y="208"/>
                  </a:lnTo>
                  <a:lnTo>
                    <a:pt x="57" y="189"/>
                  </a:lnTo>
                  <a:lnTo>
                    <a:pt x="227" y="189"/>
                  </a:lnTo>
                  <a:lnTo>
                    <a:pt x="227" y="57"/>
                  </a:lnTo>
                  <a:lnTo>
                    <a:pt x="246" y="57"/>
                  </a:ln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endParaRPr lang="en-US" sz="1765"/>
            </a:p>
          </p:txBody>
        </p:sp>
      </p:grpSp>
      <p:grpSp>
        <p:nvGrpSpPr>
          <p:cNvPr id="9" name="Group 8"/>
          <p:cNvGrpSpPr/>
          <p:nvPr/>
        </p:nvGrpSpPr>
        <p:grpSpPr>
          <a:xfrm>
            <a:off x="269240" y="3447202"/>
            <a:ext cx="3854627" cy="3110594"/>
            <a:chOff x="274638" y="3515829"/>
            <a:chExt cx="3931920" cy="3172968"/>
          </a:xfrm>
        </p:grpSpPr>
        <p:sp>
          <p:nvSpPr>
            <p:cNvPr id="24" name="TextBox 23"/>
            <p:cNvSpPr txBox="1"/>
            <p:nvPr/>
          </p:nvSpPr>
          <p:spPr>
            <a:xfrm>
              <a:off x="274638" y="3515829"/>
              <a:ext cx="3931920" cy="3172968"/>
            </a:xfrm>
            <a:prstGeom prst="rect">
              <a:avLst/>
            </a:prstGeom>
            <a:solidFill>
              <a:schemeClr val="tx1"/>
            </a:solidFill>
          </p:spPr>
          <p:txBody>
            <a:bodyPr wrap="square" lIns="179234" tIns="143387" rIns="179234" bIns="143387" rtlCol="0" anchor="t" anchorCtr="0">
              <a:noAutofit/>
            </a:bodyPr>
            <a:lstStyle/>
            <a:p>
              <a:pPr defTabSz="914192">
                <a:lnSpc>
                  <a:spcPct val="90000"/>
                </a:lnSpc>
                <a:defRPr/>
              </a:pPr>
              <a:r>
                <a:rPr lang="en-US" sz="7058" b="1" kern="0">
                  <a:gradFill>
                    <a:gsLst>
                      <a:gs pos="0">
                        <a:srgbClr val="FFFFFF"/>
                      </a:gs>
                      <a:gs pos="100000">
                        <a:srgbClr val="FFFFFF"/>
                      </a:gs>
                    </a:gsLst>
                    <a:lin ang="5400000" scaled="1"/>
                  </a:gradFill>
                  <a:latin typeface="+mj-lt"/>
                  <a:cs typeface="Segoe UI Semibold" panose="020B0702040204020203" pitchFamily="34" charset="0"/>
                </a:rPr>
                <a:t>&gt;300k </a:t>
              </a:r>
            </a:p>
            <a:p>
              <a:pPr defTabSz="914192">
                <a:lnSpc>
                  <a:spcPct val="90000"/>
                </a:lnSpc>
                <a:defRPr/>
              </a:pPr>
              <a:r>
                <a:rPr lang="en-US" sz="3137" kern="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Dedicated cores</a:t>
              </a:r>
            </a:p>
          </p:txBody>
        </p:sp>
        <p:sp>
          <p:nvSpPr>
            <p:cNvPr id="26" name="Freeform 5"/>
            <p:cNvSpPr>
              <a:spLocks noChangeAspect="1" noEditPoints="1"/>
            </p:cNvSpPr>
            <p:nvPr/>
          </p:nvSpPr>
          <p:spPr bwMode="auto">
            <a:xfrm>
              <a:off x="3157696" y="5544820"/>
              <a:ext cx="774542" cy="771842"/>
            </a:xfrm>
            <a:custGeom>
              <a:avLst/>
              <a:gdLst>
                <a:gd name="T0" fmla="*/ 227 w 287"/>
                <a:gd name="T1" fmla="*/ 228 h 286"/>
                <a:gd name="T2" fmla="*/ 60 w 287"/>
                <a:gd name="T3" fmla="*/ 58 h 286"/>
                <a:gd name="T4" fmla="*/ 242 w 287"/>
                <a:gd name="T5" fmla="*/ 91 h 286"/>
                <a:gd name="T6" fmla="*/ 287 w 287"/>
                <a:gd name="T7" fmla="*/ 115 h 286"/>
                <a:gd name="T8" fmla="*/ 242 w 287"/>
                <a:gd name="T9" fmla="*/ 130 h 286"/>
                <a:gd name="T10" fmla="*/ 287 w 287"/>
                <a:gd name="T11" fmla="*/ 156 h 286"/>
                <a:gd name="T12" fmla="*/ 242 w 287"/>
                <a:gd name="T13" fmla="*/ 171 h 286"/>
                <a:gd name="T14" fmla="*/ 287 w 287"/>
                <a:gd name="T15" fmla="*/ 196 h 286"/>
                <a:gd name="T16" fmla="*/ 242 w 287"/>
                <a:gd name="T17" fmla="*/ 212 h 286"/>
                <a:gd name="T18" fmla="*/ 211 w 287"/>
                <a:gd name="T19" fmla="*/ 243 h 286"/>
                <a:gd name="T20" fmla="*/ 196 w 287"/>
                <a:gd name="T21" fmla="*/ 286 h 286"/>
                <a:gd name="T22" fmla="*/ 171 w 287"/>
                <a:gd name="T23" fmla="*/ 243 h 286"/>
                <a:gd name="T24" fmla="*/ 155 w 287"/>
                <a:gd name="T25" fmla="*/ 286 h 286"/>
                <a:gd name="T26" fmla="*/ 132 w 287"/>
                <a:gd name="T27" fmla="*/ 243 h 286"/>
                <a:gd name="T28" fmla="*/ 116 w 287"/>
                <a:gd name="T29" fmla="*/ 286 h 286"/>
                <a:gd name="T30" fmla="*/ 91 w 287"/>
                <a:gd name="T31" fmla="*/ 243 h 286"/>
                <a:gd name="T32" fmla="*/ 76 w 287"/>
                <a:gd name="T33" fmla="*/ 286 h 286"/>
                <a:gd name="T34" fmla="*/ 45 w 287"/>
                <a:gd name="T35" fmla="*/ 243 h 286"/>
                <a:gd name="T36" fmla="*/ 0 w 287"/>
                <a:gd name="T37" fmla="*/ 212 h 286"/>
                <a:gd name="T38" fmla="*/ 45 w 287"/>
                <a:gd name="T39" fmla="*/ 196 h 286"/>
                <a:gd name="T40" fmla="*/ 0 w 287"/>
                <a:gd name="T41" fmla="*/ 171 h 286"/>
                <a:gd name="T42" fmla="*/ 45 w 287"/>
                <a:gd name="T43" fmla="*/ 156 h 286"/>
                <a:gd name="T44" fmla="*/ 0 w 287"/>
                <a:gd name="T45" fmla="*/ 130 h 286"/>
                <a:gd name="T46" fmla="*/ 45 w 287"/>
                <a:gd name="T47" fmla="*/ 115 h 286"/>
                <a:gd name="T48" fmla="*/ 0 w 287"/>
                <a:gd name="T49" fmla="*/ 91 h 286"/>
                <a:gd name="T50" fmla="*/ 45 w 287"/>
                <a:gd name="T51" fmla="*/ 76 h 286"/>
                <a:gd name="T52" fmla="*/ 76 w 287"/>
                <a:gd name="T53" fmla="*/ 43 h 286"/>
                <a:gd name="T54" fmla="*/ 91 w 287"/>
                <a:gd name="T55" fmla="*/ 0 h 286"/>
                <a:gd name="T56" fmla="*/ 116 w 287"/>
                <a:gd name="T57" fmla="*/ 43 h 286"/>
                <a:gd name="T58" fmla="*/ 132 w 287"/>
                <a:gd name="T59" fmla="*/ 0 h 286"/>
                <a:gd name="T60" fmla="*/ 155 w 287"/>
                <a:gd name="T61" fmla="*/ 43 h 286"/>
                <a:gd name="T62" fmla="*/ 171 w 287"/>
                <a:gd name="T63" fmla="*/ 0 h 286"/>
                <a:gd name="T64" fmla="*/ 196 w 287"/>
                <a:gd name="T65" fmla="*/ 43 h 286"/>
                <a:gd name="T66" fmla="*/ 211 w 287"/>
                <a:gd name="T67" fmla="*/ 0 h 286"/>
                <a:gd name="T68" fmla="*/ 242 w 287"/>
                <a:gd name="T69" fmla="*/ 43 h 286"/>
                <a:gd name="T70" fmla="*/ 287 w 287"/>
                <a:gd name="T71" fmla="*/ 76 h 286"/>
                <a:gd name="T72" fmla="*/ 242 w 287"/>
                <a:gd name="T73" fmla="*/ 91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87" h="286">
                  <a:moveTo>
                    <a:pt x="60" y="228"/>
                  </a:moveTo>
                  <a:lnTo>
                    <a:pt x="227" y="228"/>
                  </a:lnTo>
                  <a:lnTo>
                    <a:pt x="227" y="58"/>
                  </a:lnTo>
                  <a:lnTo>
                    <a:pt x="60" y="58"/>
                  </a:lnTo>
                  <a:lnTo>
                    <a:pt x="60" y="228"/>
                  </a:lnTo>
                  <a:close/>
                  <a:moveTo>
                    <a:pt x="242" y="91"/>
                  </a:moveTo>
                  <a:lnTo>
                    <a:pt x="242" y="115"/>
                  </a:lnTo>
                  <a:lnTo>
                    <a:pt x="287" y="115"/>
                  </a:lnTo>
                  <a:lnTo>
                    <a:pt x="287" y="130"/>
                  </a:lnTo>
                  <a:lnTo>
                    <a:pt x="242" y="130"/>
                  </a:lnTo>
                  <a:lnTo>
                    <a:pt x="242" y="156"/>
                  </a:lnTo>
                  <a:lnTo>
                    <a:pt x="287" y="156"/>
                  </a:lnTo>
                  <a:lnTo>
                    <a:pt x="287" y="171"/>
                  </a:lnTo>
                  <a:lnTo>
                    <a:pt x="242" y="171"/>
                  </a:lnTo>
                  <a:lnTo>
                    <a:pt x="242" y="196"/>
                  </a:lnTo>
                  <a:lnTo>
                    <a:pt x="287" y="196"/>
                  </a:lnTo>
                  <a:lnTo>
                    <a:pt x="287" y="212"/>
                  </a:lnTo>
                  <a:lnTo>
                    <a:pt x="242" y="212"/>
                  </a:lnTo>
                  <a:lnTo>
                    <a:pt x="242" y="243"/>
                  </a:lnTo>
                  <a:lnTo>
                    <a:pt x="211" y="243"/>
                  </a:lnTo>
                  <a:lnTo>
                    <a:pt x="211" y="286"/>
                  </a:lnTo>
                  <a:lnTo>
                    <a:pt x="196" y="286"/>
                  </a:lnTo>
                  <a:lnTo>
                    <a:pt x="196" y="243"/>
                  </a:lnTo>
                  <a:lnTo>
                    <a:pt x="171" y="243"/>
                  </a:lnTo>
                  <a:lnTo>
                    <a:pt x="171" y="286"/>
                  </a:lnTo>
                  <a:lnTo>
                    <a:pt x="155" y="286"/>
                  </a:lnTo>
                  <a:lnTo>
                    <a:pt x="155" y="243"/>
                  </a:lnTo>
                  <a:lnTo>
                    <a:pt x="132" y="243"/>
                  </a:lnTo>
                  <a:lnTo>
                    <a:pt x="132" y="286"/>
                  </a:lnTo>
                  <a:lnTo>
                    <a:pt x="116" y="286"/>
                  </a:lnTo>
                  <a:lnTo>
                    <a:pt x="116" y="243"/>
                  </a:lnTo>
                  <a:lnTo>
                    <a:pt x="91" y="243"/>
                  </a:lnTo>
                  <a:lnTo>
                    <a:pt x="91" y="286"/>
                  </a:lnTo>
                  <a:lnTo>
                    <a:pt x="76" y="286"/>
                  </a:lnTo>
                  <a:lnTo>
                    <a:pt x="76" y="243"/>
                  </a:lnTo>
                  <a:lnTo>
                    <a:pt x="45" y="243"/>
                  </a:lnTo>
                  <a:lnTo>
                    <a:pt x="45" y="212"/>
                  </a:lnTo>
                  <a:lnTo>
                    <a:pt x="0" y="212"/>
                  </a:lnTo>
                  <a:lnTo>
                    <a:pt x="0" y="196"/>
                  </a:lnTo>
                  <a:lnTo>
                    <a:pt x="45" y="196"/>
                  </a:lnTo>
                  <a:lnTo>
                    <a:pt x="45" y="171"/>
                  </a:lnTo>
                  <a:lnTo>
                    <a:pt x="0" y="171"/>
                  </a:lnTo>
                  <a:lnTo>
                    <a:pt x="0" y="156"/>
                  </a:lnTo>
                  <a:lnTo>
                    <a:pt x="45" y="156"/>
                  </a:lnTo>
                  <a:lnTo>
                    <a:pt x="45" y="130"/>
                  </a:lnTo>
                  <a:lnTo>
                    <a:pt x="0" y="130"/>
                  </a:lnTo>
                  <a:lnTo>
                    <a:pt x="0" y="115"/>
                  </a:lnTo>
                  <a:lnTo>
                    <a:pt x="45" y="115"/>
                  </a:lnTo>
                  <a:lnTo>
                    <a:pt x="45" y="91"/>
                  </a:lnTo>
                  <a:lnTo>
                    <a:pt x="0" y="91"/>
                  </a:lnTo>
                  <a:lnTo>
                    <a:pt x="0" y="76"/>
                  </a:lnTo>
                  <a:lnTo>
                    <a:pt x="45" y="76"/>
                  </a:lnTo>
                  <a:lnTo>
                    <a:pt x="45" y="43"/>
                  </a:lnTo>
                  <a:lnTo>
                    <a:pt x="76" y="43"/>
                  </a:lnTo>
                  <a:lnTo>
                    <a:pt x="76" y="0"/>
                  </a:lnTo>
                  <a:lnTo>
                    <a:pt x="91" y="0"/>
                  </a:lnTo>
                  <a:lnTo>
                    <a:pt x="91" y="43"/>
                  </a:lnTo>
                  <a:lnTo>
                    <a:pt x="116" y="43"/>
                  </a:lnTo>
                  <a:lnTo>
                    <a:pt x="116" y="0"/>
                  </a:lnTo>
                  <a:lnTo>
                    <a:pt x="132" y="0"/>
                  </a:lnTo>
                  <a:lnTo>
                    <a:pt x="132" y="43"/>
                  </a:lnTo>
                  <a:lnTo>
                    <a:pt x="155" y="43"/>
                  </a:lnTo>
                  <a:lnTo>
                    <a:pt x="155" y="0"/>
                  </a:lnTo>
                  <a:lnTo>
                    <a:pt x="171" y="0"/>
                  </a:lnTo>
                  <a:lnTo>
                    <a:pt x="171" y="43"/>
                  </a:lnTo>
                  <a:lnTo>
                    <a:pt x="196" y="43"/>
                  </a:lnTo>
                  <a:lnTo>
                    <a:pt x="196" y="0"/>
                  </a:lnTo>
                  <a:lnTo>
                    <a:pt x="211" y="0"/>
                  </a:lnTo>
                  <a:lnTo>
                    <a:pt x="211" y="43"/>
                  </a:lnTo>
                  <a:lnTo>
                    <a:pt x="242" y="43"/>
                  </a:lnTo>
                  <a:lnTo>
                    <a:pt x="242" y="76"/>
                  </a:lnTo>
                  <a:lnTo>
                    <a:pt x="287" y="76"/>
                  </a:lnTo>
                  <a:lnTo>
                    <a:pt x="287" y="91"/>
                  </a:lnTo>
                  <a:lnTo>
                    <a:pt x="242" y="91"/>
                  </a:ln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1823715789"/>
      </p:ext>
    </p:extLst>
  </p:cSld>
  <p:clrMapOvr>
    <a:masterClrMapping/>
  </p:clrMapOvr>
  <mc:AlternateContent xmlns:mc="http://schemas.openxmlformats.org/markup-compatibility/2006" xmlns:p14="http://schemas.microsoft.com/office/powerpoint/2010/main">
    <mc:Choice Requires="p14">
      <p:transition spd="slow" p14:dur="1350">
        <p:push/>
      </p:transition>
    </mc:Choice>
    <mc:Fallback xmlns="">
      <p:transition spd="slow">
        <p:push/>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2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35" presetClass="path" presetSubtype="0" decel="100000" fill="hold" nodeType="withEffect">
                                  <p:stCondLst>
                                    <p:cond delay="200"/>
                                  </p:stCondLst>
                                  <p:childTnLst>
                                    <p:animMotion origin="layout" path="M 1.02374E-6 -2.00182E-6 L -0.01532 -2.00182E-6 " pathEditMode="relative" rAng="0" ptsTypes="AA">
                                      <p:cBhvr>
                                        <p:cTn id="9" dur="500" spd="-100000" fill="hold"/>
                                        <p:tgtEl>
                                          <p:spTgt spid="6"/>
                                        </p:tgtEl>
                                        <p:attrNameLst>
                                          <p:attrName>ppt_x</p:attrName>
                                          <p:attrName>ppt_y</p:attrName>
                                        </p:attrNameLst>
                                      </p:cBhvr>
                                      <p:rCtr x="-766" y="0"/>
                                    </p:animMotion>
                                  </p:childTnLst>
                                </p:cTn>
                              </p:par>
                            </p:childTnLst>
                          </p:cTn>
                        </p:par>
                        <p:par>
                          <p:cTn id="10" fill="hold">
                            <p:stCondLst>
                              <p:cond delay="700"/>
                            </p:stCondLst>
                            <p:childTnLst>
                              <p:par>
                                <p:cTn id="11" presetID="10" presetClass="entr" presetSubtype="0" fill="hold" nodeType="afterEffect">
                                  <p:stCondLst>
                                    <p:cond delay="20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35" presetClass="path" presetSubtype="0" decel="100000" fill="hold" nodeType="withEffect">
                                  <p:stCondLst>
                                    <p:cond delay="200"/>
                                  </p:stCondLst>
                                  <p:childTnLst>
                                    <p:animMotion origin="layout" path="M 1.02374E-6 -3.55878E-6 L 1.02374E-6 0.0261 " pathEditMode="relative" rAng="0" ptsTypes="AA">
                                      <p:cBhvr>
                                        <p:cTn id="15" dur="500" spd="-100000" fill="hold"/>
                                        <p:tgtEl>
                                          <p:spTgt spid="11"/>
                                        </p:tgtEl>
                                        <p:attrNameLst>
                                          <p:attrName>ppt_x</p:attrName>
                                          <p:attrName>ppt_y</p:attrName>
                                        </p:attrNameLst>
                                      </p:cBhvr>
                                      <p:rCtr x="0" y="1294"/>
                                    </p:animMotion>
                                  </p:childTnLst>
                                </p:cTn>
                              </p:par>
                            </p:childTnLst>
                          </p:cTn>
                        </p:par>
                        <p:par>
                          <p:cTn id="16" fill="hold">
                            <p:stCondLst>
                              <p:cond delay="1400"/>
                            </p:stCondLst>
                            <p:childTnLst>
                              <p:par>
                                <p:cTn id="17" presetID="10" presetClass="entr" presetSubtype="0" fill="hold" nodeType="afterEffect">
                                  <p:stCondLst>
                                    <p:cond delay="20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par>
                                <p:cTn id="20" presetID="35" presetClass="path" presetSubtype="0" decel="100000" fill="hold" nodeType="withEffect">
                                  <p:stCondLst>
                                    <p:cond delay="200"/>
                                  </p:stCondLst>
                                  <p:childTnLst>
                                    <p:animMotion origin="layout" path="M -1.77176E-6 -2.00182E-6 L 0.01468 -2.00182E-6 " pathEditMode="relative" rAng="0" ptsTypes="AA">
                                      <p:cBhvr>
                                        <p:cTn id="21" dur="500" spd="-100000" fill="hold"/>
                                        <p:tgtEl>
                                          <p:spTgt spid="14"/>
                                        </p:tgtEl>
                                        <p:attrNameLst>
                                          <p:attrName>ppt_x</p:attrName>
                                          <p:attrName>ppt_y</p:attrName>
                                        </p:attrNameLst>
                                      </p:cBhvr>
                                      <p:rCtr x="740" y="0"/>
                                    </p:animMotion>
                                  </p:childTnLst>
                                </p:cTn>
                              </p:par>
                            </p:childTnLst>
                          </p:cTn>
                        </p:par>
                        <p:par>
                          <p:cTn id="22" fill="hold">
                            <p:stCondLst>
                              <p:cond delay="2100"/>
                            </p:stCondLst>
                            <p:childTnLst>
                              <p:par>
                                <p:cTn id="23" presetID="10" presetClass="entr" presetSubtype="0" fill="hold" nodeType="afterEffect">
                                  <p:stCondLst>
                                    <p:cond delay="20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par>
                                <p:cTn id="26" presetID="35" presetClass="path" presetSubtype="0" decel="100000" fill="hold" nodeType="withEffect">
                                  <p:stCondLst>
                                    <p:cond delay="200"/>
                                  </p:stCondLst>
                                  <p:childTnLst>
                                    <p:animMotion origin="layout" path="M 1.02374E-6 -3.55878E-6 L 1.02374E-6 0.0261 " pathEditMode="relative" rAng="0" ptsTypes="AA">
                                      <p:cBhvr>
                                        <p:cTn id="27" dur="500" spd="-100000" fill="hold"/>
                                        <p:tgtEl>
                                          <p:spTgt spid="9"/>
                                        </p:tgtEl>
                                        <p:attrNameLst>
                                          <p:attrName>ppt_x</p:attrName>
                                          <p:attrName>ppt_y</p:attrName>
                                        </p:attrNameLst>
                                      </p:cBhvr>
                                      <p:rCtr x="0" y="1294"/>
                                    </p:animMotion>
                                  </p:childTnLst>
                                </p:cTn>
                              </p:par>
                            </p:childTnLst>
                          </p:cTn>
                        </p:par>
                        <p:par>
                          <p:cTn id="28" fill="hold">
                            <p:stCondLst>
                              <p:cond delay="2800"/>
                            </p:stCondLst>
                            <p:childTnLst>
                              <p:par>
                                <p:cTn id="29" presetID="10" presetClass="entr" presetSubtype="0" fill="hold" nodeType="afterEffect">
                                  <p:stCondLst>
                                    <p:cond delay="20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500"/>
                                        <p:tgtEl>
                                          <p:spTgt spid="8"/>
                                        </p:tgtEl>
                                      </p:cBhvr>
                                    </p:animEffect>
                                  </p:childTnLst>
                                </p:cTn>
                              </p:par>
                              <p:par>
                                <p:cTn id="32" presetID="35" presetClass="path" presetSubtype="0" decel="100000" fill="hold" nodeType="withEffect">
                                  <p:stCondLst>
                                    <p:cond delay="200"/>
                                  </p:stCondLst>
                                  <p:childTnLst>
                                    <p:animMotion origin="layout" path="M -1.77176E-6 -2.00182E-6 L 0.01468 -2.00182E-6 " pathEditMode="relative" rAng="0" ptsTypes="AA">
                                      <p:cBhvr>
                                        <p:cTn id="33" dur="500" spd="-100000" fill="hold"/>
                                        <p:tgtEl>
                                          <p:spTgt spid="8"/>
                                        </p:tgtEl>
                                        <p:attrNameLst>
                                          <p:attrName>ppt_x</p:attrName>
                                          <p:attrName>ppt_y</p:attrName>
                                        </p:attrNameLst>
                                      </p:cBhvr>
                                      <p:rCtr x="740" y="0"/>
                                    </p:animMotion>
                                  </p:childTnLst>
                                </p:cTn>
                              </p:par>
                            </p:childTnLst>
                          </p:cTn>
                        </p:par>
                        <p:par>
                          <p:cTn id="34" fill="hold">
                            <p:stCondLst>
                              <p:cond delay="3500"/>
                            </p:stCondLst>
                            <p:childTnLst>
                              <p:par>
                                <p:cTn id="35" presetID="10" presetClass="entr" presetSubtype="0" fill="hold" nodeType="afterEffect">
                                  <p:stCondLst>
                                    <p:cond delay="20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500"/>
                                        <p:tgtEl>
                                          <p:spTgt spid="7"/>
                                        </p:tgtEl>
                                      </p:cBhvr>
                                    </p:animEffect>
                                  </p:childTnLst>
                                </p:cTn>
                              </p:par>
                              <p:par>
                                <p:cTn id="38" presetID="35" presetClass="path" presetSubtype="0" decel="100000" fill="hold" nodeType="withEffect">
                                  <p:stCondLst>
                                    <p:cond delay="200"/>
                                  </p:stCondLst>
                                  <p:childTnLst>
                                    <p:animMotion origin="layout" path="M 1.38778E-17 -3.7037E-6 L 1.38778E-17 -0.02546 " pathEditMode="relative" rAng="0" ptsTypes="AA">
                                      <p:cBhvr>
                                        <p:cTn id="39" dur="500" spd="-100000" fill="hold"/>
                                        <p:tgtEl>
                                          <p:spTgt spid="7"/>
                                        </p:tgtEl>
                                        <p:attrNameLst>
                                          <p:attrName>ppt_x</p:attrName>
                                          <p:attrName>ppt_y</p:attrName>
                                        </p:attrNameLst>
                                      </p:cBhvr>
                                      <p:rCtr x="0" y="-127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wrap="square" lIns="0" tIns="0" rIns="0" bIns="0" rtlCol="0" anchor="t">
            <a:noAutofit/>
          </a:bodyPr>
          <a:lstStyle/>
          <a:p>
            <a:r>
              <a:rPr lang="en-US" sz="3920">
                <a:solidFill>
                  <a:schemeClr val="tx1"/>
                </a:solidFill>
              </a:rPr>
              <a:t>App Service Features &amp; Capabilities</a:t>
            </a:r>
          </a:p>
        </p:txBody>
      </p:sp>
      <p:sp>
        <p:nvSpPr>
          <p:cNvPr id="14" name="TextBox 13"/>
          <p:cNvSpPr txBox="1"/>
          <p:nvPr/>
        </p:nvSpPr>
        <p:spPr>
          <a:xfrm>
            <a:off x="269240" y="946301"/>
            <a:ext cx="10371430" cy="271549"/>
          </a:xfrm>
          <a:prstGeom prst="rect">
            <a:avLst/>
          </a:prstGeom>
          <a:noFill/>
        </p:spPr>
        <p:txBody>
          <a:bodyPr wrap="none" lIns="0" tIns="0" rIns="0" bIns="0" rtlCol="0">
            <a:spAutoFit/>
          </a:bodyPr>
          <a:lstStyle/>
          <a:p>
            <a:pPr algn="ctr" defTabSz="896214">
              <a:lnSpc>
                <a:spcPct val="90000"/>
              </a:lnSpc>
              <a:spcAft>
                <a:spcPts val="600"/>
              </a:spcAft>
            </a:pPr>
            <a:r>
              <a:rPr lang="en-US" sz="1961" kern="0" dirty="0">
                <a:latin typeface="Segoe UI Light" charset="0"/>
              </a:rPr>
              <a:t>All features and capabilities are shared across all of App Service application (Web, Mobile, and API)</a:t>
            </a:r>
          </a:p>
        </p:txBody>
      </p:sp>
      <p:sp>
        <p:nvSpPr>
          <p:cNvPr id="27" name="Rectangle 26"/>
          <p:cNvSpPr/>
          <p:nvPr/>
        </p:nvSpPr>
        <p:spPr bwMode="auto">
          <a:xfrm>
            <a:off x="1013012" y="1478379"/>
            <a:ext cx="3699403" cy="78886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25" tIns="107540" rIns="134425" bIns="107540" numCol="1" spcCol="0" rtlCol="0" fromWordArt="0" anchor="t" anchorCtr="0" forceAA="0" compatLnSpc="1">
            <a:prstTxWarp prst="textNoShape">
              <a:avLst/>
            </a:prstTxWarp>
            <a:noAutofit/>
          </a:bodyPr>
          <a:lstStyle/>
          <a:p>
            <a:pPr defTabSz="685313">
              <a:defRPr/>
            </a:pPr>
            <a:r>
              <a:rPr lang="en-US" sz="2745" kern="0">
                <a:solidFill>
                  <a:srgbClr val="FFFFFF"/>
                </a:solidFill>
                <a:latin typeface="Segoe UI Light"/>
                <a:ea typeface="Segoe UI" pitchFamily="34" charset="0"/>
                <a:cs typeface="Segoe UI" pitchFamily="34" charset="0"/>
              </a:rPr>
              <a:t>Enterprise grade</a:t>
            </a:r>
            <a:endParaRPr lang="en-US" sz="3136" kern="0">
              <a:solidFill>
                <a:srgbClr val="FFFFFF"/>
              </a:solidFill>
              <a:latin typeface="Segoe UI"/>
              <a:ea typeface="Segoe UI" pitchFamily="34" charset="0"/>
              <a:cs typeface="Segoe UI" pitchFamily="34" charset="0"/>
            </a:endParaRPr>
          </a:p>
          <a:p>
            <a:pPr defTabSz="685313">
              <a:defRPr/>
            </a:pPr>
            <a:r>
              <a:rPr lang="en-US" sz="980" kern="0">
                <a:solidFill>
                  <a:srgbClr val="FFFFFF"/>
                </a:solidFill>
                <a:latin typeface="Segoe UI"/>
                <a:ea typeface="Segoe UI" pitchFamily="34" charset="0"/>
                <a:cs typeface="Segoe UI" pitchFamily="34" charset="0"/>
              </a:rPr>
              <a:t>Designed for secure mission-critical applications</a:t>
            </a:r>
          </a:p>
        </p:txBody>
      </p:sp>
      <p:sp>
        <p:nvSpPr>
          <p:cNvPr id="28" name="Rectangle 27"/>
          <p:cNvSpPr/>
          <p:nvPr/>
        </p:nvSpPr>
        <p:spPr bwMode="auto">
          <a:xfrm>
            <a:off x="4680491" y="1486559"/>
            <a:ext cx="3445053" cy="78886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25" tIns="107540" rIns="134425" bIns="107540" numCol="1" spcCol="0" rtlCol="0" fromWordArt="0" anchor="t" anchorCtr="0" forceAA="0" compatLnSpc="1">
            <a:prstTxWarp prst="textNoShape">
              <a:avLst/>
            </a:prstTxWarp>
            <a:noAutofit/>
          </a:bodyPr>
          <a:lstStyle/>
          <a:p>
            <a:pPr defTabSz="685313">
              <a:defRPr/>
            </a:pPr>
            <a:r>
              <a:rPr lang="en-US" sz="2745" kern="0">
                <a:solidFill>
                  <a:srgbClr val="FFFFFF"/>
                </a:solidFill>
                <a:latin typeface="Segoe UI Light"/>
                <a:ea typeface="Segoe UI" pitchFamily="34" charset="0"/>
                <a:cs typeface="Segoe UI" pitchFamily="34" charset="0"/>
              </a:rPr>
              <a:t>Fully managed</a:t>
            </a:r>
            <a:endParaRPr lang="en-US" sz="3136" kern="0">
              <a:solidFill>
                <a:srgbClr val="FFFFFF"/>
              </a:solidFill>
              <a:latin typeface="Segoe UI"/>
              <a:ea typeface="Segoe UI" pitchFamily="34" charset="0"/>
              <a:cs typeface="Segoe UI" pitchFamily="34" charset="0"/>
            </a:endParaRPr>
          </a:p>
          <a:p>
            <a:pPr defTabSz="685313">
              <a:defRPr/>
            </a:pPr>
            <a:r>
              <a:rPr lang="en-US" sz="980" kern="0">
                <a:solidFill>
                  <a:srgbClr val="FFFFFF"/>
                </a:solidFill>
                <a:latin typeface="Segoe UI"/>
              </a:rPr>
              <a:t>Optimized for Availability and Automatic scale</a:t>
            </a:r>
            <a:endParaRPr lang="en-US" sz="980" kern="0">
              <a:solidFill>
                <a:srgbClr val="FFFFFF"/>
              </a:solidFill>
              <a:latin typeface="Segoe UI"/>
              <a:ea typeface="Segoe UI" pitchFamily="34" charset="0"/>
              <a:cs typeface="Segoe UI" pitchFamily="34" charset="0"/>
            </a:endParaRPr>
          </a:p>
        </p:txBody>
      </p:sp>
      <p:sp>
        <p:nvSpPr>
          <p:cNvPr id="29" name="Rectangle 28"/>
          <p:cNvSpPr/>
          <p:nvPr/>
        </p:nvSpPr>
        <p:spPr bwMode="auto">
          <a:xfrm>
            <a:off x="8191654" y="1476508"/>
            <a:ext cx="3165910" cy="78886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25" tIns="107540" rIns="134425" bIns="107540" numCol="1" spcCol="0" rtlCol="0" fromWordArt="0" anchor="t" anchorCtr="0" forceAA="0" compatLnSpc="1">
            <a:prstTxWarp prst="textNoShape">
              <a:avLst/>
            </a:prstTxWarp>
            <a:noAutofit/>
          </a:bodyPr>
          <a:lstStyle/>
          <a:p>
            <a:pPr defTabSz="685313">
              <a:defRPr/>
            </a:pPr>
            <a:r>
              <a:rPr lang="en-US" sz="2745" kern="0">
                <a:solidFill>
                  <a:srgbClr val="FFFFFF"/>
                </a:solidFill>
                <a:latin typeface="Segoe UI Light"/>
                <a:ea typeface="Segoe UI" pitchFamily="34" charset="0"/>
                <a:cs typeface="Segoe UI" pitchFamily="34" charset="0"/>
              </a:rPr>
              <a:t>Built for </a:t>
            </a:r>
            <a:r>
              <a:rPr lang="en-US" sz="2745" kern="0" err="1">
                <a:solidFill>
                  <a:srgbClr val="FFFFFF"/>
                </a:solidFill>
                <a:latin typeface="Segoe UI Light"/>
                <a:ea typeface="Segoe UI" pitchFamily="34" charset="0"/>
                <a:cs typeface="Segoe UI" pitchFamily="34" charset="0"/>
              </a:rPr>
              <a:t>DevOps</a:t>
            </a:r>
            <a:endParaRPr lang="en-US" sz="3136" kern="0">
              <a:solidFill>
                <a:srgbClr val="FFFFFF"/>
              </a:solidFill>
              <a:latin typeface="Segoe UI"/>
              <a:ea typeface="Segoe UI" pitchFamily="34" charset="0"/>
              <a:cs typeface="Segoe UI" pitchFamily="34" charset="0"/>
            </a:endParaRPr>
          </a:p>
          <a:p>
            <a:pPr defTabSz="685313">
              <a:defRPr/>
            </a:pPr>
            <a:r>
              <a:rPr lang="en-US" sz="980" kern="0">
                <a:solidFill>
                  <a:srgbClr val="FFFFFF"/>
                </a:solidFill>
                <a:latin typeface="Segoe UI"/>
              </a:rPr>
              <a:t>Agility through Continuous Deployment</a:t>
            </a:r>
            <a:endParaRPr lang="en-US" sz="980" kern="0">
              <a:solidFill>
                <a:srgbClr val="FFFFFF"/>
              </a:solidFill>
              <a:latin typeface="Segoe UI"/>
              <a:ea typeface="Segoe UI" pitchFamily="34" charset="0"/>
              <a:cs typeface="Segoe UI" pitchFamily="34" charset="0"/>
            </a:endParaRPr>
          </a:p>
        </p:txBody>
      </p:sp>
      <p:sp>
        <p:nvSpPr>
          <p:cNvPr id="30" name="TextBox 29"/>
          <p:cNvSpPr txBox="1"/>
          <p:nvPr/>
        </p:nvSpPr>
        <p:spPr>
          <a:xfrm>
            <a:off x="1045462" y="2265371"/>
            <a:ext cx="3100142" cy="3805474"/>
          </a:xfrm>
          <a:prstGeom prst="rect">
            <a:avLst/>
          </a:prstGeom>
          <a:noFill/>
          <a:ln>
            <a:noFill/>
          </a:ln>
        </p:spPr>
        <p:txBody>
          <a:bodyPr wrap="square" lIns="134425" tIns="107540" rIns="134425" bIns="107540" rtlCol="0">
            <a:spAutoFit/>
          </a:bodyPr>
          <a:lstStyle/>
          <a:p>
            <a:pPr defTabSz="896214">
              <a:spcAft>
                <a:spcPts val="220"/>
              </a:spcAft>
              <a:defRPr/>
            </a:pPr>
            <a:r>
              <a:rPr lang="en-US" sz="1371" kern="0">
                <a:solidFill>
                  <a:srgbClr val="FFFFFF"/>
                </a:solidFill>
                <a:latin typeface="Segoe UI"/>
                <a:ea typeface="Calibri" panose="020F0502020204030204" pitchFamily="34" charset="0"/>
                <a:cs typeface="Calibri" panose="020F0502020204030204" pitchFamily="34" charset="0"/>
              </a:rPr>
              <a:t>Premium Tier </a:t>
            </a:r>
          </a:p>
          <a:p>
            <a:pPr defTabSz="896214">
              <a:spcAft>
                <a:spcPts val="220"/>
              </a:spcAft>
              <a:defRPr/>
            </a:pPr>
            <a:r>
              <a:rPr lang="en-US" sz="1371" kern="0">
                <a:solidFill>
                  <a:srgbClr val="FFFFFF"/>
                </a:solidFill>
                <a:latin typeface="Segoe UI"/>
                <a:ea typeface="Calibri" panose="020F0502020204030204" pitchFamily="34" charset="0"/>
                <a:cs typeface="Calibri" panose="020F0502020204030204" pitchFamily="34" charset="0"/>
              </a:rPr>
              <a:t>App Service Environments</a:t>
            </a:r>
          </a:p>
          <a:p>
            <a:pPr defTabSz="896214">
              <a:spcAft>
                <a:spcPts val="220"/>
              </a:spcAft>
              <a:defRPr/>
            </a:pPr>
            <a:r>
              <a:rPr lang="en-US" sz="1371" kern="0">
                <a:solidFill>
                  <a:srgbClr val="FFFFFF"/>
                </a:solidFill>
                <a:latin typeface="Segoe UI"/>
                <a:ea typeface="Calibri" panose="020F0502020204030204" pitchFamily="34" charset="0"/>
                <a:cs typeface="Calibri" panose="020F0502020204030204" pitchFamily="34" charset="0"/>
              </a:rPr>
              <a:t>Hybrid Connections / VPN Support</a:t>
            </a:r>
          </a:p>
          <a:p>
            <a:pPr defTabSz="896214">
              <a:spcAft>
                <a:spcPts val="220"/>
              </a:spcAft>
              <a:defRPr/>
            </a:pPr>
            <a:r>
              <a:rPr lang="en-US" sz="1371" kern="0">
                <a:solidFill>
                  <a:srgbClr val="FFFFFF"/>
                </a:solidFill>
                <a:latin typeface="Segoe UI"/>
                <a:ea typeface="Calibri" panose="020F0502020204030204" pitchFamily="34" charset="0"/>
                <a:cs typeface="Calibri" panose="020F0502020204030204" pitchFamily="34" charset="0"/>
              </a:rPr>
              <a:t>Scheduled Backup</a:t>
            </a:r>
          </a:p>
          <a:p>
            <a:pPr defTabSz="896214">
              <a:spcAft>
                <a:spcPts val="220"/>
              </a:spcAft>
              <a:defRPr/>
            </a:pPr>
            <a:r>
              <a:rPr lang="en-US" sz="1371" kern="0">
                <a:solidFill>
                  <a:srgbClr val="FFFFFF"/>
                </a:solidFill>
                <a:latin typeface="Segoe UI"/>
                <a:ea typeface="Calibri" panose="020F0502020204030204" pitchFamily="34" charset="0"/>
                <a:cs typeface="Calibri" panose="020F0502020204030204" pitchFamily="34" charset="0"/>
              </a:rPr>
              <a:t>Azure Active Directory Integration </a:t>
            </a:r>
          </a:p>
          <a:p>
            <a:pPr defTabSz="896214">
              <a:spcAft>
                <a:spcPts val="220"/>
              </a:spcAft>
              <a:defRPr/>
            </a:pPr>
            <a:r>
              <a:rPr lang="en-US" sz="1371" kern="0">
                <a:solidFill>
                  <a:srgbClr val="FFFFFF"/>
                </a:solidFill>
                <a:latin typeface="Segoe UI"/>
                <a:ea typeface="Calibri" panose="020F0502020204030204" pitchFamily="34" charset="0"/>
                <a:cs typeface="Calibri" panose="020F0502020204030204" pitchFamily="34" charset="0"/>
              </a:rPr>
              <a:t>Site Resiliency, HA, and DR</a:t>
            </a:r>
          </a:p>
          <a:p>
            <a:pPr defTabSz="896214">
              <a:spcAft>
                <a:spcPts val="220"/>
              </a:spcAft>
              <a:defRPr/>
            </a:pPr>
            <a:r>
              <a:rPr lang="en-US" sz="1371" kern="0">
                <a:solidFill>
                  <a:srgbClr val="FFFFFF"/>
                </a:solidFill>
                <a:latin typeface="Segoe UI"/>
                <a:ea typeface="Calibri" panose="020F0502020204030204" pitchFamily="34" charset="0"/>
                <a:cs typeface="Calibri" panose="020F0502020204030204" pitchFamily="34" charset="0"/>
              </a:rPr>
              <a:t>Web Jobs</a:t>
            </a:r>
          </a:p>
          <a:p>
            <a:pPr defTabSz="896214">
              <a:spcAft>
                <a:spcPts val="220"/>
              </a:spcAft>
              <a:defRPr/>
            </a:pPr>
            <a:r>
              <a:rPr lang="en-US" sz="1371" kern="0">
                <a:solidFill>
                  <a:srgbClr val="FFFFFF"/>
                </a:solidFill>
                <a:latin typeface="Segoe UI"/>
                <a:ea typeface="Calibri" panose="020F0502020204030204" pitchFamily="34" charset="0"/>
                <a:cs typeface="Calibri" panose="020F0502020204030204" pitchFamily="34" charset="0"/>
              </a:rPr>
              <a:t>Role Base Access Control </a:t>
            </a:r>
          </a:p>
          <a:p>
            <a:pPr defTabSz="896214">
              <a:spcAft>
                <a:spcPts val="220"/>
              </a:spcAft>
              <a:defRPr/>
            </a:pPr>
            <a:r>
              <a:rPr lang="en-US" sz="1371" kern="0">
                <a:solidFill>
                  <a:srgbClr val="FFFFFF"/>
                </a:solidFill>
                <a:latin typeface="Segoe UI"/>
                <a:ea typeface="Calibri" panose="020F0502020204030204" pitchFamily="34" charset="0"/>
                <a:cs typeface="Calibri" panose="020F0502020204030204" pitchFamily="34" charset="0"/>
              </a:rPr>
              <a:t>Audit / Compliance </a:t>
            </a:r>
          </a:p>
          <a:p>
            <a:pPr defTabSz="896214">
              <a:spcAft>
                <a:spcPts val="220"/>
              </a:spcAft>
              <a:defRPr/>
            </a:pPr>
            <a:r>
              <a:rPr lang="en-US" sz="1371" kern="0">
                <a:solidFill>
                  <a:srgbClr val="FFFFFF"/>
                </a:solidFill>
                <a:latin typeface="Segoe UI"/>
                <a:ea typeface="Calibri" panose="020F0502020204030204" pitchFamily="34" charset="0"/>
                <a:cs typeface="Calibri" panose="020F0502020204030204" pitchFamily="34" charset="0"/>
              </a:rPr>
              <a:t>Enterprise Migration</a:t>
            </a:r>
          </a:p>
          <a:p>
            <a:pPr defTabSz="896214">
              <a:spcAft>
                <a:spcPts val="220"/>
              </a:spcAft>
              <a:defRPr/>
            </a:pPr>
            <a:r>
              <a:rPr lang="en-US" sz="1371" kern="0">
                <a:solidFill>
                  <a:srgbClr val="FFFFFF"/>
                </a:solidFill>
                <a:latin typeface="Segoe UI"/>
                <a:ea typeface="Calibri" panose="020F0502020204030204" pitchFamily="34" charset="0"/>
                <a:cs typeface="Calibri" panose="020F0502020204030204" pitchFamily="34" charset="0"/>
              </a:rPr>
              <a:t>Client Certs </a:t>
            </a:r>
          </a:p>
          <a:p>
            <a:pPr defTabSz="896214">
              <a:spcAft>
                <a:spcPts val="220"/>
              </a:spcAft>
              <a:defRPr/>
            </a:pPr>
            <a:r>
              <a:rPr lang="en-US" sz="1371" kern="0" err="1">
                <a:solidFill>
                  <a:srgbClr val="FFFFFF"/>
                </a:solidFill>
                <a:latin typeface="Segoe UI"/>
                <a:ea typeface="Calibri" panose="020F0502020204030204" pitchFamily="34" charset="0"/>
                <a:cs typeface="Calibri" panose="020F0502020204030204" pitchFamily="34" charset="0"/>
              </a:rPr>
              <a:t>Redis</a:t>
            </a:r>
            <a:r>
              <a:rPr lang="en-US" sz="1371" kern="0">
                <a:solidFill>
                  <a:srgbClr val="FFFFFF"/>
                </a:solidFill>
                <a:latin typeface="Segoe UI"/>
                <a:ea typeface="Calibri" panose="020F0502020204030204" pitchFamily="34" charset="0"/>
                <a:cs typeface="Calibri" panose="020F0502020204030204" pitchFamily="34" charset="0"/>
              </a:rPr>
              <a:t> Caching</a:t>
            </a:r>
          </a:p>
          <a:p>
            <a:pPr defTabSz="896214">
              <a:spcAft>
                <a:spcPts val="220"/>
              </a:spcAft>
              <a:defRPr/>
            </a:pPr>
            <a:r>
              <a:rPr lang="en-US" sz="1371" kern="0">
                <a:solidFill>
                  <a:srgbClr val="FFFFFF"/>
                </a:solidFill>
                <a:latin typeface="Segoe UI"/>
                <a:ea typeface="Calibri" panose="020F0502020204030204" pitchFamily="34" charset="0"/>
                <a:cs typeface="Calibri" panose="020F0502020204030204" pitchFamily="34" charset="0"/>
              </a:rPr>
              <a:t>IP Restrictions/ SSL</a:t>
            </a:r>
          </a:p>
          <a:p>
            <a:pPr defTabSz="896214">
              <a:spcAft>
                <a:spcPts val="220"/>
              </a:spcAft>
              <a:defRPr/>
            </a:pPr>
            <a:r>
              <a:rPr lang="en-US" sz="1371" kern="0">
                <a:solidFill>
                  <a:srgbClr val="FFFFFF"/>
                </a:solidFill>
                <a:latin typeface="Segoe UI"/>
                <a:ea typeface="Calibri" panose="020F0502020204030204" pitchFamily="34" charset="0"/>
                <a:cs typeface="Calibri" panose="020F0502020204030204" pitchFamily="34" charset="0"/>
              </a:rPr>
              <a:t>Web Sockets</a:t>
            </a:r>
          </a:p>
          <a:p>
            <a:pPr defTabSz="896214">
              <a:spcAft>
                <a:spcPts val="220"/>
              </a:spcAft>
              <a:defRPr/>
            </a:pPr>
            <a:r>
              <a:rPr lang="en-US" sz="1371" kern="0">
                <a:solidFill>
                  <a:srgbClr val="FFFFFF"/>
                </a:solidFill>
                <a:latin typeface="Segoe UI"/>
                <a:ea typeface="Calibri" panose="020F0502020204030204" pitchFamily="34" charset="0"/>
                <a:cs typeface="Calibri" panose="020F0502020204030204" pitchFamily="34" charset="0"/>
              </a:rPr>
              <a:t>SQL, MySQL, </a:t>
            </a:r>
            <a:r>
              <a:rPr lang="en-US" sz="1371" kern="0" err="1">
                <a:solidFill>
                  <a:srgbClr val="FFFFFF"/>
                </a:solidFill>
                <a:latin typeface="Segoe UI"/>
                <a:ea typeface="Calibri" panose="020F0502020204030204" pitchFamily="34" charset="0"/>
                <a:cs typeface="Calibri" panose="020F0502020204030204" pitchFamily="34" charset="0"/>
              </a:rPr>
              <a:t>DocDB</a:t>
            </a:r>
            <a:r>
              <a:rPr lang="en-US" sz="1371" kern="0">
                <a:solidFill>
                  <a:srgbClr val="FFFFFF"/>
                </a:solidFill>
                <a:latin typeface="Segoe UI"/>
                <a:ea typeface="Calibri" panose="020F0502020204030204" pitchFamily="34" charset="0"/>
                <a:cs typeface="Calibri" panose="020F0502020204030204" pitchFamily="34" charset="0"/>
              </a:rPr>
              <a:t>, &amp; Mongo</a:t>
            </a:r>
          </a:p>
        </p:txBody>
      </p:sp>
      <p:sp>
        <p:nvSpPr>
          <p:cNvPr id="31" name="TextBox 30"/>
          <p:cNvSpPr txBox="1"/>
          <p:nvPr/>
        </p:nvSpPr>
        <p:spPr>
          <a:xfrm>
            <a:off x="4717492" y="2275424"/>
            <a:ext cx="2609212" cy="3474064"/>
          </a:xfrm>
          <a:prstGeom prst="rect">
            <a:avLst/>
          </a:prstGeom>
          <a:noFill/>
          <a:ln>
            <a:noFill/>
          </a:ln>
        </p:spPr>
        <p:txBody>
          <a:bodyPr wrap="square" lIns="134425" tIns="107540" rIns="134425" bIns="107540" rtlCol="0">
            <a:spAutoFit/>
          </a:bodyPr>
          <a:lstStyle/>
          <a:p>
            <a:pPr defTabSz="896214">
              <a:spcAft>
                <a:spcPts val="220"/>
              </a:spcAft>
              <a:defRPr/>
            </a:pPr>
            <a:r>
              <a:rPr lang="en-US" sz="1371" kern="0">
                <a:solidFill>
                  <a:srgbClr val="FFFFFF"/>
                </a:solidFill>
                <a:latin typeface="Segoe UI"/>
                <a:ea typeface="Calibri" panose="020F0502020204030204" pitchFamily="34" charset="0"/>
                <a:cs typeface="Calibri" panose="020F0502020204030204" pitchFamily="34" charset="0"/>
              </a:rPr>
              <a:t>Automated Deployment</a:t>
            </a:r>
            <a:br>
              <a:rPr lang="en-US" sz="1371" kern="0">
                <a:solidFill>
                  <a:srgbClr val="FFFFFF"/>
                </a:solidFill>
                <a:latin typeface="Segoe UI"/>
                <a:ea typeface="Calibri" panose="020F0502020204030204" pitchFamily="34" charset="0"/>
                <a:cs typeface="Calibri" panose="020F0502020204030204" pitchFamily="34" charset="0"/>
              </a:rPr>
            </a:br>
            <a:r>
              <a:rPr lang="en-US" sz="1371" kern="0" err="1">
                <a:solidFill>
                  <a:srgbClr val="FFFFFF"/>
                </a:solidFill>
                <a:latin typeface="Segoe UI"/>
                <a:ea typeface="Calibri" panose="020F0502020204030204" pitchFamily="34" charset="0"/>
                <a:cs typeface="Calibri" panose="020F0502020204030204" pitchFamily="34" charset="0"/>
              </a:rPr>
              <a:t>AutoScale</a:t>
            </a:r>
            <a:endParaRPr lang="en-US" sz="1371" kern="0">
              <a:solidFill>
                <a:srgbClr val="FFFFFF"/>
              </a:solidFill>
              <a:latin typeface="Segoe UI"/>
              <a:ea typeface="Calibri" panose="020F0502020204030204" pitchFamily="34" charset="0"/>
              <a:cs typeface="Calibri" panose="020F0502020204030204" pitchFamily="34" charset="0"/>
            </a:endParaRPr>
          </a:p>
          <a:p>
            <a:pPr defTabSz="896214">
              <a:spcAft>
                <a:spcPts val="220"/>
              </a:spcAft>
              <a:defRPr/>
            </a:pPr>
            <a:r>
              <a:rPr lang="en-US" sz="1371" kern="0">
                <a:solidFill>
                  <a:srgbClr val="FFFFFF"/>
                </a:solidFill>
                <a:latin typeface="Segoe UI"/>
                <a:ea typeface="Calibri" panose="020F0502020204030204" pitchFamily="34" charset="0"/>
                <a:cs typeface="Calibri" panose="020F0502020204030204" pitchFamily="34" charset="0"/>
              </a:rPr>
              <a:t>Built-in Load Balancing</a:t>
            </a:r>
          </a:p>
          <a:p>
            <a:pPr defTabSz="896214">
              <a:spcAft>
                <a:spcPts val="220"/>
              </a:spcAft>
              <a:defRPr/>
            </a:pPr>
            <a:r>
              <a:rPr lang="en-US" sz="1371" kern="0">
                <a:solidFill>
                  <a:srgbClr val="FFFFFF"/>
                </a:solidFill>
                <a:latin typeface="Segoe UI"/>
                <a:ea typeface="Calibri" panose="020F0502020204030204" pitchFamily="34" charset="0"/>
                <a:cs typeface="Calibri" panose="020F0502020204030204" pitchFamily="34" charset="0"/>
              </a:rPr>
              <a:t>WW Datacenter Coverage</a:t>
            </a:r>
          </a:p>
          <a:p>
            <a:pPr defTabSz="896214">
              <a:spcAft>
                <a:spcPts val="220"/>
              </a:spcAft>
              <a:defRPr/>
            </a:pPr>
            <a:r>
              <a:rPr lang="en-US" sz="1371" kern="0">
                <a:solidFill>
                  <a:srgbClr val="FFFFFF"/>
                </a:solidFill>
                <a:latin typeface="Segoe UI"/>
                <a:ea typeface="Calibri" panose="020F0502020204030204" pitchFamily="34" charset="0"/>
                <a:cs typeface="Calibri" panose="020F0502020204030204" pitchFamily="34" charset="0"/>
              </a:rPr>
              <a:t>End Point Monitoring &amp; Alerts</a:t>
            </a:r>
          </a:p>
          <a:p>
            <a:pPr defTabSz="896214">
              <a:spcAft>
                <a:spcPts val="220"/>
              </a:spcAft>
              <a:defRPr/>
            </a:pPr>
            <a:r>
              <a:rPr lang="en-US" sz="1371" kern="0">
                <a:solidFill>
                  <a:srgbClr val="FFFFFF"/>
                </a:solidFill>
                <a:latin typeface="Segoe UI"/>
                <a:ea typeface="Calibri" panose="020F0502020204030204" pitchFamily="34" charset="0"/>
                <a:cs typeface="Calibri" panose="020F0502020204030204" pitchFamily="34" charset="0"/>
              </a:rPr>
              <a:t>DR Site Support</a:t>
            </a:r>
          </a:p>
          <a:p>
            <a:pPr defTabSz="896214">
              <a:spcAft>
                <a:spcPts val="220"/>
              </a:spcAft>
              <a:defRPr/>
            </a:pPr>
            <a:r>
              <a:rPr lang="en-US" sz="1371" kern="0" err="1">
                <a:solidFill>
                  <a:srgbClr val="FFFFFF"/>
                </a:solidFill>
                <a:latin typeface="Segoe UI"/>
                <a:ea typeface="Calibri" panose="020F0502020204030204" pitchFamily="34" charset="0"/>
                <a:cs typeface="Calibri" panose="020F0502020204030204" pitchFamily="34" charset="0"/>
              </a:rPr>
              <a:t>WildCard</a:t>
            </a:r>
            <a:r>
              <a:rPr lang="en-US" sz="1371" kern="0">
                <a:solidFill>
                  <a:srgbClr val="FFFFFF"/>
                </a:solidFill>
                <a:latin typeface="Segoe UI"/>
                <a:ea typeface="Calibri" panose="020F0502020204030204" pitchFamily="34" charset="0"/>
                <a:cs typeface="Calibri" panose="020F0502020204030204" pitchFamily="34" charset="0"/>
              </a:rPr>
              <a:t> Support</a:t>
            </a:r>
          </a:p>
          <a:p>
            <a:pPr defTabSz="896214">
              <a:spcAft>
                <a:spcPts val="220"/>
              </a:spcAft>
              <a:defRPr/>
            </a:pPr>
            <a:r>
              <a:rPr lang="en-US" sz="1371" kern="0">
                <a:solidFill>
                  <a:srgbClr val="FFFFFF"/>
                </a:solidFill>
                <a:latin typeface="Segoe UI"/>
                <a:ea typeface="Calibri" panose="020F0502020204030204" pitchFamily="34" charset="0"/>
                <a:cs typeface="Calibri" panose="020F0502020204030204" pitchFamily="34" charset="0"/>
              </a:rPr>
              <a:t>Dedicated IP address</a:t>
            </a:r>
          </a:p>
          <a:p>
            <a:pPr defTabSz="896214">
              <a:spcAft>
                <a:spcPts val="220"/>
              </a:spcAft>
              <a:defRPr/>
            </a:pPr>
            <a:r>
              <a:rPr lang="en-US" sz="1371" kern="0">
                <a:solidFill>
                  <a:srgbClr val="FFFFFF"/>
                </a:solidFill>
                <a:latin typeface="Segoe UI"/>
                <a:ea typeface="Calibri" panose="020F0502020204030204" pitchFamily="34" charset="0"/>
                <a:cs typeface="Calibri" panose="020F0502020204030204" pitchFamily="34" charset="0"/>
              </a:rPr>
              <a:t>HTTP Compression </a:t>
            </a:r>
          </a:p>
          <a:p>
            <a:pPr defTabSz="896214">
              <a:spcAft>
                <a:spcPts val="220"/>
              </a:spcAft>
              <a:defRPr/>
            </a:pPr>
            <a:r>
              <a:rPr lang="en-US" sz="1371" kern="0" err="1">
                <a:solidFill>
                  <a:srgbClr val="FFFFFF"/>
                </a:solidFill>
                <a:latin typeface="Segoe UI"/>
                <a:ea typeface="Calibri" panose="020F0502020204030204" pitchFamily="34" charset="0"/>
                <a:cs typeface="Calibri" panose="020F0502020204030204" pitchFamily="34" charset="0"/>
              </a:rPr>
              <a:t>WebJobs</a:t>
            </a:r>
            <a:endParaRPr lang="en-US" sz="1371" kern="0">
              <a:solidFill>
                <a:srgbClr val="FFFFFF"/>
              </a:solidFill>
              <a:latin typeface="Segoe UI"/>
              <a:ea typeface="Calibri" panose="020F0502020204030204" pitchFamily="34" charset="0"/>
              <a:cs typeface="Calibri" panose="020F0502020204030204" pitchFamily="34" charset="0"/>
            </a:endParaRPr>
          </a:p>
          <a:p>
            <a:pPr defTabSz="896214">
              <a:spcAft>
                <a:spcPts val="220"/>
              </a:spcAft>
              <a:defRPr/>
            </a:pPr>
            <a:r>
              <a:rPr lang="en-US" sz="1371" kern="0">
                <a:solidFill>
                  <a:srgbClr val="FFFFFF"/>
                </a:solidFill>
                <a:latin typeface="Segoe UI"/>
                <a:ea typeface="Calibri" panose="020F0502020204030204" pitchFamily="34" charset="0"/>
                <a:cs typeface="Calibri" panose="020F0502020204030204" pitchFamily="34" charset="0"/>
              </a:rPr>
              <a:t>Premium WordPress</a:t>
            </a:r>
          </a:p>
          <a:p>
            <a:pPr defTabSz="896214">
              <a:spcAft>
                <a:spcPts val="220"/>
              </a:spcAft>
              <a:defRPr/>
            </a:pPr>
            <a:r>
              <a:rPr lang="en-US" sz="1371" kern="0">
                <a:solidFill>
                  <a:srgbClr val="FFFFFF"/>
                </a:solidFill>
                <a:latin typeface="Segoe UI"/>
                <a:ea typeface="Calibri" panose="020F0502020204030204" pitchFamily="34" charset="0"/>
                <a:cs typeface="Calibri" panose="020F0502020204030204" pitchFamily="34" charset="0"/>
              </a:rPr>
              <a:t>Sticky Sessions</a:t>
            </a:r>
          </a:p>
          <a:p>
            <a:pPr defTabSz="896214">
              <a:spcAft>
                <a:spcPts val="220"/>
              </a:spcAft>
              <a:defRPr/>
            </a:pPr>
            <a:r>
              <a:rPr lang="en-US" sz="1371" kern="0">
                <a:solidFill>
                  <a:srgbClr val="FFFFFF"/>
                </a:solidFill>
                <a:latin typeface="Segoe UI"/>
                <a:ea typeface="Calibri" panose="020F0502020204030204" pitchFamily="34" charset="0"/>
                <a:cs typeface="Calibri" panose="020F0502020204030204" pitchFamily="34" charset="0"/>
              </a:rPr>
              <a:t>App Service Environment </a:t>
            </a:r>
          </a:p>
          <a:p>
            <a:pPr defTabSz="896214">
              <a:spcAft>
                <a:spcPts val="220"/>
              </a:spcAft>
              <a:defRPr/>
            </a:pPr>
            <a:endParaRPr lang="en-US" sz="1371" kern="0">
              <a:solidFill>
                <a:srgbClr val="FFFFFF"/>
              </a:solidFill>
              <a:latin typeface="Segoe UI"/>
              <a:ea typeface="Calibri" panose="020F0502020204030204" pitchFamily="34" charset="0"/>
              <a:cs typeface="Calibri" panose="020F0502020204030204" pitchFamily="34" charset="0"/>
            </a:endParaRPr>
          </a:p>
        </p:txBody>
      </p:sp>
      <p:sp>
        <p:nvSpPr>
          <p:cNvPr id="32" name="TextBox 31"/>
          <p:cNvSpPr txBox="1"/>
          <p:nvPr/>
        </p:nvSpPr>
        <p:spPr>
          <a:xfrm>
            <a:off x="8178074" y="2273554"/>
            <a:ext cx="3360598" cy="4312976"/>
          </a:xfrm>
          <a:prstGeom prst="rect">
            <a:avLst/>
          </a:prstGeom>
          <a:noFill/>
          <a:ln>
            <a:noFill/>
          </a:ln>
        </p:spPr>
        <p:txBody>
          <a:bodyPr wrap="square" lIns="134425" tIns="107540" rIns="134425" bIns="107540" rtlCol="0">
            <a:spAutoFit/>
          </a:bodyPr>
          <a:lstStyle/>
          <a:p>
            <a:pPr defTabSz="896214">
              <a:spcAft>
                <a:spcPts val="220"/>
              </a:spcAft>
              <a:defRPr/>
            </a:pPr>
            <a:r>
              <a:rPr lang="en-US" sz="1371" kern="0">
                <a:solidFill>
                  <a:srgbClr val="FFFFFF"/>
                </a:solidFill>
                <a:latin typeface="Segoe UI"/>
                <a:ea typeface="Calibri" panose="020F0502020204030204" pitchFamily="34" charset="0"/>
                <a:cs typeface="Calibri" panose="020F0502020204030204" pitchFamily="34" charset="0"/>
              </a:rPr>
              <a:t>Remote Debugging w/ Visual Studio </a:t>
            </a:r>
          </a:p>
          <a:p>
            <a:pPr defTabSz="896214">
              <a:spcAft>
                <a:spcPts val="220"/>
              </a:spcAft>
              <a:defRPr/>
            </a:pPr>
            <a:r>
              <a:rPr lang="en-US" sz="1371" kern="0">
                <a:solidFill>
                  <a:srgbClr val="FFFFFF"/>
                </a:solidFill>
                <a:latin typeface="Segoe UI"/>
                <a:ea typeface="Calibri" panose="020F0502020204030204" pitchFamily="34" charset="0"/>
                <a:cs typeface="Calibri" panose="020F0502020204030204" pitchFamily="34" charset="0"/>
              </a:rPr>
              <a:t>Site Staging Slots</a:t>
            </a:r>
          </a:p>
          <a:p>
            <a:pPr defTabSz="896214">
              <a:spcAft>
                <a:spcPts val="220"/>
              </a:spcAft>
              <a:defRPr/>
            </a:pPr>
            <a:r>
              <a:rPr lang="en-US" sz="1371" kern="0">
                <a:solidFill>
                  <a:srgbClr val="FFFFFF"/>
                </a:solidFill>
                <a:latin typeface="Segoe UI"/>
                <a:ea typeface="Calibri" panose="020F0502020204030204" pitchFamily="34" charset="0"/>
                <a:cs typeface="Calibri" panose="020F0502020204030204" pitchFamily="34" charset="0"/>
              </a:rPr>
              <a:t>Traffic Routing</a:t>
            </a:r>
          </a:p>
          <a:p>
            <a:pPr defTabSz="896214">
              <a:spcAft>
                <a:spcPts val="220"/>
              </a:spcAft>
              <a:defRPr/>
            </a:pPr>
            <a:r>
              <a:rPr lang="en-US" sz="1371" kern="0">
                <a:solidFill>
                  <a:srgbClr val="FFFFFF"/>
                </a:solidFill>
                <a:latin typeface="Segoe UI"/>
                <a:ea typeface="Calibri" panose="020F0502020204030204" pitchFamily="34" charset="0"/>
                <a:cs typeface="Calibri" panose="020F0502020204030204" pitchFamily="34" charset="0"/>
              </a:rPr>
              <a:t>Continuous Integration/Deployment </a:t>
            </a:r>
          </a:p>
          <a:p>
            <a:pPr defTabSz="896214">
              <a:spcAft>
                <a:spcPts val="220"/>
              </a:spcAft>
              <a:defRPr/>
            </a:pPr>
            <a:r>
              <a:rPr lang="en-US" sz="1371" kern="0">
                <a:solidFill>
                  <a:srgbClr val="FFFFFF"/>
                </a:solidFill>
                <a:latin typeface="Segoe UI"/>
                <a:ea typeface="Calibri" panose="020F0502020204030204" pitchFamily="34" charset="0"/>
                <a:cs typeface="Calibri" panose="020F0502020204030204" pitchFamily="34" charset="0"/>
              </a:rPr>
              <a:t>Git, Visual Studio Online and GitHub</a:t>
            </a:r>
          </a:p>
          <a:p>
            <a:pPr defTabSz="896214">
              <a:spcAft>
                <a:spcPts val="220"/>
              </a:spcAft>
              <a:defRPr/>
            </a:pPr>
            <a:r>
              <a:rPr lang="en-US" sz="1371" kern="0">
                <a:solidFill>
                  <a:srgbClr val="FFFFFF"/>
                </a:solidFill>
                <a:latin typeface="Segoe UI"/>
                <a:ea typeface="Calibri" panose="020F0502020204030204" pitchFamily="34" charset="0"/>
                <a:cs typeface="Calibri" panose="020F0502020204030204" pitchFamily="34" charset="0"/>
              </a:rPr>
              <a:t>App &amp; Site Diagnostics</a:t>
            </a:r>
          </a:p>
          <a:p>
            <a:pPr defTabSz="896214">
              <a:spcAft>
                <a:spcPts val="220"/>
              </a:spcAft>
              <a:defRPr/>
            </a:pPr>
            <a:r>
              <a:rPr lang="en-US" sz="1371" kern="0">
                <a:solidFill>
                  <a:srgbClr val="FFFFFF"/>
                </a:solidFill>
                <a:latin typeface="Segoe UI"/>
                <a:ea typeface="Calibri" panose="020F0502020204030204" pitchFamily="34" charset="0"/>
                <a:cs typeface="Calibri" panose="020F0502020204030204" pitchFamily="34" charset="0"/>
              </a:rPr>
              <a:t>OS &amp; Framework Patching  </a:t>
            </a:r>
          </a:p>
          <a:p>
            <a:pPr defTabSz="896214">
              <a:spcAft>
                <a:spcPts val="220"/>
              </a:spcAft>
              <a:defRPr/>
            </a:pPr>
            <a:r>
              <a:rPr lang="en-US" sz="1371" kern="0">
                <a:solidFill>
                  <a:srgbClr val="FFFFFF"/>
                </a:solidFill>
                <a:latin typeface="Segoe UI"/>
                <a:ea typeface="Calibri" panose="020F0502020204030204" pitchFamily="34" charset="0"/>
                <a:cs typeface="Calibri" panose="020F0502020204030204" pitchFamily="34" charset="0"/>
              </a:rPr>
              <a:t>Site Extensions Gallery </a:t>
            </a:r>
          </a:p>
          <a:p>
            <a:pPr defTabSz="896214">
              <a:spcAft>
                <a:spcPts val="220"/>
              </a:spcAft>
              <a:defRPr/>
            </a:pPr>
            <a:r>
              <a:rPr lang="en-US" sz="1371" kern="0">
                <a:solidFill>
                  <a:srgbClr val="FFFFFF"/>
                </a:solidFill>
                <a:latin typeface="Segoe UI"/>
                <a:ea typeface="Calibri" panose="020F0502020204030204" pitchFamily="34" charset="0"/>
                <a:cs typeface="Calibri" panose="020F0502020204030204" pitchFamily="34" charset="0"/>
              </a:rPr>
              <a:t>NET, PHP, Python, Node, Java</a:t>
            </a:r>
          </a:p>
          <a:p>
            <a:pPr defTabSz="896214">
              <a:spcAft>
                <a:spcPts val="220"/>
              </a:spcAft>
              <a:defRPr/>
            </a:pPr>
            <a:r>
              <a:rPr lang="en-US" sz="1371" kern="0">
                <a:solidFill>
                  <a:srgbClr val="FFFFFF"/>
                </a:solidFill>
                <a:latin typeface="Segoe UI"/>
                <a:ea typeface="Calibri" panose="020F0502020204030204" pitchFamily="34" charset="0"/>
                <a:cs typeface="Calibri" panose="020F0502020204030204" pitchFamily="34" charset="0"/>
              </a:rPr>
              <a:t>Framework Installer</a:t>
            </a:r>
          </a:p>
          <a:p>
            <a:pPr defTabSz="896214">
              <a:spcAft>
                <a:spcPts val="220"/>
              </a:spcAft>
              <a:defRPr/>
            </a:pPr>
            <a:r>
              <a:rPr lang="en-US" sz="1371" kern="0">
                <a:solidFill>
                  <a:srgbClr val="FFFFFF"/>
                </a:solidFill>
                <a:latin typeface="Segoe UI"/>
                <a:ea typeface="Calibri" panose="020F0502020204030204" pitchFamily="34" charset="0"/>
                <a:cs typeface="Calibri" panose="020F0502020204030204" pitchFamily="34" charset="0"/>
              </a:rPr>
              <a:t>Browser-based editing</a:t>
            </a:r>
          </a:p>
          <a:p>
            <a:pPr defTabSz="896214">
              <a:spcAft>
                <a:spcPts val="220"/>
              </a:spcAft>
              <a:defRPr/>
            </a:pPr>
            <a:r>
              <a:rPr lang="en-US" sz="1371" kern="0">
                <a:solidFill>
                  <a:srgbClr val="FFFFFF"/>
                </a:solidFill>
                <a:latin typeface="Segoe UI"/>
                <a:ea typeface="Calibri" panose="020F0502020204030204" pitchFamily="34" charset="0"/>
                <a:cs typeface="Calibri" panose="020F0502020204030204" pitchFamily="34" charset="0"/>
              </a:rPr>
              <a:t>Auto-Healing</a:t>
            </a:r>
          </a:p>
          <a:p>
            <a:pPr defTabSz="896214">
              <a:spcAft>
                <a:spcPts val="220"/>
              </a:spcAft>
              <a:defRPr/>
            </a:pPr>
            <a:r>
              <a:rPr lang="en-US" sz="1371" kern="0">
                <a:solidFill>
                  <a:srgbClr val="FFFFFF"/>
                </a:solidFill>
                <a:latin typeface="Segoe UI"/>
                <a:ea typeface="Calibri" panose="020F0502020204030204" pitchFamily="34" charset="0"/>
                <a:cs typeface="Calibri" panose="020F0502020204030204" pitchFamily="34" charset="0"/>
              </a:rPr>
              <a:t>Logging and Auditing </a:t>
            </a:r>
          </a:p>
          <a:p>
            <a:pPr defTabSz="896214">
              <a:spcAft>
                <a:spcPts val="300"/>
              </a:spcAft>
              <a:defRPr/>
            </a:pPr>
            <a:r>
              <a:rPr lang="en-US" sz="1371" kern="0">
                <a:solidFill>
                  <a:srgbClr val="FFFFFF"/>
                </a:solidFill>
                <a:latin typeface="Segoe UI Light" charset="0"/>
                <a:ea typeface="Calibri" panose="020F0502020204030204" pitchFamily="34" charset="0"/>
                <a:cs typeface="Calibri" panose="020F0502020204030204" pitchFamily="34" charset="0"/>
              </a:rPr>
              <a:t>Admin-Site</a:t>
            </a:r>
          </a:p>
          <a:p>
            <a:pPr defTabSz="896214">
              <a:spcAft>
                <a:spcPts val="300"/>
              </a:spcAft>
              <a:defRPr/>
            </a:pPr>
            <a:r>
              <a:rPr lang="en-US" sz="1371" kern="0">
                <a:solidFill>
                  <a:srgbClr val="FFFFFF"/>
                </a:solidFill>
                <a:latin typeface="Segoe UI Light" charset="0"/>
                <a:ea typeface="Calibri" panose="020F0502020204030204" pitchFamily="34" charset="0"/>
                <a:cs typeface="Calibri" panose="020F0502020204030204" pitchFamily="34" charset="0"/>
              </a:rPr>
              <a:t>Support Site Extension </a:t>
            </a:r>
          </a:p>
          <a:p>
            <a:pPr defTabSz="896214">
              <a:spcAft>
                <a:spcPts val="220"/>
              </a:spcAft>
              <a:defRPr/>
            </a:pPr>
            <a:endParaRPr lang="en-US" sz="1371" kern="0">
              <a:solidFill>
                <a:srgbClr val="FFFFFF"/>
              </a:solidFill>
              <a:latin typeface="Segoe UI"/>
              <a:ea typeface="Calibri" panose="020F0502020204030204" pitchFamily="34" charset="0"/>
              <a:cs typeface="Calibri" panose="020F0502020204030204" pitchFamily="34" charset="0"/>
            </a:endParaRPr>
          </a:p>
          <a:p>
            <a:pPr defTabSz="896214">
              <a:spcAft>
                <a:spcPts val="220"/>
              </a:spcAft>
              <a:defRPr/>
            </a:pPr>
            <a:endParaRPr lang="en-US" sz="1371" kern="0">
              <a:solidFill>
                <a:srgbClr val="FFFFFF"/>
              </a:solidFill>
              <a:latin typeface="Segoe UI"/>
              <a:ea typeface="Calibri" panose="020F0502020204030204" pitchFamily="34" charset="0"/>
              <a:cs typeface="Calibri" panose="020F0502020204030204" pitchFamily="34" charset="0"/>
            </a:endParaRPr>
          </a:p>
        </p:txBody>
      </p:sp>
      <p:sp>
        <p:nvSpPr>
          <p:cNvPr id="33" name="Rectangle 32"/>
          <p:cNvSpPr/>
          <p:nvPr/>
        </p:nvSpPr>
        <p:spPr>
          <a:xfrm>
            <a:off x="968195" y="1637588"/>
            <a:ext cx="44813" cy="430992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4"/>
            <a:endParaRPr lang="en-US" sz="2353" kern="0">
              <a:solidFill>
                <a:srgbClr val="107C10"/>
              </a:solidFill>
              <a:latin typeface="Segoe UI"/>
            </a:endParaRPr>
          </a:p>
        </p:txBody>
      </p:sp>
      <p:sp>
        <p:nvSpPr>
          <p:cNvPr id="34" name="Rectangle 33"/>
          <p:cNvSpPr/>
          <p:nvPr/>
        </p:nvSpPr>
        <p:spPr>
          <a:xfrm>
            <a:off x="4606576" y="1645768"/>
            <a:ext cx="44807" cy="430174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4"/>
            <a:endParaRPr lang="en-US" sz="2353" kern="0">
              <a:solidFill>
                <a:srgbClr val="FFFFFF"/>
              </a:solidFill>
              <a:latin typeface="Segoe UI"/>
            </a:endParaRPr>
          </a:p>
        </p:txBody>
      </p:sp>
      <p:sp>
        <p:nvSpPr>
          <p:cNvPr id="35" name="Rectangle 34"/>
          <p:cNvSpPr/>
          <p:nvPr/>
        </p:nvSpPr>
        <p:spPr>
          <a:xfrm>
            <a:off x="8125544" y="1637588"/>
            <a:ext cx="44813" cy="441202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25" tIns="107540" rIns="134425" bIns="107540" numCol="1" spcCol="0" rtlCol="0" fromWordArt="0" anchor="ctr" anchorCtr="0" forceAA="0" compatLnSpc="1">
            <a:prstTxWarp prst="textNoShape">
              <a:avLst/>
            </a:prstTxWarp>
            <a:noAutofit/>
          </a:bodyPr>
          <a:lstStyle/>
          <a:p>
            <a:pPr defTabSz="685313">
              <a:lnSpc>
                <a:spcPct val="90000"/>
              </a:lnSpc>
            </a:pPr>
            <a:endParaRPr lang="en-US" sz="2353" kern="0">
              <a:solidFill>
                <a:srgbClr val="FFFFFF"/>
              </a:solidFill>
              <a:latin typeface="Segoe UI"/>
              <a:ea typeface="Segoe UI" pitchFamily="34" charset="0"/>
              <a:cs typeface="Segoe UI" pitchFamily="34" charset="0"/>
            </a:endParaRPr>
          </a:p>
        </p:txBody>
      </p:sp>
    </p:spTree>
    <p:extLst>
      <p:ext uri="{BB962C8B-B14F-4D97-AF65-F5344CB8AC3E}">
        <p14:creationId xmlns:p14="http://schemas.microsoft.com/office/powerpoint/2010/main" val="11594973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Freeform 95"/>
          <p:cNvSpPr>
            <a:spLocks/>
          </p:cNvSpPr>
          <p:nvPr/>
        </p:nvSpPr>
        <p:spPr bwMode="auto">
          <a:xfrm flipH="1">
            <a:off x="-361031" y="4076233"/>
            <a:ext cx="3968247" cy="2577060"/>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FFFFFF">
              <a:alpha val="18039"/>
            </a:srgbClr>
          </a:solidFill>
          <a:ln>
            <a:noFill/>
          </a:ln>
          <a:extLst/>
        </p:spPr>
        <p:txBody>
          <a:bodyPr vert="horz" wrap="square" lIns="89603" tIns="44803" rIns="89603" bIns="44803" numCol="1" anchor="t" anchorCtr="0" compatLnSpc="1">
            <a:prstTxWarp prst="textNoShape">
              <a:avLst/>
            </a:prstTxWarp>
          </a:bodyPr>
          <a:lstStyle/>
          <a:p>
            <a:pPr defTabSz="895984">
              <a:defRPr/>
            </a:pPr>
            <a:endParaRPr lang="en-US" sz="1537" kern="0">
              <a:solidFill>
                <a:srgbClr val="000000"/>
              </a:solidFill>
            </a:endParaRPr>
          </a:p>
        </p:txBody>
      </p:sp>
      <p:sp>
        <p:nvSpPr>
          <p:cNvPr id="18" name="Freeform 95"/>
          <p:cNvSpPr>
            <a:spLocks/>
          </p:cNvSpPr>
          <p:nvPr/>
        </p:nvSpPr>
        <p:spPr bwMode="auto">
          <a:xfrm flipH="1">
            <a:off x="7541354" y="4104458"/>
            <a:ext cx="4639735" cy="301314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FFFFFF">
              <a:alpha val="18039"/>
            </a:srgbClr>
          </a:solidFill>
          <a:ln>
            <a:noFill/>
          </a:ln>
          <a:extLst/>
        </p:spPr>
        <p:txBody>
          <a:bodyPr vert="horz" wrap="square" lIns="89603" tIns="44803" rIns="89603" bIns="44803" numCol="1" anchor="t" anchorCtr="0" compatLnSpc="1">
            <a:prstTxWarp prst="textNoShape">
              <a:avLst/>
            </a:prstTxWarp>
          </a:bodyPr>
          <a:lstStyle/>
          <a:p>
            <a:pPr defTabSz="895984">
              <a:defRPr/>
            </a:pPr>
            <a:endParaRPr lang="en-US" sz="1537" kern="0">
              <a:solidFill>
                <a:srgbClr val="000000"/>
              </a:solidFill>
            </a:endParaRPr>
          </a:p>
        </p:txBody>
      </p:sp>
      <p:sp>
        <p:nvSpPr>
          <p:cNvPr id="19" name="Freeform 95"/>
          <p:cNvSpPr>
            <a:spLocks/>
          </p:cNvSpPr>
          <p:nvPr/>
        </p:nvSpPr>
        <p:spPr bwMode="auto">
          <a:xfrm flipH="1">
            <a:off x="-361032" y="5143307"/>
            <a:ext cx="3912875" cy="2541103"/>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2283D4"/>
          </a:solidFill>
          <a:ln>
            <a:noFill/>
          </a:ln>
          <a:extLst/>
        </p:spPr>
        <p:txBody>
          <a:bodyPr vert="horz" wrap="square" lIns="89603" tIns="44803" rIns="89603" bIns="44803" numCol="1" anchor="t" anchorCtr="0" compatLnSpc="1">
            <a:prstTxWarp prst="textNoShape">
              <a:avLst/>
            </a:prstTxWarp>
          </a:bodyPr>
          <a:lstStyle/>
          <a:p>
            <a:pPr defTabSz="895984">
              <a:defRPr/>
            </a:pPr>
            <a:endParaRPr lang="en-US" sz="1537" kern="0">
              <a:solidFill>
                <a:srgbClr val="505050"/>
              </a:solidFill>
            </a:endParaRPr>
          </a:p>
        </p:txBody>
      </p:sp>
      <p:sp>
        <p:nvSpPr>
          <p:cNvPr id="20" name="Freeform 95"/>
          <p:cNvSpPr>
            <a:spLocks/>
          </p:cNvSpPr>
          <p:nvPr/>
        </p:nvSpPr>
        <p:spPr bwMode="auto">
          <a:xfrm flipH="1">
            <a:off x="8492046" y="5696944"/>
            <a:ext cx="3026889" cy="1965725"/>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2283D4"/>
          </a:solidFill>
          <a:ln>
            <a:noFill/>
          </a:ln>
          <a:extLst/>
        </p:spPr>
        <p:txBody>
          <a:bodyPr vert="horz" wrap="square" lIns="89603" tIns="44803" rIns="89603" bIns="44803" numCol="1" anchor="t" anchorCtr="0" compatLnSpc="1">
            <a:prstTxWarp prst="textNoShape">
              <a:avLst/>
            </a:prstTxWarp>
          </a:bodyPr>
          <a:lstStyle/>
          <a:p>
            <a:pPr defTabSz="895984">
              <a:defRPr/>
            </a:pPr>
            <a:endParaRPr lang="en-US" sz="1537" kern="0">
              <a:solidFill>
                <a:srgbClr val="505050"/>
              </a:solidFill>
            </a:endParaRPr>
          </a:p>
        </p:txBody>
      </p:sp>
      <p:sp>
        <p:nvSpPr>
          <p:cNvPr id="21" name="Freeform 95"/>
          <p:cNvSpPr>
            <a:spLocks/>
          </p:cNvSpPr>
          <p:nvPr/>
        </p:nvSpPr>
        <p:spPr bwMode="auto">
          <a:xfrm flipH="1">
            <a:off x="5638764" y="5444948"/>
            <a:ext cx="3805179" cy="2471162"/>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207DCA"/>
          </a:solidFill>
          <a:ln>
            <a:noFill/>
          </a:ln>
          <a:extLst/>
        </p:spPr>
        <p:txBody>
          <a:bodyPr vert="horz" wrap="square" lIns="89603" tIns="44803" rIns="89603" bIns="44803" numCol="1" anchor="t" anchorCtr="0" compatLnSpc="1">
            <a:prstTxWarp prst="textNoShape">
              <a:avLst/>
            </a:prstTxWarp>
          </a:bodyPr>
          <a:lstStyle/>
          <a:p>
            <a:pPr defTabSz="895984">
              <a:defRPr/>
            </a:pPr>
            <a:endParaRPr lang="en-US" sz="1537" kern="0">
              <a:solidFill>
                <a:srgbClr val="505050"/>
              </a:solidFill>
            </a:endParaRPr>
          </a:p>
        </p:txBody>
      </p:sp>
      <p:sp>
        <p:nvSpPr>
          <p:cNvPr id="22" name="Freeform 95"/>
          <p:cNvSpPr>
            <a:spLocks/>
          </p:cNvSpPr>
          <p:nvPr/>
        </p:nvSpPr>
        <p:spPr bwMode="auto">
          <a:xfrm flipH="1">
            <a:off x="1760462" y="5638427"/>
            <a:ext cx="4681498" cy="3040262"/>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207DCA"/>
          </a:solidFill>
          <a:ln>
            <a:noFill/>
          </a:ln>
          <a:extLst/>
        </p:spPr>
        <p:txBody>
          <a:bodyPr vert="horz" wrap="square" lIns="89603" tIns="44803" rIns="89603" bIns="44803" numCol="1" anchor="t" anchorCtr="0" compatLnSpc="1">
            <a:prstTxWarp prst="textNoShape">
              <a:avLst/>
            </a:prstTxWarp>
          </a:bodyPr>
          <a:lstStyle/>
          <a:p>
            <a:pPr defTabSz="895984">
              <a:defRPr/>
            </a:pPr>
            <a:endParaRPr lang="en-US" sz="1537" kern="0">
              <a:solidFill>
                <a:srgbClr val="505050"/>
              </a:solidFill>
            </a:endParaRPr>
          </a:p>
        </p:txBody>
      </p:sp>
      <p:pic>
        <p:nvPicPr>
          <p:cNvPr id="55" name="Picture 54"/>
          <p:cNvPicPr>
            <a:picLocks noChangeAspect="1"/>
          </p:cNvPicPr>
          <p:nvPr/>
        </p:nvPicPr>
        <p:blipFill rotWithShape="1">
          <a:blip r:embed="rId3">
            <a:grayscl/>
            <a:extLst>
              <a:ext uri="{28A0092B-C50C-407E-A947-70E740481C1C}">
                <a14:useLocalDpi xmlns:a14="http://schemas.microsoft.com/office/drawing/2010/main" val="0"/>
              </a:ext>
            </a:extLst>
          </a:blip>
          <a:srcRect l="38754" t="742" r="26367" b="1310"/>
          <a:stretch/>
        </p:blipFill>
        <p:spPr>
          <a:xfrm>
            <a:off x="3197430" y="655680"/>
            <a:ext cx="2870609" cy="5378549"/>
          </a:xfrm>
          <a:prstGeom prst="rect">
            <a:avLst/>
          </a:prstGeom>
        </p:spPr>
      </p:pic>
      <p:grpSp>
        <p:nvGrpSpPr>
          <p:cNvPr id="9" name="Group 8"/>
          <p:cNvGrpSpPr/>
          <p:nvPr/>
        </p:nvGrpSpPr>
        <p:grpSpPr>
          <a:xfrm>
            <a:off x="3197430" y="4913920"/>
            <a:ext cx="2872264" cy="1120308"/>
            <a:chOff x="3261544" y="5554891"/>
            <a:chExt cx="2929859" cy="1142772"/>
          </a:xfrm>
        </p:grpSpPr>
        <p:sp>
          <p:nvSpPr>
            <p:cNvPr id="25" name="Rectangle 24"/>
            <p:cNvSpPr/>
            <p:nvPr/>
          </p:nvSpPr>
          <p:spPr bwMode="auto">
            <a:xfrm>
              <a:off x="3261544" y="5554891"/>
              <a:ext cx="2929859" cy="114277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ea typeface="Segoe UI" pitchFamily="34" charset="0"/>
                <a:cs typeface="Segoe UI" pitchFamily="34" charset="0"/>
              </a:endParaRPr>
            </a:p>
          </p:txBody>
        </p:sp>
        <p:pic>
          <p:nvPicPr>
            <p:cNvPr id="62" name="Picture 6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713504" y="5959276"/>
              <a:ext cx="2024255" cy="334002"/>
            </a:xfrm>
            <a:prstGeom prst="rect">
              <a:avLst/>
            </a:prstGeom>
          </p:spPr>
        </p:pic>
      </p:grpSp>
      <p:pic>
        <p:nvPicPr>
          <p:cNvPr id="58" name="Picture 57"/>
          <p:cNvPicPr>
            <a:picLocks noChangeAspect="1"/>
          </p:cNvPicPr>
          <p:nvPr/>
        </p:nvPicPr>
        <p:blipFill rotWithShape="1">
          <a:blip r:embed="rId5" cstate="print">
            <a:grayscl/>
            <a:extLst>
              <a:ext uri="{28A0092B-C50C-407E-A947-70E740481C1C}">
                <a14:useLocalDpi xmlns:a14="http://schemas.microsoft.com/office/drawing/2010/main" val="0"/>
              </a:ext>
            </a:extLst>
          </a:blip>
          <a:srcRect l="29011" t="12203" r="1317" b="658"/>
          <a:stretch/>
        </p:blipFill>
        <p:spPr>
          <a:xfrm>
            <a:off x="6123964" y="655679"/>
            <a:ext cx="2870609" cy="5378549"/>
          </a:xfrm>
          <a:prstGeom prst="rect">
            <a:avLst/>
          </a:prstGeom>
          <a:solidFill>
            <a:srgbClr val="00AEF0"/>
          </a:solidFill>
        </p:spPr>
      </p:pic>
      <p:grpSp>
        <p:nvGrpSpPr>
          <p:cNvPr id="8" name="Group 7"/>
          <p:cNvGrpSpPr/>
          <p:nvPr/>
        </p:nvGrpSpPr>
        <p:grpSpPr>
          <a:xfrm>
            <a:off x="6123964" y="4913920"/>
            <a:ext cx="2872264" cy="1120308"/>
            <a:chOff x="6246761" y="5554891"/>
            <a:chExt cx="2929859" cy="1142772"/>
          </a:xfrm>
        </p:grpSpPr>
        <p:sp>
          <p:nvSpPr>
            <p:cNvPr id="30" name="Rectangle 29"/>
            <p:cNvSpPr/>
            <p:nvPr/>
          </p:nvSpPr>
          <p:spPr bwMode="auto">
            <a:xfrm>
              <a:off x="6246761" y="5554891"/>
              <a:ext cx="2929859" cy="114277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ea typeface="Segoe UI" pitchFamily="34" charset="0"/>
                <a:cs typeface="Segoe UI" pitchFamily="34" charset="0"/>
              </a:endParaRPr>
            </a:p>
          </p:txBody>
        </p:sp>
        <p:pic>
          <p:nvPicPr>
            <p:cNvPr id="63" name="Picture 6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874880" y="5758033"/>
              <a:ext cx="1671933" cy="736487"/>
            </a:xfrm>
            <a:prstGeom prst="rect">
              <a:avLst/>
            </a:prstGeom>
          </p:spPr>
        </p:pic>
      </p:grpSp>
      <p:pic>
        <p:nvPicPr>
          <p:cNvPr id="60" name="Picture 59"/>
          <p:cNvPicPr>
            <a:picLocks noChangeAspect="1"/>
          </p:cNvPicPr>
          <p:nvPr/>
        </p:nvPicPr>
        <p:blipFill rotWithShape="1">
          <a:blip r:embed="rId7">
            <a:grayscl/>
            <a:extLst>
              <a:ext uri="{28A0092B-C50C-407E-A947-70E740481C1C}">
                <a14:useLocalDpi xmlns:a14="http://schemas.microsoft.com/office/drawing/2010/main" val="0"/>
              </a:ext>
            </a:extLst>
          </a:blip>
          <a:srcRect l="331" t="92" r="20514" b="912"/>
          <a:stretch/>
        </p:blipFill>
        <p:spPr>
          <a:xfrm>
            <a:off x="9050498" y="655680"/>
            <a:ext cx="2870612" cy="5378549"/>
          </a:xfrm>
          <a:prstGeom prst="rect">
            <a:avLst/>
          </a:prstGeom>
          <a:noFill/>
        </p:spPr>
      </p:pic>
      <p:grpSp>
        <p:nvGrpSpPr>
          <p:cNvPr id="7" name="Group 6"/>
          <p:cNvGrpSpPr/>
          <p:nvPr/>
        </p:nvGrpSpPr>
        <p:grpSpPr>
          <a:xfrm>
            <a:off x="9050499" y="4913920"/>
            <a:ext cx="2872264" cy="1120308"/>
            <a:chOff x="9231979" y="5554891"/>
            <a:chExt cx="2929859" cy="1142772"/>
          </a:xfrm>
        </p:grpSpPr>
        <p:sp>
          <p:nvSpPr>
            <p:cNvPr id="31" name="Rectangle 30"/>
            <p:cNvSpPr/>
            <p:nvPr/>
          </p:nvSpPr>
          <p:spPr bwMode="auto">
            <a:xfrm>
              <a:off x="9231979" y="5554891"/>
              <a:ext cx="2929859" cy="114277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ea typeface="Segoe UI" pitchFamily="34" charset="0"/>
                <a:cs typeface="Segoe UI" pitchFamily="34" charset="0"/>
              </a:endParaRPr>
            </a:p>
          </p:txBody>
        </p:sp>
        <p:pic>
          <p:nvPicPr>
            <p:cNvPr id="64" name="Picture 6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598862" y="5577676"/>
              <a:ext cx="2194407" cy="1097202"/>
            </a:xfrm>
            <a:prstGeom prst="rect">
              <a:avLst/>
            </a:prstGeom>
          </p:spPr>
        </p:pic>
      </p:grpSp>
      <p:pic>
        <p:nvPicPr>
          <p:cNvPr id="3" name="Picture 2"/>
          <p:cNvPicPr>
            <a:picLocks noChangeAspect="1"/>
          </p:cNvPicPr>
          <p:nvPr/>
        </p:nvPicPr>
        <p:blipFill rotWithShape="1">
          <a:blip r:embed="rId9">
            <a:grayscl/>
          </a:blip>
          <a:srcRect l="40263" t="9658" r="28169" b="6027"/>
          <a:stretch/>
        </p:blipFill>
        <p:spPr>
          <a:xfrm>
            <a:off x="270897" y="655679"/>
            <a:ext cx="2870608" cy="5378549"/>
          </a:xfrm>
          <a:prstGeom prst="rect">
            <a:avLst/>
          </a:prstGeom>
        </p:spPr>
      </p:pic>
      <p:grpSp>
        <p:nvGrpSpPr>
          <p:cNvPr id="10" name="Group 9"/>
          <p:cNvGrpSpPr/>
          <p:nvPr/>
        </p:nvGrpSpPr>
        <p:grpSpPr>
          <a:xfrm>
            <a:off x="269241" y="4913920"/>
            <a:ext cx="2872264" cy="1120308"/>
            <a:chOff x="274639" y="5554891"/>
            <a:chExt cx="2929859" cy="1142772"/>
          </a:xfrm>
        </p:grpSpPr>
        <p:sp>
          <p:nvSpPr>
            <p:cNvPr id="4" name="Rectangle 3"/>
            <p:cNvSpPr/>
            <p:nvPr/>
          </p:nvSpPr>
          <p:spPr bwMode="auto">
            <a:xfrm>
              <a:off x="274639" y="5554891"/>
              <a:ext cx="2929859" cy="114277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ea typeface="Segoe UI" pitchFamily="34" charset="0"/>
                <a:cs typeface="Segoe UI" pitchFamily="34" charset="0"/>
              </a:endParaRPr>
            </a:p>
          </p:txBody>
        </p:sp>
        <p:pic>
          <p:nvPicPr>
            <p:cNvPr id="61" name="Picture 60"/>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0181" y="5686160"/>
              <a:ext cx="1760467" cy="880235"/>
            </a:xfrm>
            <a:prstGeom prst="rect">
              <a:avLst/>
            </a:prstGeom>
          </p:spPr>
        </p:pic>
      </p:grpSp>
      <p:sp>
        <p:nvSpPr>
          <p:cNvPr id="6" name="Rectangle 5"/>
          <p:cNvSpPr/>
          <p:nvPr/>
        </p:nvSpPr>
        <p:spPr bwMode="auto">
          <a:xfrm>
            <a:off x="0" y="487"/>
            <a:ext cx="12181088" cy="1187452"/>
          </a:xfrm>
          <a:prstGeom prst="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endParaRPr lang="en-US"/>
          </a:p>
        </p:txBody>
      </p:sp>
    </p:spTree>
    <p:extLst>
      <p:ext uri="{BB962C8B-B14F-4D97-AF65-F5344CB8AC3E}">
        <p14:creationId xmlns:p14="http://schemas.microsoft.com/office/powerpoint/2010/main" val="18444217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bwMode="auto">
          <a:xfrm>
            <a:off x="-104272" y="1113237"/>
            <a:ext cx="12296272" cy="5744278"/>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kern="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a:t>Solution Architecture</a:t>
            </a:r>
          </a:p>
        </p:txBody>
      </p:sp>
      <p:sp>
        <p:nvSpPr>
          <p:cNvPr id="3" name="Text Placeholder 2"/>
          <p:cNvSpPr>
            <a:spLocks noGrp="1"/>
          </p:cNvSpPr>
          <p:nvPr>
            <p:ph type="body" sz="quarter" idx="11"/>
          </p:nvPr>
        </p:nvSpPr>
        <p:spPr>
          <a:xfrm>
            <a:off x="269240" y="1189178"/>
            <a:ext cx="11655840" cy="727443"/>
          </a:xfrm>
        </p:spPr>
        <p:txBody>
          <a:bodyPr/>
          <a:lstStyle/>
          <a:p>
            <a:endParaRPr lang="en-US"/>
          </a:p>
        </p:txBody>
      </p:sp>
      <p:pic>
        <p:nvPicPr>
          <p:cNvPr id="4" name="Picture 3"/>
          <p:cNvPicPr>
            <a:picLocks noChangeAspect="1"/>
          </p:cNvPicPr>
          <p:nvPr/>
        </p:nvPicPr>
        <p:blipFill>
          <a:blip r:embed="rId2"/>
          <a:stretch>
            <a:fillRect/>
          </a:stretch>
        </p:blipFill>
        <p:spPr>
          <a:xfrm>
            <a:off x="1912685" y="1173851"/>
            <a:ext cx="8074463" cy="5553139"/>
          </a:xfrm>
          <a:prstGeom prst="rect">
            <a:avLst/>
          </a:prstGeom>
        </p:spPr>
      </p:pic>
    </p:spTree>
    <p:extLst>
      <p:ext uri="{BB962C8B-B14F-4D97-AF65-F5344CB8AC3E}">
        <p14:creationId xmlns:p14="http://schemas.microsoft.com/office/powerpoint/2010/main" val="3252423994"/>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bwMode="auto">
          <a:xfrm>
            <a:off x="3083550" y="1388278"/>
            <a:ext cx="9108451" cy="1342682"/>
          </a:xfrm>
          <a:prstGeom prst="rect">
            <a:avLst/>
          </a:prstGeom>
          <a:solidFill>
            <a:srgbClr val="005AA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45720" rIns="179285" bIns="45720" numCol="1" rtlCol="0" anchor="ctr" anchorCtr="0" compatLnSpc="1">
            <a:prstTxWarp prst="textNoShape">
              <a:avLst/>
            </a:prstTxWarp>
          </a:bodyPr>
          <a:lstStyle/>
          <a:p>
            <a:pPr marL="336145" indent="-336145" defTabSz="896386">
              <a:lnSpc>
                <a:spcPct val="90000"/>
              </a:lnSpc>
              <a:spcAft>
                <a:spcPts val="588"/>
              </a:spcAft>
              <a:buFont typeface="Wingdings" panose="05000000000000000000" pitchFamily="2" charset="2"/>
              <a:buChar char="ü"/>
              <a:defRPr/>
            </a:pPr>
            <a:r>
              <a:rPr lang="en-US" sz="2353" kern="0">
                <a:gradFill>
                  <a:gsLst>
                    <a:gs pos="2917">
                      <a:srgbClr val="FFFFFF"/>
                    </a:gs>
                    <a:gs pos="30000">
                      <a:srgbClr val="FFFFFF"/>
                    </a:gs>
                  </a:gsLst>
                  <a:lin ang="5400000" scaled="0"/>
                </a:gradFill>
                <a:latin typeface="Segoe UI"/>
              </a:rPr>
              <a:t>76% of app development is web and mobile</a:t>
            </a:r>
          </a:p>
          <a:p>
            <a:pPr marL="336145" indent="-336145" defTabSz="896386">
              <a:lnSpc>
                <a:spcPct val="90000"/>
              </a:lnSpc>
              <a:spcAft>
                <a:spcPts val="588"/>
              </a:spcAft>
              <a:buFont typeface="Wingdings" panose="05000000000000000000" pitchFamily="2" charset="2"/>
              <a:buChar char="ü"/>
              <a:defRPr/>
            </a:pPr>
            <a:r>
              <a:rPr lang="en-US" sz="2353" kern="0">
                <a:gradFill>
                  <a:gsLst>
                    <a:gs pos="2917">
                      <a:srgbClr val="FFFFFF"/>
                    </a:gs>
                    <a:gs pos="30000">
                      <a:srgbClr val="FFFFFF"/>
                    </a:gs>
                  </a:gsLst>
                  <a:lin ang="5400000" scaled="0"/>
                </a:gradFill>
                <a:latin typeface="Segoe UI"/>
              </a:rPr>
              <a:t>3/4 of decision makers believe enhancing customer experience is a top priority </a:t>
            </a:r>
          </a:p>
        </p:txBody>
      </p:sp>
      <p:sp>
        <p:nvSpPr>
          <p:cNvPr id="28" name="Title 8"/>
          <p:cNvSpPr>
            <a:spLocks noGrp="1"/>
          </p:cNvSpPr>
          <p:nvPr>
            <p:ph type="title"/>
          </p:nvPr>
        </p:nvSpPr>
        <p:spPr/>
        <p:txBody>
          <a:bodyPr/>
          <a:lstStyle/>
          <a:p>
            <a:r>
              <a:rPr lang="en-US"/>
              <a:t>Web apps – Digital Marketing</a:t>
            </a:r>
          </a:p>
        </p:txBody>
      </p:sp>
      <p:grpSp>
        <p:nvGrpSpPr>
          <p:cNvPr id="326" name="Group 325"/>
          <p:cNvGrpSpPr/>
          <p:nvPr/>
        </p:nvGrpSpPr>
        <p:grpSpPr>
          <a:xfrm>
            <a:off x="375381" y="1982582"/>
            <a:ext cx="2455326" cy="2455326"/>
            <a:chOff x="484508" y="1425851"/>
            <a:chExt cx="3200400" cy="3504722"/>
          </a:xfrm>
        </p:grpSpPr>
        <p:sp>
          <p:nvSpPr>
            <p:cNvPr id="316" name="Oval 315"/>
            <p:cNvSpPr/>
            <p:nvPr/>
          </p:nvSpPr>
          <p:spPr bwMode="auto">
            <a:xfrm>
              <a:off x="484508" y="1425851"/>
              <a:ext cx="3200400" cy="3504722"/>
            </a:xfrm>
            <a:prstGeom prst="ellipse">
              <a:avLst/>
            </a:prstGeom>
            <a:solidFill>
              <a:schemeClr val="bg2">
                <a:lumMod val="75000"/>
              </a:schemeClr>
            </a:solidFill>
            <a:ln w="22225">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a:gradFill>
                  <a:gsLst>
                    <a:gs pos="0">
                      <a:srgbClr val="FFFFFF"/>
                    </a:gs>
                    <a:gs pos="100000">
                      <a:srgbClr val="FFFFFF"/>
                    </a:gs>
                  </a:gsLst>
                  <a:lin ang="5400000" scaled="0"/>
                </a:gradFill>
                <a:latin typeface="Segoe UI"/>
              </a:endParaRPr>
            </a:p>
          </p:txBody>
        </p:sp>
        <p:grpSp>
          <p:nvGrpSpPr>
            <p:cNvPr id="325" name="Group 324"/>
            <p:cNvGrpSpPr/>
            <p:nvPr/>
          </p:nvGrpSpPr>
          <p:grpSpPr>
            <a:xfrm>
              <a:off x="559026" y="2346150"/>
              <a:ext cx="3031885" cy="2392013"/>
              <a:chOff x="552676" y="2352500"/>
              <a:chExt cx="3031885" cy="2392013"/>
            </a:xfrm>
          </p:grpSpPr>
          <p:sp>
            <p:nvSpPr>
              <p:cNvPr id="10" name="AutoShape 3"/>
              <p:cNvSpPr>
                <a:spLocks noChangeAspect="1" noChangeArrowheads="1" noTextEdit="1"/>
              </p:cNvSpPr>
              <p:nvPr/>
            </p:nvSpPr>
            <p:spPr bwMode="auto">
              <a:xfrm>
                <a:off x="552676" y="2352500"/>
                <a:ext cx="3031885" cy="2282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322" name="Freeform 321"/>
              <p:cNvSpPr>
                <a:spLocks/>
              </p:cNvSpPr>
              <p:nvPr/>
            </p:nvSpPr>
            <p:spPr bwMode="auto">
              <a:xfrm>
                <a:off x="739406" y="3335084"/>
                <a:ext cx="700701" cy="1209947"/>
              </a:xfrm>
              <a:custGeom>
                <a:avLst/>
                <a:gdLst>
                  <a:gd name="connsiteX0" fmla="*/ 327834 w 700701"/>
                  <a:gd name="connsiteY0" fmla="*/ 0 h 1209947"/>
                  <a:gd name="connsiteX1" fmla="*/ 700701 w 700701"/>
                  <a:gd name="connsiteY1" fmla="*/ 373811 h 1209947"/>
                  <a:gd name="connsiteX2" fmla="*/ 700701 w 700701"/>
                  <a:gd name="connsiteY2" fmla="*/ 580047 h 1209947"/>
                  <a:gd name="connsiteX3" fmla="*/ 488579 w 700701"/>
                  <a:gd name="connsiteY3" fmla="*/ 915196 h 1209947"/>
                  <a:gd name="connsiteX4" fmla="*/ 406861 w 700701"/>
                  <a:gd name="connsiteY4" fmla="*/ 1195505 h 1209947"/>
                  <a:gd name="connsiteX5" fmla="*/ 402339 w 700701"/>
                  <a:gd name="connsiteY5" fmla="*/ 1209947 h 1209947"/>
                  <a:gd name="connsiteX6" fmla="*/ 382799 w 700701"/>
                  <a:gd name="connsiteY6" fmla="*/ 1195335 h 1209947"/>
                  <a:gd name="connsiteX7" fmla="*/ 44378 w 700701"/>
                  <a:gd name="connsiteY7" fmla="*/ 822890 h 1209947"/>
                  <a:gd name="connsiteX8" fmla="*/ 13526 w 700701"/>
                  <a:gd name="connsiteY8" fmla="*/ 772106 h 1209947"/>
                  <a:gd name="connsiteX9" fmla="*/ 25734 w 700701"/>
                  <a:gd name="connsiteY9" fmla="*/ 747622 h 1209947"/>
                  <a:gd name="connsiteX10" fmla="*/ 0 w 700701"/>
                  <a:gd name="connsiteY10" fmla="*/ 580047 h 1209947"/>
                  <a:gd name="connsiteX11" fmla="*/ 0 w 700701"/>
                  <a:gd name="connsiteY11" fmla="*/ 373811 h 1209947"/>
                  <a:gd name="connsiteX12" fmla="*/ 327834 w 700701"/>
                  <a:gd name="connsiteY12" fmla="*/ 0 h 1209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00701" h="1209947">
                    <a:moveTo>
                      <a:pt x="327834" y="0"/>
                    </a:moveTo>
                    <a:cubicBezTo>
                      <a:pt x="533523" y="0"/>
                      <a:pt x="700701" y="167575"/>
                      <a:pt x="700701" y="373811"/>
                    </a:cubicBezTo>
                    <a:lnTo>
                      <a:pt x="700701" y="580047"/>
                    </a:lnTo>
                    <a:cubicBezTo>
                      <a:pt x="700701" y="728291"/>
                      <a:pt x="617157" y="857203"/>
                      <a:pt x="488579" y="915196"/>
                    </a:cubicBezTo>
                    <a:cubicBezTo>
                      <a:pt x="440384" y="1084416"/>
                      <a:pt x="417355" y="1161494"/>
                      <a:pt x="406861" y="1195505"/>
                    </a:cubicBezTo>
                    <a:lnTo>
                      <a:pt x="402339" y="1209947"/>
                    </a:lnTo>
                    <a:lnTo>
                      <a:pt x="382799" y="1195335"/>
                    </a:lnTo>
                    <a:cubicBezTo>
                      <a:pt x="252980" y="1088199"/>
                      <a:pt x="138851" y="962729"/>
                      <a:pt x="44378" y="822890"/>
                    </a:cubicBezTo>
                    <a:lnTo>
                      <a:pt x="13526" y="772106"/>
                    </a:lnTo>
                    <a:lnTo>
                      <a:pt x="25734" y="747622"/>
                    </a:lnTo>
                    <a:cubicBezTo>
                      <a:pt x="6434" y="696152"/>
                      <a:pt x="0" y="638040"/>
                      <a:pt x="0" y="580047"/>
                    </a:cubicBezTo>
                    <a:lnTo>
                      <a:pt x="0" y="373811"/>
                    </a:lnTo>
                    <a:cubicBezTo>
                      <a:pt x="0" y="167575"/>
                      <a:pt x="115712" y="0"/>
                      <a:pt x="327834" y="0"/>
                    </a:cubicBez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noAutofit/>
              </a:bodyPr>
              <a:lstStyle/>
              <a:p>
                <a:pPr defTabSz="896386">
                  <a:defRPr/>
                </a:pPr>
                <a:endParaRPr lang="en-US" sz="1765" kern="0">
                  <a:solidFill>
                    <a:sysClr val="windowText" lastClr="000000"/>
                  </a:solidFill>
                  <a:latin typeface="Segoe UI"/>
                </a:endParaRPr>
              </a:p>
            </p:txBody>
          </p:sp>
          <p:sp>
            <p:nvSpPr>
              <p:cNvPr id="15" name="Freeform 8"/>
              <p:cNvSpPr>
                <a:spLocks/>
              </p:cNvSpPr>
              <p:nvPr/>
            </p:nvSpPr>
            <p:spPr bwMode="auto">
              <a:xfrm>
                <a:off x="881654" y="2358593"/>
                <a:ext cx="2646045" cy="1650987"/>
              </a:xfrm>
              <a:custGeom>
                <a:avLst/>
                <a:gdLst>
                  <a:gd name="T0" fmla="*/ 411 w 411"/>
                  <a:gd name="T1" fmla="*/ 250 h 256"/>
                  <a:gd name="T2" fmla="*/ 406 w 411"/>
                  <a:gd name="T3" fmla="*/ 256 h 256"/>
                  <a:gd name="T4" fmla="*/ 6 w 411"/>
                  <a:gd name="T5" fmla="*/ 256 h 256"/>
                  <a:gd name="T6" fmla="*/ 0 w 411"/>
                  <a:gd name="T7" fmla="*/ 250 h 256"/>
                  <a:gd name="T8" fmla="*/ 0 w 411"/>
                  <a:gd name="T9" fmla="*/ 6 h 256"/>
                  <a:gd name="T10" fmla="*/ 6 w 411"/>
                  <a:gd name="T11" fmla="*/ 0 h 256"/>
                  <a:gd name="T12" fmla="*/ 406 w 411"/>
                  <a:gd name="T13" fmla="*/ 0 h 256"/>
                  <a:gd name="T14" fmla="*/ 411 w 411"/>
                  <a:gd name="T15" fmla="*/ 6 h 256"/>
                  <a:gd name="T16" fmla="*/ 411 w 411"/>
                  <a:gd name="T17" fmla="*/ 250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1" h="256">
                    <a:moveTo>
                      <a:pt x="411" y="250"/>
                    </a:moveTo>
                    <a:cubicBezTo>
                      <a:pt x="411" y="253"/>
                      <a:pt x="409" y="256"/>
                      <a:pt x="406" y="256"/>
                    </a:cubicBezTo>
                    <a:cubicBezTo>
                      <a:pt x="6" y="256"/>
                      <a:pt x="6" y="256"/>
                      <a:pt x="6" y="256"/>
                    </a:cubicBezTo>
                    <a:cubicBezTo>
                      <a:pt x="3" y="256"/>
                      <a:pt x="0" y="253"/>
                      <a:pt x="0" y="250"/>
                    </a:cubicBezTo>
                    <a:cubicBezTo>
                      <a:pt x="0" y="6"/>
                      <a:pt x="0" y="6"/>
                      <a:pt x="0" y="6"/>
                    </a:cubicBezTo>
                    <a:cubicBezTo>
                      <a:pt x="0" y="3"/>
                      <a:pt x="3" y="0"/>
                      <a:pt x="6" y="0"/>
                    </a:cubicBezTo>
                    <a:cubicBezTo>
                      <a:pt x="406" y="0"/>
                      <a:pt x="406" y="0"/>
                      <a:pt x="406" y="0"/>
                    </a:cubicBezTo>
                    <a:cubicBezTo>
                      <a:pt x="409" y="0"/>
                      <a:pt x="411" y="3"/>
                      <a:pt x="411" y="6"/>
                    </a:cubicBezTo>
                    <a:lnTo>
                      <a:pt x="411" y="250"/>
                    </a:ln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16" name="Freeform 9"/>
              <p:cNvSpPr>
                <a:spLocks/>
              </p:cNvSpPr>
              <p:nvPr/>
            </p:nvSpPr>
            <p:spPr bwMode="auto">
              <a:xfrm>
                <a:off x="1086758" y="2557605"/>
                <a:ext cx="2239899" cy="1238747"/>
              </a:xfrm>
              <a:custGeom>
                <a:avLst/>
                <a:gdLst>
                  <a:gd name="T0" fmla="*/ 348 w 348"/>
                  <a:gd name="T1" fmla="*/ 187 h 192"/>
                  <a:gd name="T2" fmla="*/ 343 w 348"/>
                  <a:gd name="T3" fmla="*/ 192 h 192"/>
                  <a:gd name="T4" fmla="*/ 5 w 348"/>
                  <a:gd name="T5" fmla="*/ 192 h 192"/>
                  <a:gd name="T6" fmla="*/ 0 w 348"/>
                  <a:gd name="T7" fmla="*/ 187 h 192"/>
                  <a:gd name="T8" fmla="*/ 0 w 348"/>
                  <a:gd name="T9" fmla="*/ 5 h 192"/>
                  <a:gd name="T10" fmla="*/ 5 w 348"/>
                  <a:gd name="T11" fmla="*/ 0 h 192"/>
                  <a:gd name="T12" fmla="*/ 343 w 348"/>
                  <a:gd name="T13" fmla="*/ 0 h 192"/>
                  <a:gd name="T14" fmla="*/ 348 w 348"/>
                  <a:gd name="T15" fmla="*/ 5 h 192"/>
                  <a:gd name="T16" fmla="*/ 348 w 348"/>
                  <a:gd name="T17" fmla="*/ 187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8" h="192">
                    <a:moveTo>
                      <a:pt x="348" y="187"/>
                    </a:moveTo>
                    <a:cubicBezTo>
                      <a:pt x="348" y="190"/>
                      <a:pt x="345" y="192"/>
                      <a:pt x="343" y="192"/>
                    </a:cubicBezTo>
                    <a:cubicBezTo>
                      <a:pt x="5" y="192"/>
                      <a:pt x="5" y="192"/>
                      <a:pt x="5" y="192"/>
                    </a:cubicBezTo>
                    <a:cubicBezTo>
                      <a:pt x="2" y="192"/>
                      <a:pt x="0" y="190"/>
                      <a:pt x="0" y="187"/>
                    </a:cubicBezTo>
                    <a:cubicBezTo>
                      <a:pt x="0" y="5"/>
                      <a:pt x="0" y="5"/>
                      <a:pt x="0" y="5"/>
                    </a:cubicBezTo>
                    <a:cubicBezTo>
                      <a:pt x="0" y="2"/>
                      <a:pt x="2" y="0"/>
                      <a:pt x="5" y="0"/>
                    </a:cubicBezTo>
                    <a:cubicBezTo>
                      <a:pt x="343" y="0"/>
                      <a:pt x="343" y="0"/>
                      <a:pt x="343" y="0"/>
                    </a:cubicBezTo>
                    <a:cubicBezTo>
                      <a:pt x="345" y="0"/>
                      <a:pt x="348" y="2"/>
                      <a:pt x="348" y="5"/>
                    </a:cubicBezTo>
                    <a:lnTo>
                      <a:pt x="348" y="187"/>
                    </a:lnTo>
                    <a:close/>
                  </a:path>
                </a:pathLst>
              </a:custGeom>
              <a:solidFill>
                <a:schemeClr val="bg1">
                  <a:lumMod val="50000"/>
                </a:schemeClr>
              </a:solidFill>
              <a:ln>
                <a:noFill/>
              </a:ln>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282" name="Freeform 161"/>
              <p:cNvSpPr>
                <a:spLocks/>
              </p:cNvSpPr>
              <p:nvPr/>
            </p:nvSpPr>
            <p:spPr bwMode="auto">
              <a:xfrm>
                <a:off x="739503" y="3164793"/>
                <a:ext cx="308672" cy="335072"/>
              </a:xfrm>
              <a:custGeom>
                <a:avLst/>
                <a:gdLst>
                  <a:gd name="T0" fmla="*/ 43 w 48"/>
                  <a:gd name="T1" fmla="*/ 9 h 52"/>
                  <a:gd name="T2" fmla="*/ 43 w 48"/>
                  <a:gd name="T3" fmla="*/ 26 h 52"/>
                  <a:gd name="T4" fmla="*/ 22 w 48"/>
                  <a:gd name="T5" fmla="*/ 47 h 52"/>
                  <a:gd name="T6" fmla="*/ 5 w 48"/>
                  <a:gd name="T7" fmla="*/ 47 h 52"/>
                  <a:gd name="T8" fmla="*/ 5 w 48"/>
                  <a:gd name="T9" fmla="*/ 30 h 52"/>
                  <a:gd name="T10" fmla="*/ 35 w 48"/>
                  <a:gd name="T11" fmla="*/ 0 h 52"/>
                  <a:gd name="T12" fmla="*/ 43 w 48"/>
                  <a:gd name="T13" fmla="*/ 9 h 52"/>
                </a:gdLst>
                <a:ahLst/>
                <a:cxnLst>
                  <a:cxn ang="0">
                    <a:pos x="T0" y="T1"/>
                  </a:cxn>
                  <a:cxn ang="0">
                    <a:pos x="T2" y="T3"/>
                  </a:cxn>
                  <a:cxn ang="0">
                    <a:pos x="T4" y="T5"/>
                  </a:cxn>
                  <a:cxn ang="0">
                    <a:pos x="T6" y="T7"/>
                  </a:cxn>
                  <a:cxn ang="0">
                    <a:pos x="T8" y="T9"/>
                  </a:cxn>
                  <a:cxn ang="0">
                    <a:pos x="T10" y="T11"/>
                  </a:cxn>
                  <a:cxn ang="0">
                    <a:pos x="T12" y="T13"/>
                  </a:cxn>
                </a:cxnLst>
                <a:rect l="0" t="0" r="r" b="b"/>
                <a:pathLst>
                  <a:path w="48" h="52">
                    <a:moveTo>
                      <a:pt x="43" y="9"/>
                    </a:moveTo>
                    <a:cubicBezTo>
                      <a:pt x="48" y="14"/>
                      <a:pt x="48" y="21"/>
                      <a:pt x="43" y="26"/>
                    </a:cubicBezTo>
                    <a:cubicBezTo>
                      <a:pt x="22" y="47"/>
                      <a:pt x="22" y="47"/>
                      <a:pt x="22" y="47"/>
                    </a:cubicBezTo>
                    <a:cubicBezTo>
                      <a:pt x="17" y="52"/>
                      <a:pt x="9" y="52"/>
                      <a:pt x="5" y="47"/>
                    </a:cubicBezTo>
                    <a:cubicBezTo>
                      <a:pt x="0" y="43"/>
                      <a:pt x="0" y="35"/>
                      <a:pt x="5" y="30"/>
                    </a:cubicBezTo>
                    <a:cubicBezTo>
                      <a:pt x="35" y="0"/>
                      <a:pt x="35" y="0"/>
                      <a:pt x="35" y="0"/>
                    </a:cubicBezTo>
                    <a:lnTo>
                      <a:pt x="43" y="9"/>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283" name="Freeform 162"/>
              <p:cNvSpPr>
                <a:spLocks/>
              </p:cNvSpPr>
              <p:nvPr/>
            </p:nvSpPr>
            <p:spPr bwMode="auto">
              <a:xfrm>
                <a:off x="739503" y="3319129"/>
                <a:ext cx="186827" cy="471130"/>
              </a:xfrm>
              <a:custGeom>
                <a:avLst/>
                <a:gdLst>
                  <a:gd name="T0" fmla="*/ 0 w 29"/>
                  <a:gd name="T1" fmla="*/ 55 h 73"/>
                  <a:gd name="T2" fmla="*/ 15 w 29"/>
                  <a:gd name="T3" fmla="*/ 70 h 73"/>
                  <a:gd name="T4" fmla="*/ 15 w 29"/>
                  <a:gd name="T5" fmla="*/ 70 h 73"/>
                  <a:gd name="T6" fmla="*/ 29 w 29"/>
                  <a:gd name="T7" fmla="*/ 65 h 73"/>
                  <a:gd name="T8" fmla="*/ 29 w 29"/>
                  <a:gd name="T9" fmla="*/ 8 h 73"/>
                  <a:gd name="T10" fmla="*/ 15 w 29"/>
                  <a:gd name="T11" fmla="*/ 3 h 73"/>
                  <a:gd name="T12" fmla="*/ 15 w 29"/>
                  <a:gd name="T13" fmla="*/ 3 h 73"/>
                  <a:gd name="T14" fmla="*/ 0 w 29"/>
                  <a:gd name="T15" fmla="*/ 18 h 73"/>
                  <a:gd name="T16" fmla="*/ 0 w 29"/>
                  <a:gd name="T17" fmla="*/ 5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73">
                    <a:moveTo>
                      <a:pt x="0" y="55"/>
                    </a:moveTo>
                    <a:cubicBezTo>
                      <a:pt x="0" y="63"/>
                      <a:pt x="6" y="70"/>
                      <a:pt x="15" y="70"/>
                    </a:cubicBezTo>
                    <a:cubicBezTo>
                      <a:pt x="15" y="70"/>
                      <a:pt x="15" y="70"/>
                      <a:pt x="15" y="70"/>
                    </a:cubicBezTo>
                    <a:cubicBezTo>
                      <a:pt x="23" y="70"/>
                      <a:pt x="29" y="73"/>
                      <a:pt x="29" y="65"/>
                    </a:cubicBezTo>
                    <a:cubicBezTo>
                      <a:pt x="29" y="8"/>
                      <a:pt x="29" y="8"/>
                      <a:pt x="29" y="8"/>
                    </a:cubicBezTo>
                    <a:cubicBezTo>
                      <a:pt x="29" y="0"/>
                      <a:pt x="23" y="3"/>
                      <a:pt x="15" y="3"/>
                    </a:cubicBezTo>
                    <a:cubicBezTo>
                      <a:pt x="15" y="3"/>
                      <a:pt x="15" y="3"/>
                      <a:pt x="15" y="3"/>
                    </a:cubicBezTo>
                    <a:cubicBezTo>
                      <a:pt x="6" y="3"/>
                      <a:pt x="0" y="9"/>
                      <a:pt x="0" y="18"/>
                    </a:cubicBezTo>
                    <a:lnTo>
                      <a:pt x="0" y="55"/>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284" name="Freeform 163"/>
              <p:cNvSpPr>
                <a:spLocks/>
              </p:cNvSpPr>
              <p:nvPr/>
            </p:nvSpPr>
            <p:spPr bwMode="auto">
              <a:xfrm>
                <a:off x="893839" y="3164793"/>
                <a:ext cx="89352" cy="77168"/>
              </a:xfrm>
              <a:custGeom>
                <a:avLst/>
                <a:gdLst>
                  <a:gd name="T0" fmla="*/ 11 w 14"/>
                  <a:gd name="T1" fmla="*/ 0 h 12"/>
                  <a:gd name="T2" fmla="*/ 14 w 14"/>
                  <a:gd name="T3" fmla="*/ 3 h 12"/>
                  <a:gd name="T4" fmla="*/ 9 w 14"/>
                  <a:gd name="T5" fmla="*/ 8 h 12"/>
                  <a:gd name="T6" fmla="*/ 0 w 14"/>
                  <a:gd name="T7" fmla="*/ 11 h 12"/>
                  <a:gd name="T8" fmla="*/ 11 w 14"/>
                  <a:gd name="T9" fmla="*/ 0 h 12"/>
                </a:gdLst>
                <a:ahLst/>
                <a:cxnLst>
                  <a:cxn ang="0">
                    <a:pos x="T0" y="T1"/>
                  </a:cxn>
                  <a:cxn ang="0">
                    <a:pos x="T2" y="T3"/>
                  </a:cxn>
                  <a:cxn ang="0">
                    <a:pos x="T4" y="T5"/>
                  </a:cxn>
                  <a:cxn ang="0">
                    <a:pos x="T6" y="T7"/>
                  </a:cxn>
                  <a:cxn ang="0">
                    <a:pos x="T8" y="T9"/>
                  </a:cxn>
                </a:cxnLst>
                <a:rect l="0" t="0" r="r" b="b"/>
                <a:pathLst>
                  <a:path w="14" h="12">
                    <a:moveTo>
                      <a:pt x="11" y="0"/>
                    </a:moveTo>
                    <a:cubicBezTo>
                      <a:pt x="14" y="3"/>
                      <a:pt x="14" y="3"/>
                      <a:pt x="14" y="3"/>
                    </a:cubicBezTo>
                    <a:cubicBezTo>
                      <a:pt x="9" y="8"/>
                      <a:pt x="9" y="8"/>
                      <a:pt x="9" y="8"/>
                    </a:cubicBezTo>
                    <a:cubicBezTo>
                      <a:pt x="7" y="11"/>
                      <a:pt x="3" y="12"/>
                      <a:pt x="0" y="11"/>
                    </a:cubicBezTo>
                    <a:lnTo>
                      <a:pt x="11" y="0"/>
                    </a:lnTo>
                    <a:close/>
                  </a:path>
                </a:pathLst>
              </a:custGeom>
              <a:solidFill>
                <a:srgbClr val="EFD9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324" name="Freeform 323"/>
              <p:cNvSpPr>
                <a:spLocks/>
              </p:cNvSpPr>
              <p:nvPr/>
            </p:nvSpPr>
            <p:spPr bwMode="auto">
              <a:xfrm>
                <a:off x="861347" y="3642016"/>
                <a:ext cx="308672" cy="758620"/>
              </a:xfrm>
              <a:custGeom>
                <a:avLst/>
                <a:gdLst>
                  <a:gd name="connsiteX0" fmla="*/ 0 w 308672"/>
                  <a:gd name="connsiteY0" fmla="*/ 0 h 758620"/>
                  <a:gd name="connsiteX1" fmla="*/ 308672 w 308672"/>
                  <a:gd name="connsiteY1" fmla="*/ 406147 h 758620"/>
                  <a:gd name="connsiteX2" fmla="*/ 124192 w 308672"/>
                  <a:gd name="connsiteY2" fmla="*/ 756992 h 758620"/>
                  <a:gd name="connsiteX3" fmla="*/ 121254 w 308672"/>
                  <a:gd name="connsiteY3" fmla="*/ 758620 h 758620"/>
                  <a:gd name="connsiteX4" fmla="*/ 23315 w 308672"/>
                  <a:gd name="connsiteY4" fmla="*/ 650860 h 758620"/>
                  <a:gd name="connsiteX5" fmla="*/ 0 w 308672"/>
                  <a:gd name="connsiteY5" fmla="*/ 619682 h 758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8672" h="758620">
                    <a:moveTo>
                      <a:pt x="0" y="0"/>
                    </a:moveTo>
                    <a:cubicBezTo>
                      <a:pt x="180059" y="51574"/>
                      <a:pt x="308672" y="212744"/>
                      <a:pt x="308672" y="406147"/>
                    </a:cubicBezTo>
                    <a:cubicBezTo>
                      <a:pt x="308672" y="551199"/>
                      <a:pt x="236327" y="681746"/>
                      <a:pt x="124192" y="756992"/>
                    </a:cubicBezTo>
                    <a:lnTo>
                      <a:pt x="121254" y="758620"/>
                    </a:lnTo>
                    <a:lnTo>
                      <a:pt x="23315" y="650860"/>
                    </a:lnTo>
                    <a:lnTo>
                      <a:pt x="0" y="619682"/>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noAutofit/>
              </a:bodyPr>
              <a:lstStyle/>
              <a:p>
                <a:pPr defTabSz="896386">
                  <a:defRPr/>
                </a:pPr>
                <a:endParaRPr lang="en-US" sz="1765" kern="0">
                  <a:solidFill>
                    <a:sysClr val="windowText" lastClr="000000"/>
                  </a:solidFill>
                  <a:latin typeface="Segoe UI"/>
                </a:endParaRPr>
              </a:p>
            </p:txBody>
          </p:sp>
          <p:sp>
            <p:nvSpPr>
              <p:cNvPr id="286" name="Freeform 165"/>
              <p:cNvSpPr>
                <a:spLocks/>
              </p:cNvSpPr>
              <p:nvPr/>
            </p:nvSpPr>
            <p:spPr bwMode="auto">
              <a:xfrm>
                <a:off x="1170019" y="4009578"/>
                <a:ext cx="257903" cy="168551"/>
              </a:xfrm>
              <a:custGeom>
                <a:avLst/>
                <a:gdLst>
                  <a:gd name="T0" fmla="*/ 26 w 40"/>
                  <a:gd name="T1" fmla="*/ 26 h 26"/>
                  <a:gd name="T2" fmla="*/ 0 w 40"/>
                  <a:gd name="T3" fmla="*/ 0 h 26"/>
                  <a:gd name="T4" fmla="*/ 40 w 40"/>
                  <a:gd name="T5" fmla="*/ 0 h 26"/>
                  <a:gd name="T6" fmla="*/ 26 w 40"/>
                  <a:gd name="T7" fmla="*/ 26 h 26"/>
                </a:gdLst>
                <a:ahLst/>
                <a:cxnLst>
                  <a:cxn ang="0">
                    <a:pos x="T0" y="T1"/>
                  </a:cxn>
                  <a:cxn ang="0">
                    <a:pos x="T2" y="T3"/>
                  </a:cxn>
                  <a:cxn ang="0">
                    <a:pos x="T4" y="T5"/>
                  </a:cxn>
                  <a:cxn ang="0">
                    <a:pos x="T6" y="T7"/>
                  </a:cxn>
                </a:cxnLst>
                <a:rect l="0" t="0" r="r" b="b"/>
                <a:pathLst>
                  <a:path w="40" h="26">
                    <a:moveTo>
                      <a:pt x="26" y="26"/>
                    </a:moveTo>
                    <a:cubicBezTo>
                      <a:pt x="0" y="0"/>
                      <a:pt x="0" y="0"/>
                      <a:pt x="0" y="0"/>
                    </a:cubicBezTo>
                    <a:cubicBezTo>
                      <a:pt x="40" y="0"/>
                      <a:pt x="40" y="0"/>
                      <a:pt x="40" y="0"/>
                    </a:cubicBezTo>
                    <a:cubicBezTo>
                      <a:pt x="38" y="10"/>
                      <a:pt x="33" y="19"/>
                      <a:pt x="26" y="26"/>
                    </a:cubicBezTo>
                    <a:close/>
                  </a:path>
                </a:pathLst>
              </a:custGeom>
              <a:solidFill>
                <a:srgbClr val="CC8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grpSp>
            <p:nvGrpSpPr>
              <p:cNvPr id="6" name="Group 5"/>
              <p:cNvGrpSpPr/>
              <p:nvPr/>
            </p:nvGrpSpPr>
            <p:grpSpPr>
              <a:xfrm>
                <a:off x="1186262" y="2722908"/>
                <a:ext cx="2042919" cy="926014"/>
                <a:chOff x="687388" y="1860551"/>
                <a:chExt cx="1597026" cy="723900"/>
              </a:xfrm>
            </p:grpSpPr>
            <p:sp>
              <p:nvSpPr>
                <p:cNvPr id="18" name="Rectangle 8"/>
                <p:cNvSpPr>
                  <a:spLocks noChangeArrowheads="1"/>
                </p:cNvSpPr>
                <p:nvPr/>
              </p:nvSpPr>
              <p:spPr bwMode="auto">
                <a:xfrm>
                  <a:off x="1720851" y="1860551"/>
                  <a:ext cx="563563" cy="2349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21" name="Rectangle 9"/>
                <p:cNvSpPr>
                  <a:spLocks noChangeArrowheads="1"/>
                </p:cNvSpPr>
                <p:nvPr/>
              </p:nvSpPr>
              <p:spPr bwMode="auto">
                <a:xfrm>
                  <a:off x="1720851" y="2106613"/>
                  <a:ext cx="563563" cy="2317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27" name="Rectangle 10"/>
                <p:cNvSpPr>
                  <a:spLocks noChangeArrowheads="1"/>
                </p:cNvSpPr>
                <p:nvPr/>
              </p:nvSpPr>
              <p:spPr bwMode="auto">
                <a:xfrm>
                  <a:off x="1720851" y="2349501"/>
                  <a:ext cx="563563" cy="2349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29" name="Rectangle 11"/>
                <p:cNvSpPr>
                  <a:spLocks noChangeArrowheads="1"/>
                </p:cNvSpPr>
                <p:nvPr/>
              </p:nvSpPr>
              <p:spPr bwMode="auto">
                <a:xfrm>
                  <a:off x="1174751" y="2349501"/>
                  <a:ext cx="479425" cy="234950"/>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30" name="Rectangle 12"/>
                <p:cNvSpPr>
                  <a:spLocks noChangeArrowheads="1"/>
                </p:cNvSpPr>
                <p:nvPr/>
              </p:nvSpPr>
              <p:spPr bwMode="auto">
                <a:xfrm>
                  <a:off x="687388" y="1860551"/>
                  <a:ext cx="966788" cy="477838"/>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31" name="Rectangle 13"/>
                <p:cNvSpPr>
                  <a:spLocks noChangeArrowheads="1"/>
                </p:cNvSpPr>
                <p:nvPr/>
              </p:nvSpPr>
              <p:spPr bwMode="auto">
                <a:xfrm>
                  <a:off x="687388" y="2349501"/>
                  <a:ext cx="476250" cy="234950"/>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32" name="Freeform 14"/>
                <p:cNvSpPr>
                  <a:spLocks/>
                </p:cNvSpPr>
                <p:nvPr/>
              </p:nvSpPr>
              <p:spPr bwMode="auto">
                <a:xfrm>
                  <a:off x="1982788" y="2157413"/>
                  <a:ext cx="136525" cy="107950"/>
                </a:xfrm>
                <a:custGeom>
                  <a:avLst/>
                  <a:gdLst>
                    <a:gd name="T0" fmla="*/ 18 w 86"/>
                    <a:gd name="T1" fmla="*/ 0 h 68"/>
                    <a:gd name="T2" fmla="*/ 86 w 86"/>
                    <a:gd name="T3" fmla="*/ 0 h 68"/>
                    <a:gd name="T4" fmla="*/ 69 w 86"/>
                    <a:gd name="T5" fmla="*/ 68 h 68"/>
                    <a:gd name="T6" fmla="*/ 0 w 86"/>
                    <a:gd name="T7" fmla="*/ 68 h 68"/>
                    <a:gd name="T8" fmla="*/ 18 w 86"/>
                    <a:gd name="T9" fmla="*/ 0 h 68"/>
                  </a:gdLst>
                  <a:ahLst/>
                  <a:cxnLst>
                    <a:cxn ang="0">
                      <a:pos x="T0" y="T1"/>
                    </a:cxn>
                    <a:cxn ang="0">
                      <a:pos x="T2" y="T3"/>
                    </a:cxn>
                    <a:cxn ang="0">
                      <a:pos x="T4" y="T5"/>
                    </a:cxn>
                    <a:cxn ang="0">
                      <a:pos x="T6" y="T7"/>
                    </a:cxn>
                    <a:cxn ang="0">
                      <a:pos x="T8" y="T9"/>
                    </a:cxn>
                  </a:cxnLst>
                  <a:rect l="0" t="0" r="r" b="b"/>
                  <a:pathLst>
                    <a:path w="86" h="68">
                      <a:moveTo>
                        <a:pt x="18" y="0"/>
                      </a:moveTo>
                      <a:lnTo>
                        <a:pt x="86" y="0"/>
                      </a:lnTo>
                      <a:lnTo>
                        <a:pt x="69" y="68"/>
                      </a:lnTo>
                      <a:lnTo>
                        <a:pt x="0" y="68"/>
                      </a:lnTo>
                      <a:lnTo>
                        <a:pt x="18"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33" name="Freeform 15"/>
                <p:cNvSpPr>
                  <a:spLocks/>
                </p:cNvSpPr>
                <p:nvPr/>
              </p:nvSpPr>
              <p:spPr bwMode="auto">
                <a:xfrm>
                  <a:off x="2011363" y="2157413"/>
                  <a:ext cx="222250" cy="130175"/>
                </a:xfrm>
                <a:custGeom>
                  <a:avLst/>
                  <a:gdLst>
                    <a:gd name="T0" fmla="*/ 140 w 140"/>
                    <a:gd name="T1" fmla="*/ 82 h 82"/>
                    <a:gd name="T2" fmla="*/ 19 w 140"/>
                    <a:gd name="T3" fmla="*/ 82 h 82"/>
                    <a:gd name="T4" fmla="*/ 0 w 140"/>
                    <a:gd name="T5" fmla="*/ 0 h 82"/>
                    <a:gd name="T6" fmla="*/ 121 w 140"/>
                    <a:gd name="T7" fmla="*/ 0 h 82"/>
                    <a:gd name="T8" fmla="*/ 140 w 140"/>
                    <a:gd name="T9" fmla="*/ 82 h 82"/>
                  </a:gdLst>
                  <a:ahLst/>
                  <a:cxnLst>
                    <a:cxn ang="0">
                      <a:pos x="T0" y="T1"/>
                    </a:cxn>
                    <a:cxn ang="0">
                      <a:pos x="T2" y="T3"/>
                    </a:cxn>
                    <a:cxn ang="0">
                      <a:pos x="T4" y="T5"/>
                    </a:cxn>
                    <a:cxn ang="0">
                      <a:pos x="T6" y="T7"/>
                    </a:cxn>
                    <a:cxn ang="0">
                      <a:pos x="T8" y="T9"/>
                    </a:cxn>
                  </a:cxnLst>
                  <a:rect l="0" t="0" r="r" b="b"/>
                  <a:pathLst>
                    <a:path w="140" h="82">
                      <a:moveTo>
                        <a:pt x="140" y="82"/>
                      </a:moveTo>
                      <a:lnTo>
                        <a:pt x="19" y="82"/>
                      </a:lnTo>
                      <a:lnTo>
                        <a:pt x="0" y="0"/>
                      </a:lnTo>
                      <a:lnTo>
                        <a:pt x="121" y="0"/>
                      </a:lnTo>
                      <a:lnTo>
                        <a:pt x="140" y="8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34" name="Freeform 16"/>
                <p:cNvSpPr>
                  <a:spLocks/>
                </p:cNvSpPr>
                <p:nvPr/>
              </p:nvSpPr>
              <p:spPr bwMode="auto">
                <a:xfrm>
                  <a:off x="2019301" y="2168526"/>
                  <a:ext cx="207963" cy="112713"/>
                </a:xfrm>
                <a:custGeom>
                  <a:avLst/>
                  <a:gdLst>
                    <a:gd name="T0" fmla="*/ 131 w 131"/>
                    <a:gd name="T1" fmla="*/ 71 h 71"/>
                    <a:gd name="T2" fmla="*/ 17 w 131"/>
                    <a:gd name="T3" fmla="*/ 71 h 71"/>
                    <a:gd name="T4" fmla="*/ 0 w 131"/>
                    <a:gd name="T5" fmla="*/ 0 h 71"/>
                    <a:gd name="T6" fmla="*/ 114 w 131"/>
                    <a:gd name="T7" fmla="*/ 0 h 71"/>
                    <a:gd name="T8" fmla="*/ 131 w 131"/>
                    <a:gd name="T9" fmla="*/ 71 h 71"/>
                  </a:gdLst>
                  <a:ahLst/>
                  <a:cxnLst>
                    <a:cxn ang="0">
                      <a:pos x="T0" y="T1"/>
                    </a:cxn>
                    <a:cxn ang="0">
                      <a:pos x="T2" y="T3"/>
                    </a:cxn>
                    <a:cxn ang="0">
                      <a:pos x="T4" y="T5"/>
                    </a:cxn>
                    <a:cxn ang="0">
                      <a:pos x="T6" y="T7"/>
                    </a:cxn>
                    <a:cxn ang="0">
                      <a:pos x="T8" y="T9"/>
                    </a:cxn>
                  </a:cxnLst>
                  <a:rect l="0" t="0" r="r" b="b"/>
                  <a:pathLst>
                    <a:path w="131" h="71">
                      <a:moveTo>
                        <a:pt x="131" y="71"/>
                      </a:moveTo>
                      <a:lnTo>
                        <a:pt x="17" y="71"/>
                      </a:lnTo>
                      <a:lnTo>
                        <a:pt x="0" y="0"/>
                      </a:lnTo>
                      <a:lnTo>
                        <a:pt x="114" y="0"/>
                      </a:lnTo>
                      <a:lnTo>
                        <a:pt x="131" y="71"/>
                      </a:lnTo>
                      <a:close/>
                    </a:path>
                  </a:pathLst>
                </a:cu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35" name="Freeform 17"/>
                <p:cNvSpPr>
                  <a:spLocks/>
                </p:cNvSpPr>
                <p:nvPr/>
              </p:nvSpPr>
              <p:spPr bwMode="auto">
                <a:xfrm>
                  <a:off x="2041526" y="2200276"/>
                  <a:ext cx="42863" cy="15875"/>
                </a:xfrm>
                <a:custGeom>
                  <a:avLst/>
                  <a:gdLst>
                    <a:gd name="T0" fmla="*/ 27 w 27"/>
                    <a:gd name="T1" fmla="*/ 10 h 10"/>
                    <a:gd name="T2" fmla="*/ 3 w 27"/>
                    <a:gd name="T3" fmla="*/ 10 h 10"/>
                    <a:gd name="T4" fmla="*/ 0 w 27"/>
                    <a:gd name="T5" fmla="*/ 0 h 10"/>
                    <a:gd name="T6" fmla="*/ 26 w 27"/>
                    <a:gd name="T7" fmla="*/ 0 h 10"/>
                    <a:gd name="T8" fmla="*/ 27 w 27"/>
                    <a:gd name="T9" fmla="*/ 10 h 10"/>
                  </a:gdLst>
                  <a:ahLst/>
                  <a:cxnLst>
                    <a:cxn ang="0">
                      <a:pos x="T0" y="T1"/>
                    </a:cxn>
                    <a:cxn ang="0">
                      <a:pos x="T2" y="T3"/>
                    </a:cxn>
                    <a:cxn ang="0">
                      <a:pos x="T4" y="T5"/>
                    </a:cxn>
                    <a:cxn ang="0">
                      <a:pos x="T6" y="T7"/>
                    </a:cxn>
                    <a:cxn ang="0">
                      <a:pos x="T8" y="T9"/>
                    </a:cxn>
                  </a:cxnLst>
                  <a:rect l="0" t="0" r="r" b="b"/>
                  <a:pathLst>
                    <a:path w="27" h="10">
                      <a:moveTo>
                        <a:pt x="27" y="10"/>
                      </a:moveTo>
                      <a:lnTo>
                        <a:pt x="3" y="10"/>
                      </a:lnTo>
                      <a:lnTo>
                        <a:pt x="0" y="0"/>
                      </a:lnTo>
                      <a:lnTo>
                        <a:pt x="26" y="0"/>
                      </a:lnTo>
                      <a:lnTo>
                        <a:pt x="27" y="10"/>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36" name="Freeform 18"/>
                <p:cNvSpPr>
                  <a:spLocks/>
                </p:cNvSpPr>
                <p:nvPr/>
              </p:nvSpPr>
              <p:spPr bwMode="auto">
                <a:xfrm>
                  <a:off x="2046288" y="2216151"/>
                  <a:ext cx="44450" cy="17463"/>
                </a:xfrm>
                <a:custGeom>
                  <a:avLst/>
                  <a:gdLst>
                    <a:gd name="T0" fmla="*/ 28 w 28"/>
                    <a:gd name="T1" fmla="*/ 11 h 11"/>
                    <a:gd name="T2" fmla="*/ 2 w 28"/>
                    <a:gd name="T3" fmla="*/ 11 h 11"/>
                    <a:gd name="T4" fmla="*/ 0 w 28"/>
                    <a:gd name="T5" fmla="*/ 0 h 11"/>
                    <a:gd name="T6" fmla="*/ 24 w 28"/>
                    <a:gd name="T7" fmla="*/ 0 h 11"/>
                    <a:gd name="T8" fmla="*/ 28 w 28"/>
                    <a:gd name="T9" fmla="*/ 11 h 11"/>
                  </a:gdLst>
                  <a:ahLst/>
                  <a:cxnLst>
                    <a:cxn ang="0">
                      <a:pos x="T0" y="T1"/>
                    </a:cxn>
                    <a:cxn ang="0">
                      <a:pos x="T2" y="T3"/>
                    </a:cxn>
                    <a:cxn ang="0">
                      <a:pos x="T4" y="T5"/>
                    </a:cxn>
                    <a:cxn ang="0">
                      <a:pos x="T6" y="T7"/>
                    </a:cxn>
                    <a:cxn ang="0">
                      <a:pos x="T8" y="T9"/>
                    </a:cxn>
                  </a:cxnLst>
                  <a:rect l="0" t="0" r="r" b="b"/>
                  <a:pathLst>
                    <a:path w="28" h="11">
                      <a:moveTo>
                        <a:pt x="28" y="11"/>
                      </a:moveTo>
                      <a:lnTo>
                        <a:pt x="2" y="11"/>
                      </a:lnTo>
                      <a:lnTo>
                        <a:pt x="0" y="0"/>
                      </a:lnTo>
                      <a:lnTo>
                        <a:pt x="24" y="0"/>
                      </a:lnTo>
                      <a:lnTo>
                        <a:pt x="28"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37" name="Freeform 19"/>
                <p:cNvSpPr>
                  <a:spLocks/>
                </p:cNvSpPr>
                <p:nvPr/>
              </p:nvSpPr>
              <p:spPr bwMode="auto">
                <a:xfrm>
                  <a:off x="2119313" y="2200276"/>
                  <a:ext cx="42863" cy="15875"/>
                </a:xfrm>
                <a:custGeom>
                  <a:avLst/>
                  <a:gdLst>
                    <a:gd name="T0" fmla="*/ 27 w 27"/>
                    <a:gd name="T1" fmla="*/ 10 h 10"/>
                    <a:gd name="T2" fmla="*/ 4 w 27"/>
                    <a:gd name="T3" fmla="*/ 10 h 10"/>
                    <a:gd name="T4" fmla="*/ 0 w 27"/>
                    <a:gd name="T5" fmla="*/ 0 h 10"/>
                    <a:gd name="T6" fmla="*/ 26 w 27"/>
                    <a:gd name="T7" fmla="*/ 0 h 10"/>
                    <a:gd name="T8" fmla="*/ 27 w 27"/>
                    <a:gd name="T9" fmla="*/ 10 h 10"/>
                  </a:gdLst>
                  <a:ahLst/>
                  <a:cxnLst>
                    <a:cxn ang="0">
                      <a:pos x="T0" y="T1"/>
                    </a:cxn>
                    <a:cxn ang="0">
                      <a:pos x="T2" y="T3"/>
                    </a:cxn>
                    <a:cxn ang="0">
                      <a:pos x="T4" y="T5"/>
                    </a:cxn>
                    <a:cxn ang="0">
                      <a:pos x="T6" y="T7"/>
                    </a:cxn>
                    <a:cxn ang="0">
                      <a:pos x="T8" y="T9"/>
                    </a:cxn>
                  </a:cxnLst>
                  <a:rect l="0" t="0" r="r" b="b"/>
                  <a:pathLst>
                    <a:path w="27" h="10">
                      <a:moveTo>
                        <a:pt x="27" y="10"/>
                      </a:moveTo>
                      <a:lnTo>
                        <a:pt x="4" y="10"/>
                      </a:lnTo>
                      <a:lnTo>
                        <a:pt x="0" y="0"/>
                      </a:lnTo>
                      <a:lnTo>
                        <a:pt x="26" y="0"/>
                      </a:lnTo>
                      <a:lnTo>
                        <a:pt x="27" y="10"/>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38" name="Freeform 20"/>
                <p:cNvSpPr>
                  <a:spLocks/>
                </p:cNvSpPr>
                <p:nvPr/>
              </p:nvSpPr>
              <p:spPr bwMode="auto">
                <a:xfrm>
                  <a:off x="2125663" y="2216151"/>
                  <a:ext cx="42863" cy="17463"/>
                </a:xfrm>
                <a:custGeom>
                  <a:avLst/>
                  <a:gdLst>
                    <a:gd name="T0" fmla="*/ 27 w 27"/>
                    <a:gd name="T1" fmla="*/ 11 h 11"/>
                    <a:gd name="T2" fmla="*/ 1 w 27"/>
                    <a:gd name="T3" fmla="*/ 11 h 11"/>
                    <a:gd name="T4" fmla="*/ 0 w 27"/>
                    <a:gd name="T5" fmla="*/ 0 h 11"/>
                    <a:gd name="T6" fmla="*/ 23 w 27"/>
                    <a:gd name="T7" fmla="*/ 0 h 11"/>
                    <a:gd name="T8" fmla="*/ 27 w 27"/>
                    <a:gd name="T9" fmla="*/ 11 h 11"/>
                  </a:gdLst>
                  <a:ahLst/>
                  <a:cxnLst>
                    <a:cxn ang="0">
                      <a:pos x="T0" y="T1"/>
                    </a:cxn>
                    <a:cxn ang="0">
                      <a:pos x="T2" y="T3"/>
                    </a:cxn>
                    <a:cxn ang="0">
                      <a:pos x="T4" y="T5"/>
                    </a:cxn>
                    <a:cxn ang="0">
                      <a:pos x="T6" y="T7"/>
                    </a:cxn>
                    <a:cxn ang="0">
                      <a:pos x="T8" y="T9"/>
                    </a:cxn>
                  </a:cxnLst>
                  <a:rect l="0" t="0" r="r" b="b"/>
                  <a:pathLst>
                    <a:path w="27" h="11">
                      <a:moveTo>
                        <a:pt x="27" y="11"/>
                      </a:moveTo>
                      <a:lnTo>
                        <a:pt x="1" y="11"/>
                      </a:lnTo>
                      <a:lnTo>
                        <a:pt x="0" y="0"/>
                      </a:lnTo>
                      <a:lnTo>
                        <a:pt x="23" y="0"/>
                      </a:lnTo>
                      <a:lnTo>
                        <a:pt x="27" y="11"/>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39" name="Freeform 21"/>
                <p:cNvSpPr>
                  <a:spLocks/>
                </p:cNvSpPr>
                <p:nvPr/>
              </p:nvSpPr>
              <p:spPr bwMode="auto">
                <a:xfrm>
                  <a:off x="2049463" y="2233613"/>
                  <a:ext cx="23813" cy="15875"/>
                </a:xfrm>
                <a:custGeom>
                  <a:avLst/>
                  <a:gdLst>
                    <a:gd name="T0" fmla="*/ 15 w 15"/>
                    <a:gd name="T1" fmla="*/ 10 h 10"/>
                    <a:gd name="T2" fmla="*/ 4 w 15"/>
                    <a:gd name="T3" fmla="*/ 10 h 10"/>
                    <a:gd name="T4" fmla="*/ 0 w 15"/>
                    <a:gd name="T5" fmla="*/ 0 h 10"/>
                    <a:gd name="T6" fmla="*/ 12 w 15"/>
                    <a:gd name="T7" fmla="*/ 0 h 10"/>
                    <a:gd name="T8" fmla="*/ 15 w 15"/>
                    <a:gd name="T9" fmla="*/ 10 h 10"/>
                  </a:gdLst>
                  <a:ahLst/>
                  <a:cxnLst>
                    <a:cxn ang="0">
                      <a:pos x="T0" y="T1"/>
                    </a:cxn>
                    <a:cxn ang="0">
                      <a:pos x="T2" y="T3"/>
                    </a:cxn>
                    <a:cxn ang="0">
                      <a:pos x="T4" y="T5"/>
                    </a:cxn>
                    <a:cxn ang="0">
                      <a:pos x="T6" y="T7"/>
                    </a:cxn>
                    <a:cxn ang="0">
                      <a:pos x="T8" y="T9"/>
                    </a:cxn>
                  </a:cxnLst>
                  <a:rect l="0" t="0" r="r" b="b"/>
                  <a:pathLst>
                    <a:path w="15" h="10">
                      <a:moveTo>
                        <a:pt x="15" y="10"/>
                      </a:moveTo>
                      <a:lnTo>
                        <a:pt x="4" y="10"/>
                      </a:lnTo>
                      <a:lnTo>
                        <a:pt x="0" y="0"/>
                      </a:lnTo>
                      <a:lnTo>
                        <a:pt x="12" y="0"/>
                      </a:lnTo>
                      <a:lnTo>
                        <a:pt x="15" y="1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40" name="Freeform 22"/>
                <p:cNvSpPr>
                  <a:spLocks/>
                </p:cNvSpPr>
                <p:nvPr/>
              </p:nvSpPr>
              <p:spPr bwMode="auto">
                <a:xfrm>
                  <a:off x="2068513" y="2233613"/>
                  <a:ext cx="23813" cy="15875"/>
                </a:xfrm>
                <a:custGeom>
                  <a:avLst/>
                  <a:gdLst>
                    <a:gd name="T0" fmla="*/ 15 w 15"/>
                    <a:gd name="T1" fmla="*/ 10 h 10"/>
                    <a:gd name="T2" fmla="*/ 3 w 15"/>
                    <a:gd name="T3" fmla="*/ 10 h 10"/>
                    <a:gd name="T4" fmla="*/ 0 w 15"/>
                    <a:gd name="T5" fmla="*/ 0 h 10"/>
                    <a:gd name="T6" fmla="*/ 14 w 15"/>
                    <a:gd name="T7" fmla="*/ 0 h 10"/>
                    <a:gd name="T8" fmla="*/ 15 w 15"/>
                    <a:gd name="T9" fmla="*/ 10 h 10"/>
                  </a:gdLst>
                  <a:ahLst/>
                  <a:cxnLst>
                    <a:cxn ang="0">
                      <a:pos x="T0" y="T1"/>
                    </a:cxn>
                    <a:cxn ang="0">
                      <a:pos x="T2" y="T3"/>
                    </a:cxn>
                    <a:cxn ang="0">
                      <a:pos x="T4" y="T5"/>
                    </a:cxn>
                    <a:cxn ang="0">
                      <a:pos x="T6" y="T7"/>
                    </a:cxn>
                    <a:cxn ang="0">
                      <a:pos x="T8" y="T9"/>
                    </a:cxn>
                  </a:cxnLst>
                  <a:rect l="0" t="0" r="r" b="b"/>
                  <a:pathLst>
                    <a:path w="15" h="10">
                      <a:moveTo>
                        <a:pt x="15" y="10"/>
                      </a:moveTo>
                      <a:lnTo>
                        <a:pt x="3" y="10"/>
                      </a:lnTo>
                      <a:lnTo>
                        <a:pt x="0" y="0"/>
                      </a:lnTo>
                      <a:lnTo>
                        <a:pt x="14" y="0"/>
                      </a:lnTo>
                      <a:lnTo>
                        <a:pt x="15" y="10"/>
                      </a:lnTo>
                      <a:close/>
                    </a:path>
                  </a:pathLst>
                </a:custGeom>
                <a:solidFill>
                  <a:srgbClr val="FFF1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41" name="Freeform 23"/>
                <p:cNvSpPr>
                  <a:spLocks/>
                </p:cNvSpPr>
                <p:nvPr/>
              </p:nvSpPr>
              <p:spPr bwMode="auto">
                <a:xfrm>
                  <a:off x="2055813" y="2249488"/>
                  <a:ext cx="20638" cy="15875"/>
                </a:xfrm>
                <a:custGeom>
                  <a:avLst/>
                  <a:gdLst>
                    <a:gd name="T0" fmla="*/ 13 w 13"/>
                    <a:gd name="T1" fmla="*/ 10 h 10"/>
                    <a:gd name="T2" fmla="*/ 1 w 13"/>
                    <a:gd name="T3" fmla="*/ 10 h 10"/>
                    <a:gd name="T4" fmla="*/ 0 w 13"/>
                    <a:gd name="T5" fmla="*/ 0 h 10"/>
                    <a:gd name="T6" fmla="*/ 11 w 13"/>
                    <a:gd name="T7" fmla="*/ 0 h 10"/>
                    <a:gd name="T8" fmla="*/ 13 w 13"/>
                    <a:gd name="T9" fmla="*/ 10 h 10"/>
                  </a:gdLst>
                  <a:ahLst/>
                  <a:cxnLst>
                    <a:cxn ang="0">
                      <a:pos x="T0" y="T1"/>
                    </a:cxn>
                    <a:cxn ang="0">
                      <a:pos x="T2" y="T3"/>
                    </a:cxn>
                    <a:cxn ang="0">
                      <a:pos x="T4" y="T5"/>
                    </a:cxn>
                    <a:cxn ang="0">
                      <a:pos x="T6" y="T7"/>
                    </a:cxn>
                    <a:cxn ang="0">
                      <a:pos x="T8" y="T9"/>
                    </a:cxn>
                  </a:cxnLst>
                  <a:rect l="0" t="0" r="r" b="b"/>
                  <a:pathLst>
                    <a:path w="13" h="10">
                      <a:moveTo>
                        <a:pt x="13" y="10"/>
                      </a:moveTo>
                      <a:lnTo>
                        <a:pt x="1" y="10"/>
                      </a:lnTo>
                      <a:lnTo>
                        <a:pt x="0" y="0"/>
                      </a:lnTo>
                      <a:lnTo>
                        <a:pt x="11" y="0"/>
                      </a:lnTo>
                      <a:lnTo>
                        <a:pt x="13" y="10"/>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42" name="Freeform 24"/>
                <p:cNvSpPr>
                  <a:spLocks/>
                </p:cNvSpPr>
                <p:nvPr/>
              </p:nvSpPr>
              <p:spPr bwMode="auto">
                <a:xfrm>
                  <a:off x="2073276" y="2249488"/>
                  <a:ext cx="22225" cy="15875"/>
                </a:xfrm>
                <a:custGeom>
                  <a:avLst/>
                  <a:gdLst>
                    <a:gd name="T0" fmla="*/ 14 w 14"/>
                    <a:gd name="T1" fmla="*/ 10 h 10"/>
                    <a:gd name="T2" fmla="*/ 2 w 14"/>
                    <a:gd name="T3" fmla="*/ 10 h 10"/>
                    <a:gd name="T4" fmla="*/ 0 w 14"/>
                    <a:gd name="T5" fmla="*/ 0 h 10"/>
                    <a:gd name="T6" fmla="*/ 12 w 14"/>
                    <a:gd name="T7" fmla="*/ 0 h 10"/>
                    <a:gd name="T8" fmla="*/ 14 w 14"/>
                    <a:gd name="T9" fmla="*/ 10 h 10"/>
                  </a:gdLst>
                  <a:ahLst/>
                  <a:cxnLst>
                    <a:cxn ang="0">
                      <a:pos x="T0" y="T1"/>
                    </a:cxn>
                    <a:cxn ang="0">
                      <a:pos x="T2" y="T3"/>
                    </a:cxn>
                    <a:cxn ang="0">
                      <a:pos x="T4" y="T5"/>
                    </a:cxn>
                    <a:cxn ang="0">
                      <a:pos x="T6" y="T7"/>
                    </a:cxn>
                    <a:cxn ang="0">
                      <a:pos x="T8" y="T9"/>
                    </a:cxn>
                  </a:cxnLst>
                  <a:rect l="0" t="0" r="r" b="b"/>
                  <a:pathLst>
                    <a:path w="14" h="10">
                      <a:moveTo>
                        <a:pt x="14" y="10"/>
                      </a:moveTo>
                      <a:lnTo>
                        <a:pt x="2" y="10"/>
                      </a:lnTo>
                      <a:lnTo>
                        <a:pt x="0" y="0"/>
                      </a:lnTo>
                      <a:lnTo>
                        <a:pt x="12" y="0"/>
                      </a:lnTo>
                      <a:lnTo>
                        <a:pt x="14" y="10"/>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43" name="Freeform 25"/>
                <p:cNvSpPr>
                  <a:spLocks/>
                </p:cNvSpPr>
                <p:nvPr/>
              </p:nvSpPr>
              <p:spPr bwMode="auto">
                <a:xfrm>
                  <a:off x="2082801" y="2200276"/>
                  <a:ext cx="23813" cy="15875"/>
                </a:xfrm>
                <a:custGeom>
                  <a:avLst/>
                  <a:gdLst>
                    <a:gd name="T0" fmla="*/ 15 w 15"/>
                    <a:gd name="T1" fmla="*/ 10 h 10"/>
                    <a:gd name="T2" fmla="*/ 1 w 15"/>
                    <a:gd name="T3" fmla="*/ 10 h 10"/>
                    <a:gd name="T4" fmla="*/ 0 w 15"/>
                    <a:gd name="T5" fmla="*/ 0 h 10"/>
                    <a:gd name="T6" fmla="*/ 11 w 15"/>
                    <a:gd name="T7" fmla="*/ 0 h 10"/>
                    <a:gd name="T8" fmla="*/ 15 w 15"/>
                    <a:gd name="T9" fmla="*/ 10 h 10"/>
                  </a:gdLst>
                  <a:ahLst/>
                  <a:cxnLst>
                    <a:cxn ang="0">
                      <a:pos x="T0" y="T1"/>
                    </a:cxn>
                    <a:cxn ang="0">
                      <a:pos x="T2" y="T3"/>
                    </a:cxn>
                    <a:cxn ang="0">
                      <a:pos x="T4" y="T5"/>
                    </a:cxn>
                    <a:cxn ang="0">
                      <a:pos x="T6" y="T7"/>
                    </a:cxn>
                    <a:cxn ang="0">
                      <a:pos x="T8" y="T9"/>
                    </a:cxn>
                  </a:cxnLst>
                  <a:rect l="0" t="0" r="r" b="b"/>
                  <a:pathLst>
                    <a:path w="15" h="10">
                      <a:moveTo>
                        <a:pt x="15" y="10"/>
                      </a:moveTo>
                      <a:lnTo>
                        <a:pt x="1" y="10"/>
                      </a:lnTo>
                      <a:lnTo>
                        <a:pt x="0" y="0"/>
                      </a:lnTo>
                      <a:lnTo>
                        <a:pt x="11" y="0"/>
                      </a:lnTo>
                      <a:lnTo>
                        <a:pt x="15" y="1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44" name="Freeform 26"/>
                <p:cNvSpPr>
                  <a:spLocks/>
                </p:cNvSpPr>
                <p:nvPr/>
              </p:nvSpPr>
              <p:spPr bwMode="auto">
                <a:xfrm>
                  <a:off x="2100263" y="2200276"/>
                  <a:ext cx="25400" cy="15875"/>
                </a:xfrm>
                <a:custGeom>
                  <a:avLst/>
                  <a:gdLst>
                    <a:gd name="T0" fmla="*/ 16 w 16"/>
                    <a:gd name="T1" fmla="*/ 10 h 10"/>
                    <a:gd name="T2" fmla="*/ 4 w 16"/>
                    <a:gd name="T3" fmla="*/ 10 h 10"/>
                    <a:gd name="T4" fmla="*/ 0 w 16"/>
                    <a:gd name="T5" fmla="*/ 0 h 10"/>
                    <a:gd name="T6" fmla="*/ 12 w 16"/>
                    <a:gd name="T7" fmla="*/ 0 h 10"/>
                    <a:gd name="T8" fmla="*/ 16 w 16"/>
                    <a:gd name="T9" fmla="*/ 10 h 10"/>
                  </a:gdLst>
                  <a:ahLst/>
                  <a:cxnLst>
                    <a:cxn ang="0">
                      <a:pos x="T0" y="T1"/>
                    </a:cxn>
                    <a:cxn ang="0">
                      <a:pos x="T2" y="T3"/>
                    </a:cxn>
                    <a:cxn ang="0">
                      <a:pos x="T4" y="T5"/>
                    </a:cxn>
                    <a:cxn ang="0">
                      <a:pos x="T6" y="T7"/>
                    </a:cxn>
                    <a:cxn ang="0">
                      <a:pos x="T8" y="T9"/>
                    </a:cxn>
                  </a:cxnLst>
                  <a:rect l="0" t="0" r="r" b="b"/>
                  <a:pathLst>
                    <a:path w="16" h="10">
                      <a:moveTo>
                        <a:pt x="16" y="10"/>
                      </a:moveTo>
                      <a:lnTo>
                        <a:pt x="4" y="10"/>
                      </a:lnTo>
                      <a:lnTo>
                        <a:pt x="0" y="0"/>
                      </a:lnTo>
                      <a:lnTo>
                        <a:pt x="12" y="0"/>
                      </a:lnTo>
                      <a:lnTo>
                        <a:pt x="16"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45" name="Freeform 27"/>
                <p:cNvSpPr>
                  <a:spLocks/>
                </p:cNvSpPr>
                <p:nvPr/>
              </p:nvSpPr>
              <p:spPr bwMode="auto">
                <a:xfrm>
                  <a:off x="2084388" y="2216151"/>
                  <a:ext cx="23813" cy="17463"/>
                </a:xfrm>
                <a:custGeom>
                  <a:avLst/>
                  <a:gdLst>
                    <a:gd name="T0" fmla="*/ 15 w 15"/>
                    <a:gd name="T1" fmla="*/ 11 h 11"/>
                    <a:gd name="T2" fmla="*/ 4 w 15"/>
                    <a:gd name="T3" fmla="*/ 11 h 11"/>
                    <a:gd name="T4" fmla="*/ 0 w 15"/>
                    <a:gd name="T5" fmla="*/ 0 h 11"/>
                    <a:gd name="T6" fmla="*/ 14 w 15"/>
                    <a:gd name="T7" fmla="*/ 0 h 11"/>
                    <a:gd name="T8" fmla="*/ 15 w 15"/>
                    <a:gd name="T9" fmla="*/ 11 h 11"/>
                  </a:gdLst>
                  <a:ahLst/>
                  <a:cxnLst>
                    <a:cxn ang="0">
                      <a:pos x="T0" y="T1"/>
                    </a:cxn>
                    <a:cxn ang="0">
                      <a:pos x="T2" y="T3"/>
                    </a:cxn>
                    <a:cxn ang="0">
                      <a:pos x="T4" y="T5"/>
                    </a:cxn>
                    <a:cxn ang="0">
                      <a:pos x="T6" y="T7"/>
                    </a:cxn>
                    <a:cxn ang="0">
                      <a:pos x="T8" y="T9"/>
                    </a:cxn>
                  </a:cxnLst>
                  <a:rect l="0" t="0" r="r" b="b"/>
                  <a:pathLst>
                    <a:path w="15" h="11">
                      <a:moveTo>
                        <a:pt x="15" y="11"/>
                      </a:moveTo>
                      <a:lnTo>
                        <a:pt x="4" y="11"/>
                      </a:lnTo>
                      <a:lnTo>
                        <a:pt x="0" y="0"/>
                      </a:lnTo>
                      <a:lnTo>
                        <a:pt x="14" y="0"/>
                      </a:lnTo>
                      <a:lnTo>
                        <a:pt x="15" y="11"/>
                      </a:lnTo>
                      <a:close/>
                    </a:path>
                  </a:pathLst>
                </a:custGeom>
                <a:solidFill>
                  <a:srgbClr val="FFF1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46" name="Freeform 28"/>
                <p:cNvSpPr>
                  <a:spLocks/>
                </p:cNvSpPr>
                <p:nvPr/>
              </p:nvSpPr>
              <p:spPr bwMode="auto">
                <a:xfrm>
                  <a:off x="2106613" y="2216151"/>
                  <a:ext cx="20638" cy="17463"/>
                </a:xfrm>
                <a:custGeom>
                  <a:avLst/>
                  <a:gdLst>
                    <a:gd name="T0" fmla="*/ 13 w 13"/>
                    <a:gd name="T1" fmla="*/ 11 h 11"/>
                    <a:gd name="T2" fmla="*/ 1 w 13"/>
                    <a:gd name="T3" fmla="*/ 11 h 11"/>
                    <a:gd name="T4" fmla="*/ 0 w 13"/>
                    <a:gd name="T5" fmla="*/ 0 h 11"/>
                    <a:gd name="T6" fmla="*/ 12 w 13"/>
                    <a:gd name="T7" fmla="*/ 0 h 11"/>
                    <a:gd name="T8" fmla="*/ 13 w 13"/>
                    <a:gd name="T9" fmla="*/ 11 h 11"/>
                  </a:gdLst>
                  <a:ahLst/>
                  <a:cxnLst>
                    <a:cxn ang="0">
                      <a:pos x="T0" y="T1"/>
                    </a:cxn>
                    <a:cxn ang="0">
                      <a:pos x="T2" y="T3"/>
                    </a:cxn>
                    <a:cxn ang="0">
                      <a:pos x="T4" y="T5"/>
                    </a:cxn>
                    <a:cxn ang="0">
                      <a:pos x="T6" y="T7"/>
                    </a:cxn>
                    <a:cxn ang="0">
                      <a:pos x="T8" y="T9"/>
                    </a:cxn>
                  </a:cxnLst>
                  <a:rect l="0" t="0" r="r" b="b"/>
                  <a:pathLst>
                    <a:path w="13" h="11">
                      <a:moveTo>
                        <a:pt x="13" y="11"/>
                      </a:moveTo>
                      <a:lnTo>
                        <a:pt x="1" y="11"/>
                      </a:lnTo>
                      <a:lnTo>
                        <a:pt x="0" y="0"/>
                      </a:lnTo>
                      <a:lnTo>
                        <a:pt x="12" y="0"/>
                      </a:lnTo>
                      <a:lnTo>
                        <a:pt x="13" y="11"/>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47" name="Freeform 29"/>
                <p:cNvSpPr>
                  <a:spLocks/>
                </p:cNvSpPr>
                <p:nvPr/>
              </p:nvSpPr>
              <p:spPr bwMode="auto">
                <a:xfrm>
                  <a:off x="2127251" y="2233613"/>
                  <a:ext cx="25400" cy="15875"/>
                </a:xfrm>
                <a:custGeom>
                  <a:avLst/>
                  <a:gdLst>
                    <a:gd name="T0" fmla="*/ 16 w 16"/>
                    <a:gd name="T1" fmla="*/ 10 h 10"/>
                    <a:gd name="T2" fmla="*/ 2 w 16"/>
                    <a:gd name="T3" fmla="*/ 10 h 10"/>
                    <a:gd name="T4" fmla="*/ 0 w 16"/>
                    <a:gd name="T5" fmla="*/ 0 h 10"/>
                    <a:gd name="T6" fmla="*/ 12 w 16"/>
                    <a:gd name="T7" fmla="*/ 0 h 10"/>
                    <a:gd name="T8" fmla="*/ 16 w 16"/>
                    <a:gd name="T9" fmla="*/ 10 h 10"/>
                  </a:gdLst>
                  <a:ahLst/>
                  <a:cxnLst>
                    <a:cxn ang="0">
                      <a:pos x="T0" y="T1"/>
                    </a:cxn>
                    <a:cxn ang="0">
                      <a:pos x="T2" y="T3"/>
                    </a:cxn>
                    <a:cxn ang="0">
                      <a:pos x="T4" y="T5"/>
                    </a:cxn>
                    <a:cxn ang="0">
                      <a:pos x="T6" y="T7"/>
                    </a:cxn>
                    <a:cxn ang="0">
                      <a:pos x="T8" y="T9"/>
                    </a:cxn>
                  </a:cxnLst>
                  <a:rect l="0" t="0" r="r" b="b"/>
                  <a:pathLst>
                    <a:path w="16" h="10">
                      <a:moveTo>
                        <a:pt x="16" y="10"/>
                      </a:moveTo>
                      <a:lnTo>
                        <a:pt x="2" y="10"/>
                      </a:lnTo>
                      <a:lnTo>
                        <a:pt x="0" y="0"/>
                      </a:lnTo>
                      <a:lnTo>
                        <a:pt x="12" y="0"/>
                      </a:lnTo>
                      <a:lnTo>
                        <a:pt x="16"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48" name="Freeform 30"/>
                <p:cNvSpPr>
                  <a:spLocks/>
                </p:cNvSpPr>
                <p:nvPr/>
              </p:nvSpPr>
              <p:spPr bwMode="auto">
                <a:xfrm>
                  <a:off x="2146301" y="2233613"/>
                  <a:ext cx="25400" cy="15875"/>
                </a:xfrm>
                <a:custGeom>
                  <a:avLst/>
                  <a:gdLst>
                    <a:gd name="T0" fmla="*/ 16 w 16"/>
                    <a:gd name="T1" fmla="*/ 10 h 10"/>
                    <a:gd name="T2" fmla="*/ 4 w 16"/>
                    <a:gd name="T3" fmla="*/ 10 h 10"/>
                    <a:gd name="T4" fmla="*/ 0 w 16"/>
                    <a:gd name="T5" fmla="*/ 0 h 10"/>
                    <a:gd name="T6" fmla="*/ 14 w 16"/>
                    <a:gd name="T7" fmla="*/ 0 h 10"/>
                    <a:gd name="T8" fmla="*/ 16 w 16"/>
                    <a:gd name="T9" fmla="*/ 10 h 10"/>
                  </a:gdLst>
                  <a:ahLst/>
                  <a:cxnLst>
                    <a:cxn ang="0">
                      <a:pos x="T0" y="T1"/>
                    </a:cxn>
                    <a:cxn ang="0">
                      <a:pos x="T2" y="T3"/>
                    </a:cxn>
                    <a:cxn ang="0">
                      <a:pos x="T4" y="T5"/>
                    </a:cxn>
                    <a:cxn ang="0">
                      <a:pos x="T6" y="T7"/>
                    </a:cxn>
                    <a:cxn ang="0">
                      <a:pos x="T8" y="T9"/>
                    </a:cxn>
                  </a:cxnLst>
                  <a:rect l="0" t="0" r="r" b="b"/>
                  <a:pathLst>
                    <a:path w="16" h="10">
                      <a:moveTo>
                        <a:pt x="16" y="10"/>
                      </a:moveTo>
                      <a:lnTo>
                        <a:pt x="4" y="10"/>
                      </a:lnTo>
                      <a:lnTo>
                        <a:pt x="0" y="0"/>
                      </a:lnTo>
                      <a:lnTo>
                        <a:pt x="14" y="0"/>
                      </a:lnTo>
                      <a:lnTo>
                        <a:pt x="16" y="10"/>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49" name="Freeform 31"/>
                <p:cNvSpPr>
                  <a:spLocks/>
                </p:cNvSpPr>
                <p:nvPr/>
              </p:nvSpPr>
              <p:spPr bwMode="auto">
                <a:xfrm>
                  <a:off x="2130426" y="2249488"/>
                  <a:ext cx="23813" cy="15875"/>
                </a:xfrm>
                <a:custGeom>
                  <a:avLst/>
                  <a:gdLst>
                    <a:gd name="T0" fmla="*/ 15 w 15"/>
                    <a:gd name="T1" fmla="*/ 10 h 10"/>
                    <a:gd name="T2" fmla="*/ 3 w 15"/>
                    <a:gd name="T3" fmla="*/ 10 h 10"/>
                    <a:gd name="T4" fmla="*/ 0 w 15"/>
                    <a:gd name="T5" fmla="*/ 0 h 10"/>
                    <a:gd name="T6" fmla="*/ 14 w 15"/>
                    <a:gd name="T7" fmla="*/ 0 h 10"/>
                    <a:gd name="T8" fmla="*/ 15 w 15"/>
                    <a:gd name="T9" fmla="*/ 10 h 10"/>
                  </a:gdLst>
                  <a:ahLst/>
                  <a:cxnLst>
                    <a:cxn ang="0">
                      <a:pos x="T0" y="T1"/>
                    </a:cxn>
                    <a:cxn ang="0">
                      <a:pos x="T2" y="T3"/>
                    </a:cxn>
                    <a:cxn ang="0">
                      <a:pos x="T4" y="T5"/>
                    </a:cxn>
                    <a:cxn ang="0">
                      <a:pos x="T6" y="T7"/>
                    </a:cxn>
                    <a:cxn ang="0">
                      <a:pos x="T8" y="T9"/>
                    </a:cxn>
                  </a:cxnLst>
                  <a:rect l="0" t="0" r="r" b="b"/>
                  <a:pathLst>
                    <a:path w="15" h="10">
                      <a:moveTo>
                        <a:pt x="15" y="10"/>
                      </a:moveTo>
                      <a:lnTo>
                        <a:pt x="3" y="10"/>
                      </a:lnTo>
                      <a:lnTo>
                        <a:pt x="0" y="0"/>
                      </a:lnTo>
                      <a:lnTo>
                        <a:pt x="14" y="0"/>
                      </a:lnTo>
                      <a:lnTo>
                        <a:pt x="15" y="10"/>
                      </a:lnTo>
                      <a:close/>
                    </a:path>
                  </a:pathLst>
                </a:custGeom>
                <a:solidFill>
                  <a:srgbClr val="FFF1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50" name="Freeform 32"/>
                <p:cNvSpPr>
                  <a:spLocks/>
                </p:cNvSpPr>
                <p:nvPr/>
              </p:nvSpPr>
              <p:spPr bwMode="auto">
                <a:xfrm>
                  <a:off x="2152651" y="2249488"/>
                  <a:ext cx="20638" cy="15875"/>
                </a:xfrm>
                <a:custGeom>
                  <a:avLst/>
                  <a:gdLst>
                    <a:gd name="T0" fmla="*/ 13 w 13"/>
                    <a:gd name="T1" fmla="*/ 10 h 10"/>
                    <a:gd name="T2" fmla="*/ 1 w 13"/>
                    <a:gd name="T3" fmla="*/ 10 h 10"/>
                    <a:gd name="T4" fmla="*/ 0 w 13"/>
                    <a:gd name="T5" fmla="*/ 0 h 10"/>
                    <a:gd name="T6" fmla="*/ 12 w 13"/>
                    <a:gd name="T7" fmla="*/ 0 h 10"/>
                    <a:gd name="T8" fmla="*/ 13 w 13"/>
                    <a:gd name="T9" fmla="*/ 10 h 10"/>
                  </a:gdLst>
                  <a:ahLst/>
                  <a:cxnLst>
                    <a:cxn ang="0">
                      <a:pos x="T0" y="T1"/>
                    </a:cxn>
                    <a:cxn ang="0">
                      <a:pos x="T2" y="T3"/>
                    </a:cxn>
                    <a:cxn ang="0">
                      <a:pos x="T4" y="T5"/>
                    </a:cxn>
                    <a:cxn ang="0">
                      <a:pos x="T6" y="T7"/>
                    </a:cxn>
                    <a:cxn ang="0">
                      <a:pos x="T8" y="T9"/>
                    </a:cxn>
                  </a:cxnLst>
                  <a:rect l="0" t="0" r="r" b="b"/>
                  <a:pathLst>
                    <a:path w="13" h="10">
                      <a:moveTo>
                        <a:pt x="13" y="10"/>
                      </a:moveTo>
                      <a:lnTo>
                        <a:pt x="1" y="10"/>
                      </a:lnTo>
                      <a:lnTo>
                        <a:pt x="0" y="0"/>
                      </a:lnTo>
                      <a:lnTo>
                        <a:pt x="12" y="0"/>
                      </a:lnTo>
                      <a:lnTo>
                        <a:pt x="13" y="10"/>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51" name="Freeform 33"/>
                <p:cNvSpPr>
                  <a:spLocks/>
                </p:cNvSpPr>
                <p:nvPr/>
              </p:nvSpPr>
              <p:spPr bwMode="auto">
                <a:xfrm>
                  <a:off x="2176463" y="2233613"/>
                  <a:ext cx="20638" cy="15875"/>
                </a:xfrm>
                <a:custGeom>
                  <a:avLst/>
                  <a:gdLst>
                    <a:gd name="T0" fmla="*/ 13 w 13"/>
                    <a:gd name="T1" fmla="*/ 10 h 10"/>
                    <a:gd name="T2" fmla="*/ 2 w 13"/>
                    <a:gd name="T3" fmla="*/ 10 h 10"/>
                    <a:gd name="T4" fmla="*/ 0 w 13"/>
                    <a:gd name="T5" fmla="*/ 0 h 10"/>
                    <a:gd name="T6" fmla="*/ 12 w 13"/>
                    <a:gd name="T7" fmla="*/ 0 h 10"/>
                    <a:gd name="T8" fmla="*/ 13 w 13"/>
                    <a:gd name="T9" fmla="*/ 10 h 10"/>
                  </a:gdLst>
                  <a:ahLst/>
                  <a:cxnLst>
                    <a:cxn ang="0">
                      <a:pos x="T0" y="T1"/>
                    </a:cxn>
                    <a:cxn ang="0">
                      <a:pos x="T2" y="T3"/>
                    </a:cxn>
                    <a:cxn ang="0">
                      <a:pos x="T4" y="T5"/>
                    </a:cxn>
                    <a:cxn ang="0">
                      <a:pos x="T6" y="T7"/>
                    </a:cxn>
                    <a:cxn ang="0">
                      <a:pos x="T8" y="T9"/>
                    </a:cxn>
                  </a:cxnLst>
                  <a:rect l="0" t="0" r="r" b="b"/>
                  <a:pathLst>
                    <a:path w="13" h="10">
                      <a:moveTo>
                        <a:pt x="13" y="10"/>
                      </a:moveTo>
                      <a:lnTo>
                        <a:pt x="2" y="10"/>
                      </a:lnTo>
                      <a:lnTo>
                        <a:pt x="0" y="0"/>
                      </a:lnTo>
                      <a:lnTo>
                        <a:pt x="12" y="0"/>
                      </a:lnTo>
                      <a:lnTo>
                        <a:pt x="13"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52" name="Freeform 34"/>
                <p:cNvSpPr>
                  <a:spLocks/>
                </p:cNvSpPr>
                <p:nvPr/>
              </p:nvSpPr>
              <p:spPr bwMode="auto">
                <a:xfrm>
                  <a:off x="2195513" y="2233613"/>
                  <a:ext cx="23813" cy="15875"/>
                </a:xfrm>
                <a:custGeom>
                  <a:avLst/>
                  <a:gdLst>
                    <a:gd name="T0" fmla="*/ 15 w 15"/>
                    <a:gd name="T1" fmla="*/ 10 h 10"/>
                    <a:gd name="T2" fmla="*/ 1 w 15"/>
                    <a:gd name="T3" fmla="*/ 10 h 10"/>
                    <a:gd name="T4" fmla="*/ 0 w 15"/>
                    <a:gd name="T5" fmla="*/ 0 h 10"/>
                    <a:gd name="T6" fmla="*/ 12 w 15"/>
                    <a:gd name="T7" fmla="*/ 0 h 10"/>
                    <a:gd name="T8" fmla="*/ 15 w 15"/>
                    <a:gd name="T9" fmla="*/ 10 h 10"/>
                  </a:gdLst>
                  <a:ahLst/>
                  <a:cxnLst>
                    <a:cxn ang="0">
                      <a:pos x="T0" y="T1"/>
                    </a:cxn>
                    <a:cxn ang="0">
                      <a:pos x="T2" y="T3"/>
                    </a:cxn>
                    <a:cxn ang="0">
                      <a:pos x="T4" y="T5"/>
                    </a:cxn>
                    <a:cxn ang="0">
                      <a:pos x="T6" y="T7"/>
                    </a:cxn>
                    <a:cxn ang="0">
                      <a:pos x="T8" y="T9"/>
                    </a:cxn>
                  </a:cxnLst>
                  <a:rect l="0" t="0" r="r" b="b"/>
                  <a:pathLst>
                    <a:path w="15" h="10">
                      <a:moveTo>
                        <a:pt x="15" y="10"/>
                      </a:moveTo>
                      <a:lnTo>
                        <a:pt x="1" y="10"/>
                      </a:lnTo>
                      <a:lnTo>
                        <a:pt x="0" y="0"/>
                      </a:lnTo>
                      <a:lnTo>
                        <a:pt x="12" y="0"/>
                      </a:lnTo>
                      <a:lnTo>
                        <a:pt x="15" y="10"/>
                      </a:lnTo>
                      <a:close/>
                    </a:path>
                  </a:pathLst>
                </a:custGeom>
                <a:solidFill>
                  <a:srgbClr val="FFF1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53" name="Freeform 35"/>
                <p:cNvSpPr>
                  <a:spLocks/>
                </p:cNvSpPr>
                <p:nvPr/>
              </p:nvSpPr>
              <p:spPr bwMode="auto">
                <a:xfrm>
                  <a:off x="2179638" y="2249488"/>
                  <a:ext cx="23813" cy="15875"/>
                </a:xfrm>
                <a:custGeom>
                  <a:avLst/>
                  <a:gdLst>
                    <a:gd name="T0" fmla="*/ 15 w 15"/>
                    <a:gd name="T1" fmla="*/ 10 h 10"/>
                    <a:gd name="T2" fmla="*/ 3 w 15"/>
                    <a:gd name="T3" fmla="*/ 10 h 10"/>
                    <a:gd name="T4" fmla="*/ 0 w 15"/>
                    <a:gd name="T5" fmla="*/ 0 h 10"/>
                    <a:gd name="T6" fmla="*/ 11 w 15"/>
                    <a:gd name="T7" fmla="*/ 0 h 10"/>
                    <a:gd name="T8" fmla="*/ 15 w 15"/>
                    <a:gd name="T9" fmla="*/ 10 h 10"/>
                  </a:gdLst>
                  <a:ahLst/>
                  <a:cxnLst>
                    <a:cxn ang="0">
                      <a:pos x="T0" y="T1"/>
                    </a:cxn>
                    <a:cxn ang="0">
                      <a:pos x="T2" y="T3"/>
                    </a:cxn>
                    <a:cxn ang="0">
                      <a:pos x="T4" y="T5"/>
                    </a:cxn>
                    <a:cxn ang="0">
                      <a:pos x="T6" y="T7"/>
                    </a:cxn>
                    <a:cxn ang="0">
                      <a:pos x="T8" y="T9"/>
                    </a:cxn>
                  </a:cxnLst>
                  <a:rect l="0" t="0" r="r" b="b"/>
                  <a:pathLst>
                    <a:path w="15" h="10">
                      <a:moveTo>
                        <a:pt x="15" y="10"/>
                      </a:moveTo>
                      <a:lnTo>
                        <a:pt x="3" y="10"/>
                      </a:lnTo>
                      <a:lnTo>
                        <a:pt x="0" y="0"/>
                      </a:lnTo>
                      <a:lnTo>
                        <a:pt x="11" y="0"/>
                      </a:lnTo>
                      <a:lnTo>
                        <a:pt x="15" y="1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54" name="Freeform 36"/>
                <p:cNvSpPr>
                  <a:spLocks/>
                </p:cNvSpPr>
                <p:nvPr/>
              </p:nvSpPr>
              <p:spPr bwMode="auto">
                <a:xfrm>
                  <a:off x="2197101" y="2249488"/>
                  <a:ext cx="25400" cy="15875"/>
                </a:xfrm>
                <a:custGeom>
                  <a:avLst/>
                  <a:gdLst>
                    <a:gd name="T0" fmla="*/ 16 w 16"/>
                    <a:gd name="T1" fmla="*/ 10 h 10"/>
                    <a:gd name="T2" fmla="*/ 4 w 16"/>
                    <a:gd name="T3" fmla="*/ 10 h 10"/>
                    <a:gd name="T4" fmla="*/ 0 w 16"/>
                    <a:gd name="T5" fmla="*/ 0 h 10"/>
                    <a:gd name="T6" fmla="*/ 14 w 16"/>
                    <a:gd name="T7" fmla="*/ 0 h 10"/>
                    <a:gd name="T8" fmla="*/ 16 w 16"/>
                    <a:gd name="T9" fmla="*/ 10 h 10"/>
                  </a:gdLst>
                  <a:ahLst/>
                  <a:cxnLst>
                    <a:cxn ang="0">
                      <a:pos x="T0" y="T1"/>
                    </a:cxn>
                    <a:cxn ang="0">
                      <a:pos x="T2" y="T3"/>
                    </a:cxn>
                    <a:cxn ang="0">
                      <a:pos x="T4" y="T5"/>
                    </a:cxn>
                    <a:cxn ang="0">
                      <a:pos x="T6" y="T7"/>
                    </a:cxn>
                    <a:cxn ang="0">
                      <a:pos x="T8" y="T9"/>
                    </a:cxn>
                  </a:cxnLst>
                  <a:rect l="0" t="0" r="r" b="b"/>
                  <a:pathLst>
                    <a:path w="16" h="10">
                      <a:moveTo>
                        <a:pt x="16" y="10"/>
                      </a:moveTo>
                      <a:lnTo>
                        <a:pt x="4" y="10"/>
                      </a:lnTo>
                      <a:lnTo>
                        <a:pt x="0" y="0"/>
                      </a:lnTo>
                      <a:lnTo>
                        <a:pt x="14" y="0"/>
                      </a:lnTo>
                      <a:lnTo>
                        <a:pt x="16" y="10"/>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55" name="Freeform 37"/>
                <p:cNvSpPr>
                  <a:spLocks/>
                </p:cNvSpPr>
                <p:nvPr/>
              </p:nvSpPr>
              <p:spPr bwMode="auto">
                <a:xfrm>
                  <a:off x="2168526" y="2200276"/>
                  <a:ext cx="23813" cy="15875"/>
                </a:xfrm>
                <a:custGeom>
                  <a:avLst/>
                  <a:gdLst>
                    <a:gd name="T0" fmla="*/ 15 w 15"/>
                    <a:gd name="T1" fmla="*/ 10 h 10"/>
                    <a:gd name="T2" fmla="*/ 2 w 15"/>
                    <a:gd name="T3" fmla="*/ 10 h 10"/>
                    <a:gd name="T4" fmla="*/ 0 w 15"/>
                    <a:gd name="T5" fmla="*/ 0 h 10"/>
                    <a:gd name="T6" fmla="*/ 12 w 15"/>
                    <a:gd name="T7" fmla="*/ 0 h 10"/>
                    <a:gd name="T8" fmla="*/ 15 w 15"/>
                    <a:gd name="T9" fmla="*/ 10 h 10"/>
                  </a:gdLst>
                  <a:ahLst/>
                  <a:cxnLst>
                    <a:cxn ang="0">
                      <a:pos x="T0" y="T1"/>
                    </a:cxn>
                    <a:cxn ang="0">
                      <a:pos x="T2" y="T3"/>
                    </a:cxn>
                    <a:cxn ang="0">
                      <a:pos x="T4" y="T5"/>
                    </a:cxn>
                    <a:cxn ang="0">
                      <a:pos x="T6" y="T7"/>
                    </a:cxn>
                    <a:cxn ang="0">
                      <a:pos x="T8" y="T9"/>
                    </a:cxn>
                  </a:cxnLst>
                  <a:rect l="0" t="0" r="r" b="b"/>
                  <a:pathLst>
                    <a:path w="15" h="10">
                      <a:moveTo>
                        <a:pt x="15" y="10"/>
                      </a:moveTo>
                      <a:lnTo>
                        <a:pt x="2" y="10"/>
                      </a:lnTo>
                      <a:lnTo>
                        <a:pt x="0" y="0"/>
                      </a:lnTo>
                      <a:lnTo>
                        <a:pt x="12" y="0"/>
                      </a:lnTo>
                      <a:lnTo>
                        <a:pt x="15" y="10"/>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56" name="Freeform 38"/>
                <p:cNvSpPr>
                  <a:spLocks/>
                </p:cNvSpPr>
                <p:nvPr/>
              </p:nvSpPr>
              <p:spPr bwMode="auto">
                <a:xfrm>
                  <a:off x="2187576" y="2200276"/>
                  <a:ext cx="23813" cy="15875"/>
                </a:xfrm>
                <a:custGeom>
                  <a:avLst/>
                  <a:gdLst>
                    <a:gd name="T0" fmla="*/ 15 w 15"/>
                    <a:gd name="T1" fmla="*/ 10 h 10"/>
                    <a:gd name="T2" fmla="*/ 3 w 15"/>
                    <a:gd name="T3" fmla="*/ 10 h 10"/>
                    <a:gd name="T4" fmla="*/ 0 w 15"/>
                    <a:gd name="T5" fmla="*/ 0 h 10"/>
                    <a:gd name="T6" fmla="*/ 13 w 15"/>
                    <a:gd name="T7" fmla="*/ 0 h 10"/>
                    <a:gd name="T8" fmla="*/ 15 w 15"/>
                    <a:gd name="T9" fmla="*/ 10 h 10"/>
                  </a:gdLst>
                  <a:ahLst/>
                  <a:cxnLst>
                    <a:cxn ang="0">
                      <a:pos x="T0" y="T1"/>
                    </a:cxn>
                    <a:cxn ang="0">
                      <a:pos x="T2" y="T3"/>
                    </a:cxn>
                    <a:cxn ang="0">
                      <a:pos x="T4" y="T5"/>
                    </a:cxn>
                    <a:cxn ang="0">
                      <a:pos x="T6" y="T7"/>
                    </a:cxn>
                    <a:cxn ang="0">
                      <a:pos x="T8" y="T9"/>
                    </a:cxn>
                  </a:cxnLst>
                  <a:rect l="0" t="0" r="r" b="b"/>
                  <a:pathLst>
                    <a:path w="15" h="10">
                      <a:moveTo>
                        <a:pt x="15" y="10"/>
                      </a:moveTo>
                      <a:lnTo>
                        <a:pt x="3" y="10"/>
                      </a:lnTo>
                      <a:lnTo>
                        <a:pt x="0" y="0"/>
                      </a:lnTo>
                      <a:lnTo>
                        <a:pt x="13" y="0"/>
                      </a:lnTo>
                      <a:lnTo>
                        <a:pt x="15" y="1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57" name="Freeform 39"/>
                <p:cNvSpPr>
                  <a:spLocks/>
                </p:cNvSpPr>
                <p:nvPr/>
              </p:nvSpPr>
              <p:spPr bwMode="auto">
                <a:xfrm>
                  <a:off x="2171701" y="2216151"/>
                  <a:ext cx="23813" cy="17463"/>
                </a:xfrm>
                <a:custGeom>
                  <a:avLst/>
                  <a:gdLst>
                    <a:gd name="T0" fmla="*/ 15 w 15"/>
                    <a:gd name="T1" fmla="*/ 11 h 11"/>
                    <a:gd name="T2" fmla="*/ 3 w 15"/>
                    <a:gd name="T3" fmla="*/ 11 h 11"/>
                    <a:gd name="T4" fmla="*/ 0 w 15"/>
                    <a:gd name="T5" fmla="*/ 0 h 11"/>
                    <a:gd name="T6" fmla="*/ 13 w 15"/>
                    <a:gd name="T7" fmla="*/ 0 h 11"/>
                    <a:gd name="T8" fmla="*/ 15 w 15"/>
                    <a:gd name="T9" fmla="*/ 11 h 11"/>
                  </a:gdLst>
                  <a:ahLst/>
                  <a:cxnLst>
                    <a:cxn ang="0">
                      <a:pos x="T0" y="T1"/>
                    </a:cxn>
                    <a:cxn ang="0">
                      <a:pos x="T2" y="T3"/>
                    </a:cxn>
                    <a:cxn ang="0">
                      <a:pos x="T4" y="T5"/>
                    </a:cxn>
                    <a:cxn ang="0">
                      <a:pos x="T6" y="T7"/>
                    </a:cxn>
                    <a:cxn ang="0">
                      <a:pos x="T8" y="T9"/>
                    </a:cxn>
                  </a:cxnLst>
                  <a:rect l="0" t="0" r="r" b="b"/>
                  <a:pathLst>
                    <a:path w="15" h="11">
                      <a:moveTo>
                        <a:pt x="15" y="11"/>
                      </a:moveTo>
                      <a:lnTo>
                        <a:pt x="3" y="11"/>
                      </a:lnTo>
                      <a:lnTo>
                        <a:pt x="0" y="0"/>
                      </a:lnTo>
                      <a:lnTo>
                        <a:pt x="13" y="0"/>
                      </a:lnTo>
                      <a:lnTo>
                        <a:pt x="15" y="11"/>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58" name="Freeform 40"/>
                <p:cNvSpPr>
                  <a:spLocks/>
                </p:cNvSpPr>
                <p:nvPr/>
              </p:nvSpPr>
              <p:spPr bwMode="auto">
                <a:xfrm>
                  <a:off x="2192338" y="2216151"/>
                  <a:ext cx="22225" cy="17463"/>
                </a:xfrm>
                <a:custGeom>
                  <a:avLst/>
                  <a:gdLst>
                    <a:gd name="T0" fmla="*/ 14 w 14"/>
                    <a:gd name="T1" fmla="*/ 11 h 11"/>
                    <a:gd name="T2" fmla="*/ 2 w 14"/>
                    <a:gd name="T3" fmla="*/ 11 h 11"/>
                    <a:gd name="T4" fmla="*/ 0 w 14"/>
                    <a:gd name="T5" fmla="*/ 0 h 11"/>
                    <a:gd name="T6" fmla="*/ 12 w 14"/>
                    <a:gd name="T7" fmla="*/ 0 h 11"/>
                    <a:gd name="T8" fmla="*/ 14 w 14"/>
                    <a:gd name="T9" fmla="*/ 11 h 11"/>
                  </a:gdLst>
                  <a:ahLst/>
                  <a:cxnLst>
                    <a:cxn ang="0">
                      <a:pos x="T0" y="T1"/>
                    </a:cxn>
                    <a:cxn ang="0">
                      <a:pos x="T2" y="T3"/>
                    </a:cxn>
                    <a:cxn ang="0">
                      <a:pos x="T4" y="T5"/>
                    </a:cxn>
                    <a:cxn ang="0">
                      <a:pos x="T6" y="T7"/>
                    </a:cxn>
                    <a:cxn ang="0">
                      <a:pos x="T8" y="T9"/>
                    </a:cxn>
                  </a:cxnLst>
                  <a:rect l="0" t="0" r="r" b="b"/>
                  <a:pathLst>
                    <a:path w="14" h="11">
                      <a:moveTo>
                        <a:pt x="14" y="11"/>
                      </a:moveTo>
                      <a:lnTo>
                        <a:pt x="2" y="11"/>
                      </a:lnTo>
                      <a:lnTo>
                        <a:pt x="0" y="0"/>
                      </a:lnTo>
                      <a:lnTo>
                        <a:pt x="12" y="0"/>
                      </a:lnTo>
                      <a:lnTo>
                        <a:pt x="14" y="11"/>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59" name="Freeform 41"/>
                <p:cNvSpPr>
                  <a:spLocks/>
                </p:cNvSpPr>
                <p:nvPr/>
              </p:nvSpPr>
              <p:spPr bwMode="auto">
                <a:xfrm>
                  <a:off x="2090738" y="2233613"/>
                  <a:ext cx="42863" cy="15875"/>
                </a:xfrm>
                <a:custGeom>
                  <a:avLst/>
                  <a:gdLst>
                    <a:gd name="T0" fmla="*/ 27 w 27"/>
                    <a:gd name="T1" fmla="*/ 10 h 10"/>
                    <a:gd name="T2" fmla="*/ 1 w 27"/>
                    <a:gd name="T3" fmla="*/ 10 h 10"/>
                    <a:gd name="T4" fmla="*/ 0 w 27"/>
                    <a:gd name="T5" fmla="*/ 0 h 10"/>
                    <a:gd name="T6" fmla="*/ 23 w 27"/>
                    <a:gd name="T7" fmla="*/ 0 h 10"/>
                    <a:gd name="T8" fmla="*/ 27 w 27"/>
                    <a:gd name="T9" fmla="*/ 10 h 10"/>
                  </a:gdLst>
                  <a:ahLst/>
                  <a:cxnLst>
                    <a:cxn ang="0">
                      <a:pos x="T0" y="T1"/>
                    </a:cxn>
                    <a:cxn ang="0">
                      <a:pos x="T2" y="T3"/>
                    </a:cxn>
                    <a:cxn ang="0">
                      <a:pos x="T4" y="T5"/>
                    </a:cxn>
                    <a:cxn ang="0">
                      <a:pos x="T6" y="T7"/>
                    </a:cxn>
                    <a:cxn ang="0">
                      <a:pos x="T8" y="T9"/>
                    </a:cxn>
                  </a:cxnLst>
                  <a:rect l="0" t="0" r="r" b="b"/>
                  <a:pathLst>
                    <a:path w="27" h="10">
                      <a:moveTo>
                        <a:pt x="27" y="10"/>
                      </a:moveTo>
                      <a:lnTo>
                        <a:pt x="1" y="10"/>
                      </a:lnTo>
                      <a:lnTo>
                        <a:pt x="0" y="0"/>
                      </a:lnTo>
                      <a:lnTo>
                        <a:pt x="23" y="0"/>
                      </a:lnTo>
                      <a:lnTo>
                        <a:pt x="27" y="1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60" name="Freeform 42"/>
                <p:cNvSpPr>
                  <a:spLocks/>
                </p:cNvSpPr>
                <p:nvPr/>
              </p:nvSpPr>
              <p:spPr bwMode="auto">
                <a:xfrm>
                  <a:off x="2092326" y="2249488"/>
                  <a:ext cx="42863" cy="15875"/>
                </a:xfrm>
                <a:custGeom>
                  <a:avLst/>
                  <a:gdLst>
                    <a:gd name="T0" fmla="*/ 27 w 27"/>
                    <a:gd name="T1" fmla="*/ 10 h 10"/>
                    <a:gd name="T2" fmla="*/ 2 w 27"/>
                    <a:gd name="T3" fmla="*/ 10 h 10"/>
                    <a:gd name="T4" fmla="*/ 0 w 27"/>
                    <a:gd name="T5" fmla="*/ 0 h 10"/>
                    <a:gd name="T6" fmla="*/ 26 w 27"/>
                    <a:gd name="T7" fmla="*/ 0 h 10"/>
                    <a:gd name="T8" fmla="*/ 27 w 27"/>
                    <a:gd name="T9" fmla="*/ 10 h 10"/>
                  </a:gdLst>
                  <a:ahLst/>
                  <a:cxnLst>
                    <a:cxn ang="0">
                      <a:pos x="T0" y="T1"/>
                    </a:cxn>
                    <a:cxn ang="0">
                      <a:pos x="T2" y="T3"/>
                    </a:cxn>
                    <a:cxn ang="0">
                      <a:pos x="T4" y="T5"/>
                    </a:cxn>
                    <a:cxn ang="0">
                      <a:pos x="T6" y="T7"/>
                    </a:cxn>
                    <a:cxn ang="0">
                      <a:pos x="T8" y="T9"/>
                    </a:cxn>
                  </a:cxnLst>
                  <a:rect l="0" t="0" r="r" b="b"/>
                  <a:pathLst>
                    <a:path w="27" h="10">
                      <a:moveTo>
                        <a:pt x="27" y="10"/>
                      </a:moveTo>
                      <a:lnTo>
                        <a:pt x="2" y="10"/>
                      </a:lnTo>
                      <a:lnTo>
                        <a:pt x="0" y="0"/>
                      </a:lnTo>
                      <a:lnTo>
                        <a:pt x="26" y="0"/>
                      </a:lnTo>
                      <a:lnTo>
                        <a:pt x="27"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61" name="Freeform 43"/>
                <p:cNvSpPr>
                  <a:spLocks/>
                </p:cNvSpPr>
                <p:nvPr/>
              </p:nvSpPr>
              <p:spPr bwMode="auto">
                <a:xfrm>
                  <a:off x="2187576" y="2181226"/>
                  <a:ext cx="9525" cy="7938"/>
                </a:xfrm>
                <a:custGeom>
                  <a:avLst/>
                  <a:gdLst>
                    <a:gd name="T0" fmla="*/ 0 w 6"/>
                    <a:gd name="T1" fmla="*/ 0 h 5"/>
                    <a:gd name="T2" fmla="*/ 5 w 6"/>
                    <a:gd name="T3" fmla="*/ 0 h 5"/>
                    <a:gd name="T4" fmla="*/ 6 w 6"/>
                    <a:gd name="T5" fmla="*/ 5 h 5"/>
                    <a:gd name="T6" fmla="*/ 1 w 6"/>
                    <a:gd name="T7" fmla="*/ 5 h 5"/>
                    <a:gd name="T8" fmla="*/ 0 w 6"/>
                    <a:gd name="T9" fmla="*/ 0 h 5"/>
                  </a:gdLst>
                  <a:ahLst/>
                  <a:cxnLst>
                    <a:cxn ang="0">
                      <a:pos x="T0" y="T1"/>
                    </a:cxn>
                    <a:cxn ang="0">
                      <a:pos x="T2" y="T3"/>
                    </a:cxn>
                    <a:cxn ang="0">
                      <a:pos x="T4" y="T5"/>
                    </a:cxn>
                    <a:cxn ang="0">
                      <a:pos x="T6" y="T7"/>
                    </a:cxn>
                    <a:cxn ang="0">
                      <a:pos x="T8" y="T9"/>
                    </a:cxn>
                  </a:cxnLst>
                  <a:rect l="0" t="0" r="r" b="b"/>
                  <a:pathLst>
                    <a:path w="6" h="5">
                      <a:moveTo>
                        <a:pt x="0" y="0"/>
                      </a:moveTo>
                      <a:lnTo>
                        <a:pt x="5" y="0"/>
                      </a:lnTo>
                      <a:lnTo>
                        <a:pt x="6" y="5"/>
                      </a:lnTo>
                      <a:lnTo>
                        <a:pt x="1" y="5"/>
                      </a:lnTo>
                      <a:lnTo>
                        <a:pt x="0" y="0"/>
                      </a:lnTo>
                      <a:close/>
                    </a:path>
                  </a:pathLst>
                </a:cu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62" name="Freeform 44"/>
                <p:cNvSpPr>
                  <a:spLocks/>
                </p:cNvSpPr>
                <p:nvPr/>
              </p:nvSpPr>
              <p:spPr bwMode="auto">
                <a:xfrm>
                  <a:off x="2011363" y="1914526"/>
                  <a:ext cx="185738" cy="69850"/>
                </a:xfrm>
                <a:custGeom>
                  <a:avLst/>
                  <a:gdLst>
                    <a:gd name="T0" fmla="*/ 9 w 117"/>
                    <a:gd name="T1" fmla="*/ 8 h 44"/>
                    <a:gd name="T2" fmla="*/ 0 w 117"/>
                    <a:gd name="T3" fmla="*/ 44 h 44"/>
                    <a:gd name="T4" fmla="*/ 117 w 117"/>
                    <a:gd name="T5" fmla="*/ 44 h 44"/>
                    <a:gd name="T6" fmla="*/ 109 w 117"/>
                    <a:gd name="T7" fmla="*/ 8 h 44"/>
                    <a:gd name="T8" fmla="*/ 99 w 117"/>
                    <a:gd name="T9" fmla="*/ 2 h 44"/>
                    <a:gd name="T10" fmla="*/ 85 w 117"/>
                    <a:gd name="T11" fmla="*/ 2 h 44"/>
                    <a:gd name="T12" fmla="*/ 75 w 117"/>
                    <a:gd name="T13" fmla="*/ 3 h 44"/>
                    <a:gd name="T14" fmla="*/ 39 w 117"/>
                    <a:gd name="T15" fmla="*/ 3 h 44"/>
                    <a:gd name="T16" fmla="*/ 31 w 117"/>
                    <a:gd name="T17" fmla="*/ 0 h 44"/>
                    <a:gd name="T18" fmla="*/ 19 w 117"/>
                    <a:gd name="T19" fmla="*/ 3 h 44"/>
                    <a:gd name="T20" fmla="*/ 9 w 117"/>
                    <a:gd name="T21" fmla="*/ 8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7" h="44">
                      <a:moveTo>
                        <a:pt x="9" y="8"/>
                      </a:moveTo>
                      <a:lnTo>
                        <a:pt x="0" y="44"/>
                      </a:lnTo>
                      <a:lnTo>
                        <a:pt x="117" y="44"/>
                      </a:lnTo>
                      <a:lnTo>
                        <a:pt x="109" y="8"/>
                      </a:lnTo>
                      <a:lnTo>
                        <a:pt x="99" y="2"/>
                      </a:lnTo>
                      <a:lnTo>
                        <a:pt x="85" y="2"/>
                      </a:lnTo>
                      <a:lnTo>
                        <a:pt x="75" y="3"/>
                      </a:lnTo>
                      <a:lnTo>
                        <a:pt x="39" y="3"/>
                      </a:lnTo>
                      <a:lnTo>
                        <a:pt x="31" y="0"/>
                      </a:lnTo>
                      <a:lnTo>
                        <a:pt x="19" y="3"/>
                      </a:lnTo>
                      <a:lnTo>
                        <a:pt x="9" y="8"/>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63" name="Freeform 45"/>
                <p:cNvSpPr>
                  <a:spLocks/>
                </p:cNvSpPr>
                <p:nvPr/>
              </p:nvSpPr>
              <p:spPr bwMode="auto">
                <a:xfrm>
                  <a:off x="2025651" y="1909763"/>
                  <a:ext cx="158750" cy="31750"/>
                </a:xfrm>
                <a:custGeom>
                  <a:avLst/>
                  <a:gdLst>
                    <a:gd name="T0" fmla="*/ 59 w 59"/>
                    <a:gd name="T1" fmla="*/ 7 h 12"/>
                    <a:gd name="T2" fmla="*/ 58 w 59"/>
                    <a:gd name="T3" fmla="*/ 5 h 12"/>
                    <a:gd name="T4" fmla="*/ 56 w 59"/>
                    <a:gd name="T5" fmla="*/ 3 h 12"/>
                    <a:gd name="T6" fmla="*/ 49 w 59"/>
                    <a:gd name="T7" fmla="*/ 0 h 12"/>
                    <a:gd name="T8" fmla="*/ 45 w 59"/>
                    <a:gd name="T9" fmla="*/ 0 h 12"/>
                    <a:gd name="T10" fmla="*/ 43 w 59"/>
                    <a:gd name="T11" fmla="*/ 0 h 12"/>
                    <a:gd name="T12" fmla="*/ 40 w 59"/>
                    <a:gd name="T13" fmla="*/ 2 h 12"/>
                    <a:gd name="T14" fmla="*/ 30 w 59"/>
                    <a:gd name="T15" fmla="*/ 2 h 12"/>
                    <a:gd name="T16" fmla="*/ 19 w 59"/>
                    <a:gd name="T17" fmla="*/ 2 h 12"/>
                    <a:gd name="T18" fmla="*/ 16 w 59"/>
                    <a:gd name="T19" fmla="*/ 0 h 12"/>
                    <a:gd name="T20" fmla="*/ 14 w 59"/>
                    <a:gd name="T21" fmla="*/ 0 h 12"/>
                    <a:gd name="T22" fmla="*/ 10 w 59"/>
                    <a:gd name="T23" fmla="*/ 0 h 12"/>
                    <a:gd name="T24" fmla="*/ 3 w 59"/>
                    <a:gd name="T25" fmla="*/ 3 h 12"/>
                    <a:gd name="T26" fmla="*/ 1 w 59"/>
                    <a:gd name="T27" fmla="*/ 5 h 12"/>
                    <a:gd name="T28" fmla="*/ 0 w 59"/>
                    <a:gd name="T29" fmla="*/ 7 h 12"/>
                    <a:gd name="T30" fmla="*/ 13 w 59"/>
                    <a:gd name="T31" fmla="*/ 3 h 12"/>
                    <a:gd name="T32" fmla="*/ 18 w 59"/>
                    <a:gd name="T33" fmla="*/ 8 h 12"/>
                    <a:gd name="T34" fmla="*/ 24 w 59"/>
                    <a:gd name="T35" fmla="*/ 12 h 12"/>
                    <a:gd name="T36" fmla="*/ 35 w 59"/>
                    <a:gd name="T37" fmla="*/ 12 h 12"/>
                    <a:gd name="T38" fmla="*/ 40 w 59"/>
                    <a:gd name="T39" fmla="*/ 8 h 12"/>
                    <a:gd name="T40" fmla="*/ 46 w 59"/>
                    <a:gd name="T41" fmla="*/ 3 h 12"/>
                    <a:gd name="T42" fmla="*/ 59 w 59"/>
                    <a:gd name="T43" fmla="*/ 7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9" h="12">
                      <a:moveTo>
                        <a:pt x="59" y="7"/>
                      </a:moveTo>
                      <a:cubicBezTo>
                        <a:pt x="59" y="6"/>
                        <a:pt x="58" y="5"/>
                        <a:pt x="58" y="5"/>
                      </a:cubicBezTo>
                      <a:cubicBezTo>
                        <a:pt x="58" y="4"/>
                        <a:pt x="57" y="4"/>
                        <a:pt x="56" y="3"/>
                      </a:cubicBezTo>
                      <a:cubicBezTo>
                        <a:pt x="55" y="2"/>
                        <a:pt x="51" y="0"/>
                        <a:pt x="49" y="0"/>
                      </a:cubicBezTo>
                      <a:cubicBezTo>
                        <a:pt x="48" y="0"/>
                        <a:pt x="46" y="0"/>
                        <a:pt x="45" y="0"/>
                      </a:cubicBezTo>
                      <a:cubicBezTo>
                        <a:pt x="45" y="0"/>
                        <a:pt x="44" y="0"/>
                        <a:pt x="43" y="0"/>
                      </a:cubicBezTo>
                      <a:cubicBezTo>
                        <a:pt x="43" y="1"/>
                        <a:pt x="41" y="2"/>
                        <a:pt x="40" y="2"/>
                      </a:cubicBezTo>
                      <a:cubicBezTo>
                        <a:pt x="39" y="2"/>
                        <a:pt x="30" y="2"/>
                        <a:pt x="30" y="2"/>
                      </a:cubicBezTo>
                      <a:cubicBezTo>
                        <a:pt x="30" y="2"/>
                        <a:pt x="20" y="2"/>
                        <a:pt x="19" y="2"/>
                      </a:cubicBezTo>
                      <a:cubicBezTo>
                        <a:pt x="18" y="2"/>
                        <a:pt x="16" y="1"/>
                        <a:pt x="16" y="0"/>
                      </a:cubicBezTo>
                      <a:cubicBezTo>
                        <a:pt x="15" y="0"/>
                        <a:pt x="15" y="0"/>
                        <a:pt x="14" y="0"/>
                      </a:cubicBezTo>
                      <a:cubicBezTo>
                        <a:pt x="13" y="0"/>
                        <a:pt x="11" y="0"/>
                        <a:pt x="10" y="0"/>
                      </a:cubicBezTo>
                      <a:cubicBezTo>
                        <a:pt x="8" y="0"/>
                        <a:pt x="4" y="2"/>
                        <a:pt x="3" y="3"/>
                      </a:cubicBezTo>
                      <a:cubicBezTo>
                        <a:pt x="2" y="4"/>
                        <a:pt x="1" y="4"/>
                        <a:pt x="1" y="5"/>
                      </a:cubicBezTo>
                      <a:cubicBezTo>
                        <a:pt x="1" y="5"/>
                        <a:pt x="0" y="7"/>
                        <a:pt x="0" y="7"/>
                      </a:cubicBezTo>
                      <a:cubicBezTo>
                        <a:pt x="3" y="5"/>
                        <a:pt x="10" y="3"/>
                        <a:pt x="13" y="3"/>
                      </a:cubicBezTo>
                      <a:cubicBezTo>
                        <a:pt x="15" y="3"/>
                        <a:pt x="16" y="6"/>
                        <a:pt x="18" y="8"/>
                      </a:cubicBezTo>
                      <a:cubicBezTo>
                        <a:pt x="21" y="12"/>
                        <a:pt x="22" y="12"/>
                        <a:pt x="24" y="12"/>
                      </a:cubicBezTo>
                      <a:cubicBezTo>
                        <a:pt x="25" y="12"/>
                        <a:pt x="34" y="12"/>
                        <a:pt x="35" y="12"/>
                      </a:cubicBezTo>
                      <a:cubicBezTo>
                        <a:pt x="37" y="12"/>
                        <a:pt x="38" y="12"/>
                        <a:pt x="40" y="8"/>
                      </a:cubicBezTo>
                      <a:cubicBezTo>
                        <a:pt x="42" y="6"/>
                        <a:pt x="44" y="3"/>
                        <a:pt x="46" y="3"/>
                      </a:cubicBezTo>
                      <a:cubicBezTo>
                        <a:pt x="49" y="3"/>
                        <a:pt x="56" y="5"/>
                        <a:pt x="59" y="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64" name="Oval 46"/>
                <p:cNvSpPr>
                  <a:spLocks noChangeArrowheads="1"/>
                </p:cNvSpPr>
                <p:nvPr/>
              </p:nvSpPr>
              <p:spPr bwMode="auto">
                <a:xfrm>
                  <a:off x="2092326" y="1917701"/>
                  <a:ext cx="22225" cy="206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65" name="Freeform 47"/>
                <p:cNvSpPr>
                  <a:spLocks/>
                </p:cNvSpPr>
                <p:nvPr/>
              </p:nvSpPr>
              <p:spPr bwMode="auto">
                <a:xfrm>
                  <a:off x="2098676" y="1919288"/>
                  <a:ext cx="12700" cy="17463"/>
                </a:xfrm>
                <a:custGeom>
                  <a:avLst/>
                  <a:gdLst>
                    <a:gd name="T0" fmla="*/ 3 w 5"/>
                    <a:gd name="T1" fmla="*/ 2 h 6"/>
                    <a:gd name="T2" fmla="*/ 5 w 5"/>
                    <a:gd name="T3" fmla="*/ 1 h 6"/>
                    <a:gd name="T4" fmla="*/ 2 w 5"/>
                    <a:gd name="T5" fmla="*/ 1 h 6"/>
                    <a:gd name="T6" fmla="*/ 0 w 5"/>
                    <a:gd name="T7" fmla="*/ 1 h 6"/>
                    <a:gd name="T8" fmla="*/ 2 w 5"/>
                    <a:gd name="T9" fmla="*/ 2 h 6"/>
                    <a:gd name="T10" fmla="*/ 0 w 5"/>
                    <a:gd name="T11" fmla="*/ 6 h 6"/>
                    <a:gd name="T12" fmla="*/ 2 w 5"/>
                    <a:gd name="T13" fmla="*/ 2 h 6"/>
                    <a:gd name="T14" fmla="*/ 5 w 5"/>
                    <a:gd name="T15" fmla="*/ 6 h 6"/>
                    <a:gd name="T16" fmla="*/ 3 w 5"/>
                    <a:gd name="T17" fmla="*/ 2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6">
                      <a:moveTo>
                        <a:pt x="3" y="2"/>
                      </a:moveTo>
                      <a:cubicBezTo>
                        <a:pt x="4" y="1"/>
                        <a:pt x="5" y="1"/>
                        <a:pt x="5" y="1"/>
                      </a:cubicBezTo>
                      <a:cubicBezTo>
                        <a:pt x="5" y="0"/>
                        <a:pt x="3" y="0"/>
                        <a:pt x="2" y="1"/>
                      </a:cubicBezTo>
                      <a:cubicBezTo>
                        <a:pt x="1" y="0"/>
                        <a:pt x="0" y="0"/>
                        <a:pt x="0" y="1"/>
                      </a:cubicBezTo>
                      <a:cubicBezTo>
                        <a:pt x="0" y="1"/>
                        <a:pt x="1" y="1"/>
                        <a:pt x="2" y="2"/>
                      </a:cubicBezTo>
                      <a:cubicBezTo>
                        <a:pt x="1" y="2"/>
                        <a:pt x="0" y="4"/>
                        <a:pt x="0" y="6"/>
                      </a:cubicBezTo>
                      <a:cubicBezTo>
                        <a:pt x="0" y="6"/>
                        <a:pt x="1" y="4"/>
                        <a:pt x="2" y="2"/>
                      </a:cubicBezTo>
                      <a:cubicBezTo>
                        <a:pt x="4" y="4"/>
                        <a:pt x="5" y="6"/>
                        <a:pt x="5" y="6"/>
                      </a:cubicBezTo>
                      <a:cubicBezTo>
                        <a:pt x="5" y="4"/>
                        <a:pt x="4" y="2"/>
                        <a:pt x="3" y="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66" name="Freeform 48"/>
                <p:cNvSpPr>
                  <a:spLocks/>
                </p:cNvSpPr>
                <p:nvPr/>
              </p:nvSpPr>
              <p:spPr bwMode="auto">
                <a:xfrm>
                  <a:off x="2184401" y="192563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67" name="Freeform 49"/>
                <p:cNvSpPr>
                  <a:spLocks/>
                </p:cNvSpPr>
                <p:nvPr/>
              </p:nvSpPr>
              <p:spPr bwMode="auto">
                <a:xfrm>
                  <a:off x="2181226" y="192246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68" name="Freeform 50"/>
                <p:cNvSpPr>
                  <a:spLocks/>
                </p:cNvSpPr>
                <p:nvPr/>
              </p:nvSpPr>
              <p:spPr bwMode="auto">
                <a:xfrm>
                  <a:off x="2181226" y="192563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69" name="Freeform 51"/>
                <p:cNvSpPr>
                  <a:spLocks/>
                </p:cNvSpPr>
                <p:nvPr/>
              </p:nvSpPr>
              <p:spPr bwMode="auto">
                <a:xfrm>
                  <a:off x="1993901" y="1917701"/>
                  <a:ext cx="222250" cy="139700"/>
                </a:xfrm>
                <a:custGeom>
                  <a:avLst/>
                  <a:gdLst>
                    <a:gd name="T0" fmla="*/ 73 w 83"/>
                    <a:gd name="T1" fmla="*/ 6 h 52"/>
                    <a:gd name="T2" fmla="*/ 71 w 83"/>
                    <a:gd name="T3" fmla="*/ 4 h 52"/>
                    <a:gd name="T4" fmla="*/ 71 w 83"/>
                    <a:gd name="T5" fmla="*/ 4 h 52"/>
                    <a:gd name="T6" fmla="*/ 71 w 83"/>
                    <a:gd name="T7" fmla="*/ 4 h 52"/>
                    <a:gd name="T8" fmla="*/ 58 w 83"/>
                    <a:gd name="T9" fmla="*/ 0 h 52"/>
                    <a:gd name="T10" fmla="*/ 52 w 83"/>
                    <a:gd name="T11" fmla="*/ 5 h 52"/>
                    <a:gd name="T12" fmla="*/ 47 w 83"/>
                    <a:gd name="T13" fmla="*/ 9 h 52"/>
                    <a:gd name="T14" fmla="*/ 36 w 83"/>
                    <a:gd name="T15" fmla="*/ 9 h 52"/>
                    <a:gd name="T16" fmla="*/ 30 w 83"/>
                    <a:gd name="T17" fmla="*/ 5 h 52"/>
                    <a:gd name="T18" fmla="*/ 25 w 83"/>
                    <a:gd name="T19" fmla="*/ 0 h 52"/>
                    <a:gd name="T20" fmla="*/ 12 w 83"/>
                    <a:gd name="T21" fmla="*/ 4 h 52"/>
                    <a:gd name="T22" fmla="*/ 10 w 83"/>
                    <a:gd name="T23" fmla="*/ 6 h 52"/>
                    <a:gd name="T24" fmla="*/ 0 w 83"/>
                    <a:gd name="T25" fmla="*/ 40 h 52"/>
                    <a:gd name="T26" fmla="*/ 9 w 83"/>
                    <a:gd name="T27" fmla="*/ 52 h 52"/>
                    <a:gd name="T28" fmla="*/ 21 w 83"/>
                    <a:gd name="T29" fmla="*/ 41 h 52"/>
                    <a:gd name="T30" fmla="*/ 28 w 83"/>
                    <a:gd name="T31" fmla="*/ 38 h 52"/>
                    <a:gd name="T32" fmla="*/ 42 w 83"/>
                    <a:gd name="T33" fmla="*/ 38 h 52"/>
                    <a:gd name="T34" fmla="*/ 55 w 83"/>
                    <a:gd name="T35" fmla="*/ 38 h 52"/>
                    <a:gd name="T36" fmla="*/ 62 w 83"/>
                    <a:gd name="T37" fmla="*/ 41 h 52"/>
                    <a:gd name="T38" fmla="*/ 74 w 83"/>
                    <a:gd name="T39" fmla="*/ 52 h 52"/>
                    <a:gd name="T40" fmla="*/ 83 w 83"/>
                    <a:gd name="T41" fmla="*/ 40 h 52"/>
                    <a:gd name="T42" fmla="*/ 73 w 83"/>
                    <a:gd name="T43" fmla="*/ 6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3" h="52">
                      <a:moveTo>
                        <a:pt x="73" y="6"/>
                      </a:moveTo>
                      <a:cubicBezTo>
                        <a:pt x="73" y="4"/>
                        <a:pt x="71" y="4"/>
                        <a:pt x="71" y="4"/>
                      </a:cubicBezTo>
                      <a:cubicBezTo>
                        <a:pt x="71" y="4"/>
                        <a:pt x="71" y="4"/>
                        <a:pt x="71" y="4"/>
                      </a:cubicBezTo>
                      <a:cubicBezTo>
                        <a:pt x="71" y="4"/>
                        <a:pt x="71" y="4"/>
                        <a:pt x="71" y="4"/>
                      </a:cubicBezTo>
                      <a:cubicBezTo>
                        <a:pt x="68" y="2"/>
                        <a:pt x="61" y="0"/>
                        <a:pt x="58" y="0"/>
                      </a:cubicBezTo>
                      <a:cubicBezTo>
                        <a:pt x="56" y="0"/>
                        <a:pt x="54" y="3"/>
                        <a:pt x="52" y="5"/>
                      </a:cubicBezTo>
                      <a:cubicBezTo>
                        <a:pt x="50" y="9"/>
                        <a:pt x="49" y="9"/>
                        <a:pt x="47" y="9"/>
                      </a:cubicBezTo>
                      <a:cubicBezTo>
                        <a:pt x="46" y="9"/>
                        <a:pt x="37" y="9"/>
                        <a:pt x="36" y="9"/>
                      </a:cubicBezTo>
                      <a:cubicBezTo>
                        <a:pt x="34" y="9"/>
                        <a:pt x="33" y="9"/>
                        <a:pt x="30" y="5"/>
                      </a:cubicBezTo>
                      <a:cubicBezTo>
                        <a:pt x="28" y="3"/>
                        <a:pt x="27" y="0"/>
                        <a:pt x="25" y="0"/>
                      </a:cubicBezTo>
                      <a:cubicBezTo>
                        <a:pt x="22" y="0"/>
                        <a:pt x="15" y="2"/>
                        <a:pt x="12" y="4"/>
                      </a:cubicBezTo>
                      <a:cubicBezTo>
                        <a:pt x="12" y="4"/>
                        <a:pt x="11" y="4"/>
                        <a:pt x="10" y="6"/>
                      </a:cubicBezTo>
                      <a:cubicBezTo>
                        <a:pt x="9" y="9"/>
                        <a:pt x="0" y="31"/>
                        <a:pt x="0" y="40"/>
                      </a:cubicBezTo>
                      <a:cubicBezTo>
                        <a:pt x="0" y="51"/>
                        <a:pt x="8" y="52"/>
                        <a:pt x="9" y="52"/>
                      </a:cubicBezTo>
                      <a:cubicBezTo>
                        <a:pt x="10" y="52"/>
                        <a:pt x="19" y="43"/>
                        <a:pt x="21" y="41"/>
                      </a:cubicBezTo>
                      <a:cubicBezTo>
                        <a:pt x="24" y="38"/>
                        <a:pt x="26" y="38"/>
                        <a:pt x="28" y="38"/>
                      </a:cubicBezTo>
                      <a:cubicBezTo>
                        <a:pt x="30" y="38"/>
                        <a:pt x="32" y="38"/>
                        <a:pt x="42" y="38"/>
                      </a:cubicBezTo>
                      <a:cubicBezTo>
                        <a:pt x="51" y="38"/>
                        <a:pt x="53" y="38"/>
                        <a:pt x="55" y="38"/>
                      </a:cubicBezTo>
                      <a:cubicBezTo>
                        <a:pt x="57" y="38"/>
                        <a:pt x="59" y="38"/>
                        <a:pt x="62" y="41"/>
                      </a:cubicBezTo>
                      <a:cubicBezTo>
                        <a:pt x="65" y="43"/>
                        <a:pt x="73" y="52"/>
                        <a:pt x="74" y="52"/>
                      </a:cubicBezTo>
                      <a:cubicBezTo>
                        <a:pt x="75" y="52"/>
                        <a:pt x="83" y="51"/>
                        <a:pt x="83" y="40"/>
                      </a:cubicBezTo>
                      <a:cubicBezTo>
                        <a:pt x="83" y="31"/>
                        <a:pt x="74" y="9"/>
                        <a:pt x="73" y="6"/>
                      </a:cubicBez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70" name="Freeform 52"/>
                <p:cNvSpPr>
                  <a:spLocks/>
                </p:cNvSpPr>
                <p:nvPr/>
              </p:nvSpPr>
              <p:spPr bwMode="auto">
                <a:xfrm>
                  <a:off x="2181226" y="192246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71" name="Freeform 53"/>
                <p:cNvSpPr>
                  <a:spLocks/>
                </p:cNvSpPr>
                <p:nvPr/>
              </p:nvSpPr>
              <p:spPr bwMode="auto">
                <a:xfrm>
                  <a:off x="2181226" y="192246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72" name="Oval 54"/>
                <p:cNvSpPr>
                  <a:spLocks noChangeArrowheads="1"/>
                </p:cNvSpPr>
                <p:nvPr/>
              </p:nvSpPr>
              <p:spPr bwMode="auto">
                <a:xfrm>
                  <a:off x="2111376" y="1968501"/>
                  <a:ext cx="42863" cy="42863"/>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73" name="Oval 55"/>
                <p:cNvSpPr>
                  <a:spLocks noChangeArrowheads="1"/>
                </p:cNvSpPr>
                <p:nvPr/>
              </p:nvSpPr>
              <p:spPr bwMode="auto">
                <a:xfrm>
                  <a:off x="2114551" y="1971676"/>
                  <a:ext cx="38100" cy="3651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74" name="Oval 56"/>
                <p:cNvSpPr>
                  <a:spLocks noChangeArrowheads="1"/>
                </p:cNvSpPr>
                <p:nvPr/>
              </p:nvSpPr>
              <p:spPr bwMode="auto">
                <a:xfrm>
                  <a:off x="2057401" y="1971676"/>
                  <a:ext cx="38100" cy="3651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75" name="Oval 57"/>
                <p:cNvSpPr>
                  <a:spLocks noChangeArrowheads="1"/>
                </p:cNvSpPr>
                <p:nvPr/>
              </p:nvSpPr>
              <p:spPr bwMode="auto">
                <a:xfrm>
                  <a:off x="2025651" y="1930401"/>
                  <a:ext cx="42863" cy="42863"/>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76" name="Oval 58"/>
                <p:cNvSpPr>
                  <a:spLocks noChangeArrowheads="1"/>
                </p:cNvSpPr>
                <p:nvPr/>
              </p:nvSpPr>
              <p:spPr bwMode="auto">
                <a:xfrm>
                  <a:off x="2028826" y="1933576"/>
                  <a:ext cx="36513" cy="3810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77" name="Oval 59"/>
                <p:cNvSpPr>
                  <a:spLocks noChangeArrowheads="1"/>
                </p:cNvSpPr>
                <p:nvPr/>
              </p:nvSpPr>
              <p:spPr bwMode="auto">
                <a:xfrm>
                  <a:off x="2154238" y="1960563"/>
                  <a:ext cx="17463" cy="15875"/>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78" name="Oval 60"/>
                <p:cNvSpPr>
                  <a:spLocks noChangeArrowheads="1"/>
                </p:cNvSpPr>
                <p:nvPr/>
              </p:nvSpPr>
              <p:spPr bwMode="auto">
                <a:xfrm>
                  <a:off x="2154238" y="1930401"/>
                  <a:ext cx="17463" cy="15875"/>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79" name="Oval 61"/>
                <p:cNvSpPr>
                  <a:spLocks noChangeArrowheads="1"/>
                </p:cNvSpPr>
                <p:nvPr/>
              </p:nvSpPr>
              <p:spPr bwMode="auto">
                <a:xfrm>
                  <a:off x="2168526" y="1946276"/>
                  <a:ext cx="15875" cy="1746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80" name="Oval 62"/>
                <p:cNvSpPr>
                  <a:spLocks noChangeArrowheads="1"/>
                </p:cNvSpPr>
                <p:nvPr/>
              </p:nvSpPr>
              <p:spPr bwMode="auto">
                <a:xfrm>
                  <a:off x="2138363" y="1946276"/>
                  <a:ext cx="15875" cy="1746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81" name="Oval 63"/>
                <p:cNvSpPr>
                  <a:spLocks noChangeArrowheads="1"/>
                </p:cNvSpPr>
                <p:nvPr/>
              </p:nvSpPr>
              <p:spPr bwMode="auto">
                <a:xfrm>
                  <a:off x="2122488" y="1976438"/>
                  <a:ext cx="23813" cy="26988"/>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82" name="Oval 64"/>
                <p:cNvSpPr>
                  <a:spLocks noChangeArrowheads="1"/>
                </p:cNvSpPr>
                <p:nvPr/>
              </p:nvSpPr>
              <p:spPr bwMode="auto">
                <a:xfrm>
                  <a:off x="2084388" y="1949451"/>
                  <a:ext cx="11113" cy="1111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83" name="Oval 65"/>
                <p:cNvSpPr>
                  <a:spLocks noChangeArrowheads="1"/>
                </p:cNvSpPr>
                <p:nvPr/>
              </p:nvSpPr>
              <p:spPr bwMode="auto">
                <a:xfrm>
                  <a:off x="2114551" y="1949451"/>
                  <a:ext cx="12700" cy="1111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84" name="Rectangle 66"/>
                <p:cNvSpPr>
                  <a:spLocks noChangeArrowheads="1"/>
                </p:cNvSpPr>
                <p:nvPr/>
              </p:nvSpPr>
              <p:spPr bwMode="auto">
                <a:xfrm>
                  <a:off x="2159001" y="1931988"/>
                  <a:ext cx="6534" cy="17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896386">
                    <a:defRPr/>
                  </a:pPr>
                  <a:r>
                    <a:rPr lang="en-US" altLang="en-US" sz="100" b="1" kern="0">
                      <a:solidFill>
                        <a:srgbClr val="FCD116"/>
                      </a:solidFill>
                      <a:latin typeface="Myriad Pro Light" panose="020B0403030403020204" pitchFamily="34" charset="0"/>
                    </a:rPr>
                    <a:t>Y</a:t>
                  </a:r>
                  <a:endParaRPr lang="en-US" altLang="en-US" sz="1765" kern="0">
                    <a:solidFill>
                      <a:srgbClr val="FFFFFF"/>
                    </a:solidFill>
                  </a:endParaRPr>
                </a:p>
              </p:txBody>
            </p:sp>
            <p:sp>
              <p:nvSpPr>
                <p:cNvPr id="85" name="Rectangle 67"/>
                <p:cNvSpPr>
                  <a:spLocks noChangeArrowheads="1"/>
                </p:cNvSpPr>
                <p:nvPr/>
              </p:nvSpPr>
              <p:spPr bwMode="auto">
                <a:xfrm>
                  <a:off x="2157413" y="1962150"/>
                  <a:ext cx="8168" cy="17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896386">
                    <a:defRPr/>
                  </a:pPr>
                  <a:r>
                    <a:rPr lang="en-US" altLang="en-US" sz="100" b="1" kern="0">
                      <a:solidFill>
                        <a:srgbClr val="7FBA00"/>
                      </a:solidFill>
                      <a:latin typeface="Myriad Pro Light" panose="020B0403030403020204" pitchFamily="34" charset="0"/>
                    </a:rPr>
                    <a:t>A</a:t>
                  </a:r>
                  <a:endParaRPr lang="en-US" altLang="en-US" sz="1765" kern="0">
                    <a:solidFill>
                      <a:srgbClr val="FFFFFF"/>
                    </a:solidFill>
                  </a:endParaRPr>
                </a:p>
              </p:txBody>
            </p:sp>
            <p:sp>
              <p:nvSpPr>
                <p:cNvPr id="86" name="Rectangle 68"/>
                <p:cNvSpPr>
                  <a:spLocks noChangeArrowheads="1"/>
                </p:cNvSpPr>
                <p:nvPr/>
              </p:nvSpPr>
              <p:spPr bwMode="auto">
                <a:xfrm>
                  <a:off x="2143126" y="1947863"/>
                  <a:ext cx="8168" cy="17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896386">
                    <a:defRPr/>
                  </a:pPr>
                  <a:r>
                    <a:rPr lang="en-US" altLang="en-US" sz="100" b="1" kern="0">
                      <a:solidFill>
                        <a:srgbClr val="00BCF2"/>
                      </a:solidFill>
                      <a:latin typeface="Myriad Pro Light" panose="020B0403030403020204" pitchFamily="34" charset="0"/>
                    </a:rPr>
                    <a:t>X</a:t>
                  </a:r>
                  <a:endParaRPr lang="en-US" altLang="en-US" sz="1765" kern="0">
                    <a:solidFill>
                      <a:srgbClr val="FFFFFF"/>
                    </a:solidFill>
                  </a:endParaRPr>
                </a:p>
              </p:txBody>
            </p:sp>
            <p:sp>
              <p:nvSpPr>
                <p:cNvPr id="87" name="Rectangle 69"/>
                <p:cNvSpPr>
                  <a:spLocks noChangeArrowheads="1"/>
                </p:cNvSpPr>
                <p:nvPr/>
              </p:nvSpPr>
              <p:spPr bwMode="auto">
                <a:xfrm>
                  <a:off x="2173288" y="1947863"/>
                  <a:ext cx="6534" cy="17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896386">
                    <a:defRPr/>
                  </a:pPr>
                  <a:r>
                    <a:rPr lang="en-US" altLang="en-US" sz="100" b="1" kern="0">
                      <a:solidFill>
                        <a:srgbClr val="E81123"/>
                      </a:solidFill>
                      <a:latin typeface="Myriad Pro Light" panose="020B0403030403020204" pitchFamily="34" charset="0"/>
                    </a:rPr>
                    <a:t>B</a:t>
                  </a:r>
                  <a:endParaRPr lang="en-US" altLang="en-US" sz="1765" kern="0">
                    <a:solidFill>
                      <a:srgbClr val="FFFFFF"/>
                    </a:solidFill>
                  </a:endParaRPr>
                </a:p>
              </p:txBody>
            </p:sp>
            <p:sp>
              <p:nvSpPr>
                <p:cNvPr id="88" name="Freeform 70"/>
                <p:cNvSpPr>
                  <a:spLocks/>
                </p:cNvSpPr>
                <p:nvPr/>
              </p:nvSpPr>
              <p:spPr bwMode="auto">
                <a:xfrm>
                  <a:off x="2060576" y="1973263"/>
                  <a:ext cx="31750" cy="33338"/>
                </a:xfrm>
                <a:custGeom>
                  <a:avLst/>
                  <a:gdLst>
                    <a:gd name="T0" fmla="*/ 11 w 12"/>
                    <a:gd name="T1" fmla="*/ 4 h 12"/>
                    <a:gd name="T2" fmla="*/ 8 w 12"/>
                    <a:gd name="T3" fmla="*/ 4 h 12"/>
                    <a:gd name="T4" fmla="*/ 8 w 12"/>
                    <a:gd name="T5" fmla="*/ 0 h 12"/>
                    <a:gd name="T6" fmla="*/ 7 w 12"/>
                    <a:gd name="T7" fmla="*/ 0 h 12"/>
                    <a:gd name="T8" fmla="*/ 4 w 12"/>
                    <a:gd name="T9" fmla="*/ 0 h 12"/>
                    <a:gd name="T10" fmla="*/ 4 w 12"/>
                    <a:gd name="T11" fmla="*/ 0 h 12"/>
                    <a:gd name="T12" fmla="*/ 4 w 12"/>
                    <a:gd name="T13" fmla="*/ 4 h 12"/>
                    <a:gd name="T14" fmla="*/ 0 w 12"/>
                    <a:gd name="T15" fmla="*/ 4 h 12"/>
                    <a:gd name="T16" fmla="*/ 0 w 12"/>
                    <a:gd name="T17" fmla="*/ 5 h 12"/>
                    <a:gd name="T18" fmla="*/ 0 w 12"/>
                    <a:gd name="T19" fmla="*/ 7 h 12"/>
                    <a:gd name="T20" fmla="*/ 0 w 12"/>
                    <a:gd name="T21" fmla="*/ 8 h 12"/>
                    <a:gd name="T22" fmla="*/ 4 w 12"/>
                    <a:gd name="T23" fmla="*/ 8 h 12"/>
                    <a:gd name="T24" fmla="*/ 4 w 12"/>
                    <a:gd name="T25" fmla="*/ 11 h 12"/>
                    <a:gd name="T26" fmla="*/ 4 w 12"/>
                    <a:gd name="T27" fmla="*/ 12 h 12"/>
                    <a:gd name="T28" fmla="*/ 7 w 12"/>
                    <a:gd name="T29" fmla="*/ 12 h 12"/>
                    <a:gd name="T30" fmla="*/ 8 w 12"/>
                    <a:gd name="T31" fmla="*/ 11 h 12"/>
                    <a:gd name="T32" fmla="*/ 8 w 12"/>
                    <a:gd name="T33" fmla="*/ 8 h 12"/>
                    <a:gd name="T34" fmla="*/ 11 w 12"/>
                    <a:gd name="T35" fmla="*/ 8 h 12"/>
                    <a:gd name="T36" fmla="*/ 12 w 12"/>
                    <a:gd name="T37" fmla="*/ 7 h 12"/>
                    <a:gd name="T38" fmla="*/ 12 w 12"/>
                    <a:gd name="T39" fmla="*/ 5 h 12"/>
                    <a:gd name="T40" fmla="*/ 11 w 12"/>
                    <a:gd name="T41"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 h="12">
                      <a:moveTo>
                        <a:pt x="11" y="4"/>
                      </a:moveTo>
                      <a:cubicBezTo>
                        <a:pt x="8" y="4"/>
                        <a:pt x="8" y="4"/>
                        <a:pt x="8" y="4"/>
                      </a:cubicBezTo>
                      <a:cubicBezTo>
                        <a:pt x="8" y="0"/>
                        <a:pt x="8" y="0"/>
                        <a:pt x="8" y="0"/>
                      </a:cubicBezTo>
                      <a:cubicBezTo>
                        <a:pt x="8" y="0"/>
                        <a:pt x="7" y="0"/>
                        <a:pt x="7" y="0"/>
                      </a:cubicBezTo>
                      <a:cubicBezTo>
                        <a:pt x="4" y="0"/>
                        <a:pt x="4" y="0"/>
                        <a:pt x="4" y="0"/>
                      </a:cubicBezTo>
                      <a:cubicBezTo>
                        <a:pt x="4" y="0"/>
                        <a:pt x="4" y="0"/>
                        <a:pt x="4" y="0"/>
                      </a:cubicBezTo>
                      <a:cubicBezTo>
                        <a:pt x="4" y="4"/>
                        <a:pt x="4" y="4"/>
                        <a:pt x="4" y="4"/>
                      </a:cubicBezTo>
                      <a:cubicBezTo>
                        <a:pt x="0" y="4"/>
                        <a:pt x="0" y="4"/>
                        <a:pt x="0" y="4"/>
                      </a:cubicBezTo>
                      <a:cubicBezTo>
                        <a:pt x="0" y="4"/>
                        <a:pt x="0" y="4"/>
                        <a:pt x="0" y="5"/>
                      </a:cubicBezTo>
                      <a:cubicBezTo>
                        <a:pt x="0" y="7"/>
                        <a:pt x="0" y="7"/>
                        <a:pt x="0" y="7"/>
                      </a:cubicBezTo>
                      <a:cubicBezTo>
                        <a:pt x="0" y="8"/>
                        <a:pt x="0" y="8"/>
                        <a:pt x="0" y="8"/>
                      </a:cubicBezTo>
                      <a:cubicBezTo>
                        <a:pt x="4" y="8"/>
                        <a:pt x="4" y="8"/>
                        <a:pt x="4" y="8"/>
                      </a:cubicBezTo>
                      <a:cubicBezTo>
                        <a:pt x="4" y="11"/>
                        <a:pt x="4" y="11"/>
                        <a:pt x="4" y="11"/>
                      </a:cubicBezTo>
                      <a:cubicBezTo>
                        <a:pt x="4" y="12"/>
                        <a:pt x="4" y="12"/>
                        <a:pt x="4" y="12"/>
                      </a:cubicBezTo>
                      <a:cubicBezTo>
                        <a:pt x="7" y="12"/>
                        <a:pt x="7" y="12"/>
                        <a:pt x="7" y="12"/>
                      </a:cubicBezTo>
                      <a:cubicBezTo>
                        <a:pt x="7" y="12"/>
                        <a:pt x="8" y="12"/>
                        <a:pt x="8" y="11"/>
                      </a:cubicBezTo>
                      <a:cubicBezTo>
                        <a:pt x="8" y="8"/>
                        <a:pt x="8" y="8"/>
                        <a:pt x="8" y="8"/>
                      </a:cubicBezTo>
                      <a:cubicBezTo>
                        <a:pt x="11" y="8"/>
                        <a:pt x="11" y="8"/>
                        <a:pt x="11" y="8"/>
                      </a:cubicBezTo>
                      <a:cubicBezTo>
                        <a:pt x="11" y="8"/>
                        <a:pt x="12" y="8"/>
                        <a:pt x="12" y="7"/>
                      </a:cubicBezTo>
                      <a:cubicBezTo>
                        <a:pt x="12" y="5"/>
                        <a:pt x="12" y="5"/>
                        <a:pt x="12" y="5"/>
                      </a:cubicBezTo>
                      <a:cubicBezTo>
                        <a:pt x="12" y="4"/>
                        <a:pt x="11" y="4"/>
                        <a:pt x="11" y="4"/>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89" name="Oval 71"/>
                <p:cNvSpPr>
                  <a:spLocks noChangeArrowheads="1"/>
                </p:cNvSpPr>
                <p:nvPr/>
              </p:nvSpPr>
              <p:spPr bwMode="auto">
                <a:xfrm>
                  <a:off x="2033588" y="1941513"/>
                  <a:ext cx="26988" cy="23813"/>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90" name="Rectangle 72"/>
                <p:cNvSpPr>
                  <a:spLocks noChangeArrowheads="1"/>
                </p:cNvSpPr>
                <p:nvPr/>
              </p:nvSpPr>
              <p:spPr bwMode="auto">
                <a:xfrm>
                  <a:off x="2009776" y="2387601"/>
                  <a:ext cx="214313" cy="1444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91" name="Rectangle 73"/>
                <p:cNvSpPr>
                  <a:spLocks noChangeArrowheads="1"/>
                </p:cNvSpPr>
                <p:nvPr/>
              </p:nvSpPr>
              <p:spPr bwMode="auto">
                <a:xfrm>
                  <a:off x="2014538" y="2397126"/>
                  <a:ext cx="201613" cy="130175"/>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92" name="Freeform 74"/>
                <p:cNvSpPr>
                  <a:spLocks/>
                </p:cNvSpPr>
                <p:nvPr/>
              </p:nvSpPr>
              <p:spPr bwMode="auto">
                <a:xfrm>
                  <a:off x="1974851" y="2535238"/>
                  <a:ext cx="279400" cy="11113"/>
                </a:xfrm>
                <a:custGeom>
                  <a:avLst/>
                  <a:gdLst>
                    <a:gd name="T0" fmla="*/ 0 w 104"/>
                    <a:gd name="T1" fmla="*/ 0 h 4"/>
                    <a:gd name="T2" fmla="*/ 0 w 104"/>
                    <a:gd name="T3" fmla="*/ 1 h 4"/>
                    <a:gd name="T4" fmla="*/ 4 w 104"/>
                    <a:gd name="T5" fmla="*/ 4 h 4"/>
                    <a:gd name="T6" fmla="*/ 100 w 104"/>
                    <a:gd name="T7" fmla="*/ 4 h 4"/>
                    <a:gd name="T8" fmla="*/ 104 w 104"/>
                    <a:gd name="T9" fmla="*/ 1 h 4"/>
                    <a:gd name="T10" fmla="*/ 104 w 104"/>
                    <a:gd name="T11" fmla="*/ 0 h 4"/>
                    <a:gd name="T12" fmla="*/ 0 w 10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104" h="4">
                      <a:moveTo>
                        <a:pt x="0" y="0"/>
                      </a:moveTo>
                      <a:cubicBezTo>
                        <a:pt x="0" y="1"/>
                        <a:pt x="0" y="1"/>
                        <a:pt x="0" y="1"/>
                      </a:cubicBezTo>
                      <a:cubicBezTo>
                        <a:pt x="0" y="3"/>
                        <a:pt x="2" y="4"/>
                        <a:pt x="4" y="4"/>
                      </a:cubicBezTo>
                      <a:cubicBezTo>
                        <a:pt x="100" y="4"/>
                        <a:pt x="100" y="4"/>
                        <a:pt x="100" y="4"/>
                      </a:cubicBezTo>
                      <a:cubicBezTo>
                        <a:pt x="102" y="4"/>
                        <a:pt x="104" y="3"/>
                        <a:pt x="104" y="1"/>
                      </a:cubicBezTo>
                      <a:cubicBezTo>
                        <a:pt x="104" y="0"/>
                        <a:pt x="104" y="0"/>
                        <a:pt x="104" y="0"/>
                      </a:cubicBez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93" name="Rectangle 75"/>
                <p:cNvSpPr>
                  <a:spLocks noChangeArrowheads="1"/>
                </p:cNvSpPr>
                <p:nvPr/>
              </p:nvSpPr>
              <p:spPr bwMode="auto">
                <a:xfrm>
                  <a:off x="2030413" y="2435226"/>
                  <a:ext cx="42863" cy="19050"/>
                </a:xfrm>
                <a:prstGeom prst="rect">
                  <a:avLst/>
                </a:prstGeom>
                <a:solidFill>
                  <a:srgbClr val="44235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94" name="Rectangle 76"/>
                <p:cNvSpPr>
                  <a:spLocks noChangeArrowheads="1"/>
                </p:cNvSpPr>
                <p:nvPr/>
              </p:nvSpPr>
              <p:spPr bwMode="auto">
                <a:xfrm>
                  <a:off x="2030413" y="2454276"/>
                  <a:ext cx="42863" cy="158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95" name="Rectangle 77"/>
                <p:cNvSpPr>
                  <a:spLocks noChangeArrowheads="1"/>
                </p:cNvSpPr>
                <p:nvPr/>
              </p:nvSpPr>
              <p:spPr bwMode="auto">
                <a:xfrm>
                  <a:off x="2119313" y="2435226"/>
                  <a:ext cx="42863" cy="19050"/>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96" name="Rectangle 78"/>
                <p:cNvSpPr>
                  <a:spLocks noChangeArrowheads="1"/>
                </p:cNvSpPr>
                <p:nvPr/>
              </p:nvSpPr>
              <p:spPr bwMode="auto">
                <a:xfrm>
                  <a:off x="2119313" y="2454276"/>
                  <a:ext cx="42863" cy="158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97" name="Rectangle 79"/>
                <p:cNvSpPr>
                  <a:spLocks noChangeArrowheads="1"/>
                </p:cNvSpPr>
                <p:nvPr/>
              </p:nvSpPr>
              <p:spPr bwMode="auto">
                <a:xfrm>
                  <a:off x="2030413" y="2470151"/>
                  <a:ext cx="22225" cy="19050"/>
                </a:xfrm>
                <a:prstGeom prst="rect">
                  <a:avLst/>
                </a:prstGeom>
                <a:solidFill>
                  <a:srgbClr val="EC00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98" name="Rectangle 80"/>
                <p:cNvSpPr>
                  <a:spLocks noChangeArrowheads="1"/>
                </p:cNvSpPr>
                <p:nvPr/>
              </p:nvSpPr>
              <p:spPr bwMode="auto">
                <a:xfrm>
                  <a:off x="2052638" y="2470151"/>
                  <a:ext cx="20638" cy="19050"/>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99" name="Rectangle 81"/>
                <p:cNvSpPr>
                  <a:spLocks noChangeArrowheads="1"/>
                </p:cNvSpPr>
                <p:nvPr/>
              </p:nvSpPr>
              <p:spPr bwMode="auto">
                <a:xfrm>
                  <a:off x="2030413" y="2489201"/>
                  <a:ext cx="22225" cy="19050"/>
                </a:xfrm>
                <a:prstGeom prst="rect">
                  <a:avLst/>
                </a:prstGeom>
                <a:solidFill>
                  <a:srgbClr val="44235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100" name="Rectangle 82"/>
                <p:cNvSpPr>
                  <a:spLocks noChangeArrowheads="1"/>
                </p:cNvSpPr>
                <p:nvPr/>
              </p:nvSpPr>
              <p:spPr bwMode="auto">
                <a:xfrm>
                  <a:off x="2052638" y="2489201"/>
                  <a:ext cx="20638" cy="19050"/>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101" name="Rectangle 83"/>
                <p:cNvSpPr>
                  <a:spLocks noChangeArrowheads="1"/>
                </p:cNvSpPr>
                <p:nvPr/>
              </p:nvSpPr>
              <p:spPr bwMode="auto">
                <a:xfrm>
                  <a:off x="2073276" y="2435226"/>
                  <a:ext cx="25400" cy="19050"/>
                </a:xfrm>
                <a:prstGeom prst="rect">
                  <a:avLst/>
                </a:prstGeom>
                <a:solidFill>
                  <a:srgbClr val="EC00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102" name="Rectangle 84"/>
                <p:cNvSpPr>
                  <a:spLocks noChangeArrowheads="1"/>
                </p:cNvSpPr>
                <p:nvPr/>
              </p:nvSpPr>
              <p:spPr bwMode="auto">
                <a:xfrm>
                  <a:off x="2098676" y="2435226"/>
                  <a:ext cx="20638" cy="190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103" name="Rectangle 85"/>
                <p:cNvSpPr>
                  <a:spLocks noChangeArrowheads="1"/>
                </p:cNvSpPr>
                <p:nvPr/>
              </p:nvSpPr>
              <p:spPr bwMode="auto">
                <a:xfrm>
                  <a:off x="2073276" y="2454276"/>
                  <a:ext cx="25400" cy="158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104" name="Rectangle 86"/>
                <p:cNvSpPr>
                  <a:spLocks noChangeArrowheads="1"/>
                </p:cNvSpPr>
                <p:nvPr/>
              </p:nvSpPr>
              <p:spPr bwMode="auto">
                <a:xfrm>
                  <a:off x="2098676" y="2454276"/>
                  <a:ext cx="20638" cy="15875"/>
                </a:xfrm>
                <a:prstGeom prst="rect">
                  <a:avLst/>
                </a:prstGeom>
                <a:solidFill>
                  <a:srgbClr val="44235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105" name="Rectangle 87"/>
                <p:cNvSpPr>
                  <a:spLocks noChangeArrowheads="1"/>
                </p:cNvSpPr>
                <p:nvPr/>
              </p:nvSpPr>
              <p:spPr bwMode="auto">
                <a:xfrm>
                  <a:off x="2119313" y="2470151"/>
                  <a:ext cx="22225" cy="190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106" name="Rectangle 88"/>
                <p:cNvSpPr>
                  <a:spLocks noChangeArrowheads="1"/>
                </p:cNvSpPr>
                <p:nvPr/>
              </p:nvSpPr>
              <p:spPr bwMode="auto">
                <a:xfrm>
                  <a:off x="2141538" y="2470151"/>
                  <a:ext cx="20638" cy="19050"/>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107" name="Rectangle 89"/>
                <p:cNvSpPr>
                  <a:spLocks noChangeArrowheads="1"/>
                </p:cNvSpPr>
                <p:nvPr/>
              </p:nvSpPr>
              <p:spPr bwMode="auto">
                <a:xfrm>
                  <a:off x="2119313" y="2489201"/>
                  <a:ext cx="22225" cy="19050"/>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108" name="Rectangle 90"/>
                <p:cNvSpPr>
                  <a:spLocks noChangeArrowheads="1"/>
                </p:cNvSpPr>
                <p:nvPr/>
              </p:nvSpPr>
              <p:spPr bwMode="auto">
                <a:xfrm>
                  <a:off x="2141538" y="2489201"/>
                  <a:ext cx="20638" cy="19050"/>
                </a:xfrm>
                <a:prstGeom prst="rect">
                  <a:avLst/>
                </a:prstGeom>
                <a:solidFill>
                  <a:srgbClr val="44235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109" name="Rectangle 91"/>
                <p:cNvSpPr>
                  <a:spLocks noChangeArrowheads="1"/>
                </p:cNvSpPr>
                <p:nvPr/>
              </p:nvSpPr>
              <p:spPr bwMode="auto">
                <a:xfrm>
                  <a:off x="2173288" y="2470151"/>
                  <a:ext cx="22225" cy="190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110" name="Rectangle 92"/>
                <p:cNvSpPr>
                  <a:spLocks noChangeArrowheads="1"/>
                </p:cNvSpPr>
                <p:nvPr/>
              </p:nvSpPr>
              <p:spPr bwMode="auto">
                <a:xfrm>
                  <a:off x="2195513" y="2470151"/>
                  <a:ext cx="20638" cy="19050"/>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111" name="Rectangle 93"/>
                <p:cNvSpPr>
                  <a:spLocks noChangeArrowheads="1"/>
                </p:cNvSpPr>
                <p:nvPr/>
              </p:nvSpPr>
              <p:spPr bwMode="auto">
                <a:xfrm>
                  <a:off x="2173288" y="2489201"/>
                  <a:ext cx="22225" cy="19050"/>
                </a:xfrm>
                <a:prstGeom prst="rect">
                  <a:avLst/>
                </a:prstGeom>
                <a:solidFill>
                  <a:srgbClr val="EC00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112" name="Rectangle 94"/>
                <p:cNvSpPr>
                  <a:spLocks noChangeArrowheads="1"/>
                </p:cNvSpPr>
                <p:nvPr/>
              </p:nvSpPr>
              <p:spPr bwMode="auto">
                <a:xfrm>
                  <a:off x="2195513" y="2489201"/>
                  <a:ext cx="20638" cy="19050"/>
                </a:xfrm>
                <a:prstGeom prst="rect">
                  <a:avLst/>
                </a:prstGeom>
                <a:solidFill>
                  <a:srgbClr val="44235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113" name="Rectangle 95"/>
                <p:cNvSpPr>
                  <a:spLocks noChangeArrowheads="1"/>
                </p:cNvSpPr>
                <p:nvPr/>
              </p:nvSpPr>
              <p:spPr bwMode="auto">
                <a:xfrm>
                  <a:off x="2173288" y="2435226"/>
                  <a:ext cx="22225" cy="19050"/>
                </a:xfrm>
                <a:prstGeom prst="rect">
                  <a:avLst/>
                </a:prstGeom>
                <a:solidFill>
                  <a:srgbClr val="44235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114" name="Rectangle 96"/>
                <p:cNvSpPr>
                  <a:spLocks noChangeArrowheads="1"/>
                </p:cNvSpPr>
                <p:nvPr/>
              </p:nvSpPr>
              <p:spPr bwMode="auto">
                <a:xfrm>
                  <a:off x="2195513" y="2435226"/>
                  <a:ext cx="20638" cy="19050"/>
                </a:xfrm>
                <a:prstGeom prst="rect">
                  <a:avLst/>
                </a:prstGeom>
                <a:solidFill>
                  <a:srgbClr val="EC00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115" name="Rectangle 97"/>
                <p:cNvSpPr>
                  <a:spLocks noChangeArrowheads="1"/>
                </p:cNvSpPr>
                <p:nvPr/>
              </p:nvSpPr>
              <p:spPr bwMode="auto">
                <a:xfrm>
                  <a:off x="2173288" y="2454276"/>
                  <a:ext cx="22225" cy="158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116" name="Rectangle 98"/>
                <p:cNvSpPr>
                  <a:spLocks noChangeArrowheads="1"/>
                </p:cNvSpPr>
                <p:nvPr/>
              </p:nvSpPr>
              <p:spPr bwMode="auto">
                <a:xfrm>
                  <a:off x="2195513" y="2454276"/>
                  <a:ext cx="20638" cy="15875"/>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117" name="Rectangle 99"/>
                <p:cNvSpPr>
                  <a:spLocks noChangeArrowheads="1"/>
                </p:cNvSpPr>
                <p:nvPr/>
              </p:nvSpPr>
              <p:spPr bwMode="auto">
                <a:xfrm>
                  <a:off x="2073276" y="2470151"/>
                  <a:ext cx="46038" cy="19050"/>
                </a:xfrm>
                <a:prstGeom prst="rect">
                  <a:avLst/>
                </a:prstGeom>
                <a:solidFill>
                  <a:srgbClr val="EC00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118" name="Rectangle 100"/>
                <p:cNvSpPr>
                  <a:spLocks noChangeArrowheads="1"/>
                </p:cNvSpPr>
                <p:nvPr/>
              </p:nvSpPr>
              <p:spPr bwMode="auto">
                <a:xfrm>
                  <a:off x="2073276" y="2489201"/>
                  <a:ext cx="46038" cy="190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119" name="Rectangle 101"/>
                <p:cNvSpPr>
                  <a:spLocks noChangeArrowheads="1"/>
                </p:cNvSpPr>
                <p:nvPr/>
              </p:nvSpPr>
              <p:spPr bwMode="auto">
                <a:xfrm>
                  <a:off x="2200276" y="2414588"/>
                  <a:ext cx="7938" cy="7938"/>
                </a:xfrm>
                <a:prstGeom prst="rect">
                  <a:avLst/>
                </a:prstGeom>
                <a:solidFill>
                  <a:srgbClr val="EC00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120" name="Rectangle 102"/>
                <p:cNvSpPr>
                  <a:spLocks noChangeArrowheads="1"/>
                </p:cNvSpPr>
                <p:nvPr/>
              </p:nvSpPr>
              <p:spPr bwMode="auto">
                <a:xfrm>
                  <a:off x="1803401" y="1885951"/>
                  <a:ext cx="102904" cy="841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896386">
                    <a:defRPr/>
                  </a:pPr>
                  <a:r>
                    <a:rPr lang="en-US" altLang="en-US" sz="490" kern="0">
                      <a:solidFill>
                        <a:srgbClr val="000000"/>
                      </a:solidFill>
                      <a:latin typeface="Segoe UI" panose="020B0502040204020203" pitchFamily="34" charset="0"/>
                    </a:rPr>
                    <a:t>$50</a:t>
                  </a:r>
                  <a:endParaRPr lang="en-US" altLang="en-US" sz="1765" kern="0">
                    <a:solidFill>
                      <a:srgbClr val="FFFFFF"/>
                    </a:solidFill>
                  </a:endParaRPr>
                </a:p>
              </p:txBody>
            </p:sp>
            <p:sp>
              <p:nvSpPr>
                <p:cNvPr id="121" name="Rectangle 103"/>
                <p:cNvSpPr>
                  <a:spLocks noChangeArrowheads="1"/>
                </p:cNvSpPr>
                <p:nvPr/>
              </p:nvSpPr>
              <p:spPr bwMode="auto">
                <a:xfrm>
                  <a:off x="1785938" y="2130426"/>
                  <a:ext cx="137205" cy="841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896386">
                    <a:defRPr/>
                  </a:pPr>
                  <a:r>
                    <a:rPr lang="en-US" altLang="en-US" sz="490" kern="0">
                      <a:solidFill>
                        <a:srgbClr val="000000"/>
                      </a:solidFill>
                      <a:latin typeface="Segoe UI" panose="020B0502040204020203" pitchFamily="34" charset="0"/>
                    </a:rPr>
                    <a:t>$560</a:t>
                  </a:r>
                  <a:endParaRPr lang="en-US" altLang="en-US" sz="1765" kern="0">
                    <a:solidFill>
                      <a:srgbClr val="FFFFFF"/>
                    </a:solidFill>
                  </a:endParaRPr>
                </a:p>
              </p:txBody>
            </p:sp>
            <p:sp>
              <p:nvSpPr>
                <p:cNvPr id="122" name="Rectangle 104"/>
                <p:cNvSpPr>
                  <a:spLocks noChangeArrowheads="1"/>
                </p:cNvSpPr>
                <p:nvPr/>
              </p:nvSpPr>
              <p:spPr bwMode="auto">
                <a:xfrm>
                  <a:off x="1785938" y="2373314"/>
                  <a:ext cx="137205" cy="841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896386">
                    <a:defRPr/>
                  </a:pPr>
                  <a:r>
                    <a:rPr lang="en-US" altLang="en-US" sz="490" kern="0">
                      <a:solidFill>
                        <a:srgbClr val="000000"/>
                      </a:solidFill>
                      <a:latin typeface="Segoe UI" panose="020B0502040204020203" pitchFamily="34" charset="0"/>
                    </a:rPr>
                    <a:t>$600</a:t>
                  </a:r>
                  <a:endParaRPr lang="en-US" altLang="en-US" sz="1765" kern="0">
                    <a:solidFill>
                      <a:srgbClr val="FFFFFF"/>
                    </a:solidFill>
                  </a:endParaRPr>
                </a:p>
              </p:txBody>
            </p:sp>
            <p:sp>
              <p:nvSpPr>
                <p:cNvPr id="123" name="Freeform 105"/>
                <p:cNvSpPr>
                  <a:spLocks/>
                </p:cNvSpPr>
                <p:nvPr/>
              </p:nvSpPr>
              <p:spPr bwMode="auto">
                <a:xfrm>
                  <a:off x="1806576" y="1995488"/>
                  <a:ext cx="115888" cy="38100"/>
                </a:xfrm>
                <a:custGeom>
                  <a:avLst/>
                  <a:gdLst>
                    <a:gd name="T0" fmla="*/ 43 w 43"/>
                    <a:gd name="T1" fmla="*/ 11 h 14"/>
                    <a:gd name="T2" fmla="*/ 39 w 43"/>
                    <a:gd name="T3" fmla="*/ 14 h 14"/>
                    <a:gd name="T4" fmla="*/ 4 w 43"/>
                    <a:gd name="T5" fmla="*/ 14 h 14"/>
                    <a:gd name="T6" fmla="*/ 0 w 43"/>
                    <a:gd name="T7" fmla="*/ 11 h 14"/>
                    <a:gd name="T8" fmla="*/ 0 w 43"/>
                    <a:gd name="T9" fmla="*/ 3 h 14"/>
                    <a:gd name="T10" fmla="*/ 4 w 43"/>
                    <a:gd name="T11" fmla="*/ 0 h 14"/>
                    <a:gd name="T12" fmla="*/ 39 w 43"/>
                    <a:gd name="T13" fmla="*/ 0 h 14"/>
                    <a:gd name="T14" fmla="*/ 43 w 43"/>
                    <a:gd name="T15" fmla="*/ 3 h 14"/>
                    <a:gd name="T16" fmla="*/ 43 w 43"/>
                    <a:gd name="T17" fmla="*/ 11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14">
                      <a:moveTo>
                        <a:pt x="43" y="11"/>
                      </a:moveTo>
                      <a:cubicBezTo>
                        <a:pt x="43" y="13"/>
                        <a:pt x="41" y="14"/>
                        <a:pt x="39" y="14"/>
                      </a:cubicBezTo>
                      <a:cubicBezTo>
                        <a:pt x="4" y="14"/>
                        <a:pt x="4" y="14"/>
                        <a:pt x="4" y="14"/>
                      </a:cubicBezTo>
                      <a:cubicBezTo>
                        <a:pt x="2" y="14"/>
                        <a:pt x="0" y="13"/>
                        <a:pt x="0" y="11"/>
                      </a:cubicBezTo>
                      <a:cubicBezTo>
                        <a:pt x="0" y="3"/>
                        <a:pt x="0" y="3"/>
                        <a:pt x="0" y="3"/>
                      </a:cubicBezTo>
                      <a:cubicBezTo>
                        <a:pt x="0" y="1"/>
                        <a:pt x="2" y="0"/>
                        <a:pt x="4" y="0"/>
                      </a:cubicBezTo>
                      <a:cubicBezTo>
                        <a:pt x="39" y="0"/>
                        <a:pt x="39" y="0"/>
                        <a:pt x="39" y="0"/>
                      </a:cubicBezTo>
                      <a:cubicBezTo>
                        <a:pt x="41" y="0"/>
                        <a:pt x="43" y="1"/>
                        <a:pt x="43" y="3"/>
                      </a:cubicBezTo>
                      <a:lnTo>
                        <a:pt x="43" y="11"/>
                      </a:lnTo>
                      <a:close/>
                    </a:path>
                  </a:pathLst>
                </a:custGeom>
                <a:solidFill>
                  <a:srgbClr val="008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124" name="Rectangle 106"/>
                <p:cNvSpPr>
                  <a:spLocks noChangeArrowheads="1"/>
                </p:cNvSpPr>
                <p:nvPr/>
              </p:nvSpPr>
              <p:spPr bwMode="auto">
                <a:xfrm>
                  <a:off x="1836738" y="1985963"/>
                  <a:ext cx="65336" cy="50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896386">
                    <a:defRPr/>
                  </a:pPr>
                  <a:r>
                    <a:rPr lang="en-US" altLang="en-US" sz="294" kern="0">
                      <a:solidFill>
                        <a:srgbClr val="FFFFFF"/>
                      </a:solidFill>
                      <a:latin typeface="Segoe UI" panose="020B0502040204020203" pitchFamily="34" charset="0"/>
                    </a:rPr>
                    <a:t>add</a:t>
                  </a:r>
                  <a:endParaRPr lang="en-US" altLang="en-US" sz="1765" kern="0">
                    <a:solidFill>
                      <a:srgbClr val="FFFFFF"/>
                    </a:solidFill>
                  </a:endParaRPr>
                </a:p>
              </p:txBody>
            </p:sp>
            <p:sp>
              <p:nvSpPr>
                <p:cNvPr id="125" name="Freeform 107"/>
                <p:cNvSpPr>
                  <a:spLocks/>
                </p:cNvSpPr>
                <p:nvPr/>
              </p:nvSpPr>
              <p:spPr bwMode="auto">
                <a:xfrm>
                  <a:off x="1806576" y="2238376"/>
                  <a:ext cx="115888" cy="41275"/>
                </a:xfrm>
                <a:custGeom>
                  <a:avLst/>
                  <a:gdLst>
                    <a:gd name="T0" fmla="*/ 43 w 43"/>
                    <a:gd name="T1" fmla="*/ 11 h 15"/>
                    <a:gd name="T2" fmla="*/ 39 w 43"/>
                    <a:gd name="T3" fmla="*/ 15 h 15"/>
                    <a:gd name="T4" fmla="*/ 4 w 43"/>
                    <a:gd name="T5" fmla="*/ 15 h 15"/>
                    <a:gd name="T6" fmla="*/ 0 w 43"/>
                    <a:gd name="T7" fmla="*/ 11 h 15"/>
                    <a:gd name="T8" fmla="*/ 0 w 43"/>
                    <a:gd name="T9" fmla="*/ 4 h 15"/>
                    <a:gd name="T10" fmla="*/ 4 w 43"/>
                    <a:gd name="T11" fmla="*/ 0 h 15"/>
                    <a:gd name="T12" fmla="*/ 39 w 43"/>
                    <a:gd name="T13" fmla="*/ 0 h 15"/>
                    <a:gd name="T14" fmla="*/ 43 w 43"/>
                    <a:gd name="T15" fmla="*/ 4 h 15"/>
                    <a:gd name="T16" fmla="*/ 43 w 43"/>
                    <a:gd name="T17" fmla="*/ 11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15">
                      <a:moveTo>
                        <a:pt x="43" y="11"/>
                      </a:moveTo>
                      <a:cubicBezTo>
                        <a:pt x="43" y="13"/>
                        <a:pt x="41" y="15"/>
                        <a:pt x="39" y="15"/>
                      </a:cubicBezTo>
                      <a:cubicBezTo>
                        <a:pt x="4" y="15"/>
                        <a:pt x="4" y="15"/>
                        <a:pt x="4" y="15"/>
                      </a:cubicBezTo>
                      <a:cubicBezTo>
                        <a:pt x="2" y="15"/>
                        <a:pt x="0" y="13"/>
                        <a:pt x="0" y="11"/>
                      </a:cubicBezTo>
                      <a:cubicBezTo>
                        <a:pt x="0" y="4"/>
                        <a:pt x="0" y="4"/>
                        <a:pt x="0" y="4"/>
                      </a:cubicBezTo>
                      <a:cubicBezTo>
                        <a:pt x="0" y="2"/>
                        <a:pt x="2" y="0"/>
                        <a:pt x="4" y="0"/>
                      </a:cubicBezTo>
                      <a:cubicBezTo>
                        <a:pt x="39" y="0"/>
                        <a:pt x="39" y="0"/>
                        <a:pt x="39" y="0"/>
                      </a:cubicBezTo>
                      <a:cubicBezTo>
                        <a:pt x="41" y="0"/>
                        <a:pt x="43" y="2"/>
                        <a:pt x="43" y="4"/>
                      </a:cubicBezTo>
                      <a:lnTo>
                        <a:pt x="43" y="11"/>
                      </a:lnTo>
                      <a:close/>
                    </a:path>
                  </a:pathLst>
                </a:custGeom>
                <a:solidFill>
                  <a:srgbClr val="008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126" name="Rectangle 108"/>
                <p:cNvSpPr>
                  <a:spLocks noChangeArrowheads="1"/>
                </p:cNvSpPr>
                <p:nvPr/>
              </p:nvSpPr>
              <p:spPr bwMode="auto">
                <a:xfrm>
                  <a:off x="1836738" y="2232026"/>
                  <a:ext cx="65336" cy="50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896386">
                    <a:defRPr/>
                  </a:pPr>
                  <a:r>
                    <a:rPr lang="en-US" altLang="en-US" sz="294" kern="0">
                      <a:solidFill>
                        <a:srgbClr val="FFFFFF"/>
                      </a:solidFill>
                      <a:latin typeface="Segoe UI" panose="020B0502040204020203" pitchFamily="34" charset="0"/>
                    </a:rPr>
                    <a:t>add</a:t>
                  </a:r>
                  <a:endParaRPr lang="en-US" altLang="en-US" sz="1765" kern="0">
                    <a:solidFill>
                      <a:srgbClr val="FFFFFF"/>
                    </a:solidFill>
                  </a:endParaRPr>
                </a:p>
              </p:txBody>
            </p:sp>
            <p:sp>
              <p:nvSpPr>
                <p:cNvPr id="127" name="Freeform 109"/>
                <p:cNvSpPr>
                  <a:spLocks/>
                </p:cNvSpPr>
                <p:nvPr/>
              </p:nvSpPr>
              <p:spPr bwMode="auto">
                <a:xfrm>
                  <a:off x="1806576" y="2473326"/>
                  <a:ext cx="115888" cy="41275"/>
                </a:xfrm>
                <a:custGeom>
                  <a:avLst/>
                  <a:gdLst>
                    <a:gd name="T0" fmla="*/ 43 w 43"/>
                    <a:gd name="T1" fmla="*/ 11 h 15"/>
                    <a:gd name="T2" fmla="*/ 39 w 43"/>
                    <a:gd name="T3" fmla="*/ 15 h 15"/>
                    <a:gd name="T4" fmla="*/ 4 w 43"/>
                    <a:gd name="T5" fmla="*/ 15 h 15"/>
                    <a:gd name="T6" fmla="*/ 0 w 43"/>
                    <a:gd name="T7" fmla="*/ 11 h 15"/>
                    <a:gd name="T8" fmla="*/ 0 w 43"/>
                    <a:gd name="T9" fmla="*/ 3 h 15"/>
                    <a:gd name="T10" fmla="*/ 4 w 43"/>
                    <a:gd name="T11" fmla="*/ 0 h 15"/>
                    <a:gd name="T12" fmla="*/ 39 w 43"/>
                    <a:gd name="T13" fmla="*/ 0 h 15"/>
                    <a:gd name="T14" fmla="*/ 43 w 43"/>
                    <a:gd name="T15" fmla="*/ 3 h 15"/>
                    <a:gd name="T16" fmla="*/ 43 w 43"/>
                    <a:gd name="T17" fmla="*/ 11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15">
                      <a:moveTo>
                        <a:pt x="43" y="11"/>
                      </a:moveTo>
                      <a:cubicBezTo>
                        <a:pt x="43" y="13"/>
                        <a:pt x="41" y="15"/>
                        <a:pt x="39" y="15"/>
                      </a:cubicBezTo>
                      <a:cubicBezTo>
                        <a:pt x="4" y="15"/>
                        <a:pt x="4" y="15"/>
                        <a:pt x="4" y="15"/>
                      </a:cubicBezTo>
                      <a:cubicBezTo>
                        <a:pt x="2" y="15"/>
                        <a:pt x="0" y="13"/>
                        <a:pt x="0" y="11"/>
                      </a:cubicBezTo>
                      <a:cubicBezTo>
                        <a:pt x="0" y="3"/>
                        <a:pt x="0" y="3"/>
                        <a:pt x="0" y="3"/>
                      </a:cubicBezTo>
                      <a:cubicBezTo>
                        <a:pt x="0" y="1"/>
                        <a:pt x="2" y="0"/>
                        <a:pt x="4" y="0"/>
                      </a:cubicBezTo>
                      <a:cubicBezTo>
                        <a:pt x="39" y="0"/>
                        <a:pt x="39" y="0"/>
                        <a:pt x="39" y="0"/>
                      </a:cubicBezTo>
                      <a:cubicBezTo>
                        <a:pt x="41" y="0"/>
                        <a:pt x="43" y="1"/>
                        <a:pt x="43" y="3"/>
                      </a:cubicBezTo>
                      <a:lnTo>
                        <a:pt x="43" y="11"/>
                      </a:lnTo>
                      <a:close/>
                    </a:path>
                  </a:pathLst>
                </a:custGeom>
                <a:solidFill>
                  <a:srgbClr val="008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128" name="Rectangle 110"/>
                <p:cNvSpPr>
                  <a:spLocks noChangeArrowheads="1"/>
                </p:cNvSpPr>
                <p:nvPr/>
              </p:nvSpPr>
              <p:spPr bwMode="auto">
                <a:xfrm>
                  <a:off x="1836738" y="2463801"/>
                  <a:ext cx="65336" cy="50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896386">
                    <a:defRPr/>
                  </a:pPr>
                  <a:r>
                    <a:rPr lang="en-US" altLang="en-US" sz="294" kern="0">
                      <a:solidFill>
                        <a:srgbClr val="FFFFFF"/>
                      </a:solidFill>
                      <a:latin typeface="Segoe UI" panose="020B0502040204020203" pitchFamily="34" charset="0"/>
                    </a:rPr>
                    <a:t>add</a:t>
                  </a:r>
                  <a:endParaRPr lang="en-US" altLang="en-US" sz="1765" kern="0">
                    <a:solidFill>
                      <a:srgbClr val="FFFFFF"/>
                    </a:solidFill>
                  </a:endParaRPr>
                </a:p>
              </p:txBody>
            </p:sp>
            <p:sp>
              <p:nvSpPr>
                <p:cNvPr id="129" name="Rectangle 111"/>
                <p:cNvSpPr>
                  <a:spLocks noChangeArrowheads="1"/>
                </p:cNvSpPr>
                <p:nvPr/>
              </p:nvSpPr>
              <p:spPr bwMode="auto">
                <a:xfrm>
                  <a:off x="766763" y="2025651"/>
                  <a:ext cx="824863" cy="1850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896386">
                    <a:defRPr/>
                  </a:pPr>
                  <a:r>
                    <a:rPr lang="en-US" altLang="en-US" sz="1078" kern="0">
                      <a:gradFill>
                        <a:gsLst>
                          <a:gs pos="0">
                            <a:srgbClr val="FFFFFF"/>
                          </a:gs>
                          <a:gs pos="100000">
                            <a:srgbClr val="FFFFFF"/>
                          </a:gs>
                        </a:gsLst>
                        <a:lin ang="5400000" scaled="0"/>
                      </a:gradFill>
                      <a:latin typeface="Segoe UI"/>
                    </a:rPr>
                    <a:t>Deals for you</a:t>
                  </a:r>
                  <a:endParaRPr lang="en-US" altLang="en-US" sz="1765" kern="0">
                    <a:gradFill>
                      <a:gsLst>
                        <a:gs pos="0">
                          <a:srgbClr val="FFFFFF"/>
                        </a:gs>
                        <a:gs pos="100000">
                          <a:srgbClr val="FFFFFF"/>
                        </a:gs>
                      </a:gsLst>
                      <a:lin ang="5400000" scaled="0"/>
                    </a:gradFill>
                    <a:latin typeface="Segoe UI"/>
                  </a:endParaRPr>
                </a:p>
              </p:txBody>
            </p:sp>
          </p:grpSp>
          <p:sp>
            <p:nvSpPr>
              <p:cNvPr id="287" name="Freeform 166"/>
              <p:cNvSpPr>
                <a:spLocks/>
              </p:cNvSpPr>
              <p:nvPr/>
            </p:nvSpPr>
            <p:spPr bwMode="auto">
              <a:xfrm>
                <a:off x="1852345" y="3416604"/>
                <a:ext cx="503622" cy="495499"/>
              </a:xfrm>
              <a:custGeom>
                <a:avLst/>
                <a:gdLst>
                  <a:gd name="T0" fmla="*/ 78 w 78"/>
                  <a:gd name="T1" fmla="*/ 60 h 77"/>
                  <a:gd name="T2" fmla="*/ 23 w 78"/>
                  <a:gd name="T3" fmla="*/ 5 h 77"/>
                  <a:gd name="T4" fmla="*/ 5 w 78"/>
                  <a:gd name="T5" fmla="*/ 5 h 77"/>
                  <a:gd name="T6" fmla="*/ 5 w 78"/>
                  <a:gd name="T7" fmla="*/ 22 h 77"/>
                  <a:gd name="T8" fmla="*/ 60 w 78"/>
                  <a:gd name="T9" fmla="*/ 77 h 77"/>
                  <a:gd name="T10" fmla="*/ 78 w 78"/>
                  <a:gd name="T11" fmla="*/ 60 h 77"/>
                </a:gdLst>
                <a:ahLst/>
                <a:cxnLst>
                  <a:cxn ang="0">
                    <a:pos x="T0" y="T1"/>
                  </a:cxn>
                  <a:cxn ang="0">
                    <a:pos x="T2" y="T3"/>
                  </a:cxn>
                  <a:cxn ang="0">
                    <a:pos x="T4" y="T5"/>
                  </a:cxn>
                  <a:cxn ang="0">
                    <a:pos x="T6" y="T7"/>
                  </a:cxn>
                  <a:cxn ang="0">
                    <a:pos x="T8" y="T9"/>
                  </a:cxn>
                  <a:cxn ang="0">
                    <a:pos x="T10" y="T11"/>
                  </a:cxn>
                </a:cxnLst>
                <a:rect l="0" t="0" r="r" b="b"/>
                <a:pathLst>
                  <a:path w="78" h="77">
                    <a:moveTo>
                      <a:pt x="78" y="60"/>
                    </a:moveTo>
                    <a:cubicBezTo>
                      <a:pt x="23" y="5"/>
                      <a:pt x="23" y="5"/>
                      <a:pt x="23" y="5"/>
                    </a:cubicBezTo>
                    <a:cubicBezTo>
                      <a:pt x="18" y="0"/>
                      <a:pt x="10" y="0"/>
                      <a:pt x="5" y="5"/>
                    </a:cubicBezTo>
                    <a:cubicBezTo>
                      <a:pt x="0" y="10"/>
                      <a:pt x="0" y="17"/>
                      <a:pt x="5" y="22"/>
                    </a:cubicBezTo>
                    <a:cubicBezTo>
                      <a:pt x="60" y="77"/>
                      <a:pt x="60" y="77"/>
                      <a:pt x="60" y="77"/>
                    </a:cubicBezTo>
                    <a:lnTo>
                      <a:pt x="78" y="60"/>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288" name="Freeform 167"/>
              <p:cNvSpPr>
                <a:spLocks/>
              </p:cNvSpPr>
              <p:nvPr/>
            </p:nvSpPr>
            <p:spPr bwMode="auto">
              <a:xfrm>
                <a:off x="1878744" y="3434881"/>
                <a:ext cx="142151" cy="148244"/>
              </a:xfrm>
              <a:custGeom>
                <a:avLst/>
                <a:gdLst>
                  <a:gd name="T0" fmla="*/ 6 w 22"/>
                  <a:gd name="T1" fmla="*/ 6 h 23"/>
                  <a:gd name="T2" fmla="*/ 0 w 22"/>
                  <a:gd name="T3" fmla="*/ 13 h 23"/>
                  <a:gd name="T4" fmla="*/ 6 w 22"/>
                  <a:gd name="T5" fmla="*/ 19 h 23"/>
                  <a:gd name="T6" fmla="*/ 19 w 22"/>
                  <a:gd name="T7" fmla="*/ 19 h 23"/>
                  <a:gd name="T8" fmla="*/ 19 w 22"/>
                  <a:gd name="T9" fmla="*/ 7 h 23"/>
                  <a:gd name="T10" fmla="*/ 13 w 22"/>
                  <a:gd name="T11" fmla="*/ 0 h 23"/>
                  <a:gd name="T12" fmla="*/ 6 w 22"/>
                  <a:gd name="T13" fmla="*/ 6 h 23"/>
                </a:gdLst>
                <a:ahLst/>
                <a:cxnLst>
                  <a:cxn ang="0">
                    <a:pos x="T0" y="T1"/>
                  </a:cxn>
                  <a:cxn ang="0">
                    <a:pos x="T2" y="T3"/>
                  </a:cxn>
                  <a:cxn ang="0">
                    <a:pos x="T4" y="T5"/>
                  </a:cxn>
                  <a:cxn ang="0">
                    <a:pos x="T6" y="T7"/>
                  </a:cxn>
                  <a:cxn ang="0">
                    <a:pos x="T8" y="T9"/>
                  </a:cxn>
                  <a:cxn ang="0">
                    <a:pos x="T10" y="T11"/>
                  </a:cxn>
                  <a:cxn ang="0">
                    <a:pos x="T12" y="T13"/>
                  </a:cxn>
                </a:cxnLst>
                <a:rect l="0" t="0" r="r" b="b"/>
                <a:pathLst>
                  <a:path w="22" h="23">
                    <a:moveTo>
                      <a:pt x="6" y="6"/>
                    </a:moveTo>
                    <a:cubicBezTo>
                      <a:pt x="3" y="8"/>
                      <a:pt x="1" y="11"/>
                      <a:pt x="0" y="13"/>
                    </a:cubicBezTo>
                    <a:cubicBezTo>
                      <a:pt x="6" y="19"/>
                      <a:pt x="6" y="19"/>
                      <a:pt x="6" y="19"/>
                    </a:cubicBezTo>
                    <a:cubicBezTo>
                      <a:pt x="10" y="23"/>
                      <a:pt x="15" y="23"/>
                      <a:pt x="19" y="19"/>
                    </a:cubicBezTo>
                    <a:cubicBezTo>
                      <a:pt x="22" y="16"/>
                      <a:pt x="22" y="10"/>
                      <a:pt x="19" y="7"/>
                    </a:cubicBezTo>
                    <a:cubicBezTo>
                      <a:pt x="13" y="0"/>
                      <a:pt x="13" y="0"/>
                      <a:pt x="13" y="0"/>
                    </a:cubicBezTo>
                    <a:cubicBezTo>
                      <a:pt x="10" y="2"/>
                      <a:pt x="8" y="4"/>
                      <a:pt x="6" y="6"/>
                    </a:cubicBezTo>
                    <a:close/>
                  </a:path>
                </a:pathLst>
              </a:custGeom>
              <a:solidFill>
                <a:srgbClr val="F2D3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289" name="Freeform 168"/>
              <p:cNvSpPr>
                <a:spLocks/>
              </p:cNvSpPr>
              <p:nvPr/>
            </p:nvSpPr>
            <p:spPr bwMode="auto">
              <a:xfrm>
                <a:off x="1949820" y="3512049"/>
                <a:ext cx="71075" cy="64983"/>
              </a:xfrm>
              <a:custGeom>
                <a:avLst/>
                <a:gdLst>
                  <a:gd name="T0" fmla="*/ 3 w 11"/>
                  <a:gd name="T1" fmla="*/ 3 h 10"/>
                  <a:gd name="T2" fmla="*/ 1 w 11"/>
                  <a:gd name="T3" fmla="*/ 10 h 10"/>
                  <a:gd name="T4" fmla="*/ 8 w 11"/>
                  <a:gd name="T5" fmla="*/ 7 h 10"/>
                  <a:gd name="T6" fmla="*/ 10 w 11"/>
                  <a:gd name="T7" fmla="*/ 0 h 10"/>
                  <a:gd name="T8" fmla="*/ 3 w 11"/>
                  <a:gd name="T9" fmla="*/ 3 h 10"/>
                </a:gdLst>
                <a:ahLst/>
                <a:cxnLst>
                  <a:cxn ang="0">
                    <a:pos x="T0" y="T1"/>
                  </a:cxn>
                  <a:cxn ang="0">
                    <a:pos x="T2" y="T3"/>
                  </a:cxn>
                  <a:cxn ang="0">
                    <a:pos x="T4" y="T5"/>
                  </a:cxn>
                  <a:cxn ang="0">
                    <a:pos x="T6" y="T7"/>
                  </a:cxn>
                  <a:cxn ang="0">
                    <a:pos x="T8" y="T9"/>
                  </a:cxn>
                </a:cxnLst>
                <a:rect l="0" t="0" r="r" b="b"/>
                <a:pathLst>
                  <a:path w="11" h="10">
                    <a:moveTo>
                      <a:pt x="3" y="3"/>
                    </a:moveTo>
                    <a:cubicBezTo>
                      <a:pt x="1" y="5"/>
                      <a:pt x="0" y="7"/>
                      <a:pt x="1" y="10"/>
                    </a:cubicBezTo>
                    <a:cubicBezTo>
                      <a:pt x="3" y="10"/>
                      <a:pt x="6" y="9"/>
                      <a:pt x="8" y="7"/>
                    </a:cubicBezTo>
                    <a:cubicBezTo>
                      <a:pt x="10" y="5"/>
                      <a:pt x="11" y="3"/>
                      <a:pt x="10" y="0"/>
                    </a:cubicBezTo>
                    <a:cubicBezTo>
                      <a:pt x="8" y="0"/>
                      <a:pt x="5" y="1"/>
                      <a:pt x="3" y="3"/>
                    </a:cubicBezTo>
                    <a:close/>
                  </a:path>
                </a:pathLst>
              </a:custGeom>
              <a:solidFill>
                <a:srgbClr val="E0A3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290" name="Freeform 169"/>
              <p:cNvSpPr>
                <a:spLocks/>
              </p:cNvSpPr>
              <p:nvPr/>
            </p:nvSpPr>
            <p:spPr bwMode="auto">
              <a:xfrm>
                <a:off x="2014804" y="3577033"/>
                <a:ext cx="62952" cy="64983"/>
              </a:xfrm>
              <a:custGeom>
                <a:avLst/>
                <a:gdLst>
                  <a:gd name="T0" fmla="*/ 10 w 10"/>
                  <a:gd name="T1" fmla="*/ 0 h 10"/>
                  <a:gd name="T2" fmla="*/ 3 w 10"/>
                  <a:gd name="T3" fmla="*/ 3 h 10"/>
                  <a:gd name="T4" fmla="*/ 0 w 10"/>
                  <a:gd name="T5" fmla="*/ 10 h 10"/>
                </a:gdLst>
                <a:ahLst/>
                <a:cxnLst>
                  <a:cxn ang="0">
                    <a:pos x="T0" y="T1"/>
                  </a:cxn>
                  <a:cxn ang="0">
                    <a:pos x="T2" y="T3"/>
                  </a:cxn>
                  <a:cxn ang="0">
                    <a:pos x="T4" y="T5"/>
                  </a:cxn>
                </a:cxnLst>
                <a:rect l="0" t="0" r="r" b="b"/>
                <a:pathLst>
                  <a:path w="10" h="10">
                    <a:moveTo>
                      <a:pt x="10" y="0"/>
                    </a:moveTo>
                    <a:cubicBezTo>
                      <a:pt x="8" y="0"/>
                      <a:pt x="5" y="1"/>
                      <a:pt x="3" y="3"/>
                    </a:cubicBezTo>
                    <a:cubicBezTo>
                      <a:pt x="1" y="5"/>
                      <a:pt x="0" y="7"/>
                      <a:pt x="0" y="10"/>
                    </a:cubicBezTo>
                  </a:path>
                </a:pathLst>
              </a:custGeom>
              <a:noFill/>
              <a:ln w="4763"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291" name="Freeform 170"/>
              <p:cNvSpPr>
                <a:spLocks/>
              </p:cNvSpPr>
              <p:nvPr/>
            </p:nvSpPr>
            <p:spPr bwMode="auto">
              <a:xfrm>
                <a:off x="2039173" y="3603432"/>
                <a:ext cx="64983" cy="64983"/>
              </a:xfrm>
              <a:custGeom>
                <a:avLst/>
                <a:gdLst>
                  <a:gd name="T0" fmla="*/ 0 w 10"/>
                  <a:gd name="T1" fmla="*/ 10 h 10"/>
                  <a:gd name="T2" fmla="*/ 7 w 10"/>
                  <a:gd name="T3" fmla="*/ 7 h 10"/>
                  <a:gd name="T4" fmla="*/ 10 w 10"/>
                  <a:gd name="T5" fmla="*/ 0 h 10"/>
                </a:gdLst>
                <a:ahLst/>
                <a:cxnLst>
                  <a:cxn ang="0">
                    <a:pos x="T0" y="T1"/>
                  </a:cxn>
                  <a:cxn ang="0">
                    <a:pos x="T2" y="T3"/>
                  </a:cxn>
                  <a:cxn ang="0">
                    <a:pos x="T4" y="T5"/>
                  </a:cxn>
                </a:cxnLst>
                <a:rect l="0" t="0" r="r" b="b"/>
                <a:pathLst>
                  <a:path w="10" h="10">
                    <a:moveTo>
                      <a:pt x="0" y="10"/>
                    </a:moveTo>
                    <a:cubicBezTo>
                      <a:pt x="3" y="10"/>
                      <a:pt x="5" y="9"/>
                      <a:pt x="7" y="7"/>
                    </a:cubicBezTo>
                    <a:cubicBezTo>
                      <a:pt x="9" y="5"/>
                      <a:pt x="10" y="2"/>
                      <a:pt x="10" y="0"/>
                    </a:cubicBezTo>
                  </a:path>
                </a:pathLst>
              </a:custGeom>
              <a:noFill/>
              <a:ln w="4763"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292" name="Freeform 171"/>
              <p:cNvSpPr>
                <a:spLocks/>
              </p:cNvSpPr>
              <p:nvPr/>
            </p:nvSpPr>
            <p:spPr bwMode="auto">
              <a:xfrm>
                <a:off x="2039173" y="3597340"/>
                <a:ext cx="32492" cy="32492"/>
              </a:xfrm>
              <a:custGeom>
                <a:avLst/>
                <a:gdLst>
                  <a:gd name="T0" fmla="*/ 5 w 5"/>
                  <a:gd name="T1" fmla="*/ 0 h 5"/>
                  <a:gd name="T2" fmla="*/ 1 w 5"/>
                  <a:gd name="T3" fmla="*/ 2 h 5"/>
                  <a:gd name="T4" fmla="*/ 0 w 5"/>
                  <a:gd name="T5" fmla="*/ 5 h 5"/>
                </a:gdLst>
                <a:ahLst/>
                <a:cxnLst>
                  <a:cxn ang="0">
                    <a:pos x="T0" y="T1"/>
                  </a:cxn>
                  <a:cxn ang="0">
                    <a:pos x="T2" y="T3"/>
                  </a:cxn>
                  <a:cxn ang="0">
                    <a:pos x="T4" y="T5"/>
                  </a:cxn>
                </a:cxnLst>
                <a:rect l="0" t="0" r="r" b="b"/>
                <a:pathLst>
                  <a:path w="5" h="5">
                    <a:moveTo>
                      <a:pt x="5" y="0"/>
                    </a:moveTo>
                    <a:cubicBezTo>
                      <a:pt x="3" y="0"/>
                      <a:pt x="2" y="1"/>
                      <a:pt x="1" y="2"/>
                    </a:cubicBezTo>
                    <a:cubicBezTo>
                      <a:pt x="0" y="3"/>
                      <a:pt x="0" y="4"/>
                      <a:pt x="0" y="5"/>
                    </a:cubicBezTo>
                  </a:path>
                </a:pathLst>
              </a:custGeom>
              <a:noFill/>
              <a:ln w="4763"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293" name="Freeform 172"/>
              <p:cNvSpPr>
                <a:spLocks/>
              </p:cNvSpPr>
              <p:nvPr/>
            </p:nvSpPr>
            <p:spPr bwMode="auto">
              <a:xfrm>
                <a:off x="2053387" y="3609524"/>
                <a:ext cx="30460" cy="38585"/>
              </a:xfrm>
              <a:custGeom>
                <a:avLst/>
                <a:gdLst>
                  <a:gd name="T0" fmla="*/ 0 w 5"/>
                  <a:gd name="T1" fmla="*/ 6 h 6"/>
                  <a:gd name="T2" fmla="*/ 3 w 5"/>
                  <a:gd name="T3" fmla="*/ 4 h 6"/>
                  <a:gd name="T4" fmla="*/ 5 w 5"/>
                  <a:gd name="T5" fmla="*/ 0 h 6"/>
                </a:gdLst>
                <a:ahLst/>
                <a:cxnLst>
                  <a:cxn ang="0">
                    <a:pos x="T0" y="T1"/>
                  </a:cxn>
                  <a:cxn ang="0">
                    <a:pos x="T2" y="T3"/>
                  </a:cxn>
                  <a:cxn ang="0">
                    <a:pos x="T4" y="T5"/>
                  </a:cxn>
                </a:cxnLst>
                <a:rect l="0" t="0" r="r" b="b"/>
                <a:pathLst>
                  <a:path w="5" h="6">
                    <a:moveTo>
                      <a:pt x="0" y="6"/>
                    </a:moveTo>
                    <a:cubicBezTo>
                      <a:pt x="1" y="5"/>
                      <a:pt x="2" y="5"/>
                      <a:pt x="3" y="4"/>
                    </a:cubicBezTo>
                    <a:cubicBezTo>
                      <a:pt x="4" y="3"/>
                      <a:pt x="5" y="2"/>
                      <a:pt x="5" y="0"/>
                    </a:cubicBezTo>
                  </a:path>
                </a:pathLst>
              </a:custGeom>
              <a:noFill/>
              <a:ln w="4763"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294" name="Freeform 173"/>
              <p:cNvSpPr>
                <a:spLocks/>
              </p:cNvSpPr>
              <p:nvPr/>
            </p:nvSpPr>
            <p:spPr bwMode="auto">
              <a:xfrm>
                <a:off x="2154924" y="3713091"/>
                <a:ext cx="64983" cy="64983"/>
              </a:xfrm>
              <a:custGeom>
                <a:avLst/>
                <a:gdLst>
                  <a:gd name="T0" fmla="*/ 10 w 10"/>
                  <a:gd name="T1" fmla="*/ 0 h 10"/>
                  <a:gd name="T2" fmla="*/ 3 w 10"/>
                  <a:gd name="T3" fmla="*/ 4 h 10"/>
                  <a:gd name="T4" fmla="*/ 0 w 10"/>
                  <a:gd name="T5" fmla="*/ 10 h 10"/>
                </a:gdLst>
                <a:ahLst/>
                <a:cxnLst>
                  <a:cxn ang="0">
                    <a:pos x="T0" y="T1"/>
                  </a:cxn>
                  <a:cxn ang="0">
                    <a:pos x="T2" y="T3"/>
                  </a:cxn>
                  <a:cxn ang="0">
                    <a:pos x="T4" y="T5"/>
                  </a:cxn>
                </a:cxnLst>
                <a:rect l="0" t="0" r="r" b="b"/>
                <a:pathLst>
                  <a:path w="10" h="10">
                    <a:moveTo>
                      <a:pt x="10" y="0"/>
                    </a:moveTo>
                    <a:cubicBezTo>
                      <a:pt x="7" y="1"/>
                      <a:pt x="5" y="2"/>
                      <a:pt x="3" y="4"/>
                    </a:cubicBezTo>
                    <a:cubicBezTo>
                      <a:pt x="1" y="6"/>
                      <a:pt x="0" y="8"/>
                      <a:pt x="0" y="10"/>
                    </a:cubicBezTo>
                  </a:path>
                </a:pathLst>
              </a:custGeom>
              <a:noFill/>
              <a:ln w="4763"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295" name="Freeform 174"/>
              <p:cNvSpPr>
                <a:spLocks/>
              </p:cNvSpPr>
              <p:nvPr/>
            </p:nvSpPr>
            <p:spPr bwMode="auto">
              <a:xfrm>
                <a:off x="2181324" y="3745583"/>
                <a:ext cx="64983" cy="64983"/>
              </a:xfrm>
              <a:custGeom>
                <a:avLst/>
                <a:gdLst>
                  <a:gd name="T0" fmla="*/ 0 w 10"/>
                  <a:gd name="T1" fmla="*/ 10 h 10"/>
                  <a:gd name="T2" fmla="*/ 7 w 10"/>
                  <a:gd name="T3" fmla="*/ 7 h 10"/>
                  <a:gd name="T4" fmla="*/ 10 w 10"/>
                  <a:gd name="T5" fmla="*/ 0 h 10"/>
                </a:gdLst>
                <a:ahLst/>
                <a:cxnLst>
                  <a:cxn ang="0">
                    <a:pos x="T0" y="T1"/>
                  </a:cxn>
                  <a:cxn ang="0">
                    <a:pos x="T2" y="T3"/>
                  </a:cxn>
                  <a:cxn ang="0">
                    <a:pos x="T4" y="T5"/>
                  </a:cxn>
                </a:cxnLst>
                <a:rect l="0" t="0" r="r" b="b"/>
                <a:pathLst>
                  <a:path w="10" h="10">
                    <a:moveTo>
                      <a:pt x="0" y="10"/>
                    </a:moveTo>
                    <a:cubicBezTo>
                      <a:pt x="3" y="10"/>
                      <a:pt x="5" y="9"/>
                      <a:pt x="7" y="7"/>
                    </a:cubicBezTo>
                    <a:cubicBezTo>
                      <a:pt x="9" y="5"/>
                      <a:pt x="10" y="2"/>
                      <a:pt x="10" y="0"/>
                    </a:cubicBezTo>
                  </a:path>
                </a:pathLst>
              </a:custGeom>
              <a:noFill/>
              <a:ln w="4763"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296" name="Freeform 175"/>
              <p:cNvSpPr>
                <a:spLocks/>
              </p:cNvSpPr>
              <p:nvPr/>
            </p:nvSpPr>
            <p:spPr bwMode="auto">
              <a:xfrm>
                <a:off x="2175231" y="3739491"/>
                <a:ext cx="38583" cy="30462"/>
              </a:xfrm>
              <a:custGeom>
                <a:avLst/>
                <a:gdLst>
                  <a:gd name="T0" fmla="*/ 6 w 6"/>
                  <a:gd name="T1" fmla="*/ 0 h 5"/>
                  <a:gd name="T2" fmla="*/ 2 w 6"/>
                  <a:gd name="T3" fmla="*/ 2 h 5"/>
                  <a:gd name="T4" fmla="*/ 0 w 6"/>
                  <a:gd name="T5" fmla="*/ 5 h 5"/>
                </a:gdLst>
                <a:ahLst/>
                <a:cxnLst>
                  <a:cxn ang="0">
                    <a:pos x="T0" y="T1"/>
                  </a:cxn>
                  <a:cxn ang="0">
                    <a:pos x="T2" y="T3"/>
                  </a:cxn>
                  <a:cxn ang="0">
                    <a:pos x="T4" y="T5"/>
                  </a:cxn>
                </a:cxnLst>
                <a:rect l="0" t="0" r="r" b="b"/>
                <a:pathLst>
                  <a:path w="6" h="5">
                    <a:moveTo>
                      <a:pt x="6" y="0"/>
                    </a:moveTo>
                    <a:cubicBezTo>
                      <a:pt x="4" y="0"/>
                      <a:pt x="3" y="1"/>
                      <a:pt x="2" y="2"/>
                    </a:cubicBezTo>
                    <a:cubicBezTo>
                      <a:pt x="1" y="3"/>
                      <a:pt x="1" y="4"/>
                      <a:pt x="0" y="5"/>
                    </a:cubicBezTo>
                  </a:path>
                </a:pathLst>
              </a:custGeom>
              <a:noFill/>
              <a:ln w="4763"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297" name="Freeform 176"/>
              <p:cNvSpPr>
                <a:spLocks/>
              </p:cNvSpPr>
              <p:nvPr/>
            </p:nvSpPr>
            <p:spPr bwMode="auto">
              <a:xfrm>
                <a:off x="2193508" y="3751676"/>
                <a:ext cx="32492" cy="32492"/>
              </a:xfrm>
              <a:custGeom>
                <a:avLst/>
                <a:gdLst>
                  <a:gd name="T0" fmla="*/ 0 w 5"/>
                  <a:gd name="T1" fmla="*/ 5 h 5"/>
                  <a:gd name="T2" fmla="*/ 3 w 5"/>
                  <a:gd name="T3" fmla="*/ 4 h 5"/>
                  <a:gd name="T4" fmla="*/ 5 w 5"/>
                  <a:gd name="T5" fmla="*/ 0 h 5"/>
                </a:gdLst>
                <a:ahLst/>
                <a:cxnLst>
                  <a:cxn ang="0">
                    <a:pos x="T0" y="T1"/>
                  </a:cxn>
                  <a:cxn ang="0">
                    <a:pos x="T2" y="T3"/>
                  </a:cxn>
                  <a:cxn ang="0">
                    <a:pos x="T4" y="T5"/>
                  </a:cxn>
                </a:cxnLst>
                <a:rect l="0" t="0" r="r" b="b"/>
                <a:pathLst>
                  <a:path w="5" h="5">
                    <a:moveTo>
                      <a:pt x="0" y="5"/>
                    </a:moveTo>
                    <a:cubicBezTo>
                      <a:pt x="1" y="5"/>
                      <a:pt x="2" y="5"/>
                      <a:pt x="3" y="4"/>
                    </a:cubicBezTo>
                    <a:cubicBezTo>
                      <a:pt x="4" y="3"/>
                      <a:pt x="5" y="2"/>
                      <a:pt x="5" y="0"/>
                    </a:cubicBezTo>
                  </a:path>
                </a:pathLst>
              </a:custGeom>
              <a:noFill/>
              <a:ln w="4763"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298" name="Freeform 177"/>
              <p:cNvSpPr>
                <a:spLocks/>
              </p:cNvSpPr>
              <p:nvPr/>
            </p:nvSpPr>
            <p:spPr bwMode="auto">
              <a:xfrm>
                <a:off x="2278799" y="3467373"/>
                <a:ext cx="495499" cy="335072"/>
              </a:xfrm>
              <a:custGeom>
                <a:avLst/>
                <a:gdLst>
                  <a:gd name="T0" fmla="*/ 77 w 77"/>
                  <a:gd name="T1" fmla="*/ 12 h 52"/>
                  <a:gd name="T2" fmla="*/ 70 w 77"/>
                  <a:gd name="T3" fmla="*/ 5 h 52"/>
                  <a:gd name="T4" fmla="*/ 53 w 77"/>
                  <a:gd name="T5" fmla="*/ 5 h 52"/>
                  <a:gd name="T6" fmla="*/ 44 w 77"/>
                  <a:gd name="T7" fmla="*/ 14 h 52"/>
                  <a:gd name="T8" fmla="*/ 27 w 77"/>
                  <a:gd name="T9" fmla="*/ 15 h 52"/>
                  <a:gd name="T10" fmla="*/ 18 w 77"/>
                  <a:gd name="T11" fmla="*/ 25 h 52"/>
                  <a:gd name="T12" fmla="*/ 5 w 77"/>
                  <a:gd name="T13" fmla="*/ 28 h 52"/>
                  <a:gd name="T14" fmla="*/ 5 w 77"/>
                  <a:gd name="T15" fmla="*/ 45 h 52"/>
                  <a:gd name="T16" fmla="*/ 12 w 77"/>
                  <a:gd name="T17" fmla="*/ 52 h 52"/>
                  <a:gd name="T18" fmla="*/ 26 w 77"/>
                  <a:gd name="T19" fmla="*/ 38 h 52"/>
                  <a:gd name="T20" fmla="*/ 27 w 77"/>
                  <a:gd name="T21" fmla="*/ 39 h 52"/>
                  <a:gd name="T22" fmla="*/ 31 w 77"/>
                  <a:gd name="T23" fmla="*/ 36 h 52"/>
                  <a:gd name="T24" fmla="*/ 34 w 77"/>
                  <a:gd name="T25" fmla="*/ 39 h 52"/>
                  <a:gd name="T26" fmla="*/ 48 w 77"/>
                  <a:gd name="T27" fmla="*/ 25 h 52"/>
                  <a:gd name="T28" fmla="*/ 58 w 77"/>
                  <a:gd name="T29" fmla="*/ 35 h 52"/>
                  <a:gd name="T30" fmla="*/ 70 w 77"/>
                  <a:gd name="T31" fmla="*/ 22 h 52"/>
                  <a:gd name="T32" fmla="*/ 68 w 77"/>
                  <a:gd name="T33" fmla="*/ 21 h 52"/>
                  <a:gd name="T34" fmla="*/ 77 w 77"/>
                  <a:gd name="T35" fmla="*/ 1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7" h="52">
                    <a:moveTo>
                      <a:pt x="77" y="12"/>
                    </a:moveTo>
                    <a:cubicBezTo>
                      <a:pt x="70" y="5"/>
                      <a:pt x="70" y="5"/>
                      <a:pt x="70" y="5"/>
                    </a:cubicBezTo>
                    <a:cubicBezTo>
                      <a:pt x="65" y="0"/>
                      <a:pt x="57" y="0"/>
                      <a:pt x="53" y="5"/>
                    </a:cubicBezTo>
                    <a:cubicBezTo>
                      <a:pt x="44" y="14"/>
                      <a:pt x="44" y="14"/>
                      <a:pt x="44" y="14"/>
                    </a:cubicBezTo>
                    <a:cubicBezTo>
                      <a:pt x="39" y="10"/>
                      <a:pt x="32" y="10"/>
                      <a:pt x="27" y="15"/>
                    </a:cubicBezTo>
                    <a:cubicBezTo>
                      <a:pt x="18" y="25"/>
                      <a:pt x="18" y="25"/>
                      <a:pt x="18" y="25"/>
                    </a:cubicBezTo>
                    <a:cubicBezTo>
                      <a:pt x="13" y="23"/>
                      <a:pt x="8" y="24"/>
                      <a:pt x="5" y="28"/>
                    </a:cubicBezTo>
                    <a:cubicBezTo>
                      <a:pt x="0" y="32"/>
                      <a:pt x="0" y="40"/>
                      <a:pt x="5" y="45"/>
                    </a:cubicBezTo>
                    <a:cubicBezTo>
                      <a:pt x="12" y="52"/>
                      <a:pt x="12" y="52"/>
                      <a:pt x="12" y="52"/>
                    </a:cubicBezTo>
                    <a:cubicBezTo>
                      <a:pt x="26" y="38"/>
                      <a:pt x="26" y="38"/>
                      <a:pt x="26" y="38"/>
                    </a:cubicBezTo>
                    <a:cubicBezTo>
                      <a:pt x="27" y="39"/>
                      <a:pt x="27" y="39"/>
                      <a:pt x="27" y="39"/>
                    </a:cubicBezTo>
                    <a:cubicBezTo>
                      <a:pt x="31" y="36"/>
                      <a:pt x="31" y="36"/>
                      <a:pt x="31" y="36"/>
                    </a:cubicBezTo>
                    <a:cubicBezTo>
                      <a:pt x="34" y="39"/>
                      <a:pt x="34" y="39"/>
                      <a:pt x="34" y="39"/>
                    </a:cubicBezTo>
                    <a:cubicBezTo>
                      <a:pt x="48" y="25"/>
                      <a:pt x="48" y="25"/>
                      <a:pt x="48" y="25"/>
                    </a:cubicBezTo>
                    <a:cubicBezTo>
                      <a:pt x="58" y="35"/>
                      <a:pt x="58" y="35"/>
                      <a:pt x="58" y="35"/>
                    </a:cubicBezTo>
                    <a:cubicBezTo>
                      <a:pt x="70" y="22"/>
                      <a:pt x="70" y="22"/>
                      <a:pt x="70" y="22"/>
                    </a:cubicBezTo>
                    <a:cubicBezTo>
                      <a:pt x="68" y="21"/>
                      <a:pt x="68" y="21"/>
                      <a:pt x="68" y="21"/>
                    </a:cubicBezTo>
                    <a:lnTo>
                      <a:pt x="77" y="12"/>
                    </a:lnTo>
                    <a:close/>
                  </a:path>
                </a:pathLst>
              </a:custGeom>
              <a:solidFill>
                <a:srgbClr val="CC8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299" name="Freeform 178"/>
              <p:cNvSpPr>
                <a:spLocks/>
              </p:cNvSpPr>
              <p:nvPr/>
            </p:nvSpPr>
            <p:spPr bwMode="auto">
              <a:xfrm>
                <a:off x="2219907" y="3544541"/>
                <a:ext cx="869154" cy="859001"/>
              </a:xfrm>
              <a:custGeom>
                <a:avLst/>
                <a:gdLst>
                  <a:gd name="T0" fmla="*/ 250 w 428"/>
                  <a:gd name="T1" fmla="*/ 423 h 423"/>
                  <a:gd name="T2" fmla="*/ 428 w 428"/>
                  <a:gd name="T3" fmla="*/ 308 h 423"/>
                  <a:gd name="T4" fmla="*/ 273 w 428"/>
                  <a:gd name="T5" fmla="*/ 0 h 423"/>
                  <a:gd name="T6" fmla="*/ 212 w 428"/>
                  <a:gd name="T7" fmla="*/ 51 h 423"/>
                  <a:gd name="T8" fmla="*/ 140 w 428"/>
                  <a:gd name="T9" fmla="*/ 89 h 423"/>
                  <a:gd name="T10" fmla="*/ 60 w 428"/>
                  <a:gd name="T11" fmla="*/ 121 h 423"/>
                  <a:gd name="T12" fmla="*/ 0 w 428"/>
                  <a:gd name="T13" fmla="*/ 172 h 423"/>
                  <a:gd name="T14" fmla="*/ 250 w 428"/>
                  <a:gd name="T15" fmla="*/ 423 h 4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8" h="423">
                    <a:moveTo>
                      <a:pt x="250" y="423"/>
                    </a:moveTo>
                    <a:lnTo>
                      <a:pt x="428" y="308"/>
                    </a:lnTo>
                    <a:lnTo>
                      <a:pt x="273" y="0"/>
                    </a:lnTo>
                    <a:lnTo>
                      <a:pt x="212" y="51"/>
                    </a:lnTo>
                    <a:lnTo>
                      <a:pt x="140" y="89"/>
                    </a:lnTo>
                    <a:lnTo>
                      <a:pt x="60" y="121"/>
                    </a:lnTo>
                    <a:lnTo>
                      <a:pt x="0" y="172"/>
                    </a:lnTo>
                    <a:lnTo>
                      <a:pt x="250" y="423"/>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300" name="Freeform 179"/>
              <p:cNvSpPr>
                <a:spLocks/>
              </p:cNvSpPr>
              <p:nvPr/>
            </p:nvSpPr>
            <p:spPr bwMode="auto">
              <a:xfrm>
                <a:off x="2323475" y="3654201"/>
                <a:ext cx="186827" cy="186827"/>
              </a:xfrm>
              <a:custGeom>
                <a:avLst/>
                <a:gdLst>
                  <a:gd name="T0" fmla="*/ 29 w 29"/>
                  <a:gd name="T1" fmla="*/ 12 h 29"/>
                  <a:gd name="T2" fmla="*/ 22 w 29"/>
                  <a:gd name="T3" fmla="*/ 5 h 29"/>
                  <a:gd name="T4" fmla="*/ 5 w 29"/>
                  <a:gd name="T5" fmla="*/ 5 h 29"/>
                  <a:gd name="T6" fmla="*/ 5 w 29"/>
                  <a:gd name="T7" fmla="*/ 23 h 29"/>
                  <a:gd name="T8" fmla="*/ 11 w 29"/>
                  <a:gd name="T9" fmla="*/ 29 h 29"/>
                  <a:gd name="T10" fmla="*/ 29 w 29"/>
                  <a:gd name="T11" fmla="*/ 12 h 29"/>
                </a:gdLst>
                <a:ahLst/>
                <a:cxnLst>
                  <a:cxn ang="0">
                    <a:pos x="T0" y="T1"/>
                  </a:cxn>
                  <a:cxn ang="0">
                    <a:pos x="T2" y="T3"/>
                  </a:cxn>
                  <a:cxn ang="0">
                    <a:pos x="T4" y="T5"/>
                  </a:cxn>
                  <a:cxn ang="0">
                    <a:pos x="T6" y="T7"/>
                  </a:cxn>
                  <a:cxn ang="0">
                    <a:pos x="T8" y="T9"/>
                  </a:cxn>
                  <a:cxn ang="0">
                    <a:pos x="T10" y="T11"/>
                  </a:cxn>
                </a:cxnLst>
                <a:rect l="0" t="0" r="r" b="b"/>
                <a:pathLst>
                  <a:path w="29" h="29">
                    <a:moveTo>
                      <a:pt x="29" y="12"/>
                    </a:moveTo>
                    <a:cubicBezTo>
                      <a:pt x="22" y="5"/>
                      <a:pt x="22" y="5"/>
                      <a:pt x="22" y="5"/>
                    </a:cubicBezTo>
                    <a:cubicBezTo>
                      <a:pt x="17" y="0"/>
                      <a:pt x="9" y="0"/>
                      <a:pt x="5" y="5"/>
                    </a:cubicBezTo>
                    <a:cubicBezTo>
                      <a:pt x="0" y="10"/>
                      <a:pt x="0" y="18"/>
                      <a:pt x="5" y="23"/>
                    </a:cubicBezTo>
                    <a:cubicBezTo>
                      <a:pt x="11" y="29"/>
                      <a:pt x="11" y="29"/>
                      <a:pt x="11" y="29"/>
                    </a:cubicBezTo>
                    <a:lnTo>
                      <a:pt x="29" y="12"/>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301" name="Freeform 180"/>
              <p:cNvSpPr>
                <a:spLocks/>
              </p:cNvSpPr>
              <p:nvPr/>
            </p:nvSpPr>
            <p:spPr bwMode="auto">
              <a:xfrm>
                <a:off x="2463595" y="3577033"/>
                <a:ext cx="186827" cy="186827"/>
              </a:xfrm>
              <a:custGeom>
                <a:avLst/>
                <a:gdLst>
                  <a:gd name="T0" fmla="*/ 29 w 29"/>
                  <a:gd name="T1" fmla="*/ 11 h 29"/>
                  <a:gd name="T2" fmla="*/ 22 w 29"/>
                  <a:gd name="T3" fmla="*/ 4 h 29"/>
                  <a:gd name="T4" fmla="*/ 5 w 29"/>
                  <a:gd name="T5" fmla="*/ 4 h 29"/>
                  <a:gd name="T6" fmla="*/ 5 w 29"/>
                  <a:gd name="T7" fmla="*/ 22 h 29"/>
                  <a:gd name="T8" fmla="*/ 12 w 29"/>
                  <a:gd name="T9" fmla="*/ 29 h 29"/>
                  <a:gd name="T10" fmla="*/ 29 w 29"/>
                  <a:gd name="T11" fmla="*/ 11 h 29"/>
                </a:gdLst>
                <a:ahLst/>
                <a:cxnLst>
                  <a:cxn ang="0">
                    <a:pos x="T0" y="T1"/>
                  </a:cxn>
                  <a:cxn ang="0">
                    <a:pos x="T2" y="T3"/>
                  </a:cxn>
                  <a:cxn ang="0">
                    <a:pos x="T4" y="T5"/>
                  </a:cxn>
                  <a:cxn ang="0">
                    <a:pos x="T6" y="T7"/>
                  </a:cxn>
                  <a:cxn ang="0">
                    <a:pos x="T8" y="T9"/>
                  </a:cxn>
                  <a:cxn ang="0">
                    <a:pos x="T10" y="T11"/>
                  </a:cxn>
                </a:cxnLst>
                <a:rect l="0" t="0" r="r" b="b"/>
                <a:pathLst>
                  <a:path w="29" h="29">
                    <a:moveTo>
                      <a:pt x="29" y="11"/>
                    </a:moveTo>
                    <a:cubicBezTo>
                      <a:pt x="22" y="4"/>
                      <a:pt x="22" y="4"/>
                      <a:pt x="22" y="4"/>
                    </a:cubicBezTo>
                    <a:cubicBezTo>
                      <a:pt x="18" y="0"/>
                      <a:pt x="10" y="0"/>
                      <a:pt x="5" y="4"/>
                    </a:cubicBezTo>
                    <a:cubicBezTo>
                      <a:pt x="0" y="9"/>
                      <a:pt x="0" y="17"/>
                      <a:pt x="5" y="22"/>
                    </a:cubicBezTo>
                    <a:cubicBezTo>
                      <a:pt x="12" y="29"/>
                      <a:pt x="12" y="29"/>
                      <a:pt x="12" y="29"/>
                    </a:cubicBezTo>
                    <a:lnTo>
                      <a:pt x="29" y="11"/>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302" name="Freeform 181"/>
              <p:cNvSpPr>
                <a:spLocks/>
              </p:cNvSpPr>
              <p:nvPr/>
            </p:nvSpPr>
            <p:spPr bwMode="auto">
              <a:xfrm>
                <a:off x="2626054" y="3512049"/>
                <a:ext cx="154336" cy="188859"/>
              </a:xfrm>
              <a:custGeom>
                <a:avLst/>
                <a:gdLst>
                  <a:gd name="T0" fmla="*/ 24 w 24"/>
                  <a:gd name="T1" fmla="*/ 16 h 29"/>
                  <a:gd name="T2" fmla="*/ 23 w 24"/>
                  <a:gd name="T3" fmla="*/ 5 h 29"/>
                  <a:gd name="T4" fmla="*/ 5 w 24"/>
                  <a:gd name="T5" fmla="*/ 5 h 29"/>
                  <a:gd name="T6" fmla="*/ 5 w 24"/>
                  <a:gd name="T7" fmla="*/ 22 h 29"/>
                  <a:gd name="T8" fmla="*/ 12 w 24"/>
                  <a:gd name="T9" fmla="*/ 29 h 29"/>
                  <a:gd name="T10" fmla="*/ 24 w 24"/>
                  <a:gd name="T11" fmla="*/ 16 h 29"/>
                </a:gdLst>
                <a:ahLst/>
                <a:cxnLst>
                  <a:cxn ang="0">
                    <a:pos x="T0" y="T1"/>
                  </a:cxn>
                  <a:cxn ang="0">
                    <a:pos x="T2" y="T3"/>
                  </a:cxn>
                  <a:cxn ang="0">
                    <a:pos x="T4" y="T5"/>
                  </a:cxn>
                  <a:cxn ang="0">
                    <a:pos x="T6" y="T7"/>
                  </a:cxn>
                  <a:cxn ang="0">
                    <a:pos x="T8" y="T9"/>
                  </a:cxn>
                  <a:cxn ang="0">
                    <a:pos x="T10" y="T11"/>
                  </a:cxn>
                </a:cxnLst>
                <a:rect l="0" t="0" r="r" b="b"/>
                <a:pathLst>
                  <a:path w="24" h="29">
                    <a:moveTo>
                      <a:pt x="24" y="16"/>
                    </a:moveTo>
                    <a:cubicBezTo>
                      <a:pt x="23" y="5"/>
                      <a:pt x="23" y="5"/>
                      <a:pt x="23" y="5"/>
                    </a:cubicBezTo>
                    <a:cubicBezTo>
                      <a:pt x="18" y="0"/>
                      <a:pt x="10" y="0"/>
                      <a:pt x="5" y="5"/>
                    </a:cubicBezTo>
                    <a:cubicBezTo>
                      <a:pt x="0" y="9"/>
                      <a:pt x="0" y="17"/>
                      <a:pt x="5" y="22"/>
                    </a:cubicBezTo>
                    <a:cubicBezTo>
                      <a:pt x="12" y="29"/>
                      <a:pt x="12" y="29"/>
                      <a:pt x="12" y="29"/>
                    </a:cubicBezTo>
                    <a:lnTo>
                      <a:pt x="24" y="16"/>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303" name="Freeform 182"/>
              <p:cNvSpPr>
                <a:spLocks/>
              </p:cNvSpPr>
              <p:nvPr/>
            </p:nvSpPr>
            <p:spPr bwMode="auto">
              <a:xfrm>
                <a:off x="2232092" y="3950688"/>
                <a:ext cx="566574" cy="406147"/>
              </a:xfrm>
              <a:custGeom>
                <a:avLst/>
                <a:gdLst>
                  <a:gd name="T0" fmla="*/ 88 w 88"/>
                  <a:gd name="T1" fmla="*/ 63 h 63"/>
                  <a:gd name="T2" fmla="*/ 23 w 88"/>
                  <a:gd name="T3" fmla="*/ 40 h 63"/>
                  <a:gd name="T4" fmla="*/ 30 w 88"/>
                  <a:gd name="T5" fmla="*/ 0 h 63"/>
                  <a:gd name="T6" fmla="*/ 88 w 88"/>
                  <a:gd name="T7" fmla="*/ 63 h 63"/>
                </a:gdLst>
                <a:ahLst/>
                <a:cxnLst>
                  <a:cxn ang="0">
                    <a:pos x="T0" y="T1"/>
                  </a:cxn>
                  <a:cxn ang="0">
                    <a:pos x="T2" y="T3"/>
                  </a:cxn>
                  <a:cxn ang="0">
                    <a:pos x="T4" y="T5"/>
                  </a:cxn>
                  <a:cxn ang="0">
                    <a:pos x="T6" y="T7"/>
                  </a:cxn>
                </a:cxnLst>
                <a:rect l="0" t="0" r="r" b="b"/>
                <a:pathLst>
                  <a:path w="88" h="63">
                    <a:moveTo>
                      <a:pt x="88" y="63"/>
                    </a:moveTo>
                    <a:cubicBezTo>
                      <a:pt x="88" y="63"/>
                      <a:pt x="42" y="60"/>
                      <a:pt x="23" y="40"/>
                    </a:cubicBezTo>
                    <a:cubicBezTo>
                      <a:pt x="0" y="15"/>
                      <a:pt x="30" y="0"/>
                      <a:pt x="30" y="0"/>
                    </a:cubicBezTo>
                    <a:lnTo>
                      <a:pt x="88" y="63"/>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304" name="Freeform 183"/>
              <p:cNvSpPr>
                <a:spLocks/>
              </p:cNvSpPr>
              <p:nvPr/>
            </p:nvSpPr>
            <p:spPr bwMode="auto">
              <a:xfrm>
                <a:off x="2193508" y="3912103"/>
                <a:ext cx="316794" cy="328979"/>
              </a:xfrm>
              <a:custGeom>
                <a:avLst/>
                <a:gdLst>
                  <a:gd name="T0" fmla="*/ 45 w 49"/>
                  <a:gd name="T1" fmla="*/ 32 h 51"/>
                  <a:gd name="T2" fmla="*/ 44 w 49"/>
                  <a:gd name="T3" fmla="*/ 47 h 51"/>
                  <a:gd name="T4" fmla="*/ 44 w 49"/>
                  <a:gd name="T5" fmla="*/ 47 h 51"/>
                  <a:gd name="T6" fmla="*/ 29 w 49"/>
                  <a:gd name="T7" fmla="*/ 46 h 51"/>
                  <a:gd name="T8" fmla="*/ 4 w 49"/>
                  <a:gd name="T9" fmla="*/ 19 h 51"/>
                  <a:gd name="T10" fmla="*/ 5 w 49"/>
                  <a:gd name="T11" fmla="*/ 4 h 51"/>
                  <a:gd name="T12" fmla="*/ 5 w 49"/>
                  <a:gd name="T13" fmla="*/ 4 h 51"/>
                  <a:gd name="T14" fmla="*/ 20 w 49"/>
                  <a:gd name="T15" fmla="*/ 5 h 51"/>
                  <a:gd name="T16" fmla="*/ 45 w 49"/>
                  <a:gd name="T17" fmla="*/ 3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51">
                    <a:moveTo>
                      <a:pt x="45" y="32"/>
                    </a:moveTo>
                    <a:cubicBezTo>
                      <a:pt x="49" y="36"/>
                      <a:pt x="49" y="43"/>
                      <a:pt x="44" y="47"/>
                    </a:cubicBezTo>
                    <a:cubicBezTo>
                      <a:pt x="44" y="47"/>
                      <a:pt x="44" y="47"/>
                      <a:pt x="44" y="47"/>
                    </a:cubicBezTo>
                    <a:cubicBezTo>
                      <a:pt x="40" y="51"/>
                      <a:pt x="33" y="50"/>
                      <a:pt x="29" y="46"/>
                    </a:cubicBezTo>
                    <a:cubicBezTo>
                      <a:pt x="4" y="19"/>
                      <a:pt x="4" y="19"/>
                      <a:pt x="4" y="19"/>
                    </a:cubicBezTo>
                    <a:cubicBezTo>
                      <a:pt x="0" y="15"/>
                      <a:pt x="1" y="8"/>
                      <a:pt x="5" y="4"/>
                    </a:cubicBezTo>
                    <a:cubicBezTo>
                      <a:pt x="5" y="4"/>
                      <a:pt x="5" y="4"/>
                      <a:pt x="5" y="4"/>
                    </a:cubicBezTo>
                    <a:cubicBezTo>
                      <a:pt x="9" y="0"/>
                      <a:pt x="16" y="1"/>
                      <a:pt x="20" y="5"/>
                    </a:cubicBezTo>
                    <a:lnTo>
                      <a:pt x="45" y="32"/>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305" name="Freeform 184"/>
              <p:cNvSpPr>
                <a:spLocks/>
              </p:cNvSpPr>
              <p:nvPr/>
            </p:nvSpPr>
            <p:spPr bwMode="auto">
              <a:xfrm>
                <a:off x="2219907" y="3893827"/>
                <a:ext cx="180735" cy="205105"/>
              </a:xfrm>
              <a:custGeom>
                <a:avLst/>
                <a:gdLst>
                  <a:gd name="T0" fmla="*/ 10 w 28"/>
                  <a:gd name="T1" fmla="*/ 27 h 32"/>
                  <a:gd name="T2" fmla="*/ 9 w 28"/>
                  <a:gd name="T3" fmla="*/ 9 h 32"/>
                  <a:gd name="T4" fmla="*/ 28 w 28"/>
                  <a:gd name="T5" fmla="*/ 18 h 32"/>
                  <a:gd name="T6" fmla="*/ 21 w 28"/>
                  <a:gd name="T7" fmla="*/ 32 h 32"/>
                  <a:gd name="T8" fmla="*/ 10 w 28"/>
                  <a:gd name="T9" fmla="*/ 27 h 32"/>
                </a:gdLst>
                <a:ahLst/>
                <a:cxnLst>
                  <a:cxn ang="0">
                    <a:pos x="T0" y="T1"/>
                  </a:cxn>
                  <a:cxn ang="0">
                    <a:pos x="T2" y="T3"/>
                  </a:cxn>
                  <a:cxn ang="0">
                    <a:pos x="T4" y="T5"/>
                  </a:cxn>
                  <a:cxn ang="0">
                    <a:pos x="T6" y="T7"/>
                  </a:cxn>
                  <a:cxn ang="0">
                    <a:pos x="T8" y="T9"/>
                  </a:cxn>
                </a:cxnLst>
                <a:rect l="0" t="0" r="r" b="b"/>
                <a:pathLst>
                  <a:path w="28" h="32">
                    <a:moveTo>
                      <a:pt x="10" y="27"/>
                    </a:moveTo>
                    <a:cubicBezTo>
                      <a:pt x="10" y="27"/>
                      <a:pt x="18" y="18"/>
                      <a:pt x="9" y="9"/>
                    </a:cubicBezTo>
                    <a:cubicBezTo>
                      <a:pt x="0" y="0"/>
                      <a:pt x="28" y="18"/>
                      <a:pt x="28" y="18"/>
                    </a:cubicBezTo>
                    <a:cubicBezTo>
                      <a:pt x="21" y="32"/>
                      <a:pt x="21" y="32"/>
                      <a:pt x="21" y="32"/>
                    </a:cubicBezTo>
                    <a:lnTo>
                      <a:pt x="10" y="27"/>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306" name="Freeform 185"/>
              <p:cNvSpPr>
                <a:spLocks/>
              </p:cNvSpPr>
              <p:nvPr/>
            </p:nvSpPr>
            <p:spPr bwMode="auto">
              <a:xfrm>
                <a:off x="2020895" y="3834935"/>
                <a:ext cx="335070" cy="233535"/>
              </a:xfrm>
              <a:custGeom>
                <a:avLst/>
                <a:gdLst>
                  <a:gd name="T0" fmla="*/ 5 w 52"/>
                  <a:gd name="T1" fmla="*/ 7 h 36"/>
                  <a:gd name="T2" fmla="*/ 0 w 52"/>
                  <a:gd name="T3" fmla="*/ 16 h 36"/>
                  <a:gd name="T4" fmla="*/ 9 w 52"/>
                  <a:gd name="T5" fmla="*/ 21 h 36"/>
                  <a:gd name="T6" fmla="*/ 36 w 52"/>
                  <a:gd name="T7" fmla="*/ 34 h 36"/>
                  <a:gd name="T8" fmla="*/ 50 w 52"/>
                  <a:gd name="T9" fmla="*/ 29 h 36"/>
                  <a:gd name="T10" fmla="*/ 45 w 52"/>
                  <a:gd name="T11" fmla="*/ 16 h 36"/>
                  <a:gd name="T12" fmla="*/ 18 w 52"/>
                  <a:gd name="T13" fmla="*/ 3 h 36"/>
                  <a:gd name="T14" fmla="*/ 5 w 52"/>
                  <a:gd name="T15" fmla="*/ 7 h 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36">
                    <a:moveTo>
                      <a:pt x="5" y="7"/>
                    </a:moveTo>
                    <a:cubicBezTo>
                      <a:pt x="0" y="16"/>
                      <a:pt x="0" y="16"/>
                      <a:pt x="0" y="16"/>
                    </a:cubicBezTo>
                    <a:cubicBezTo>
                      <a:pt x="9" y="21"/>
                      <a:pt x="9" y="21"/>
                      <a:pt x="9" y="21"/>
                    </a:cubicBezTo>
                    <a:cubicBezTo>
                      <a:pt x="36" y="34"/>
                      <a:pt x="36" y="34"/>
                      <a:pt x="36" y="34"/>
                    </a:cubicBezTo>
                    <a:cubicBezTo>
                      <a:pt x="41" y="36"/>
                      <a:pt x="47" y="34"/>
                      <a:pt x="50" y="29"/>
                    </a:cubicBezTo>
                    <a:cubicBezTo>
                      <a:pt x="52" y="25"/>
                      <a:pt x="50" y="19"/>
                      <a:pt x="45" y="16"/>
                    </a:cubicBezTo>
                    <a:cubicBezTo>
                      <a:pt x="18" y="3"/>
                      <a:pt x="18" y="3"/>
                      <a:pt x="18" y="3"/>
                    </a:cubicBezTo>
                    <a:cubicBezTo>
                      <a:pt x="13" y="0"/>
                      <a:pt x="7" y="2"/>
                      <a:pt x="5" y="7"/>
                    </a:cubicBez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307" name="Freeform 186"/>
              <p:cNvSpPr>
                <a:spLocks/>
              </p:cNvSpPr>
              <p:nvPr/>
            </p:nvSpPr>
            <p:spPr bwMode="auto">
              <a:xfrm>
                <a:off x="2020895" y="3906011"/>
                <a:ext cx="121844" cy="91384"/>
              </a:xfrm>
              <a:custGeom>
                <a:avLst/>
                <a:gdLst>
                  <a:gd name="T0" fmla="*/ 12 w 19"/>
                  <a:gd name="T1" fmla="*/ 5 h 14"/>
                  <a:gd name="T2" fmla="*/ 3 w 19"/>
                  <a:gd name="T3" fmla="*/ 0 h 14"/>
                  <a:gd name="T4" fmla="*/ 0 w 19"/>
                  <a:gd name="T5" fmla="*/ 5 h 14"/>
                  <a:gd name="T6" fmla="*/ 9 w 19"/>
                  <a:gd name="T7" fmla="*/ 10 h 14"/>
                  <a:gd name="T8" fmla="*/ 19 w 19"/>
                  <a:gd name="T9" fmla="*/ 14 h 14"/>
                  <a:gd name="T10" fmla="*/ 12 w 19"/>
                  <a:gd name="T11" fmla="*/ 5 h 14"/>
                </a:gdLst>
                <a:ahLst/>
                <a:cxnLst>
                  <a:cxn ang="0">
                    <a:pos x="T0" y="T1"/>
                  </a:cxn>
                  <a:cxn ang="0">
                    <a:pos x="T2" y="T3"/>
                  </a:cxn>
                  <a:cxn ang="0">
                    <a:pos x="T4" y="T5"/>
                  </a:cxn>
                  <a:cxn ang="0">
                    <a:pos x="T6" y="T7"/>
                  </a:cxn>
                  <a:cxn ang="0">
                    <a:pos x="T8" y="T9"/>
                  </a:cxn>
                  <a:cxn ang="0">
                    <a:pos x="T10" y="T11"/>
                  </a:cxn>
                </a:cxnLst>
                <a:rect l="0" t="0" r="r" b="b"/>
                <a:pathLst>
                  <a:path w="19" h="14">
                    <a:moveTo>
                      <a:pt x="12" y="5"/>
                    </a:moveTo>
                    <a:cubicBezTo>
                      <a:pt x="3" y="0"/>
                      <a:pt x="3" y="0"/>
                      <a:pt x="3" y="0"/>
                    </a:cubicBezTo>
                    <a:cubicBezTo>
                      <a:pt x="0" y="5"/>
                      <a:pt x="0" y="5"/>
                      <a:pt x="0" y="5"/>
                    </a:cubicBezTo>
                    <a:cubicBezTo>
                      <a:pt x="9" y="10"/>
                      <a:pt x="9" y="10"/>
                      <a:pt x="9" y="10"/>
                    </a:cubicBezTo>
                    <a:cubicBezTo>
                      <a:pt x="19" y="14"/>
                      <a:pt x="19" y="14"/>
                      <a:pt x="19" y="14"/>
                    </a:cubicBezTo>
                    <a:cubicBezTo>
                      <a:pt x="18" y="10"/>
                      <a:pt x="16" y="7"/>
                      <a:pt x="12" y="5"/>
                    </a:cubicBezTo>
                    <a:close/>
                  </a:path>
                </a:pathLst>
              </a:custGeom>
              <a:solidFill>
                <a:srgbClr val="F2D3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308" name="Freeform 187"/>
              <p:cNvSpPr>
                <a:spLocks/>
              </p:cNvSpPr>
              <p:nvPr/>
            </p:nvSpPr>
            <p:spPr bwMode="auto">
              <a:xfrm>
                <a:off x="2136648" y="3855242"/>
                <a:ext cx="180735" cy="142151"/>
              </a:xfrm>
              <a:custGeom>
                <a:avLst/>
                <a:gdLst>
                  <a:gd name="T0" fmla="*/ 13 w 28"/>
                  <a:gd name="T1" fmla="*/ 6 h 22"/>
                  <a:gd name="T2" fmla="*/ 28 w 28"/>
                  <a:gd name="T3" fmla="*/ 22 h 22"/>
                  <a:gd name="T4" fmla="*/ 0 w 28"/>
                  <a:gd name="T5" fmla="*/ 0 h 22"/>
                  <a:gd name="T6" fmla="*/ 13 w 28"/>
                  <a:gd name="T7" fmla="*/ 6 h 22"/>
                </a:gdLst>
                <a:ahLst/>
                <a:cxnLst>
                  <a:cxn ang="0">
                    <a:pos x="T0" y="T1"/>
                  </a:cxn>
                  <a:cxn ang="0">
                    <a:pos x="T2" y="T3"/>
                  </a:cxn>
                  <a:cxn ang="0">
                    <a:pos x="T4" y="T5"/>
                  </a:cxn>
                  <a:cxn ang="0">
                    <a:pos x="T6" y="T7"/>
                  </a:cxn>
                </a:cxnLst>
                <a:rect l="0" t="0" r="r" b="b"/>
                <a:pathLst>
                  <a:path w="28" h="22">
                    <a:moveTo>
                      <a:pt x="13" y="6"/>
                    </a:moveTo>
                    <a:cubicBezTo>
                      <a:pt x="28" y="22"/>
                      <a:pt x="28" y="22"/>
                      <a:pt x="28" y="22"/>
                    </a:cubicBezTo>
                    <a:cubicBezTo>
                      <a:pt x="28" y="22"/>
                      <a:pt x="3" y="22"/>
                      <a:pt x="0" y="0"/>
                    </a:cubicBezTo>
                    <a:cubicBezTo>
                      <a:pt x="8" y="4"/>
                      <a:pt x="13" y="6"/>
                      <a:pt x="13" y="6"/>
                    </a:cubicBezTo>
                    <a:close/>
                  </a:path>
                </a:pathLst>
              </a:custGeom>
              <a:solidFill>
                <a:srgbClr val="CC8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319" name="Freeform 318"/>
              <p:cNvSpPr>
                <a:spLocks/>
              </p:cNvSpPr>
              <p:nvPr/>
            </p:nvSpPr>
            <p:spPr bwMode="auto">
              <a:xfrm>
                <a:off x="2611840" y="3983180"/>
                <a:ext cx="893908" cy="761333"/>
              </a:xfrm>
              <a:custGeom>
                <a:avLst/>
                <a:gdLst>
                  <a:gd name="connsiteX0" fmla="*/ 367592 w 893908"/>
                  <a:gd name="connsiteY0" fmla="*/ 0 h 761333"/>
                  <a:gd name="connsiteX1" fmla="*/ 893908 w 893908"/>
                  <a:gd name="connsiteY1" fmla="*/ 401381 h 761333"/>
                  <a:gd name="connsiteX2" fmla="*/ 864135 w 893908"/>
                  <a:gd name="connsiteY2" fmla="*/ 434139 h 761333"/>
                  <a:gd name="connsiteX3" fmla="*/ 460308 w 893908"/>
                  <a:gd name="connsiteY3" fmla="*/ 735894 h 761333"/>
                  <a:gd name="connsiteX4" fmla="*/ 407501 w 893908"/>
                  <a:gd name="connsiteY4" fmla="*/ 761333 h 761333"/>
                  <a:gd name="connsiteX5" fmla="*/ 0 w 893908"/>
                  <a:gd name="connsiteY5" fmla="*/ 304618 h 761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93908" h="761333">
                    <a:moveTo>
                      <a:pt x="367592" y="0"/>
                    </a:moveTo>
                    <a:lnTo>
                      <a:pt x="893908" y="401381"/>
                    </a:lnTo>
                    <a:lnTo>
                      <a:pt x="864135" y="434139"/>
                    </a:lnTo>
                    <a:cubicBezTo>
                      <a:pt x="745217" y="553058"/>
                      <a:pt x="609287" y="654964"/>
                      <a:pt x="460308" y="735894"/>
                    </a:cubicBezTo>
                    <a:lnTo>
                      <a:pt x="407501" y="761333"/>
                    </a:lnTo>
                    <a:lnTo>
                      <a:pt x="0" y="304618"/>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noAutofit/>
              </a:bodyPr>
              <a:lstStyle/>
              <a:p>
                <a:pPr defTabSz="896386">
                  <a:defRPr/>
                </a:pPr>
                <a:endParaRPr lang="en-US" sz="1765" kern="0">
                  <a:solidFill>
                    <a:sysClr val="windowText" lastClr="000000"/>
                  </a:solidFill>
                  <a:latin typeface="Segoe UI"/>
                </a:endParaRPr>
              </a:p>
            </p:txBody>
          </p:sp>
        </p:grpSp>
      </p:grpSp>
      <p:grpSp>
        <p:nvGrpSpPr>
          <p:cNvPr id="2" name="Group 1"/>
          <p:cNvGrpSpPr/>
          <p:nvPr/>
        </p:nvGrpSpPr>
        <p:grpSpPr>
          <a:xfrm>
            <a:off x="3083550" y="2771013"/>
            <a:ext cx="9079051" cy="3686465"/>
            <a:chOff x="3145381" y="2826081"/>
            <a:chExt cx="9261105" cy="3760386"/>
          </a:xfrm>
        </p:grpSpPr>
        <p:sp>
          <p:nvSpPr>
            <p:cNvPr id="164" name="Rectangle 163"/>
            <p:cNvSpPr/>
            <p:nvPr/>
          </p:nvSpPr>
          <p:spPr bwMode="auto">
            <a:xfrm>
              <a:off x="6250199" y="2826081"/>
              <a:ext cx="3051469" cy="1025939"/>
            </a:xfrm>
            <a:prstGeom prst="rect">
              <a:avLst/>
            </a:prstGeom>
            <a:solidFill>
              <a:srgbClr val="0070C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45720" rIns="179285" bIns="45720" numCol="1" rtlCol="0" anchor="ctr" anchorCtr="0" compatLnSpc="1">
              <a:prstTxWarp prst="textNoShape">
                <a:avLst/>
              </a:prstTxWarp>
            </a:bodyPr>
            <a:lstStyle/>
            <a:p>
              <a:pPr algn="ctr" defTabSz="896386">
                <a:lnSpc>
                  <a:spcPct val="90000"/>
                </a:lnSpc>
                <a:spcAft>
                  <a:spcPts val="588"/>
                </a:spcAft>
                <a:defRPr/>
              </a:pPr>
              <a:r>
                <a:rPr lang="en-US" sz="1765" kern="0">
                  <a:gradFill>
                    <a:gsLst>
                      <a:gs pos="2917">
                        <a:srgbClr val="FFFFFF"/>
                      </a:gs>
                      <a:gs pos="30000">
                        <a:srgbClr val="FFFFFF"/>
                      </a:gs>
                    </a:gsLst>
                    <a:lin ang="5400000" scaled="0"/>
                  </a:gradFill>
                  <a:latin typeface="Segoe UI"/>
                </a:rPr>
                <a:t>Scale automatically to save your budget</a:t>
              </a:r>
            </a:p>
          </p:txBody>
        </p:sp>
        <p:sp>
          <p:nvSpPr>
            <p:cNvPr id="165" name="Rectangle 164"/>
            <p:cNvSpPr/>
            <p:nvPr/>
          </p:nvSpPr>
          <p:spPr bwMode="auto">
            <a:xfrm>
              <a:off x="9355017" y="2826081"/>
              <a:ext cx="3051469" cy="1025939"/>
            </a:xfrm>
            <a:prstGeom prst="rect">
              <a:avLst/>
            </a:prstGeom>
            <a:solidFill>
              <a:srgbClr val="0070C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45720" rIns="179285" bIns="45720" numCol="1" rtlCol="0" anchor="ctr" anchorCtr="0" compatLnSpc="1">
              <a:prstTxWarp prst="textNoShape">
                <a:avLst/>
              </a:prstTxWarp>
            </a:bodyPr>
            <a:lstStyle/>
            <a:p>
              <a:pPr algn="ctr" defTabSz="896386">
                <a:lnSpc>
                  <a:spcPct val="90000"/>
                </a:lnSpc>
                <a:spcAft>
                  <a:spcPts val="588"/>
                </a:spcAft>
                <a:defRPr/>
              </a:pPr>
              <a:r>
                <a:rPr lang="en-US" sz="1765" kern="0">
                  <a:gradFill>
                    <a:gsLst>
                      <a:gs pos="2917">
                        <a:srgbClr val="FFFFFF"/>
                      </a:gs>
                      <a:gs pos="30000">
                        <a:srgbClr val="FFFFFF"/>
                      </a:gs>
                    </a:gsLst>
                    <a:lin ang="5400000" scaled="0"/>
                  </a:gradFill>
                  <a:latin typeface="Segoe UI"/>
                </a:rPr>
                <a:t>Use the CMS you love</a:t>
              </a:r>
            </a:p>
          </p:txBody>
        </p:sp>
        <p:sp>
          <p:nvSpPr>
            <p:cNvPr id="8" name="Rectangle 7"/>
            <p:cNvSpPr/>
            <p:nvPr/>
          </p:nvSpPr>
          <p:spPr bwMode="auto">
            <a:xfrm>
              <a:off x="3145381" y="2826081"/>
              <a:ext cx="3051469" cy="1025939"/>
            </a:xfrm>
            <a:prstGeom prst="rect">
              <a:avLst/>
            </a:prstGeom>
            <a:solidFill>
              <a:srgbClr val="0070C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45720" rIns="179285" bIns="45720" numCol="1" rtlCol="0" anchor="ctr" anchorCtr="0" compatLnSpc="1">
              <a:prstTxWarp prst="textNoShape">
                <a:avLst/>
              </a:prstTxWarp>
            </a:bodyPr>
            <a:lstStyle/>
            <a:p>
              <a:pPr algn="ctr" defTabSz="896386">
                <a:lnSpc>
                  <a:spcPct val="90000"/>
                </a:lnSpc>
                <a:spcAft>
                  <a:spcPts val="588"/>
                </a:spcAft>
                <a:defRPr/>
              </a:pPr>
              <a:r>
                <a:rPr lang="en-US" sz="1765" kern="0">
                  <a:gradFill>
                    <a:gsLst>
                      <a:gs pos="2917">
                        <a:srgbClr val="FFFFFF"/>
                      </a:gs>
                      <a:gs pos="30000">
                        <a:srgbClr val="FFFFFF"/>
                      </a:gs>
                    </a:gsLst>
                    <a:lin ang="5400000" scaled="0"/>
                  </a:gradFill>
                  <a:latin typeface="Segoe UI"/>
                </a:rPr>
                <a:t>Create personalized customer experiences </a:t>
              </a:r>
            </a:p>
          </p:txBody>
        </p:sp>
        <p:sp>
          <p:nvSpPr>
            <p:cNvPr id="153" name="Content Placeholder 2"/>
            <p:cNvSpPr txBox="1">
              <a:spLocks/>
            </p:cNvSpPr>
            <p:nvPr/>
          </p:nvSpPr>
          <p:spPr>
            <a:xfrm>
              <a:off x="3185112" y="3905962"/>
              <a:ext cx="3021274" cy="2680505"/>
            </a:xfrm>
            <a:prstGeom prst="rect">
              <a:avLst/>
            </a:prstGeom>
          </p:spPr>
          <p:txBody>
            <a:bodyPr vert="horz" lIns="89642" tIns="44821" rIns="89642" bIns="44821" rtlCol="0" anchor="t">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192">
                <a:spcBef>
                  <a:spcPts val="1567"/>
                </a:spcBef>
                <a:defRPr/>
              </a:pPr>
              <a:r>
                <a:rPr lang="en-US" sz="1568">
                  <a:solidFill>
                    <a:srgbClr val="FFFFFF"/>
                  </a:solidFill>
                  <a:latin typeface="Segoe UI"/>
                </a:rPr>
                <a:t>Personalize the experience for each user</a:t>
              </a:r>
            </a:p>
            <a:p>
              <a:pPr defTabSz="914192">
                <a:spcBef>
                  <a:spcPts val="1567"/>
                </a:spcBef>
                <a:defRPr/>
              </a:pPr>
              <a:r>
                <a:rPr lang="en-US" sz="1568">
                  <a:solidFill>
                    <a:srgbClr val="FFFFFF"/>
                  </a:solidFill>
                  <a:latin typeface="Segoe UI"/>
                </a:rPr>
                <a:t>Analyze your users and provide real-time insights</a:t>
              </a:r>
            </a:p>
          </p:txBody>
        </p:sp>
        <p:sp>
          <p:nvSpPr>
            <p:cNvPr id="166" name="Content Placeholder 2"/>
            <p:cNvSpPr txBox="1">
              <a:spLocks/>
            </p:cNvSpPr>
            <p:nvPr/>
          </p:nvSpPr>
          <p:spPr>
            <a:xfrm>
              <a:off x="6196850" y="3905962"/>
              <a:ext cx="3021274" cy="2680505"/>
            </a:xfrm>
            <a:prstGeom prst="rect">
              <a:avLst/>
            </a:prstGeom>
          </p:spPr>
          <p:txBody>
            <a:bodyPr vert="horz" lIns="89642" tIns="44821" rIns="89642" bIns="44821" rtlCol="0" anchor="t">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192">
                <a:spcBef>
                  <a:spcPts val="1567"/>
                </a:spcBef>
                <a:defRPr/>
              </a:pPr>
              <a:r>
                <a:rPr lang="en-US" sz="1568">
                  <a:solidFill>
                    <a:srgbClr val="FFFFFF"/>
                  </a:solidFill>
                  <a:latin typeface="Segoe UI"/>
                </a:rPr>
                <a:t>Scale up and out quickly</a:t>
              </a:r>
            </a:p>
            <a:p>
              <a:pPr defTabSz="914192">
                <a:spcBef>
                  <a:spcPts val="1567"/>
                </a:spcBef>
                <a:defRPr/>
              </a:pPr>
              <a:r>
                <a:rPr lang="en-US" sz="1568">
                  <a:solidFill>
                    <a:srgbClr val="FFFFFF"/>
                  </a:solidFill>
                  <a:latin typeface="Segoe UI"/>
                </a:rPr>
                <a:t>Stay agile using A/B testing</a:t>
              </a:r>
            </a:p>
            <a:p>
              <a:pPr defTabSz="914192">
                <a:spcBef>
                  <a:spcPts val="1567"/>
                </a:spcBef>
                <a:defRPr/>
              </a:pPr>
              <a:r>
                <a:rPr lang="en-US" sz="1568">
                  <a:solidFill>
                    <a:srgbClr val="FFFFFF"/>
                  </a:solidFill>
                  <a:latin typeface="Segoe UI"/>
                </a:rPr>
                <a:t>Centralize all your web sites on one platform</a:t>
              </a:r>
            </a:p>
          </p:txBody>
        </p:sp>
        <p:sp>
          <p:nvSpPr>
            <p:cNvPr id="167" name="Content Placeholder 2"/>
            <p:cNvSpPr txBox="1">
              <a:spLocks/>
            </p:cNvSpPr>
            <p:nvPr/>
          </p:nvSpPr>
          <p:spPr>
            <a:xfrm>
              <a:off x="9370114" y="3870952"/>
              <a:ext cx="3021274" cy="2680505"/>
            </a:xfrm>
            <a:prstGeom prst="rect">
              <a:avLst/>
            </a:prstGeom>
          </p:spPr>
          <p:txBody>
            <a:bodyPr vert="horz" lIns="89642" tIns="44821" rIns="89642" bIns="44821" rtlCol="0" anchor="t">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192">
                <a:spcBef>
                  <a:spcPts val="1567"/>
                </a:spcBef>
                <a:defRPr/>
              </a:pPr>
              <a:r>
                <a:rPr lang="en-US" sz="1568">
                  <a:solidFill>
                    <a:srgbClr val="FFFFFF"/>
                  </a:solidFill>
                  <a:latin typeface="Segoe UI"/>
                </a:rPr>
                <a:t>Deploy popular CMS’s from Azure Marketplace </a:t>
              </a:r>
            </a:p>
            <a:p>
              <a:pPr defTabSz="914192">
                <a:spcBef>
                  <a:spcPts val="1567"/>
                </a:spcBef>
                <a:defRPr/>
              </a:pPr>
              <a:r>
                <a:rPr lang="en-US" sz="1568">
                  <a:solidFill>
                    <a:srgbClr val="FFFFFF"/>
                  </a:solidFill>
                  <a:latin typeface="Segoe UI"/>
                </a:rPr>
                <a:t>Quickly launch and update your digital marketing experience</a:t>
              </a:r>
            </a:p>
          </p:txBody>
        </p:sp>
      </p:grpSp>
      <p:grpSp>
        <p:nvGrpSpPr>
          <p:cNvPr id="3" name="Group 2"/>
          <p:cNvGrpSpPr/>
          <p:nvPr/>
        </p:nvGrpSpPr>
        <p:grpSpPr>
          <a:xfrm>
            <a:off x="1" y="5670063"/>
            <a:ext cx="12192000" cy="1192031"/>
            <a:chOff x="0" y="5783263"/>
            <a:chExt cx="12436475" cy="1215934"/>
          </a:xfrm>
        </p:grpSpPr>
        <p:grpSp>
          <p:nvGrpSpPr>
            <p:cNvPr id="256" name="Group 255"/>
            <p:cNvGrpSpPr/>
            <p:nvPr/>
          </p:nvGrpSpPr>
          <p:grpSpPr>
            <a:xfrm>
              <a:off x="0" y="5783263"/>
              <a:ext cx="12436475" cy="1215934"/>
              <a:chOff x="0" y="5783263"/>
              <a:chExt cx="12436475" cy="1215934"/>
            </a:xfrm>
          </p:grpSpPr>
          <p:sp>
            <p:nvSpPr>
              <p:cNvPr id="11" name="Rectangle 10"/>
              <p:cNvSpPr/>
              <p:nvPr/>
            </p:nvSpPr>
            <p:spPr bwMode="auto">
              <a:xfrm>
                <a:off x="0" y="5783263"/>
                <a:ext cx="12436475" cy="1215934"/>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a:gradFill>
                    <a:gsLst>
                      <a:gs pos="0">
                        <a:srgbClr val="FFFFFF"/>
                      </a:gs>
                      <a:gs pos="100000">
                        <a:srgbClr val="FFFFFF"/>
                      </a:gs>
                    </a:gsLst>
                    <a:lin ang="5400000" scaled="0"/>
                  </a:gradFill>
                  <a:latin typeface="Segoe UI"/>
                </a:endParaRPr>
              </a:p>
            </p:txBody>
          </p:sp>
          <p:pic>
            <p:nvPicPr>
              <p:cNvPr id="170" name="Picture 16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16066" y="6305529"/>
                <a:ext cx="1492747" cy="354338"/>
              </a:xfrm>
              <a:prstGeom prst="rect">
                <a:avLst/>
              </a:prstGeom>
            </p:spPr>
          </p:pic>
          <p:pic>
            <p:nvPicPr>
              <p:cNvPr id="171" name="Picture 17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68110" y="6288669"/>
                <a:ext cx="1176103" cy="361878"/>
              </a:xfrm>
              <a:prstGeom prst="rect">
                <a:avLst/>
              </a:prstGeom>
            </p:spPr>
          </p:pic>
          <p:pic>
            <p:nvPicPr>
              <p:cNvPr id="172" name="Picture 17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03510" y="6254743"/>
                <a:ext cx="1357043" cy="429730"/>
              </a:xfrm>
              <a:prstGeom prst="rect">
                <a:avLst/>
              </a:prstGeom>
            </p:spPr>
          </p:pic>
          <p:pic>
            <p:nvPicPr>
              <p:cNvPr id="173" name="Picture 17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419851" y="6307517"/>
                <a:ext cx="1583214" cy="324182"/>
              </a:xfrm>
              <a:prstGeom prst="rect">
                <a:avLst/>
              </a:prstGeom>
            </p:spPr>
          </p:pic>
          <p:pic>
            <p:nvPicPr>
              <p:cNvPr id="174" name="Picture 17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24959" y="5905028"/>
                <a:ext cx="1129163" cy="1089498"/>
              </a:xfrm>
              <a:prstGeom prst="rect">
                <a:avLst/>
              </a:prstGeom>
            </p:spPr>
          </p:pic>
          <p:cxnSp>
            <p:nvCxnSpPr>
              <p:cNvPr id="20" name="Straight Connector 19"/>
              <p:cNvCxnSpPr/>
              <p:nvPr/>
            </p:nvCxnSpPr>
            <p:spPr>
              <a:xfrm>
                <a:off x="4164502" y="5905028"/>
                <a:ext cx="10160" cy="963132"/>
              </a:xfrm>
              <a:prstGeom prst="line">
                <a:avLst/>
              </a:prstGeom>
              <a:ln>
                <a:solidFill>
                  <a:schemeClr val="bg1">
                    <a:lumMod val="20000"/>
                    <a:lumOff val="80000"/>
                    <a:alpha val="50000"/>
                  </a:schemeClr>
                </a:solidFill>
                <a:headEnd type="none"/>
                <a:tailEnd type="none"/>
              </a:ln>
            </p:spPr>
            <p:style>
              <a:lnRef idx="3">
                <a:schemeClr val="dk1"/>
              </a:lnRef>
              <a:fillRef idx="0">
                <a:schemeClr val="dk1"/>
              </a:fillRef>
              <a:effectRef idx="2">
                <a:schemeClr val="dk1"/>
              </a:effectRef>
              <a:fontRef idx="minor">
                <a:schemeClr val="tx1"/>
              </a:fontRef>
            </p:style>
          </p:cxnSp>
        </p:grpSp>
        <p:pic>
          <p:nvPicPr>
            <p:cNvPr id="159" name="Picture 15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225900" y="6210129"/>
              <a:ext cx="1484400" cy="421570"/>
            </a:xfrm>
            <a:prstGeom prst="rect">
              <a:avLst/>
            </a:prstGeom>
          </p:spPr>
        </p:pic>
      </p:grpSp>
    </p:spTree>
    <p:extLst>
      <p:ext uri="{BB962C8B-B14F-4D97-AF65-F5344CB8AC3E}">
        <p14:creationId xmlns:p14="http://schemas.microsoft.com/office/powerpoint/2010/main" val="1277915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par>
                                <p:cTn id="9" presetID="1" presetClass="entr" presetSubtype="0" fill="hold" nodeType="withEffect">
                                  <p:stCondLst>
                                    <p:cond delay="0"/>
                                  </p:stCondLst>
                                  <p:childTnLst>
                                    <p:set>
                                      <p:cBhvr>
                                        <p:cTn id="10" dur="1" fill="hold">
                                          <p:stCondLst>
                                            <p:cond delay="499"/>
                                          </p:stCondLst>
                                        </p:cTn>
                                        <p:tgtEl>
                                          <p:spTgt spid="326"/>
                                        </p:tgtEl>
                                        <p:attrNameLst>
                                          <p:attrName>style.visibility</p:attrName>
                                        </p:attrNameLst>
                                      </p:cBhvr>
                                      <p:to>
                                        <p:strVal val="visible"/>
                                      </p:to>
                                    </p:set>
                                  </p:childTnLst>
                                </p:cTn>
                              </p:par>
                              <p:par>
                                <p:cTn id="11" presetID="6" presetClass="emph" presetSubtype="0" accel="100000" autoRev="1" fill="hold" nodeType="withEffect">
                                  <p:stCondLst>
                                    <p:cond delay="0"/>
                                  </p:stCondLst>
                                  <p:childTnLst>
                                    <p:animScale>
                                      <p:cBhvr>
                                        <p:cTn id="12" dur="500" fill="hold"/>
                                        <p:tgtEl>
                                          <p:spTgt spid="326"/>
                                        </p:tgtEl>
                                      </p:cBhvr>
                                      <p:by x="0" y="0"/>
                                    </p:animScale>
                                  </p:childTnLst>
                                </p:cTn>
                              </p:par>
                              <p:par>
                                <p:cTn id="13" presetID="2" presetClass="entr" presetSubtype="2"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anim calcmode="lin" valueType="num">
                                      <p:cBhvr additive="base">
                                        <p:cTn id="15" dur="500" fill="hold"/>
                                        <p:tgtEl>
                                          <p:spTgt spid="17"/>
                                        </p:tgtEl>
                                        <p:attrNameLst>
                                          <p:attrName>ppt_x</p:attrName>
                                        </p:attrNameLst>
                                      </p:cBhvr>
                                      <p:tavLst>
                                        <p:tav tm="0">
                                          <p:val>
                                            <p:strVal val="1+#ppt_w/2"/>
                                          </p:val>
                                        </p:tav>
                                        <p:tav tm="100000">
                                          <p:val>
                                            <p:strVal val="#ppt_x"/>
                                          </p:val>
                                        </p:tav>
                                      </p:tavLst>
                                    </p:anim>
                                    <p:anim calcmode="lin" valueType="num">
                                      <p:cBhvr additive="base">
                                        <p:cTn id="16" dur="500" fill="hold"/>
                                        <p:tgtEl>
                                          <p:spTgt spid="17"/>
                                        </p:tgtEl>
                                        <p:attrNameLst>
                                          <p:attrName>ppt_y</p:attrName>
                                        </p:attrNameLst>
                                      </p:cBhvr>
                                      <p:tavLst>
                                        <p:tav tm="0">
                                          <p:val>
                                            <p:strVal val="#ppt_y"/>
                                          </p:val>
                                        </p:tav>
                                        <p:tav tm="100000">
                                          <p:val>
                                            <p:strVal val="#ppt_y"/>
                                          </p:val>
                                        </p:tav>
                                      </p:tavLst>
                                    </p:anim>
                                  </p:childTnLst>
                                </p:cTn>
                              </p:par>
                            </p:childTnLst>
                          </p:cTn>
                        </p:par>
                        <p:par>
                          <p:cTn id="17" fill="hold">
                            <p:stCondLst>
                              <p:cond delay="1000"/>
                            </p:stCondLst>
                            <p:childTnLst>
                              <p:par>
                                <p:cTn id="18" presetID="10" presetClass="entr" presetSubtype="0" fill="hold" nodeType="after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fade">
                                      <p:cBhvr>
                                        <p:cTn id="2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bwMode="auto">
          <a:xfrm>
            <a:off x="145205" y="687157"/>
            <a:ext cx="3402713" cy="1994411"/>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a:gradFill>
                <a:gsLst>
                  <a:gs pos="0">
                    <a:srgbClr val="FFFFFF"/>
                  </a:gs>
                  <a:gs pos="100000">
                    <a:srgbClr val="FFFFFF"/>
                  </a:gs>
                </a:gsLst>
                <a:lin ang="5400000" scaled="0"/>
              </a:gradFill>
              <a:latin typeface="Segoe UI"/>
            </a:endParaRPr>
          </a:p>
        </p:txBody>
      </p:sp>
      <p:sp>
        <p:nvSpPr>
          <p:cNvPr id="3" name="TextBox 2"/>
          <p:cNvSpPr txBox="1"/>
          <p:nvPr/>
        </p:nvSpPr>
        <p:spPr>
          <a:xfrm>
            <a:off x="3547918" y="687157"/>
            <a:ext cx="8219193" cy="1994411"/>
          </a:xfrm>
          <a:prstGeom prst="rect">
            <a:avLst/>
          </a:prstGeom>
          <a:solidFill>
            <a:srgbClr val="0070C0"/>
          </a:solidFill>
        </p:spPr>
        <p:txBody>
          <a:bodyPr wrap="square" lIns="179285" tIns="143428" rIns="179285" bIns="143428" rtlCol="0">
            <a:spAutoFit/>
          </a:bodyPr>
          <a:lstStyle/>
          <a:p>
            <a:pPr defTabSz="896386">
              <a:lnSpc>
                <a:spcPct val="90000"/>
              </a:lnSpc>
              <a:spcAft>
                <a:spcPts val="588"/>
              </a:spcAft>
              <a:defRPr/>
            </a:pPr>
            <a:r>
              <a:rPr lang="en-US" sz="2353" kern="0">
                <a:solidFill>
                  <a:srgbClr val="FFFFFF"/>
                </a:solidFill>
                <a:latin typeface="Segoe UI"/>
              </a:rPr>
              <a:t>“We can create a one-to-one relationships with fans around the planet with the Microsoft solution, connecting this huge community of people and making the experience of being a supporter of Real Madrid much better.” </a:t>
            </a:r>
          </a:p>
          <a:p>
            <a:pPr defTabSz="896386">
              <a:lnSpc>
                <a:spcPct val="90000"/>
              </a:lnSpc>
              <a:spcAft>
                <a:spcPts val="588"/>
              </a:spcAft>
              <a:defRPr/>
            </a:pPr>
            <a:r>
              <a:rPr lang="en-US" sz="2353" i="1" kern="0">
                <a:solidFill>
                  <a:srgbClr val="FFFFFF"/>
                </a:solidFill>
                <a:latin typeface="Segoe UI"/>
              </a:rPr>
              <a:t>José </a:t>
            </a:r>
            <a:r>
              <a:rPr lang="en-US" sz="2353" i="1" kern="0" err="1">
                <a:solidFill>
                  <a:srgbClr val="FFFFFF"/>
                </a:solidFill>
                <a:latin typeface="Segoe UI"/>
              </a:rPr>
              <a:t>Ángel</a:t>
            </a:r>
            <a:r>
              <a:rPr lang="en-US" sz="2353" i="1" kern="0">
                <a:solidFill>
                  <a:srgbClr val="FFFFFF"/>
                </a:solidFill>
                <a:latin typeface="Segoe UI"/>
              </a:rPr>
              <a:t> Sánchez – CEO Real Madrid</a:t>
            </a:r>
            <a:endParaRPr lang="en-US" sz="2353" kern="0">
              <a:solidFill>
                <a:srgbClr val="FFFFFF"/>
              </a:solidFill>
              <a:latin typeface="Segoe UI"/>
            </a:endParaRPr>
          </a:p>
        </p:txBody>
      </p:sp>
      <p:pic>
        <p:nvPicPr>
          <p:cNvPr id="158" name="Picture 157"/>
          <p:cNvPicPr/>
          <p:nvPr/>
        </p:nvPicPr>
        <p:blipFill>
          <a:blip r:embed="rId3"/>
          <a:stretch>
            <a:fillRect/>
          </a:stretch>
        </p:blipFill>
        <p:spPr>
          <a:xfrm>
            <a:off x="639402" y="1244006"/>
            <a:ext cx="2171011" cy="862115"/>
          </a:xfrm>
          <a:prstGeom prst="rect">
            <a:avLst/>
          </a:prstGeom>
        </p:spPr>
      </p:pic>
      <p:sp>
        <p:nvSpPr>
          <p:cNvPr id="9" name="TextBox 8"/>
          <p:cNvSpPr txBox="1"/>
          <p:nvPr/>
        </p:nvSpPr>
        <p:spPr>
          <a:xfrm>
            <a:off x="145205" y="3336700"/>
            <a:ext cx="3225071" cy="2249872"/>
          </a:xfrm>
          <a:prstGeom prst="rect">
            <a:avLst/>
          </a:prstGeom>
          <a:noFill/>
        </p:spPr>
        <p:txBody>
          <a:bodyPr wrap="square" lIns="179285" tIns="143428" rIns="179285" bIns="143428" rtlCol="0">
            <a:spAutoFit/>
          </a:bodyPr>
          <a:lstStyle/>
          <a:p>
            <a:pPr defTabSz="896386">
              <a:lnSpc>
                <a:spcPct val="90000"/>
              </a:lnSpc>
              <a:spcAft>
                <a:spcPts val="980"/>
              </a:spcAft>
              <a:defRPr/>
            </a:pPr>
            <a:r>
              <a:rPr lang="en-US" sz="2353" kern="0">
                <a:gradFill>
                  <a:gsLst>
                    <a:gs pos="2917">
                      <a:srgbClr val="FFFFFF"/>
                    </a:gs>
                    <a:gs pos="30000">
                      <a:srgbClr val="FFFFFF"/>
                    </a:gs>
                  </a:gsLst>
                  <a:lin ang="5400000" scaled="0"/>
                </a:gradFill>
                <a:latin typeface="Segoe UI"/>
              </a:rPr>
              <a:t>Challenge</a:t>
            </a:r>
          </a:p>
          <a:p>
            <a:pPr defTabSz="896386">
              <a:lnSpc>
                <a:spcPct val="90000"/>
              </a:lnSpc>
              <a:spcAft>
                <a:spcPts val="588"/>
              </a:spcAft>
              <a:defRPr/>
            </a:pPr>
            <a:r>
              <a:rPr lang="en-US" sz="1961" kern="0">
                <a:gradFill>
                  <a:gsLst>
                    <a:gs pos="2917">
                      <a:srgbClr val="FFFFFF"/>
                    </a:gs>
                    <a:gs pos="30000">
                      <a:srgbClr val="FFFFFF"/>
                    </a:gs>
                  </a:gsLst>
                  <a:lin ang="5400000" scaled="0"/>
                </a:gradFill>
                <a:latin typeface="Segoe UI"/>
              </a:rPr>
              <a:t>Ability to directly engage with Real Madrid’s 450 million global supporters</a:t>
            </a:r>
          </a:p>
          <a:p>
            <a:pPr defTabSz="896386">
              <a:lnSpc>
                <a:spcPct val="90000"/>
              </a:lnSpc>
              <a:spcAft>
                <a:spcPts val="588"/>
              </a:spcAft>
              <a:defRPr/>
            </a:pPr>
            <a:endParaRPr lang="en-US" sz="1961" kern="0">
              <a:gradFill>
                <a:gsLst>
                  <a:gs pos="2917">
                    <a:srgbClr val="FFFFFF"/>
                  </a:gs>
                  <a:gs pos="30000">
                    <a:srgbClr val="FFFFFF"/>
                  </a:gs>
                </a:gsLst>
                <a:lin ang="5400000" scaled="0"/>
              </a:gradFill>
              <a:latin typeface="Segoe UI"/>
            </a:endParaRPr>
          </a:p>
          <a:p>
            <a:pPr defTabSz="896386">
              <a:lnSpc>
                <a:spcPct val="90000"/>
              </a:lnSpc>
              <a:spcAft>
                <a:spcPts val="588"/>
              </a:spcAft>
              <a:defRPr/>
            </a:pPr>
            <a:endParaRPr lang="en-US" sz="1961" kern="0">
              <a:gradFill>
                <a:gsLst>
                  <a:gs pos="2917">
                    <a:srgbClr val="FFFFFF"/>
                  </a:gs>
                  <a:gs pos="30000">
                    <a:srgbClr val="FFFFFF"/>
                  </a:gs>
                </a:gsLst>
                <a:lin ang="5400000" scaled="0"/>
              </a:gradFill>
              <a:latin typeface="Segoe UI"/>
            </a:endParaRPr>
          </a:p>
        </p:txBody>
      </p:sp>
      <p:sp>
        <p:nvSpPr>
          <p:cNvPr id="160" name="TextBox 159"/>
          <p:cNvSpPr txBox="1"/>
          <p:nvPr/>
        </p:nvSpPr>
        <p:spPr>
          <a:xfrm>
            <a:off x="3960444" y="3333167"/>
            <a:ext cx="5252811" cy="3713246"/>
          </a:xfrm>
          <a:prstGeom prst="rect">
            <a:avLst/>
          </a:prstGeom>
          <a:noFill/>
        </p:spPr>
        <p:txBody>
          <a:bodyPr wrap="square" lIns="179285" tIns="143428" rIns="179285" bIns="143428" rtlCol="0">
            <a:spAutoFit/>
          </a:bodyPr>
          <a:lstStyle/>
          <a:p>
            <a:pPr defTabSz="896386">
              <a:lnSpc>
                <a:spcPct val="90000"/>
              </a:lnSpc>
              <a:spcAft>
                <a:spcPts val="980"/>
              </a:spcAft>
              <a:defRPr/>
            </a:pPr>
            <a:r>
              <a:rPr lang="en-US" sz="2353" kern="0">
                <a:gradFill>
                  <a:gsLst>
                    <a:gs pos="2917">
                      <a:srgbClr val="FFFFFF"/>
                    </a:gs>
                    <a:gs pos="30000">
                      <a:srgbClr val="FFFFFF"/>
                    </a:gs>
                  </a:gsLst>
                  <a:lin ang="5400000" scaled="0"/>
                </a:gradFill>
                <a:latin typeface="Segoe UI"/>
              </a:rPr>
              <a:t>Benefits</a:t>
            </a:r>
          </a:p>
          <a:p>
            <a:pPr marL="336145" indent="-336145" defTabSz="896386">
              <a:lnSpc>
                <a:spcPct val="90000"/>
              </a:lnSpc>
              <a:spcAft>
                <a:spcPts val="588"/>
              </a:spcAft>
              <a:buFont typeface="Wingdings" panose="05000000000000000000" pitchFamily="2" charset="2"/>
              <a:buChar char="§"/>
              <a:defRPr/>
            </a:pPr>
            <a:r>
              <a:rPr lang="en-US" sz="1961" kern="0">
                <a:gradFill>
                  <a:gsLst>
                    <a:gs pos="2917">
                      <a:srgbClr val="FFFFFF"/>
                    </a:gs>
                    <a:gs pos="30000">
                      <a:srgbClr val="FFFFFF"/>
                    </a:gs>
                  </a:gsLst>
                  <a:lin ang="5400000" scaled="0"/>
                </a:gradFill>
                <a:latin typeface="Segoe UI"/>
              </a:rPr>
              <a:t>Collect and analyze fan data</a:t>
            </a:r>
          </a:p>
          <a:p>
            <a:pPr marL="336145" indent="-336145" defTabSz="896386">
              <a:lnSpc>
                <a:spcPct val="90000"/>
              </a:lnSpc>
              <a:spcAft>
                <a:spcPts val="588"/>
              </a:spcAft>
              <a:buFont typeface="Wingdings" panose="05000000000000000000" pitchFamily="2" charset="2"/>
              <a:buChar char="§"/>
              <a:defRPr/>
            </a:pPr>
            <a:r>
              <a:rPr lang="en-US" sz="1961" kern="0">
                <a:gradFill>
                  <a:gsLst>
                    <a:gs pos="2917">
                      <a:srgbClr val="FFFFFF"/>
                    </a:gs>
                    <a:gs pos="30000">
                      <a:srgbClr val="FFFFFF"/>
                    </a:gs>
                  </a:gsLst>
                  <a:lin ang="5400000" scaled="0"/>
                </a:gradFill>
                <a:latin typeface="Segoe UI"/>
              </a:rPr>
              <a:t>Social media engagement</a:t>
            </a:r>
          </a:p>
          <a:p>
            <a:pPr marL="336145" indent="-336145" defTabSz="896386">
              <a:lnSpc>
                <a:spcPct val="90000"/>
              </a:lnSpc>
              <a:spcAft>
                <a:spcPts val="588"/>
              </a:spcAft>
              <a:buFont typeface="Wingdings" panose="05000000000000000000" pitchFamily="2" charset="2"/>
              <a:buChar char="§"/>
              <a:defRPr/>
            </a:pPr>
            <a:r>
              <a:rPr lang="en-US" sz="1961" kern="0">
                <a:gradFill>
                  <a:gsLst>
                    <a:gs pos="2917">
                      <a:srgbClr val="FFFFFF"/>
                    </a:gs>
                    <a:gs pos="30000">
                      <a:srgbClr val="FFFFFF"/>
                    </a:gs>
                  </a:gsLst>
                  <a:lin ang="5400000" scaled="0"/>
                </a:gradFill>
                <a:latin typeface="Segoe UI"/>
              </a:rPr>
              <a:t>Scalability</a:t>
            </a:r>
          </a:p>
          <a:p>
            <a:pPr marL="336145" indent="-336145" defTabSz="896386">
              <a:lnSpc>
                <a:spcPct val="90000"/>
              </a:lnSpc>
              <a:spcAft>
                <a:spcPts val="588"/>
              </a:spcAft>
              <a:buFont typeface="Wingdings" panose="05000000000000000000" pitchFamily="2" charset="2"/>
              <a:buChar char="§"/>
              <a:defRPr/>
            </a:pPr>
            <a:r>
              <a:rPr lang="en-US" sz="1961" kern="0">
                <a:gradFill>
                  <a:gsLst>
                    <a:gs pos="2917">
                      <a:srgbClr val="FFFFFF"/>
                    </a:gs>
                    <a:gs pos="30000">
                      <a:srgbClr val="FFFFFF"/>
                    </a:gs>
                  </a:gsLst>
                  <a:lin ang="5400000" scaled="0"/>
                </a:gradFill>
                <a:latin typeface="Segoe UI"/>
              </a:rPr>
              <a:t>Rich media services</a:t>
            </a:r>
          </a:p>
          <a:p>
            <a:pPr marL="336145" indent="-336145" defTabSz="896386">
              <a:lnSpc>
                <a:spcPct val="90000"/>
              </a:lnSpc>
              <a:spcAft>
                <a:spcPts val="588"/>
              </a:spcAft>
              <a:buFont typeface="Wingdings" panose="05000000000000000000" pitchFamily="2" charset="2"/>
              <a:buChar char="§"/>
              <a:defRPr/>
            </a:pPr>
            <a:r>
              <a:rPr lang="en-US" sz="1961" kern="0">
                <a:gradFill>
                  <a:gsLst>
                    <a:gs pos="2917">
                      <a:srgbClr val="FFFFFF"/>
                    </a:gs>
                    <a:gs pos="30000">
                      <a:srgbClr val="FFFFFF"/>
                    </a:gs>
                  </a:gsLst>
                  <a:lin ang="5400000" scaled="0"/>
                </a:gradFill>
                <a:latin typeface="Segoe UI"/>
              </a:rPr>
              <a:t>Identity &amp; registration mgmt.</a:t>
            </a:r>
          </a:p>
          <a:p>
            <a:pPr marL="336145" indent="-336145" defTabSz="896386">
              <a:lnSpc>
                <a:spcPct val="90000"/>
              </a:lnSpc>
              <a:spcAft>
                <a:spcPts val="588"/>
              </a:spcAft>
              <a:buFont typeface="Wingdings" panose="05000000000000000000" pitchFamily="2" charset="2"/>
              <a:buChar char="§"/>
              <a:defRPr/>
            </a:pPr>
            <a:r>
              <a:rPr lang="en-US" sz="1961" kern="0">
                <a:gradFill>
                  <a:gsLst>
                    <a:gs pos="2917">
                      <a:srgbClr val="FFFFFF"/>
                    </a:gs>
                    <a:gs pos="30000">
                      <a:srgbClr val="FFFFFF"/>
                    </a:gs>
                  </a:gsLst>
                  <a:lin ang="5400000" scaled="0"/>
                </a:gradFill>
                <a:latin typeface="Segoe UI"/>
              </a:rPr>
              <a:t>Create near-real-time marketing campaigns</a:t>
            </a:r>
          </a:p>
          <a:p>
            <a:pPr marL="336145" indent="-336145" defTabSz="896386">
              <a:lnSpc>
                <a:spcPct val="90000"/>
              </a:lnSpc>
              <a:spcAft>
                <a:spcPts val="588"/>
              </a:spcAft>
              <a:buFont typeface="Wingdings" panose="05000000000000000000" pitchFamily="2" charset="2"/>
              <a:buChar char="§"/>
              <a:defRPr/>
            </a:pPr>
            <a:r>
              <a:rPr lang="en-US" sz="1961" kern="0">
                <a:gradFill>
                  <a:gsLst>
                    <a:gs pos="2917">
                      <a:srgbClr val="FFFFFF"/>
                    </a:gs>
                    <a:gs pos="30000">
                      <a:srgbClr val="FFFFFF"/>
                    </a:gs>
                  </a:gsLst>
                  <a:lin ang="5400000" scaled="0"/>
                </a:gradFill>
                <a:latin typeface="Segoe UI"/>
              </a:rPr>
              <a:t>Integrated tools and DevOps</a:t>
            </a:r>
          </a:p>
          <a:p>
            <a:pPr defTabSz="896386">
              <a:lnSpc>
                <a:spcPct val="90000"/>
              </a:lnSpc>
              <a:spcAft>
                <a:spcPts val="588"/>
              </a:spcAft>
              <a:defRPr/>
            </a:pPr>
            <a:endParaRPr lang="en-US" sz="1961" kern="0">
              <a:gradFill>
                <a:gsLst>
                  <a:gs pos="2917">
                    <a:srgbClr val="FFFFFF"/>
                  </a:gs>
                  <a:gs pos="30000">
                    <a:srgbClr val="FFFFFF"/>
                  </a:gs>
                </a:gsLst>
                <a:lin ang="5400000" scaled="0"/>
              </a:gradFill>
              <a:latin typeface="Segoe UI"/>
            </a:endParaRPr>
          </a:p>
        </p:txBody>
      </p:sp>
      <p:pic>
        <p:nvPicPr>
          <p:cNvPr id="162" name="Picture 161"/>
          <p:cNvPicPr>
            <a:picLocks noChangeAspect="1"/>
          </p:cNvPicPr>
          <p:nvPr/>
        </p:nvPicPr>
        <p:blipFill>
          <a:blip r:embed="rId4"/>
          <a:stretch>
            <a:fillRect/>
          </a:stretch>
        </p:blipFill>
        <p:spPr>
          <a:xfrm>
            <a:off x="9527533" y="3786820"/>
            <a:ext cx="2239578" cy="2241674"/>
          </a:xfrm>
          <a:prstGeom prst="rect">
            <a:avLst/>
          </a:prstGeom>
        </p:spPr>
      </p:pic>
    </p:spTree>
    <p:extLst>
      <p:ext uri="{BB962C8B-B14F-4D97-AF65-F5344CB8AC3E}">
        <p14:creationId xmlns:p14="http://schemas.microsoft.com/office/powerpoint/2010/main" val="670980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50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10" presetClass="entr" presetSubtype="0"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par>
                          <p:cTn id="13" fill="hold">
                            <p:stCondLst>
                              <p:cond delay="1500"/>
                            </p:stCondLst>
                            <p:childTnLst>
                              <p:par>
                                <p:cTn id="14" presetID="10" presetClass="entr" presetSubtype="0" fill="hold" grpId="0" nodeType="afterEffect">
                                  <p:stCondLst>
                                    <p:cond delay="0"/>
                                  </p:stCondLst>
                                  <p:childTnLst>
                                    <p:set>
                                      <p:cBhvr>
                                        <p:cTn id="15" dur="1" fill="hold">
                                          <p:stCondLst>
                                            <p:cond delay="0"/>
                                          </p:stCondLst>
                                        </p:cTn>
                                        <p:tgtEl>
                                          <p:spTgt spid="160"/>
                                        </p:tgtEl>
                                        <p:attrNameLst>
                                          <p:attrName>style.visibility</p:attrName>
                                        </p:attrNameLst>
                                      </p:cBhvr>
                                      <p:to>
                                        <p:strVal val="visible"/>
                                      </p:to>
                                    </p:set>
                                    <p:animEffect transition="in" filter="fade">
                                      <p:cBhvr>
                                        <p:cTn id="16" dur="500"/>
                                        <p:tgtEl>
                                          <p:spTgt spid="160"/>
                                        </p:tgtEl>
                                      </p:cBhvr>
                                    </p:animEffect>
                                  </p:childTnLst>
                                </p:cTn>
                              </p:par>
                            </p:childTnLst>
                          </p:cTn>
                        </p:par>
                        <p:par>
                          <p:cTn id="17" fill="hold">
                            <p:stCondLst>
                              <p:cond delay="2000"/>
                            </p:stCondLst>
                            <p:childTnLst>
                              <p:par>
                                <p:cTn id="18" presetID="10" presetClass="entr" presetSubtype="0" fill="hold" nodeType="afterEffect">
                                  <p:stCondLst>
                                    <p:cond delay="0"/>
                                  </p:stCondLst>
                                  <p:childTnLst>
                                    <p:set>
                                      <p:cBhvr>
                                        <p:cTn id="19" dur="1" fill="hold">
                                          <p:stCondLst>
                                            <p:cond delay="0"/>
                                          </p:stCondLst>
                                        </p:cTn>
                                        <p:tgtEl>
                                          <p:spTgt spid="162"/>
                                        </p:tgtEl>
                                        <p:attrNameLst>
                                          <p:attrName>style.visibility</p:attrName>
                                        </p:attrNameLst>
                                      </p:cBhvr>
                                      <p:to>
                                        <p:strVal val="visible"/>
                                      </p:to>
                                    </p:set>
                                    <p:animEffect transition="in" filter="fade">
                                      <p:cBhvr>
                                        <p:cTn id="20" dur="500"/>
                                        <p:tgtEl>
                                          <p:spTgt spid="1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9" grpId="0"/>
      <p:bldP spid="160"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bwMode="auto">
          <a:xfrm>
            <a:off x="3083550" y="1208055"/>
            <a:ext cx="9108451" cy="1522906"/>
          </a:xfrm>
          <a:prstGeom prst="rect">
            <a:avLst/>
          </a:prstGeom>
          <a:solidFill>
            <a:srgbClr val="005AA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45720" rIns="179285" bIns="45720" numCol="1" rtlCol="0" anchor="ctr" anchorCtr="0" compatLnSpc="1">
            <a:prstTxWarp prst="textNoShape">
              <a:avLst/>
            </a:prstTxWarp>
          </a:bodyPr>
          <a:lstStyle/>
          <a:p>
            <a:pPr marL="336145" indent="-336145" defTabSz="896386">
              <a:lnSpc>
                <a:spcPct val="90000"/>
              </a:lnSpc>
              <a:spcAft>
                <a:spcPts val="588"/>
              </a:spcAft>
              <a:buFont typeface="Wingdings" panose="05000000000000000000" pitchFamily="2" charset="2"/>
              <a:buChar char="ü"/>
              <a:defRPr/>
            </a:pPr>
            <a:r>
              <a:rPr lang="en-US" sz="2255" kern="0">
                <a:gradFill>
                  <a:gsLst>
                    <a:gs pos="2917">
                      <a:srgbClr val="FFFFFF"/>
                    </a:gs>
                    <a:gs pos="30000">
                      <a:srgbClr val="FFFFFF"/>
                    </a:gs>
                  </a:gsLst>
                  <a:lin ang="5400000" scaled="0"/>
                </a:gradFill>
                <a:latin typeface="Segoe UI"/>
              </a:rPr>
              <a:t>Smartphone adoption is 10X faster than the PC boom of the 80s</a:t>
            </a:r>
          </a:p>
          <a:p>
            <a:pPr marL="336145" indent="-336145" defTabSz="914367">
              <a:lnSpc>
                <a:spcPct val="90000"/>
              </a:lnSpc>
              <a:spcAft>
                <a:spcPts val="588"/>
              </a:spcAft>
              <a:buFont typeface="Wingdings" panose="05000000000000000000" pitchFamily="2" charset="2"/>
              <a:buChar char="ü"/>
            </a:pPr>
            <a:r>
              <a:rPr lang="en-US" sz="2353">
                <a:gradFill>
                  <a:gsLst>
                    <a:gs pos="2917">
                      <a:srgbClr val="FFFFFF"/>
                    </a:gs>
                    <a:gs pos="30000">
                      <a:srgbClr val="FFFFFF"/>
                    </a:gs>
                  </a:gsLst>
                  <a:lin ang="5400000" scaled="0"/>
                </a:gradFill>
                <a:latin typeface="Segoe UI"/>
              </a:rPr>
              <a:t>Demand for mobile app development services will grow at least 5x faster than internal IT capacity</a:t>
            </a:r>
          </a:p>
        </p:txBody>
      </p:sp>
      <p:sp>
        <p:nvSpPr>
          <p:cNvPr id="28" name="Title 8"/>
          <p:cNvSpPr>
            <a:spLocks noGrp="1"/>
          </p:cNvSpPr>
          <p:nvPr>
            <p:ph type="title"/>
          </p:nvPr>
        </p:nvSpPr>
        <p:spPr/>
        <p:txBody>
          <a:bodyPr/>
          <a:lstStyle/>
          <a:p>
            <a:r>
              <a:rPr lang="en-US"/>
              <a:t>Mobile apps</a:t>
            </a:r>
          </a:p>
        </p:txBody>
      </p:sp>
      <p:grpSp>
        <p:nvGrpSpPr>
          <p:cNvPr id="4" name="Group 3"/>
          <p:cNvGrpSpPr/>
          <p:nvPr/>
        </p:nvGrpSpPr>
        <p:grpSpPr>
          <a:xfrm>
            <a:off x="3083550" y="2771013"/>
            <a:ext cx="9079051" cy="3686465"/>
            <a:chOff x="3145381" y="2826081"/>
            <a:chExt cx="9261105" cy="3760386"/>
          </a:xfrm>
        </p:grpSpPr>
        <p:sp>
          <p:nvSpPr>
            <p:cNvPr id="164" name="Rectangle 163"/>
            <p:cNvSpPr/>
            <p:nvPr/>
          </p:nvSpPr>
          <p:spPr bwMode="auto">
            <a:xfrm>
              <a:off x="6250199" y="2826081"/>
              <a:ext cx="3051469" cy="1025939"/>
            </a:xfrm>
            <a:prstGeom prst="rect">
              <a:avLst/>
            </a:prstGeom>
            <a:solidFill>
              <a:srgbClr val="0070C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45720" rIns="179285" bIns="45720" numCol="1" rtlCol="0" anchor="ctr" anchorCtr="0" compatLnSpc="1">
              <a:prstTxWarp prst="textNoShape">
                <a:avLst/>
              </a:prstTxWarp>
            </a:bodyPr>
            <a:lstStyle/>
            <a:p>
              <a:pPr algn="ctr" defTabSz="896386">
                <a:lnSpc>
                  <a:spcPct val="90000"/>
                </a:lnSpc>
                <a:spcAft>
                  <a:spcPts val="588"/>
                </a:spcAft>
                <a:defRPr/>
              </a:pPr>
              <a:r>
                <a:rPr lang="en-US" sz="1765" kern="0">
                  <a:gradFill>
                    <a:gsLst>
                      <a:gs pos="2917">
                        <a:srgbClr val="FFFFFF"/>
                      </a:gs>
                      <a:gs pos="30000">
                        <a:srgbClr val="FFFFFF"/>
                      </a:gs>
                    </a:gsLst>
                    <a:lin ang="5400000" scaled="0"/>
                  </a:gradFill>
                  <a:latin typeface="Segoe UI"/>
                </a:rPr>
                <a:t>Create cross-platform mobile apps</a:t>
              </a:r>
            </a:p>
          </p:txBody>
        </p:sp>
        <p:sp>
          <p:nvSpPr>
            <p:cNvPr id="165" name="Rectangle 164"/>
            <p:cNvSpPr/>
            <p:nvPr/>
          </p:nvSpPr>
          <p:spPr bwMode="auto">
            <a:xfrm>
              <a:off x="9355017" y="2826081"/>
              <a:ext cx="3051469" cy="1025939"/>
            </a:xfrm>
            <a:prstGeom prst="rect">
              <a:avLst/>
            </a:prstGeom>
            <a:solidFill>
              <a:srgbClr val="0070C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45720" rIns="179285" bIns="45720" numCol="1" rtlCol="0" anchor="ctr" anchorCtr="0" compatLnSpc="1">
              <a:prstTxWarp prst="textNoShape">
                <a:avLst/>
              </a:prstTxWarp>
            </a:bodyPr>
            <a:lstStyle/>
            <a:p>
              <a:pPr algn="ctr" defTabSz="896386">
                <a:lnSpc>
                  <a:spcPct val="90000"/>
                </a:lnSpc>
                <a:spcAft>
                  <a:spcPts val="588"/>
                </a:spcAft>
                <a:defRPr/>
              </a:pPr>
              <a:r>
                <a:rPr lang="en-US" sz="1765" kern="0">
                  <a:gradFill>
                    <a:gsLst>
                      <a:gs pos="2917">
                        <a:srgbClr val="FFFFFF"/>
                      </a:gs>
                      <a:gs pos="30000">
                        <a:srgbClr val="FFFFFF"/>
                      </a:gs>
                    </a:gsLst>
                    <a:lin ang="5400000" scaled="0"/>
                  </a:gradFill>
                  <a:latin typeface="Segoe UI"/>
                </a:rPr>
                <a:t>DevOps to build mobile apps</a:t>
              </a:r>
            </a:p>
          </p:txBody>
        </p:sp>
        <p:sp>
          <p:nvSpPr>
            <p:cNvPr id="8" name="Rectangle 7"/>
            <p:cNvSpPr/>
            <p:nvPr/>
          </p:nvSpPr>
          <p:spPr bwMode="auto">
            <a:xfrm>
              <a:off x="3145381" y="2826081"/>
              <a:ext cx="3051469" cy="1025939"/>
            </a:xfrm>
            <a:prstGeom prst="rect">
              <a:avLst/>
            </a:prstGeom>
            <a:solidFill>
              <a:srgbClr val="0070C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45720" rIns="179285" bIns="45720" numCol="1" rtlCol="0" anchor="ctr" anchorCtr="0" compatLnSpc="1">
              <a:prstTxWarp prst="textNoShape">
                <a:avLst/>
              </a:prstTxWarp>
            </a:bodyPr>
            <a:lstStyle/>
            <a:p>
              <a:pPr algn="ctr" defTabSz="896386">
                <a:lnSpc>
                  <a:spcPct val="90000"/>
                </a:lnSpc>
                <a:spcAft>
                  <a:spcPts val="588"/>
                </a:spcAft>
                <a:defRPr/>
              </a:pPr>
              <a:r>
                <a:rPr lang="en-US" sz="1765" kern="0">
                  <a:gradFill>
                    <a:gsLst>
                      <a:gs pos="2917">
                        <a:srgbClr val="FFFFFF"/>
                      </a:gs>
                      <a:gs pos="30000">
                        <a:srgbClr val="FFFFFF"/>
                      </a:gs>
                    </a:gsLst>
                    <a:lin ang="5400000" scaled="0"/>
                  </a:gradFill>
                  <a:latin typeface="Segoe UI"/>
                </a:rPr>
                <a:t>Build powerful mobile back ends</a:t>
              </a:r>
            </a:p>
          </p:txBody>
        </p:sp>
        <p:sp>
          <p:nvSpPr>
            <p:cNvPr id="153" name="Content Placeholder 2"/>
            <p:cNvSpPr txBox="1">
              <a:spLocks/>
            </p:cNvSpPr>
            <p:nvPr/>
          </p:nvSpPr>
          <p:spPr>
            <a:xfrm>
              <a:off x="3185112" y="3905962"/>
              <a:ext cx="3021274" cy="2680505"/>
            </a:xfrm>
            <a:prstGeom prst="rect">
              <a:avLst/>
            </a:prstGeom>
          </p:spPr>
          <p:txBody>
            <a:bodyPr vert="horz" lIns="89642" tIns="44821" rIns="89642" bIns="44821" rtlCol="0" anchor="t">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192">
                <a:spcBef>
                  <a:spcPts val="1567"/>
                </a:spcBef>
                <a:defRPr/>
              </a:pPr>
              <a:r>
                <a:rPr lang="en-US" sz="1568">
                  <a:solidFill>
                    <a:srgbClr val="FFFFFF"/>
                  </a:solidFill>
                  <a:latin typeface="Segoe UI"/>
                </a:rPr>
                <a:t>Offline data sync</a:t>
              </a:r>
            </a:p>
            <a:p>
              <a:pPr defTabSz="914192">
                <a:spcBef>
                  <a:spcPts val="1567"/>
                </a:spcBef>
                <a:defRPr/>
              </a:pPr>
              <a:r>
                <a:rPr lang="en-US" sz="1568">
                  <a:solidFill>
                    <a:srgbClr val="FFFFFF"/>
                  </a:solidFill>
                  <a:latin typeface="Segoe UI"/>
                </a:rPr>
                <a:t>Push notifications</a:t>
              </a:r>
            </a:p>
            <a:p>
              <a:pPr defTabSz="914192">
                <a:spcBef>
                  <a:spcPts val="1567"/>
                </a:spcBef>
                <a:defRPr/>
              </a:pPr>
              <a:r>
                <a:rPr lang="en-US" sz="1568">
                  <a:solidFill>
                    <a:srgbClr val="FFFFFF"/>
                  </a:solidFill>
                  <a:latin typeface="Segoe UI"/>
                </a:rPr>
                <a:t>Single Sign-on</a:t>
              </a:r>
            </a:p>
          </p:txBody>
        </p:sp>
        <p:sp>
          <p:nvSpPr>
            <p:cNvPr id="166" name="Content Placeholder 2"/>
            <p:cNvSpPr txBox="1">
              <a:spLocks/>
            </p:cNvSpPr>
            <p:nvPr/>
          </p:nvSpPr>
          <p:spPr>
            <a:xfrm>
              <a:off x="6196850" y="3905962"/>
              <a:ext cx="3021274" cy="2680505"/>
            </a:xfrm>
            <a:prstGeom prst="rect">
              <a:avLst/>
            </a:prstGeom>
          </p:spPr>
          <p:txBody>
            <a:bodyPr vert="horz" lIns="89642" tIns="44821" rIns="89642" bIns="44821" rtlCol="0" anchor="t">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192">
                <a:spcBef>
                  <a:spcPts val="1567"/>
                </a:spcBef>
                <a:defRPr/>
              </a:pPr>
              <a:r>
                <a:rPr lang="en-US" sz="1568">
                  <a:solidFill>
                    <a:srgbClr val="FFFFFF"/>
                  </a:solidFill>
                  <a:latin typeface="Segoe UI"/>
                </a:rPr>
                <a:t>Cross-platform development</a:t>
              </a:r>
            </a:p>
            <a:p>
              <a:pPr defTabSz="914192">
                <a:spcBef>
                  <a:spcPts val="1567"/>
                </a:spcBef>
                <a:defRPr/>
              </a:pPr>
              <a:r>
                <a:rPr lang="en-US" sz="1568">
                  <a:solidFill>
                    <a:srgbClr val="FFFFFF"/>
                  </a:solidFill>
                  <a:latin typeface="Segoe UI"/>
                </a:rPr>
                <a:t>Leverage your existing skills</a:t>
              </a:r>
            </a:p>
            <a:p>
              <a:pPr defTabSz="914192">
                <a:spcBef>
                  <a:spcPts val="1567"/>
                </a:spcBef>
                <a:defRPr/>
              </a:pPr>
              <a:r>
                <a:rPr lang="en-US" sz="1568">
                  <a:solidFill>
                    <a:srgbClr val="FFFFFF"/>
                  </a:solidFill>
                  <a:latin typeface="Segoe UI"/>
                </a:rPr>
                <a:t>Target every device</a:t>
              </a:r>
            </a:p>
          </p:txBody>
        </p:sp>
        <p:sp>
          <p:nvSpPr>
            <p:cNvPr id="167" name="Content Placeholder 2"/>
            <p:cNvSpPr txBox="1">
              <a:spLocks/>
            </p:cNvSpPr>
            <p:nvPr/>
          </p:nvSpPr>
          <p:spPr>
            <a:xfrm>
              <a:off x="9370114" y="3870952"/>
              <a:ext cx="3021274" cy="2680505"/>
            </a:xfrm>
            <a:prstGeom prst="rect">
              <a:avLst/>
            </a:prstGeom>
          </p:spPr>
          <p:txBody>
            <a:bodyPr vert="horz" lIns="89642" tIns="44821" rIns="89642" bIns="44821" rtlCol="0" anchor="t">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192">
                <a:spcBef>
                  <a:spcPts val="1567"/>
                </a:spcBef>
                <a:defRPr/>
              </a:pPr>
              <a:r>
                <a:rPr lang="en-US" sz="1568">
                  <a:solidFill>
                    <a:srgbClr val="FFFFFF"/>
                  </a:solidFill>
                  <a:latin typeface="Segoe UI"/>
                </a:rPr>
                <a:t>Plan, build, test, deploy, and monitor mobile apps </a:t>
              </a:r>
            </a:p>
            <a:p>
              <a:pPr defTabSz="914192">
                <a:spcBef>
                  <a:spcPts val="1567"/>
                </a:spcBef>
                <a:defRPr/>
              </a:pPr>
              <a:r>
                <a:rPr lang="en-US" sz="1568">
                  <a:solidFill>
                    <a:srgbClr val="FFFFFF"/>
                  </a:solidFill>
                  <a:latin typeface="Segoe UI"/>
                </a:rPr>
                <a:t>Deliver mobile apps quickly</a:t>
              </a:r>
            </a:p>
            <a:p>
              <a:pPr defTabSz="914192">
                <a:spcBef>
                  <a:spcPts val="1567"/>
                </a:spcBef>
                <a:defRPr/>
              </a:pPr>
              <a:r>
                <a:rPr lang="en-US" sz="1568">
                  <a:solidFill>
                    <a:srgbClr val="FFFFFF"/>
                  </a:solidFill>
                  <a:latin typeface="Segoe UI"/>
                </a:rPr>
                <a:t>Connect business data and LOB apps to mobile</a:t>
              </a:r>
            </a:p>
          </p:txBody>
        </p:sp>
      </p:grpSp>
      <p:grpSp>
        <p:nvGrpSpPr>
          <p:cNvPr id="159" name="Group 158"/>
          <p:cNvGrpSpPr>
            <a:grpSpLocks noChangeAspect="1"/>
          </p:cNvGrpSpPr>
          <p:nvPr/>
        </p:nvGrpSpPr>
        <p:grpSpPr>
          <a:xfrm>
            <a:off x="269241" y="2011078"/>
            <a:ext cx="2525639" cy="2525640"/>
            <a:chOff x="484508" y="1618856"/>
            <a:chExt cx="3504722" cy="3504723"/>
          </a:xfrm>
        </p:grpSpPr>
        <p:sp>
          <p:nvSpPr>
            <p:cNvPr id="160" name="Oval 159"/>
            <p:cNvSpPr/>
            <p:nvPr/>
          </p:nvSpPr>
          <p:spPr bwMode="auto">
            <a:xfrm>
              <a:off x="484508" y="1618857"/>
              <a:ext cx="3504722" cy="3504722"/>
            </a:xfrm>
            <a:prstGeom prst="ellipse">
              <a:avLst/>
            </a:prstGeom>
            <a:solidFill>
              <a:schemeClr val="bg2">
                <a:lumMod val="75000"/>
              </a:schemeClr>
            </a:solidFill>
            <a:ln w="22225">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a:gradFill>
                  <a:gsLst>
                    <a:gs pos="0">
                      <a:srgbClr val="FFFFFF"/>
                    </a:gs>
                    <a:gs pos="100000">
                      <a:srgbClr val="FFFFFF"/>
                    </a:gs>
                  </a:gsLst>
                  <a:lin ang="5400000" scaled="0"/>
                </a:gradFill>
                <a:latin typeface="Segoe UI"/>
              </a:endParaRPr>
            </a:p>
          </p:txBody>
        </p:sp>
        <p:sp>
          <p:nvSpPr>
            <p:cNvPr id="161" name="Freeform 311"/>
            <p:cNvSpPr>
              <a:spLocks/>
            </p:cNvSpPr>
            <p:nvPr/>
          </p:nvSpPr>
          <p:spPr bwMode="auto">
            <a:xfrm>
              <a:off x="651437" y="3130631"/>
              <a:ext cx="1040541" cy="1515747"/>
            </a:xfrm>
            <a:custGeom>
              <a:avLst/>
              <a:gdLst>
                <a:gd name="connsiteX0" fmla="*/ 69185 w 1040541"/>
                <a:gd name="connsiteY0" fmla="*/ 0 h 1515747"/>
                <a:gd name="connsiteX1" fmla="*/ 971356 w 1040541"/>
                <a:gd name="connsiteY1" fmla="*/ 0 h 1515747"/>
                <a:gd name="connsiteX2" fmla="*/ 1040541 w 1040541"/>
                <a:gd name="connsiteY2" fmla="*/ 69149 h 1515747"/>
                <a:gd name="connsiteX3" fmla="*/ 1040541 w 1040541"/>
                <a:gd name="connsiteY3" fmla="*/ 1449364 h 1515747"/>
                <a:gd name="connsiteX4" fmla="*/ 971356 w 1040541"/>
                <a:gd name="connsiteY4" fmla="*/ 1515747 h 1515747"/>
                <a:gd name="connsiteX5" fmla="*/ 487452 w 1040541"/>
                <a:gd name="connsiteY5" fmla="*/ 1515747 h 1515747"/>
                <a:gd name="connsiteX6" fmla="*/ 385995 w 1040541"/>
                <a:gd name="connsiteY6" fmla="*/ 1515747 h 1515747"/>
                <a:gd name="connsiteX7" fmla="*/ 346326 w 1040541"/>
                <a:gd name="connsiteY7" fmla="*/ 1479694 h 1515747"/>
                <a:gd name="connsiteX8" fmla="*/ 44572 w 1040541"/>
                <a:gd name="connsiteY8" fmla="*/ 1075866 h 1515747"/>
                <a:gd name="connsiteX9" fmla="*/ 0 w 1040541"/>
                <a:gd name="connsiteY9" fmla="*/ 983341 h 1515747"/>
                <a:gd name="connsiteX10" fmla="*/ 0 w 1040541"/>
                <a:gd name="connsiteY10" fmla="*/ 947207 h 1515747"/>
                <a:gd name="connsiteX11" fmla="*/ 0 w 1040541"/>
                <a:gd name="connsiteY11" fmla="*/ 699788 h 1515747"/>
                <a:gd name="connsiteX12" fmla="*/ 0 w 1040541"/>
                <a:gd name="connsiteY12" fmla="*/ 478512 h 1515747"/>
                <a:gd name="connsiteX13" fmla="*/ 0 w 1040541"/>
                <a:gd name="connsiteY13" fmla="*/ 69149 h 1515747"/>
                <a:gd name="connsiteX14" fmla="*/ 69185 w 1040541"/>
                <a:gd name="connsiteY14" fmla="*/ 0 h 1515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40541" h="1515747">
                  <a:moveTo>
                    <a:pt x="69185" y="0"/>
                  </a:moveTo>
                  <a:cubicBezTo>
                    <a:pt x="69185" y="0"/>
                    <a:pt x="69185" y="0"/>
                    <a:pt x="971356" y="0"/>
                  </a:cubicBezTo>
                  <a:cubicBezTo>
                    <a:pt x="1010100" y="0"/>
                    <a:pt x="1040541" y="30426"/>
                    <a:pt x="1040541" y="69149"/>
                  </a:cubicBezTo>
                  <a:cubicBezTo>
                    <a:pt x="1040541" y="69149"/>
                    <a:pt x="1040541" y="69149"/>
                    <a:pt x="1040541" y="1449364"/>
                  </a:cubicBezTo>
                  <a:cubicBezTo>
                    <a:pt x="1040541" y="1485322"/>
                    <a:pt x="1010100" y="1515747"/>
                    <a:pt x="971356" y="1515747"/>
                  </a:cubicBezTo>
                  <a:cubicBezTo>
                    <a:pt x="971356" y="1515747"/>
                    <a:pt x="971356" y="1515747"/>
                    <a:pt x="487452" y="1515747"/>
                  </a:cubicBezTo>
                  <a:lnTo>
                    <a:pt x="385995" y="1515747"/>
                  </a:lnTo>
                  <a:lnTo>
                    <a:pt x="346326" y="1479694"/>
                  </a:lnTo>
                  <a:cubicBezTo>
                    <a:pt x="227408" y="1360775"/>
                    <a:pt x="125502" y="1224845"/>
                    <a:pt x="44572" y="1075866"/>
                  </a:cubicBezTo>
                  <a:lnTo>
                    <a:pt x="0" y="983341"/>
                  </a:lnTo>
                  <a:lnTo>
                    <a:pt x="0" y="947207"/>
                  </a:lnTo>
                  <a:cubicBezTo>
                    <a:pt x="0" y="875470"/>
                    <a:pt x="0" y="793485"/>
                    <a:pt x="0" y="699788"/>
                  </a:cubicBezTo>
                  <a:lnTo>
                    <a:pt x="0" y="478512"/>
                  </a:lnTo>
                  <a:cubicBezTo>
                    <a:pt x="0" y="478512"/>
                    <a:pt x="0" y="478512"/>
                    <a:pt x="0" y="69149"/>
                  </a:cubicBezTo>
                  <a:cubicBezTo>
                    <a:pt x="0" y="30426"/>
                    <a:pt x="30441" y="0"/>
                    <a:pt x="69185" y="0"/>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noAutofit/>
            </a:bodyPr>
            <a:lstStyle/>
            <a:p>
              <a:pPr defTabSz="896386">
                <a:defRPr/>
              </a:pPr>
              <a:endParaRPr lang="en-US" sz="1765" kern="0">
                <a:solidFill>
                  <a:sysClr val="windowText" lastClr="000000"/>
                </a:solidFill>
                <a:latin typeface="Segoe UI"/>
              </a:endParaRPr>
            </a:p>
          </p:txBody>
        </p:sp>
        <p:sp>
          <p:nvSpPr>
            <p:cNvPr id="162" name="Freeform 313"/>
            <p:cNvSpPr>
              <a:spLocks noChangeArrowheads="1"/>
            </p:cNvSpPr>
            <p:nvPr/>
          </p:nvSpPr>
          <p:spPr bwMode="auto">
            <a:xfrm>
              <a:off x="750926" y="3230120"/>
              <a:ext cx="841562" cy="1319110"/>
            </a:xfrm>
            <a:custGeom>
              <a:avLst/>
              <a:gdLst>
                <a:gd name="connsiteX0" fmla="*/ 0 w 841562"/>
                <a:gd name="connsiteY0" fmla="*/ 0 h 1319110"/>
                <a:gd name="connsiteX1" fmla="*/ 841562 w 841562"/>
                <a:gd name="connsiteY1" fmla="*/ 0 h 1319110"/>
                <a:gd name="connsiteX2" fmla="*/ 841562 w 841562"/>
                <a:gd name="connsiteY2" fmla="*/ 1319110 h 1319110"/>
                <a:gd name="connsiteX3" fmla="*/ 191311 w 841562"/>
                <a:gd name="connsiteY3" fmla="*/ 1319110 h 1319110"/>
                <a:gd name="connsiteX4" fmla="*/ 133736 w 841562"/>
                <a:gd name="connsiteY4" fmla="*/ 1255762 h 1319110"/>
                <a:gd name="connsiteX5" fmla="*/ 32858 w 841562"/>
                <a:gd name="connsiteY5" fmla="*/ 1120860 h 1319110"/>
                <a:gd name="connsiteX6" fmla="*/ 0 w 841562"/>
                <a:gd name="connsiteY6" fmla="*/ 1066774 h 1319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1562" h="1319110">
                  <a:moveTo>
                    <a:pt x="0" y="0"/>
                  </a:moveTo>
                  <a:lnTo>
                    <a:pt x="841562" y="0"/>
                  </a:lnTo>
                  <a:lnTo>
                    <a:pt x="841562" y="1319110"/>
                  </a:lnTo>
                  <a:lnTo>
                    <a:pt x="191311" y="1319110"/>
                  </a:lnTo>
                  <a:lnTo>
                    <a:pt x="133736" y="1255762"/>
                  </a:lnTo>
                  <a:cubicBezTo>
                    <a:pt x="98024" y="1212489"/>
                    <a:pt x="64349" y="1167473"/>
                    <a:pt x="32858" y="1120860"/>
                  </a:cubicBezTo>
                  <a:lnTo>
                    <a:pt x="0" y="1066774"/>
                  </a:lnTo>
                  <a:close/>
                </a:path>
              </a:pathLst>
            </a:cu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noAutofit/>
            </a:bodyPr>
            <a:lstStyle/>
            <a:p>
              <a:pPr defTabSz="896386">
                <a:defRPr/>
              </a:pPr>
              <a:endParaRPr lang="en-US" sz="1765" kern="0">
                <a:solidFill>
                  <a:sysClr val="windowText" lastClr="000000"/>
                </a:solidFill>
                <a:latin typeface="Segoe UI"/>
              </a:endParaRPr>
            </a:p>
          </p:txBody>
        </p:sp>
        <p:grpSp>
          <p:nvGrpSpPr>
            <p:cNvPr id="163" name="Group 162"/>
            <p:cNvGrpSpPr/>
            <p:nvPr/>
          </p:nvGrpSpPr>
          <p:grpSpPr>
            <a:xfrm>
              <a:off x="1751150" y="3488302"/>
              <a:ext cx="658023" cy="1126894"/>
              <a:chOff x="1703525" y="3488302"/>
              <a:chExt cx="658023" cy="1126894"/>
            </a:xfrm>
          </p:grpSpPr>
          <p:sp>
            <p:nvSpPr>
              <p:cNvPr id="193" name="Freeform 161"/>
              <p:cNvSpPr>
                <a:spLocks/>
              </p:cNvSpPr>
              <p:nvPr/>
            </p:nvSpPr>
            <p:spPr bwMode="auto">
              <a:xfrm>
                <a:off x="1703525" y="3488302"/>
                <a:ext cx="658023" cy="1126894"/>
              </a:xfrm>
              <a:custGeom>
                <a:avLst/>
                <a:gdLst>
                  <a:gd name="T0" fmla="*/ 243 w 243"/>
                  <a:gd name="T1" fmla="*/ 400 h 416"/>
                  <a:gd name="T2" fmla="*/ 227 w 243"/>
                  <a:gd name="T3" fmla="*/ 416 h 416"/>
                  <a:gd name="T4" fmla="*/ 15 w 243"/>
                  <a:gd name="T5" fmla="*/ 416 h 416"/>
                  <a:gd name="T6" fmla="*/ 0 w 243"/>
                  <a:gd name="T7" fmla="*/ 400 h 416"/>
                  <a:gd name="T8" fmla="*/ 0 w 243"/>
                  <a:gd name="T9" fmla="*/ 15 h 416"/>
                  <a:gd name="T10" fmla="*/ 15 w 243"/>
                  <a:gd name="T11" fmla="*/ 0 h 416"/>
                  <a:gd name="T12" fmla="*/ 227 w 243"/>
                  <a:gd name="T13" fmla="*/ 0 h 416"/>
                  <a:gd name="T14" fmla="*/ 243 w 243"/>
                  <a:gd name="T15" fmla="*/ 15 h 416"/>
                  <a:gd name="T16" fmla="*/ 243 w 243"/>
                  <a:gd name="T17" fmla="*/ 400 h 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3" h="416">
                    <a:moveTo>
                      <a:pt x="243" y="400"/>
                    </a:moveTo>
                    <a:cubicBezTo>
                      <a:pt x="243" y="409"/>
                      <a:pt x="236" y="416"/>
                      <a:pt x="227" y="416"/>
                    </a:cubicBezTo>
                    <a:cubicBezTo>
                      <a:pt x="15" y="416"/>
                      <a:pt x="15" y="416"/>
                      <a:pt x="15" y="416"/>
                    </a:cubicBezTo>
                    <a:cubicBezTo>
                      <a:pt x="7" y="416"/>
                      <a:pt x="0" y="409"/>
                      <a:pt x="0" y="400"/>
                    </a:cubicBezTo>
                    <a:cubicBezTo>
                      <a:pt x="0" y="15"/>
                      <a:pt x="0" y="15"/>
                      <a:pt x="0" y="15"/>
                    </a:cubicBezTo>
                    <a:cubicBezTo>
                      <a:pt x="0" y="7"/>
                      <a:pt x="7" y="0"/>
                      <a:pt x="15" y="0"/>
                    </a:cubicBezTo>
                    <a:cubicBezTo>
                      <a:pt x="227" y="0"/>
                      <a:pt x="227" y="0"/>
                      <a:pt x="227" y="0"/>
                    </a:cubicBezTo>
                    <a:cubicBezTo>
                      <a:pt x="236" y="0"/>
                      <a:pt x="243" y="7"/>
                      <a:pt x="243" y="15"/>
                    </a:cubicBezTo>
                    <a:lnTo>
                      <a:pt x="243" y="400"/>
                    </a:ln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194" name="Rectangle 162"/>
              <p:cNvSpPr>
                <a:spLocks noChangeArrowheads="1"/>
              </p:cNvSpPr>
              <p:nvPr/>
            </p:nvSpPr>
            <p:spPr bwMode="auto">
              <a:xfrm>
                <a:off x="1766577" y="3551354"/>
                <a:ext cx="530774" cy="8873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grpSp>
        <p:grpSp>
          <p:nvGrpSpPr>
            <p:cNvPr id="168" name="Group 167"/>
            <p:cNvGrpSpPr/>
            <p:nvPr/>
          </p:nvGrpSpPr>
          <p:grpSpPr>
            <a:xfrm>
              <a:off x="1745857" y="2424984"/>
              <a:ext cx="554849" cy="950350"/>
              <a:chOff x="1717282" y="2472609"/>
              <a:chExt cx="554849" cy="950350"/>
            </a:xfrm>
          </p:grpSpPr>
          <p:sp>
            <p:nvSpPr>
              <p:cNvPr id="191" name="Freeform 148"/>
              <p:cNvSpPr>
                <a:spLocks/>
              </p:cNvSpPr>
              <p:nvPr/>
            </p:nvSpPr>
            <p:spPr bwMode="auto">
              <a:xfrm>
                <a:off x="1717282" y="2472609"/>
                <a:ext cx="554849" cy="950350"/>
              </a:xfrm>
              <a:custGeom>
                <a:avLst/>
                <a:gdLst>
                  <a:gd name="T0" fmla="*/ 205 w 205"/>
                  <a:gd name="T1" fmla="*/ 116 h 351"/>
                  <a:gd name="T2" fmla="*/ 205 w 205"/>
                  <a:gd name="T3" fmla="*/ 13 h 351"/>
                  <a:gd name="T4" fmla="*/ 191 w 205"/>
                  <a:gd name="T5" fmla="*/ 0 h 351"/>
                  <a:gd name="T6" fmla="*/ 13 w 205"/>
                  <a:gd name="T7" fmla="*/ 0 h 351"/>
                  <a:gd name="T8" fmla="*/ 0 w 205"/>
                  <a:gd name="T9" fmla="*/ 13 h 351"/>
                  <a:gd name="T10" fmla="*/ 0 w 205"/>
                  <a:gd name="T11" fmla="*/ 338 h 351"/>
                  <a:gd name="T12" fmla="*/ 13 w 205"/>
                  <a:gd name="T13" fmla="*/ 351 h 351"/>
                  <a:gd name="T14" fmla="*/ 191 w 205"/>
                  <a:gd name="T15" fmla="*/ 351 h 351"/>
                  <a:gd name="T16" fmla="*/ 205 w 205"/>
                  <a:gd name="T17" fmla="*/ 338 h 351"/>
                  <a:gd name="T18" fmla="*/ 205 w 205"/>
                  <a:gd name="T19" fmla="*/ 187 h 351"/>
                  <a:gd name="T20" fmla="*/ 205 w 205"/>
                  <a:gd name="T21" fmla="*/ 116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5" h="351">
                    <a:moveTo>
                      <a:pt x="205" y="116"/>
                    </a:moveTo>
                    <a:cubicBezTo>
                      <a:pt x="205" y="13"/>
                      <a:pt x="205" y="13"/>
                      <a:pt x="205" y="13"/>
                    </a:cubicBezTo>
                    <a:cubicBezTo>
                      <a:pt x="205" y="6"/>
                      <a:pt x="199" y="0"/>
                      <a:pt x="191" y="0"/>
                    </a:cubicBezTo>
                    <a:cubicBezTo>
                      <a:pt x="13" y="0"/>
                      <a:pt x="13" y="0"/>
                      <a:pt x="13" y="0"/>
                    </a:cubicBezTo>
                    <a:cubicBezTo>
                      <a:pt x="6" y="0"/>
                      <a:pt x="0" y="6"/>
                      <a:pt x="0" y="13"/>
                    </a:cubicBezTo>
                    <a:cubicBezTo>
                      <a:pt x="0" y="338"/>
                      <a:pt x="0" y="338"/>
                      <a:pt x="0" y="338"/>
                    </a:cubicBezTo>
                    <a:cubicBezTo>
                      <a:pt x="0" y="345"/>
                      <a:pt x="6" y="351"/>
                      <a:pt x="13" y="351"/>
                    </a:cubicBezTo>
                    <a:cubicBezTo>
                      <a:pt x="191" y="351"/>
                      <a:pt x="191" y="351"/>
                      <a:pt x="191" y="351"/>
                    </a:cubicBezTo>
                    <a:cubicBezTo>
                      <a:pt x="199" y="351"/>
                      <a:pt x="205" y="345"/>
                      <a:pt x="205" y="338"/>
                    </a:cubicBezTo>
                    <a:cubicBezTo>
                      <a:pt x="205" y="187"/>
                      <a:pt x="205" y="187"/>
                      <a:pt x="205" y="187"/>
                    </a:cubicBezTo>
                    <a:lnTo>
                      <a:pt x="205" y="11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192" name="Rectangle 168"/>
              <p:cNvSpPr>
                <a:spLocks noChangeArrowheads="1"/>
              </p:cNvSpPr>
              <p:nvPr/>
            </p:nvSpPr>
            <p:spPr bwMode="auto">
              <a:xfrm>
                <a:off x="1768870" y="2527636"/>
                <a:ext cx="449381" cy="747440"/>
              </a:xfrm>
              <a:prstGeom prst="rect">
                <a:avLst/>
              </a:prstGeom>
              <a:solidFill>
                <a:schemeClr val="bg1">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grpSp>
        <p:sp>
          <p:nvSpPr>
            <p:cNvPr id="169" name="Freeform 298"/>
            <p:cNvSpPr>
              <a:spLocks/>
            </p:cNvSpPr>
            <p:nvPr/>
          </p:nvSpPr>
          <p:spPr bwMode="auto">
            <a:xfrm rot="5400000">
              <a:off x="2618436" y="2180281"/>
              <a:ext cx="1019134" cy="1484564"/>
            </a:xfrm>
            <a:custGeom>
              <a:avLst/>
              <a:gdLst>
                <a:gd name="connsiteX0" fmla="*/ 0 w 1019134"/>
                <a:gd name="connsiteY0" fmla="*/ 1419547 h 1484564"/>
                <a:gd name="connsiteX1" fmla="*/ 0 w 1019134"/>
                <a:gd name="connsiteY1" fmla="*/ 685392 h 1484564"/>
                <a:gd name="connsiteX2" fmla="*/ 0 w 1019134"/>
                <a:gd name="connsiteY2" fmla="*/ 468667 h 1484564"/>
                <a:gd name="connsiteX3" fmla="*/ 0 w 1019134"/>
                <a:gd name="connsiteY3" fmla="*/ 200068 h 1484564"/>
                <a:gd name="connsiteX4" fmla="*/ 0 w 1019134"/>
                <a:gd name="connsiteY4" fmla="*/ 167245 h 1484564"/>
                <a:gd name="connsiteX5" fmla="*/ 122943 w 1019134"/>
                <a:gd name="connsiteY5" fmla="*/ 92556 h 1484564"/>
                <a:gd name="connsiteX6" fmla="*/ 276124 w 1019134"/>
                <a:gd name="connsiteY6" fmla="*/ 18764 h 1484564"/>
                <a:gd name="connsiteX7" fmla="*/ 327392 w 1019134"/>
                <a:gd name="connsiteY7" fmla="*/ 0 h 1484564"/>
                <a:gd name="connsiteX8" fmla="*/ 354892 w 1019134"/>
                <a:gd name="connsiteY8" fmla="*/ 0 h 1484564"/>
                <a:gd name="connsiteX9" fmla="*/ 951373 w 1019134"/>
                <a:gd name="connsiteY9" fmla="*/ 0 h 1484564"/>
                <a:gd name="connsiteX10" fmla="*/ 1019134 w 1019134"/>
                <a:gd name="connsiteY10" fmla="*/ 67727 h 1484564"/>
                <a:gd name="connsiteX11" fmla="*/ 1019134 w 1019134"/>
                <a:gd name="connsiteY11" fmla="*/ 1419547 h 1484564"/>
                <a:gd name="connsiteX12" fmla="*/ 951372 w 1019134"/>
                <a:gd name="connsiteY12" fmla="*/ 1484564 h 1484564"/>
                <a:gd name="connsiteX13" fmla="*/ 67761 w 1019134"/>
                <a:gd name="connsiteY13" fmla="*/ 1484564 h 1484564"/>
                <a:gd name="connsiteX14" fmla="*/ 0 w 1019134"/>
                <a:gd name="connsiteY14" fmla="*/ 1419547 h 1484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19134" h="1484564">
                  <a:moveTo>
                    <a:pt x="0" y="1419547"/>
                  </a:moveTo>
                  <a:cubicBezTo>
                    <a:pt x="0" y="1419547"/>
                    <a:pt x="0" y="1419547"/>
                    <a:pt x="0" y="685392"/>
                  </a:cubicBezTo>
                  <a:lnTo>
                    <a:pt x="0" y="468667"/>
                  </a:lnTo>
                  <a:cubicBezTo>
                    <a:pt x="0" y="468667"/>
                    <a:pt x="0" y="468667"/>
                    <a:pt x="0" y="200068"/>
                  </a:cubicBezTo>
                  <a:lnTo>
                    <a:pt x="0" y="167245"/>
                  </a:lnTo>
                  <a:lnTo>
                    <a:pt x="122943" y="92556"/>
                  </a:lnTo>
                  <a:cubicBezTo>
                    <a:pt x="172602" y="65579"/>
                    <a:pt x="223712" y="40933"/>
                    <a:pt x="276124" y="18764"/>
                  </a:cubicBezTo>
                  <a:lnTo>
                    <a:pt x="327392" y="0"/>
                  </a:lnTo>
                  <a:lnTo>
                    <a:pt x="354892" y="0"/>
                  </a:lnTo>
                  <a:cubicBezTo>
                    <a:pt x="485406" y="0"/>
                    <a:pt x="675244" y="0"/>
                    <a:pt x="951373" y="0"/>
                  </a:cubicBezTo>
                  <a:cubicBezTo>
                    <a:pt x="989319" y="0"/>
                    <a:pt x="1019134" y="29800"/>
                    <a:pt x="1019134" y="67727"/>
                  </a:cubicBezTo>
                  <a:cubicBezTo>
                    <a:pt x="1019134" y="67727"/>
                    <a:pt x="1019134" y="67727"/>
                    <a:pt x="1019134" y="1419547"/>
                  </a:cubicBezTo>
                  <a:cubicBezTo>
                    <a:pt x="1019134" y="1454765"/>
                    <a:pt x="989319" y="1484564"/>
                    <a:pt x="951372" y="1484564"/>
                  </a:cubicBezTo>
                  <a:cubicBezTo>
                    <a:pt x="951372" y="1484564"/>
                    <a:pt x="951372" y="1484564"/>
                    <a:pt x="67761" y="1484564"/>
                  </a:cubicBezTo>
                  <a:cubicBezTo>
                    <a:pt x="29815" y="1484564"/>
                    <a:pt x="0" y="1454765"/>
                    <a:pt x="0" y="141954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noAutofit/>
            </a:bodyPr>
            <a:lstStyle/>
            <a:p>
              <a:pPr defTabSz="896386">
                <a:defRPr/>
              </a:pPr>
              <a:endParaRPr lang="en-US" sz="1765" kern="0">
                <a:solidFill>
                  <a:sysClr val="windowText" lastClr="000000"/>
                </a:solidFill>
                <a:latin typeface="Segoe UI"/>
              </a:endParaRPr>
            </a:p>
          </p:txBody>
        </p:sp>
        <p:sp>
          <p:nvSpPr>
            <p:cNvPr id="176" name="Rectangle 150"/>
            <p:cNvSpPr>
              <a:spLocks noChangeArrowheads="1"/>
            </p:cNvSpPr>
            <p:nvPr/>
          </p:nvSpPr>
          <p:spPr bwMode="auto">
            <a:xfrm rot="5400000">
              <a:off x="2714733" y="2276577"/>
              <a:ext cx="824249" cy="1291972"/>
            </a:xfrm>
            <a:prstGeom prst="rect">
              <a:avLst/>
            </a:prstGeom>
            <a:solidFill>
              <a:schemeClr val="bg1">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177" name="Freeform 301"/>
            <p:cNvSpPr>
              <a:spLocks/>
            </p:cNvSpPr>
            <p:nvPr/>
          </p:nvSpPr>
          <p:spPr bwMode="auto">
            <a:xfrm rot="5400000">
              <a:off x="2430055" y="3551728"/>
              <a:ext cx="1603442" cy="1501810"/>
            </a:xfrm>
            <a:custGeom>
              <a:avLst/>
              <a:gdLst>
                <a:gd name="connsiteX0" fmla="*/ 0 w 1603442"/>
                <a:gd name="connsiteY0" fmla="*/ 1392877 h 1501810"/>
                <a:gd name="connsiteX1" fmla="*/ 0 w 1603442"/>
                <a:gd name="connsiteY1" fmla="*/ 162845 h 1501810"/>
                <a:gd name="connsiteX2" fmla="*/ 0 w 1603442"/>
                <a:gd name="connsiteY2" fmla="*/ 0 h 1501810"/>
                <a:gd name="connsiteX3" fmla="*/ 49475 w 1603442"/>
                <a:gd name="connsiteY3" fmla="*/ 2498 h 1501810"/>
                <a:gd name="connsiteX4" fmla="*/ 1587065 w 1603442"/>
                <a:gd name="connsiteY4" fmla="*/ 1392650 h 1501810"/>
                <a:gd name="connsiteX5" fmla="*/ 1603442 w 1603442"/>
                <a:gd name="connsiteY5" fmla="*/ 1499955 h 1501810"/>
                <a:gd name="connsiteX6" fmla="*/ 1593967 w 1603442"/>
                <a:gd name="connsiteY6" fmla="*/ 1501810 h 1501810"/>
                <a:gd name="connsiteX7" fmla="*/ 113530 w 1603442"/>
                <a:gd name="connsiteY7" fmla="*/ 1501810 h 1501810"/>
                <a:gd name="connsiteX8" fmla="*/ 0 w 1603442"/>
                <a:gd name="connsiteY8" fmla="*/ 1392877 h 1501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03442" h="1501810">
                  <a:moveTo>
                    <a:pt x="0" y="1392877"/>
                  </a:moveTo>
                  <a:cubicBezTo>
                    <a:pt x="0" y="1392877"/>
                    <a:pt x="0" y="1392877"/>
                    <a:pt x="0" y="162845"/>
                  </a:cubicBezTo>
                  <a:lnTo>
                    <a:pt x="0" y="0"/>
                  </a:lnTo>
                  <a:lnTo>
                    <a:pt x="49475" y="2498"/>
                  </a:lnTo>
                  <a:cubicBezTo>
                    <a:pt x="815294" y="80272"/>
                    <a:pt x="1435335" y="651166"/>
                    <a:pt x="1587065" y="1392650"/>
                  </a:cubicBezTo>
                  <a:lnTo>
                    <a:pt x="1603442" y="1499955"/>
                  </a:lnTo>
                  <a:lnTo>
                    <a:pt x="1593967" y="1501810"/>
                  </a:lnTo>
                  <a:cubicBezTo>
                    <a:pt x="1593967" y="1501810"/>
                    <a:pt x="1593967" y="1501810"/>
                    <a:pt x="113530" y="1501810"/>
                  </a:cubicBezTo>
                  <a:cubicBezTo>
                    <a:pt x="49953" y="1501810"/>
                    <a:pt x="0" y="1451883"/>
                    <a:pt x="0" y="1392877"/>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noAutofit/>
            </a:bodyPr>
            <a:lstStyle/>
            <a:p>
              <a:pPr defTabSz="896386">
                <a:defRPr/>
              </a:pPr>
              <a:endParaRPr lang="en-US" sz="1765" kern="0">
                <a:solidFill>
                  <a:sysClr val="windowText" lastClr="000000"/>
                </a:solidFill>
                <a:latin typeface="Segoe UI"/>
              </a:endParaRPr>
            </a:p>
          </p:txBody>
        </p:sp>
        <p:sp>
          <p:nvSpPr>
            <p:cNvPr id="178" name="Freeform 303"/>
            <p:cNvSpPr>
              <a:spLocks noChangeArrowheads="1"/>
            </p:cNvSpPr>
            <p:nvPr/>
          </p:nvSpPr>
          <p:spPr bwMode="auto">
            <a:xfrm rot="5400000">
              <a:off x="2611063" y="3693397"/>
              <a:ext cx="1380980" cy="1322528"/>
            </a:xfrm>
            <a:custGeom>
              <a:avLst/>
              <a:gdLst>
                <a:gd name="connsiteX0" fmla="*/ 0 w 1380980"/>
                <a:gd name="connsiteY0" fmla="*/ 1322528 h 1322528"/>
                <a:gd name="connsiteX1" fmla="*/ 0 w 1380980"/>
                <a:gd name="connsiteY1" fmla="*/ 0 h 1322528"/>
                <a:gd name="connsiteX2" fmla="*/ 60209 w 1380980"/>
                <a:gd name="connsiteY2" fmla="*/ 9189 h 1322528"/>
                <a:gd name="connsiteX3" fmla="*/ 1380625 w 1380980"/>
                <a:gd name="connsiteY3" fmla="*/ 1204850 h 1322528"/>
                <a:gd name="connsiteX4" fmla="*/ 1380980 w 1380980"/>
                <a:gd name="connsiteY4" fmla="*/ 1206229 h 1322528"/>
                <a:gd name="connsiteX5" fmla="*/ 1380980 w 1380980"/>
                <a:gd name="connsiteY5" fmla="*/ 1322528 h 1322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0980" h="1322528">
                  <a:moveTo>
                    <a:pt x="0" y="1322528"/>
                  </a:moveTo>
                  <a:lnTo>
                    <a:pt x="0" y="0"/>
                  </a:lnTo>
                  <a:lnTo>
                    <a:pt x="60209" y="9189"/>
                  </a:lnTo>
                  <a:cubicBezTo>
                    <a:pt x="687618" y="137575"/>
                    <a:pt x="1192890" y="601262"/>
                    <a:pt x="1380625" y="1204850"/>
                  </a:cubicBezTo>
                  <a:lnTo>
                    <a:pt x="1380980" y="1206229"/>
                  </a:lnTo>
                  <a:lnTo>
                    <a:pt x="1380980" y="1322528"/>
                  </a:ln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noAutofit/>
            </a:bodyPr>
            <a:lstStyle/>
            <a:p>
              <a:pPr defTabSz="896386">
                <a:defRPr/>
              </a:pPr>
              <a:endParaRPr lang="en-US" sz="1765" kern="0">
                <a:solidFill>
                  <a:sysClr val="windowText" lastClr="000000"/>
                </a:solidFill>
                <a:latin typeface="Segoe UI"/>
              </a:endParaRPr>
            </a:p>
          </p:txBody>
        </p:sp>
        <p:sp>
          <p:nvSpPr>
            <p:cNvPr id="179" name="Freeform 292"/>
            <p:cNvSpPr>
              <a:spLocks/>
            </p:cNvSpPr>
            <p:nvPr/>
          </p:nvSpPr>
          <p:spPr bwMode="auto">
            <a:xfrm rot="16200000" flipH="1">
              <a:off x="426687" y="1807557"/>
              <a:ext cx="1323969" cy="1144342"/>
            </a:xfrm>
            <a:custGeom>
              <a:avLst/>
              <a:gdLst>
                <a:gd name="connsiteX0" fmla="*/ 0 w 1323969"/>
                <a:gd name="connsiteY0" fmla="*/ 1144342 h 1144342"/>
                <a:gd name="connsiteX1" fmla="*/ 201270 w 1323969"/>
                <a:gd name="connsiteY1" fmla="*/ 1144342 h 1144342"/>
                <a:gd name="connsiteX2" fmla="*/ 1228377 w 1323969"/>
                <a:gd name="connsiteY2" fmla="*/ 1144342 h 1144342"/>
                <a:gd name="connsiteX3" fmla="*/ 1323969 w 1323969"/>
                <a:gd name="connsiteY3" fmla="*/ 1052621 h 1144342"/>
                <a:gd name="connsiteX4" fmla="*/ 1323969 w 1323969"/>
                <a:gd name="connsiteY4" fmla="*/ 168474 h 1144342"/>
                <a:gd name="connsiteX5" fmla="*/ 1323969 w 1323969"/>
                <a:gd name="connsiteY5" fmla="*/ 0 h 1144342"/>
                <a:gd name="connsiteX6" fmla="*/ 1300312 w 1323969"/>
                <a:gd name="connsiteY6" fmla="*/ 3610 h 1144342"/>
                <a:gd name="connsiteX7" fmla="*/ 38822 w 1323969"/>
                <a:gd name="connsiteY7" fmla="*/ 1038272 h 114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23969" h="1144342">
                  <a:moveTo>
                    <a:pt x="0" y="1144342"/>
                  </a:moveTo>
                  <a:lnTo>
                    <a:pt x="201270" y="1144342"/>
                  </a:lnTo>
                  <a:cubicBezTo>
                    <a:pt x="1228377" y="1144342"/>
                    <a:pt x="1228377" y="1144342"/>
                    <a:pt x="1228377" y="1144342"/>
                  </a:cubicBezTo>
                  <a:cubicBezTo>
                    <a:pt x="1281908" y="1144342"/>
                    <a:pt x="1323969" y="1102303"/>
                    <a:pt x="1323969" y="1052621"/>
                  </a:cubicBezTo>
                  <a:cubicBezTo>
                    <a:pt x="1323969" y="695051"/>
                    <a:pt x="1323969" y="404526"/>
                    <a:pt x="1323969" y="168474"/>
                  </a:cubicBezTo>
                  <a:lnTo>
                    <a:pt x="1323969" y="0"/>
                  </a:lnTo>
                  <a:lnTo>
                    <a:pt x="1300312" y="3610"/>
                  </a:lnTo>
                  <a:cubicBezTo>
                    <a:pt x="729939" y="120325"/>
                    <a:pt x="260508" y="514148"/>
                    <a:pt x="38822" y="1038272"/>
                  </a:cubicBez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noAutofit/>
            </a:bodyPr>
            <a:lstStyle/>
            <a:p>
              <a:pPr defTabSz="896386">
                <a:defRPr/>
              </a:pPr>
              <a:endParaRPr lang="en-US" sz="1765" kern="0">
                <a:solidFill>
                  <a:sysClr val="windowText" lastClr="000000"/>
                </a:solidFill>
                <a:latin typeface="Segoe UI"/>
              </a:endParaRPr>
            </a:p>
          </p:txBody>
        </p:sp>
        <p:sp>
          <p:nvSpPr>
            <p:cNvPr id="180" name="Freeform 290"/>
            <p:cNvSpPr>
              <a:spLocks noChangeArrowheads="1"/>
            </p:cNvSpPr>
            <p:nvPr/>
          </p:nvSpPr>
          <p:spPr bwMode="auto">
            <a:xfrm rot="16200000" flipH="1">
              <a:off x="470934" y="1848571"/>
              <a:ext cx="1134117" cy="977238"/>
            </a:xfrm>
            <a:custGeom>
              <a:avLst/>
              <a:gdLst>
                <a:gd name="connsiteX0" fmla="*/ 0 w 1134117"/>
                <a:gd name="connsiteY0" fmla="*/ 977238 h 977238"/>
                <a:gd name="connsiteX1" fmla="*/ 1134117 w 1134117"/>
                <a:gd name="connsiteY1" fmla="*/ 977238 h 977238"/>
                <a:gd name="connsiteX2" fmla="*/ 1134117 w 1134117"/>
                <a:gd name="connsiteY2" fmla="*/ 0 h 977238"/>
                <a:gd name="connsiteX3" fmla="*/ 1079988 w 1134117"/>
                <a:gd name="connsiteY3" fmla="*/ 13918 h 977238"/>
                <a:gd name="connsiteX4" fmla="*/ 60226 w 1134117"/>
                <a:gd name="connsiteY4" fmla="*/ 852217 h 977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4117" h="977238">
                  <a:moveTo>
                    <a:pt x="0" y="977238"/>
                  </a:moveTo>
                  <a:lnTo>
                    <a:pt x="1134117" y="977238"/>
                  </a:lnTo>
                  <a:lnTo>
                    <a:pt x="1134117" y="0"/>
                  </a:lnTo>
                  <a:lnTo>
                    <a:pt x="1079988" y="13918"/>
                  </a:lnTo>
                  <a:cubicBezTo>
                    <a:pt x="641015" y="150453"/>
                    <a:pt x="276039" y="454940"/>
                    <a:pt x="60226" y="852217"/>
                  </a:cubicBezTo>
                  <a:close/>
                </a:path>
              </a:pathLst>
            </a:cu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noAutofit/>
            </a:bodyPr>
            <a:lstStyle/>
            <a:p>
              <a:pPr defTabSz="896386">
                <a:defRPr/>
              </a:pPr>
              <a:endParaRPr lang="en-US" sz="1765" kern="0">
                <a:solidFill>
                  <a:sysClr val="windowText" lastClr="000000"/>
                </a:solidFill>
                <a:latin typeface="Segoe UI"/>
              </a:endParaRPr>
            </a:p>
          </p:txBody>
        </p:sp>
        <p:sp>
          <p:nvSpPr>
            <p:cNvPr id="181" name="Freeform 308"/>
            <p:cNvSpPr>
              <a:spLocks/>
            </p:cNvSpPr>
            <p:nvPr/>
          </p:nvSpPr>
          <p:spPr bwMode="auto">
            <a:xfrm rot="16200000">
              <a:off x="1594511" y="4337487"/>
              <a:ext cx="387550" cy="1184632"/>
            </a:xfrm>
            <a:custGeom>
              <a:avLst/>
              <a:gdLst>
                <a:gd name="connsiteX0" fmla="*/ 387550 w 387550"/>
                <a:gd name="connsiteY0" fmla="*/ 43021 h 1184632"/>
                <a:gd name="connsiteX1" fmla="*/ 387550 w 387550"/>
                <a:gd name="connsiteY1" fmla="*/ 390909 h 1184632"/>
                <a:gd name="connsiteX2" fmla="*/ 387550 w 387550"/>
                <a:gd name="connsiteY2" fmla="*/ 630714 h 1184632"/>
                <a:gd name="connsiteX3" fmla="*/ 387550 w 387550"/>
                <a:gd name="connsiteY3" fmla="*/ 1140724 h 1184632"/>
                <a:gd name="connsiteX4" fmla="*/ 340282 w 387550"/>
                <a:gd name="connsiteY4" fmla="*/ 1184632 h 1184632"/>
                <a:gd name="connsiteX5" fmla="*/ 17926 w 387550"/>
                <a:gd name="connsiteY5" fmla="*/ 1184632 h 1184632"/>
                <a:gd name="connsiteX6" fmla="*/ 7258 w 387550"/>
                <a:gd name="connsiteY6" fmla="*/ 1184632 h 1184632"/>
                <a:gd name="connsiteX7" fmla="*/ 0 w 387550"/>
                <a:gd name="connsiteY7" fmla="*/ 1040899 h 1184632"/>
                <a:gd name="connsiteX8" fmla="*/ 299276 w 387550"/>
                <a:gd name="connsiteY8" fmla="*/ 61138 h 1184632"/>
                <a:gd name="connsiteX9" fmla="*/ 344994 w 387550"/>
                <a:gd name="connsiteY9" fmla="*/ 0 h 1184632"/>
                <a:gd name="connsiteX10" fmla="*/ 359063 w 387550"/>
                <a:gd name="connsiteY10" fmla="*/ 2649 h 1184632"/>
                <a:gd name="connsiteX11" fmla="*/ 387550 w 387550"/>
                <a:gd name="connsiteY11" fmla="*/ 43021 h 1184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550" h="1184632">
                  <a:moveTo>
                    <a:pt x="387550" y="43021"/>
                  </a:moveTo>
                  <a:cubicBezTo>
                    <a:pt x="387550" y="43021"/>
                    <a:pt x="387550" y="43021"/>
                    <a:pt x="387550" y="390909"/>
                  </a:cubicBezTo>
                  <a:lnTo>
                    <a:pt x="387550" y="630714"/>
                  </a:lnTo>
                  <a:cubicBezTo>
                    <a:pt x="387550" y="630714"/>
                    <a:pt x="387550" y="630714"/>
                    <a:pt x="387550" y="1140724"/>
                  </a:cubicBezTo>
                  <a:cubicBezTo>
                    <a:pt x="387550" y="1164367"/>
                    <a:pt x="367292" y="1184632"/>
                    <a:pt x="340282" y="1184632"/>
                  </a:cubicBezTo>
                  <a:cubicBezTo>
                    <a:pt x="340282" y="1184632"/>
                    <a:pt x="340282" y="1184632"/>
                    <a:pt x="17926" y="1184632"/>
                  </a:cubicBezTo>
                  <a:lnTo>
                    <a:pt x="7258" y="1184632"/>
                  </a:lnTo>
                  <a:lnTo>
                    <a:pt x="0" y="1040899"/>
                  </a:lnTo>
                  <a:cubicBezTo>
                    <a:pt x="0" y="677973"/>
                    <a:pt x="110329" y="340816"/>
                    <a:pt x="299276" y="61138"/>
                  </a:cubicBezTo>
                  <a:lnTo>
                    <a:pt x="344994" y="0"/>
                  </a:lnTo>
                  <a:lnTo>
                    <a:pt x="359063" y="2649"/>
                  </a:lnTo>
                  <a:cubicBezTo>
                    <a:pt x="376155" y="9457"/>
                    <a:pt x="387550" y="25289"/>
                    <a:pt x="387550" y="43021"/>
                  </a:cubicBez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noAutofit/>
            </a:bodyPr>
            <a:lstStyle/>
            <a:p>
              <a:pPr defTabSz="896386">
                <a:defRPr/>
              </a:pPr>
              <a:endParaRPr lang="en-US" sz="1765" kern="0">
                <a:solidFill>
                  <a:sysClr val="windowText" lastClr="000000"/>
                </a:solidFill>
                <a:latin typeface="Segoe UI"/>
              </a:endParaRPr>
            </a:p>
          </p:txBody>
        </p:sp>
        <p:sp>
          <p:nvSpPr>
            <p:cNvPr id="182" name="Freeform 306"/>
            <p:cNvSpPr>
              <a:spLocks noChangeArrowheads="1"/>
            </p:cNvSpPr>
            <p:nvPr/>
          </p:nvSpPr>
          <p:spPr bwMode="auto">
            <a:xfrm rot="16200000">
              <a:off x="1570786" y="4496182"/>
              <a:ext cx="318279" cy="932398"/>
            </a:xfrm>
            <a:custGeom>
              <a:avLst/>
              <a:gdLst>
                <a:gd name="connsiteX0" fmla="*/ 318279 w 318279"/>
                <a:gd name="connsiteY0" fmla="*/ 0 h 932398"/>
                <a:gd name="connsiteX1" fmla="*/ 318279 w 318279"/>
                <a:gd name="connsiteY1" fmla="*/ 932398 h 932398"/>
                <a:gd name="connsiteX2" fmla="*/ 0 w 318279"/>
                <a:gd name="connsiteY2" fmla="*/ 932398 h 932398"/>
                <a:gd name="connsiteX3" fmla="*/ 6989 w 318279"/>
                <a:gd name="connsiteY3" fmla="*/ 793974 h 932398"/>
                <a:gd name="connsiteX4" fmla="*/ 209443 w 318279"/>
                <a:gd name="connsiteY4" fmla="*/ 137864 h 932398"/>
                <a:gd name="connsiteX5" fmla="*/ 293197 w 318279"/>
                <a:gd name="connsiteY5" fmla="*/ 0 h 932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8279" h="932398">
                  <a:moveTo>
                    <a:pt x="318279" y="0"/>
                  </a:moveTo>
                  <a:lnTo>
                    <a:pt x="318279" y="932398"/>
                  </a:lnTo>
                  <a:lnTo>
                    <a:pt x="0" y="932398"/>
                  </a:lnTo>
                  <a:lnTo>
                    <a:pt x="6989" y="793974"/>
                  </a:lnTo>
                  <a:cubicBezTo>
                    <a:pt x="30920" y="558337"/>
                    <a:pt x="101536" y="336502"/>
                    <a:pt x="209443" y="137864"/>
                  </a:cubicBezTo>
                  <a:lnTo>
                    <a:pt x="293197" y="0"/>
                  </a:lnTo>
                  <a:close/>
                </a:path>
              </a:pathLst>
            </a:custGeom>
            <a:solidFill>
              <a:schemeClr val="bg1">
                <a:lumMod val="60000"/>
                <a:lumOff val="4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noAutofit/>
            </a:bodyPr>
            <a:lstStyle/>
            <a:p>
              <a:pPr defTabSz="896386">
                <a:defRPr/>
              </a:pPr>
              <a:endParaRPr lang="en-US" sz="1765" kern="0">
                <a:solidFill>
                  <a:sysClr val="windowText" lastClr="000000"/>
                </a:solidFill>
                <a:latin typeface="Segoe UI"/>
              </a:endParaRPr>
            </a:p>
          </p:txBody>
        </p:sp>
        <p:sp>
          <p:nvSpPr>
            <p:cNvPr id="183" name="Freeform 296"/>
            <p:cNvSpPr>
              <a:spLocks/>
            </p:cNvSpPr>
            <p:nvPr/>
          </p:nvSpPr>
          <p:spPr bwMode="auto">
            <a:xfrm rot="16200000">
              <a:off x="2300053" y="1041651"/>
              <a:ext cx="726095" cy="1880506"/>
            </a:xfrm>
            <a:custGeom>
              <a:avLst/>
              <a:gdLst>
                <a:gd name="connsiteX0" fmla="*/ 726095 w 726095"/>
                <a:gd name="connsiteY0" fmla="*/ 514022 h 1880506"/>
                <a:gd name="connsiteX1" fmla="*/ 88398 w 726095"/>
                <a:gd name="connsiteY1" fmla="*/ 1866229 h 1880506"/>
                <a:gd name="connsiteX2" fmla="*/ 69306 w 726095"/>
                <a:gd name="connsiteY2" fmla="*/ 1880506 h 1880506"/>
                <a:gd name="connsiteX3" fmla="*/ 52235 w 726095"/>
                <a:gd name="connsiteY3" fmla="*/ 1877164 h 1880506"/>
                <a:gd name="connsiteX4" fmla="*/ 0 w 726095"/>
                <a:gd name="connsiteY4" fmla="*/ 1801269 h 1880506"/>
                <a:gd name="connsiteX5" fmla="*/ 0 w 726095"/>
                <a:gd name="connsiteY5" fmla="*/ 869697 h 1880506"/>
                <a:gd name="connsiteX6" fmla="*/ 0 w 726095"/>
                <a:gd name="connsiteY6" fmla="*/ 594694 h 1880506"/>
                <a:gd name="connsiteX7" fmla="*/ 0 w 726095"/>
                <a:gd name="connsiteY7" fmla="*/ 85938 h 1880506"/>
                <a:gd name="connsiteX8" fmla="*/ 85983 w 726095"/>
                <a:gd name="connsiteY8" fmla="*/ 0 h 1880506"/>
                <a:gd name="connsiteX9" fmla="*/ 558997 w 726095"/>
                <a:gd name="connsiteY9" fmla="*/ 0 h 1880506"/>
                <a:gd name="connsiteX10" fmla="*/ 649132 w 726095"/>
                <a:gd name="connsiteY10" fmla="*/ 0 h 1880506"/>
                <a:gd name="connsiteX11" fmla="*/ 690493 w 726095"/>
                <a:gd name="connsiteY11" fmla="*/ 160860 h 1880506"/>
                <a:gd name="connsiteX12" fmla="*/ 726095 w 726095"/>
                <a:gd name="connsiteY12" fmla="*/ 514022 h 1880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26095" h="1880506">
                  <a:moveTo>
                    <a:pt x="726095" y="514022"/>
                  </a:moveTo>
                  <a:cubicBezTo>
                    <a:pt x="726095" y="1058411"/>
                    <a:pt x="477855" y="1544820"/>
                    <a:pt x="88398" y="1866229"/>
                  </a:cubicBezTo>
                  <a:lnTo>
                    <a:pt x="69306" y="1880506"/>
                  </a:lnTo>
                  <a:lnTo>
                    <a:pt x="52235" y="1877164"/>
                  </a:lnTo>
                  <a:cubicBezTo>
                    <a:pt x="21281" y="1864434"/>
                    <a:pt x="0" y="1834785"/>
                    <a:pt x="0" y="1801269"/>
                  </a:cubicBezTo>
                  <a:cubicBezTo>
                    <a:pt x="0" y="1801269"/>
                    <a:pt x="0" y="1801269"/>
                    <a:pt x="0" y="869697"/>
                  </a:cubicBezTo>
                  <a:lnTo>
                    <a:pt x="0" y="594694"/>
                  </a:lnTo>
                  <a:cubicBezTo>
                    <a:pt x="0" y="594694"/>
                    <a:pt x="0" y="594694"/>
                    <a:pt x="0" y="85938"/>
                  </a:cubicBezTo>
                  <a:cubicBezTo>
                    <a:pt x="0" y="37813"/>
                    <a:pt x="37833" y="0"/>
                    <a:pt x="85983" y="0"/>
                  </a:cubicBezTo>
                  <a:cubicBezTo>
                    <a:pt x="85983" y="0"/>
                    <a:pt x="85983" y="0"/>
                    <a:pt x="558997" y="0"/>
                  </a:cubicBezTo>
                  <a:lnTo>
                    <a:pt x="649132" y="0"/>
                  </a:lnTo>
                  <a:lnTo>
                    <a:pt x="690493" y="160860"/>
                  </a:lnTo>
                  <a:cubicBezTo>
                    <a:pt x="713836" y="274935"/>
                    <a:pt x="726095" y="393047"/>
                    <a:pt x="726095" y="514022"/>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noAutofit/>
            </a:bodyPr>
            <a:lstStyle/>
            <a:p>
              <a:pPr defTabSz="896386">
                <a:defRPr/>
              </a:pPr>
              <a:endParaRPr lang="en-US" sz="1765" kern="0">
                <a:solidFill>
                  <a:sysClr val="windowText" lastClr="000000"/>
                </a:solidFill>
                <a:latin typeface="Segoe UI"/>
              </a:endParaRPr>
            </a:p>
          </p:txBody>
        </p:sp>
        <p:sp>
          <p:nvSpPr>
            <p:cNvPr id="184" name="Freeform 294"/>
            <p:cNvSpPr>
              <a:spLocks noChangeArrowheads="1"/>
            </p:cNvSpPr>
            <p:nvPr/>
          </p:nvSpPr>
          <p:spPr bwMode="auto">
            <a:xfrm rot="16200000">
              <a:off x="2364960" y="1100387"/>
              <a:ext cx="602450" cy="1639389"/>
            </a:xfrm>
            <a:custGeom>
              <a:avLst/>
              <a:gdLst>
                <a:gd name="connsiteX0" fmla="*/ 602450 w 602450"/>
                <a:gd name="connsiteY0" fmla="*/ 390378 h 1639389"/>
                <a:gd name="connsiteX1" fmla="*/ 89195 w 602450"/>
                <a:gd name="connsiteY1" fmla="*/ 1629484 h 1639389"/>
                <a:gd name="connsiteX2" fmla="*/ 78297 w 602450"/>
                <a:gd name="connsiteY2" fmla="*/ 1639389 h 1639389"/>
                <a:gd name="connsiteX3" fmla="*/ 0 w 602450"/>
                <a:gd name="connsiteY3" fmla="*/ 1639389 h 1639389"/>
                <a:gd name="connsiteX4" fmla="*/ 0 w 602450"/>
                <a:gd name="connsiteY4" fmla="*/ 0 h 1639389"/>
                <a:gd name="connsiteX5" fmla="*/ 557279 w 602450"/>
                <a:gd name="connsiteY5" fmla="*/ 0 h 1639389"/>
                <a:gd name="connsiteX6" fmla="*/ 566848 w 602450"/>
                <a:gd name="connsiteY6" fmla="*/ 37216 h 1639389"/>
                <a:gd name="connsiteX7" fmla="*/ 602450 w 602450"/>
                <a:gd name="connsiteY7" fmla="*/ 390378 h 1639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2450" h="1639389">
                  <a:moveTo>
                    <a:pt x="602450" y="390378"/>
                  </a:moveTo>
                  <a:cubicBezTo>
                    <a:pt x="602450" y="874279"/>
                    <a:pt x="406310" y="1312369"/>
                    <a:pt x="89195" y="1629484"/>
                  </a:cubicBezTo>
                  <a:lnTo>
                    <a:pt x="78297" y="1639389"/>
                  </a:lnTo>
                  <a:lnTo>
                    <a:pt x="0" y="1639389"/>
                  </a:lnTo>
                  <a:lnTo>
                    <a:pt x="0" y="0"/>
                  </a:lnTo>
                  <a:lnTo>
                    <a:pt x="557279" y="0"/>
                  </a:lnTo>
                  <a:lnTo>
                    <a:pt x="566848" y="37216"/>
                  </a:lnTo>
                  <a:cubicBezTo>
                    <a:pt x="590191" y="151291"/>
                    <a:pt x="602450" y="269403"/>
                    <a:pt x="602450" y="390378"/>
                  </a:cubicBezTo>
                  <a:close/>
                </a:path>
              </a:pathLst>
            </a:cu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noAutofit/>
            </a:bodyPr>
            <a:lstStyle/>
            <a:p>
              <a:pPr defTabSz="896386">
                <a:defRPr/>
              </a:pPr>
              <a:endParaRPr lang="en-US" sz="1765" kern="0">
                <a:solidFill>
                  <a:sysClr val="windowText" lastClr="000000"/>
                </a:solidFill>
                <a:latin typeface="Segoe UI"/>
              </a:endParaRPr>
            </a:p>
          </p:txBody>
        </p:sp>
        <p:sp>
          <p:nvSpPr>
            <p:cNvPr id="185" name="Oval 184"/>
            <p:cNvSpPr/>
            <p:nvPr/>
          </p:nvSpPr>
          <p:spPr bwMode="auto">
            <a:xfrm>
              <a:off x="484508" y="1618857"/>
              <a:ext cx="3504722" cy="3504722"/>
            </a:xfrm>
            <a:prstGeom prst="ellipse">
              <a:avLst/>
            </a:prstGeom>
            <a:noFill/>
            <a:ln w="22225">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a:gradFill>
                  <a:gsLst>
                    <a:gs pos="0">
                      <a:srgbClr val="FFFFFF"/>
                    </a:gs>
                    <a:gs pos="100000">
                      <a:srgbClr val="FFFFFF"/>
                    </a:gs>
                  </a:gsLst>
                  <a:lin ang="5400000" scaled="0"/>
                </a:gradFill>
                <a:latin typeface="Segoe UI"/>
              </a:endParaRPr>
            </a:p>
          </p:txBody>
        </p:sp>
        <p:sp>
          <p:nvSpPr>
            <p:cNvPr id="186" name="Freeform 11"/>
            <p:cNvSpPr>
              <a:spLocks noEditPoints="1"/>
            </p:cNvSpPr>
            <p:nvPr/>
          </p:nvSpPr>
          <p:spPr bwMode="black">
            <a:xfrm>
              <a:off x="1958470" y="3845799"/>
              <a:ext cx="243383" cy="299646"/>
            </a:xfrm>
            <a:custGeom>
              <a:avLst/>
              <a:gdLst>
                <a:gd name="T0" fmla="*/ 574 w 618"/>
                <a:gd name="T1" fmla="*/ 227 h 723"/>
                <a:gd name="T2" fmla="*/ 530 w 618"/>
                <a:gd name="T3" fmla="*/ 272 h 723"/>
                <a:gd name="T4" fmla="*/ 530 w 618"/>
                <a:gd name="T5" fmla="*/ 446 h 723"/>
                <a:gd name="T6" fmla="*/ 574 w 618"/>
                <a:gd name="T7" fmla="*/ 491 h 723"/>
                <a:gd name="T8" fmla="*/ 618 w 618"/>
                <a:gd name="T9" fmla="*/ 446 h 723"/>
                <a:gd name="T10" fmla="*/ 618 w 618"/>
                <a:gd name="T11" fmla="*/ 272 h 723"/>
                <a:gd name="T12" fmla="*/ 574 w 618"/>
                <a:gd name="T13" fmla="*/ 227 h 723"/>
                <a:gd name="T14" fmla="*/ 44 w 618"/>
                <a:gd name="T15" fmla="*/ 227 h 723"/>
                <a:gd name="T16" fmla="*/ 0 w 618"/>
                <a:gd name="T17" fmla="*/ 272 h 723"/>
                <a:gd name="T18" fmla="*/ 0 w 618"/>
                <a:gd name="T19" fmla="*/ 446 h 723"/>
                <a:gd name="T20" fmla="*/ 44 w 618"/>
                <a:gd name="T21" fmla="*/ 491 h 723"/>
                <a:gd name="T22" fmla="*/ 88 w 618"/>
                <a:gd name="T23" fmla="*/ 446 h 723"/>
                <a:gd name="T24" fmla="*/ 88 w 618"/>
                <a:gd name="T25" fmla="*/ 272 h 723"/>
                <a:gd name="T26" fmla="*/ 44 w 618"/>
                <a:gd name="T27" fmla="*/ 227 h 723"/>
                <a:gd name="T28" fmla="*/ 505 w 618"/>
                <a:gd name="T29" fmla="*/ 228 h 723"/>
                <a:gd name="T30" fmla="*/ 505 w 618"/>
                <a:gd name="T31" fmla="*/ 547 h 723"/>
                <a:gd name="T32" fmla="*/ 471 w 618"/>
                <a:gd name="T33" fmla="*/ 581 h 723"/>
                <a:gd name="T34" fmla="*/ 432 w 618"/>
                <a:gd name="T35" fmla="*/ 581 h 723"/>
                <a:gd name="T36" fmla="*/ 432 w 618"/>
                <a:gd name="T37" fmla="*/ 678 h 723"/>
                <a:gd name="T38" fmla="*/ 388 w 618"/>
                <a:gd name="T39" fmla="*/ 723 h 723"/>
                <a:gd name="T40" fmla="*/ 344 w 618"/>
                <a:gd name="T41" fmla="*/ 678 h 723"/>
                <a:gd name="T42" fmla="*/ 344 w 618"/>
                <a:gd name="T43" fmla="*/ 581 h 723"/>
                <a:gd name="T44" fmla="*/ 276 w 618"/>
                <a:gd name="T45" fmla="*/ 581 h 723"/>
                <a:gd name="T46" fmla="*/ 276 w 618"/>
                <a:gd name="T47" fmla="*/ 678 h 723"/>
                <a:gd name="T48" fmla="*/ 232 w 618"/>
                <a:gd name="T49" fmla="*/ 723 h 723"/>
                <a:gd name="T50" fmla="*/ 188 w 618"/>
                <a:gd name="T51" fmla="*/ 678 h 723"/>
                <a:gd name="T52" fmla="*/ 188 w 618"/>
                <a:gd name="T53" fmla="*/ 581 h 723"/>
                <a:gd name="T54" fmla="*/ 149 w 618"/>
                <a:gd name="T55" fmla="*/ 581 h 723"/>
                <a:gd name="T56" fmla="*/ 115 w 618"/>
                <a:gd name="T57" fmla="*/ 547 h 723"/>
                <a:gd name="T58" fmla="*/ 115 w 618"/>
                <a:gd name="T59" fmla="*/ 228 h 723"/>
                <a:gd name="T60" fmla="*/ 505 w 618"/>
                <a:gd name="T61" fmla="*/ 228 h 723"/>
                <a:gd name="T62" fmla="*/ 402 w 618"/>
                <a:gd name="T63" fmla="*/ 63 h 723"/>
                <a:gd name="T64" fmla="*/ 438 w 618"/>
                <a:gd name="T65" fmla="*/ 11 h 723"/>
                <a:gd name="T66" fmla="*/ 437 w 618"/>
                <a:gd name="T67" fmla="*/ 2 h 723"/>
                <a:gd name="T68" fmla="*/ 428 w 618"/>
                <a:gd name="T69" fmla="*/ 4 h 723"/>
                <a:gd name="T70" fmla="*/ 390 w 618"/>
                <a:gd name="T71" fmla="*/ 59 h 723"/>
                <a:gd name="T72" fmla="*/ 309 w 618"/>
                <a:gd name="T73" fmla="*/ 43 h 723"/>
                <a:gd name="T74" fmla="*/ 228 w 618"/>
                <a:gd name="T75" fmla="*/ 59 h 723"/>
                <a:gd name="T76" fmla="*/ 190 w 618"/>
                <a:gd name="T77" fmla="*/ 4 h 723"/>
                <a:gd name="T78" fmla="*/ 181 w 618"/>
                <a:gd name="T79" fmla="*/ 2 h 723"/>
                <a:gd name="T80" fmla="*/ 180 w 618"/>
                <a:gd name="T81" fmla="*/ 11 h 723"/>
                <a:gd name="T82" fmla="*/ 216 w 618"/>
                <a:gd name="T83" fmla="*/ 63 h 723"/>
                <a:gd name="T84" fmla="*/ 114 w 618"/>
                <a:gd name="T85" fmla="*/ 200 h 723"/>
                <a:gd name="T86" fmla="*/ 504 w 618"/>
                <a:gd name="T87" fmla="*/ 200 h 723"/>
                <a:gd name="T88" fmla="*/ 402 w 618"/>
                <a:gd name="T89" fmla="*/ 63 h 723"/>
                <a:gd name="T90" fmla="*/ 227 w 618"/>
                <a:gd name="T91" fmla="*/ 146 h 723"/>
                <a:gd name="T92" fmla="*/ 205 w 618"/>
                <a:gd name="T93" fmla="*/ 124 h 723"/>
                <a:gd name="T94" fmla="*/ 227 w 618"/>
                <a:gd name="T95" fmla="*/ 103 h 723"/>
                <a:gd name="T96" fmla="*/ 248 w 618"/>
                <a:gd name="T97" fmla="*/ 124 h 723"/>
                <a:gd name="T98" fmla="*/ 227 w 618"/>
                <a:gd name="T99" fmla="*/ 146 h 723"/>
                <a:gd name="T100" fmla="*/ 394 w 618"/>
                <a:gd name="T101" fmla="*/ 146 h 723"/>
                <a:gd name="T102" fmla="*/ 373 w 618"/>
                <a:gd name="T103" fmla="*/ 124 h 723"/>
                <a:gd name="T104" fmla="*/ 394 w 618"/>
                <a:gd name="T105" fmla="*/ 103 h 723"/>
                <a:gd name="T106" fmla="*/ 416 w 618"/>
                <a:gd name="T107" fmla="*/ 124 h 723"/>
                <a:gd name="T108" fmla="*/ 394 w 618"/>
                <a:gd name="T109" fmla="*/ 146 h 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18" h="723">
                  <a:moveTo>
                    <a:pt x="574" y="227"/>
                  </a:moveTo>
                  <a:cubicBezTo>
                    <a:pt x="550" y="227"/>
                    <a:pt x="530" y="247"/>
                    <a:pt x="530" y="272"/>
                  </a:cubicBezTo>
                  <a:cubicBezTo>
                    <a:pt x="530" y="446"/>
                    <a:pt x="530" y="446"/>
                    <a:pt x="530" y="446"/>
                  </a:cubicBezTo>
                  <a:cubicBezTo>
                    <a:pt x="530" y="471"/>
                    <a:pt x="550" y="491"/>
                    <a:pt x="574" y="491"/>
                  </a:cubicBezTo>
                  <a:cubicBezTo>
                    <a:pt x="598" y="491"/>
                    <a:pt x="618" y="471"/>
                    <a:pt x="618" y="446"/>
                  </a:cubicBezTo>
                  <a:cubicBezTo>
                    <a:pt x="618" y="272"/>
                    <a:pt x="618" y="272"/>
                    <a:pt x="618" y="272"/>
                  </a:cubicBezTo>
                  <a:cubicBezTo>
                    <a:pt x="618" y="247"/>
                    <a:pt x="598" y="227"/>
                    <a:pt x="574" y="227"/>
                  </a:cubicBezTo>
                  <a:close/>
                  <a:moveTo>
                    <a:pt x="44" y="227"/>
                  </a:moveTo>
                  <a:cubicBezTo>
                    <a:pt x="20" y="227"/>
                    <a:pt x="0" y="247"/>
                    <a:pt x="0" y="272"/>
                  </a:cubicBezTo>
                  <a:cubicBezTo>
                    <a:pt x="0" y="446"/>
                    <a:pt x="0" y="446"/>
                    <a:pt x="0" y="446"/>
                  </a:cubicBezTo>
                  <a:cubicBezTo>
                    <a:pt x="0" y="471"/>
                    <a:pt x="20" y="491"/>
                    <a:pt x="44" y="491"/>
                  </a:cubicBezTo>
                  <a:cubicBezTo>
                    <a:pt x="68" y="491"/>
                    <a:pt x="88" y="471"/>
                    <a:pt x="88" y="446"/>
                  </a:cubicBezTo>
                  <a:cubicBezTo>
                    <a:pt x="88" y="272"/>
                    <a:pt x="88" y="272"/>
                    <a:pt x="88" y="272"/>
                  </a:cubicBezTo>
                  <a:cubicBezTo>
                    <a:pt x="88" y="247"/>
                    <a:pt x="68" y="227"/>
                    <a:pt x="44" y="227"/>
                  </a:cubicBezTo>
                  <a:close/>
                  <a:moveTo>
                    <a:pt x="505" y="228"/>
                  </a:moveTo>
                  <a:cubicBezTo>
                    <a:pt x="505" y="547"/>
                    <a:pt x="505" y="547"/>
                    <a:pt x="505" y="547"/>
                  </a:cubicBezTo>
                  <a:cubicBezTo>
                    <a:pt x="505" y="566"/>
                    <a:pt x="490" y="581"/>
                    <a:pt x="471" y="581"/>
                  </a:cubicBezTo>
                  <a:cubicBezTo>
                    <a:pt x="432" y="581"/>
                    <a:pt x="432" y="581"/>
                    <a:pt x="432" y="581"/>
                  </a:cubicBezTo>
                  <a:cubicBezTo>
                    <a:pt x="432" y="678"/>
                    <a:pt x="432" y="678"/>
                    <a:pt x="432" y="678"/>
                  </a:cubicBezTo>
                  <a:cubicBezTo>
                    <a:pt x="432" y="703"/>
                    <a:pt x="412" y="723"/>
                    <a:pt x="388" y="723"/>
                  </a:cubicBezTo>
                  <a:cubicBezTo>
                    <a:pt x="364" y="723"/>
                    <a:pt x="344" y="703"/>
                    <a:pt x="344" y="678"/>
                  </a:cubicBezTo>
                  <a:cubicBezTo>
                    <a:pt x="344" y="581"/>
                    <a:pt x="344" y="581"/>
                    <a:pt x="344" y="581"/>
                  </a:cubicBezTo>
                  <a:cubicBezTo>
                    <a:pt x="276" y="581"/>
                    <a:pt x="276" y="581"/>
                    <a:pt x="276" y="581"/>
                  </a:cubicBezTo>
                  <a:cubicBezTo>
                    <a:pt x="276" y="678"/>
                    <a:pt x="276" y="678"/>
                    <a:pt x="276" y="678"/>
                  </a:cubicBezTo>
                  <a:cubicBezTo>
                    <a:pt x="276" y="703"/>
                    <a:pt x="256" y="723"/>
                    <a:pt x="232" y="723"/>
                  </a:cubicBezTo>
                  <a:cubicBezTo>
                    <a:pt x="208" y="723"/>
                    <a:pt x="188" y="703"/>
                    <a:pt x="188" y="678"/>
                  </a:cubicBezTo>
                  <a:cubicBezTo>
                    <a:pt x="188" y="581"/>
                    <a:pt x="188" y="581"/>
                    <a:pt x="188" y="581"/>
                  </a:cubicBezTo>
                  <a:cubicBezTo>
                    <a:pt x="149" y="581"/>
                    <a:pt x="149" y="581"/>
                    <a:pt x="149" y="581"/>
                  </a:cubicBezTo>
                  <a:cubicBezTo>
                    <a:pt x="130" y="581"/>
                    <a:pt x="115" y="566"/>
                    <a:pt x="115" y="547"/>
                  </a:cubicBezTo>
                  <a:cubicBezTo>
                    <a:pt x="115" y="228"/>
                    <a:pt x="115" y="228"/>
                    <a:pt x="115" y="228"/>
                  </a:cubicBezTo>
                  <a:lnTo>
                    <a:pt x="505" y="228"/>
                  </a:lnTo>
                  <a:close/>
                  <a:moveTo>
                    <a:pt x="402" y="63"/>
                  </a:moveTo>
                  <a:cubicBezTo>
                    <a:pt x="438" y="11"/>
                    <a:pt x="438" y="11"/>
                    <a:pt x="438" y="11"/>
                  </a:cubicBezTo>
                  <a:cubicBezTo>
                    <a:pt x="440" y="8"/>
                    <a:pt x="439" y="4"/>
                    <a:pt x="437" y="2"/>
                  </a:cubicBezTo>
                  <a:cubicBezTo>
                    <a:pt x="434" y="0"/>
                    <a:pt x="430" y="1"/>
                    <a:pt x="428" y="4"/>
                  </a:cubicBezTo>
                  <a:cubicBezTo>
                    <a:pt x="390" y="59"/>
                    <a:pt x="390" y="59"/>
                    <a:pt x="390" y="59"/>
                  </a:cubicBezTo>
                  <a:cubicBezTo>
                    <a:pt x="365" y="49"/>
                    <a:pt x="338" y="43"/>
                    <a:pt x="309" y="43"/>
                  </a:cubicBezTo>
                  <a:cubicBezTo>
                    <a:pt x="280" y="43"/>
                    <a:pt x="253" y="49"/>
                    <a:pt x="228" y="59"/>
                  </a:cubicBezTo>
                  <a:cubicBezTo>
                    <a:pt x="190" y="4"/>
                    <a:pt x="190" y="4"/>
                    <a:pt x="190" y="4"/>
                  </a:cubicBezTo>
                  <a:cubicBezTo>
                    <a:pt x="188" y="1"/>
                    <a:pt x="184" y="0"/>
                    <a:pt x="181" y="2"/>
                  </a:cubicBezTo>
                  <a:cubicBezTo>
                    <a:pt x="179" y="4"/>
                    <a:pt x="178" y="8"/>
                    <a:pt x="180" y="11"/>
                  </a:cubicBezTo>
                  <a:cubicBezTo>
                    <a:pt x="216" y="63"/>
                    <a:pt x="216" y="63"/>
                    <a:pt x="216" y="63"/>
                  </a:cubicBezTo>
                  <a:cubicBezTo>
                    <a:pt x="159" y="90"/>
                    <a:pt x="119" y="141"/>
                    <a:pt x="114" y="200"/>
                  </a:cubicBezTo>
                  <a:cubicBezTo>
                    <a:pt x="504" y="200"/>
                    <a:pt x="504" y="200"/>
                    <a:pt x="504" y="200"/>
                  </a:cubicBezTo>
                  <a:cubicBezTo>
                    <a:pt x="499" y="141"/>
                    <a:pt x="459" y="90"/>
                    <a:pt x="402" y="63"/>
                  </a:cubicBezTo>
                  <a:close/>
                  <a:moveTo>
                    <a:pt x="227" y="146"/>
                  </a:moveTo>
                  <a:cubicBezTo>
                    <a:pt x="215" y="146"/>
                    <a:pt x="205" y="136"/>
                    <a:pt x="205" y="124"/>
                  </a:cubicBezTo>
                  <a:cubicBezTo>
                    <a:pt x="205" y="113"/>
                    <a:pt x="215" y="103"/>
                    <a:pt x="227" y="103"/>
                  </a:cubicBezTo>
                  <a:cubicBezTo>
                    <a:pt x="239" y="103"/>
                    <a:pt x="248" y="113"/>
                    <a:pt x="248" y="124"/>
                  </a:cubicBezTo>
                  <a:cubicBezTo>
                    <a:pt x="248" y="136"/>
                    <a:pt x="239" y="146"/>
                    <a:pt x="227" y="146"/>
                  </a:cubicBezTo>
                  <a:close/>
                  <a:moveTo>
                    <a:pt x="394" y="146"/>
                  </a:moveTo>
                  <a:cubicBezTo>
                    <a:pt x="382" y="146"/>
                    <a:pt x="373" y="136"/>
                    <a:pt x="373" y="124"/>
                  </a:cubicBezTo>
                  <a:cubicBezTo>
                    <a:pt x="373" y="113"/>
                    <a:pt x="382" y="103"/>
                    <a:pt x="394" y="103"/>
                  </a:cubicBezTo>
                  <a:cubicBezTo>
                    <a:pt x="406" y="103"/>
                    <a:pt x="416" y="113"/>
                    <a:pt x="416" y="124"/>
                  </a:cubicBezTo>
                  <a:cubicBezTo>
                    <a:pt x="416" y="136"/>
                    <a:pt x="406" y="146"/>
                    <a:pt x="394" y="146"/>
                  </a:cubicBezTo>
                  <a:close/>
                </a:path>
              </a:pathLst>
            </a:custGeom>
            <a:solidFill>
              <a:srgbClr val="97C03D"/>
            </a:solidFill>
            <a:ln>
              <a:noFill/>
            </a:ln>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grpSp>
          <p:nvGrpSpPr>
            <p:cNvPr id="187" name="Group 186"/>
            <p:cNvGrpSpPr>
              <a:grpSpLocks noChangeAspect="1"/>
            </p:cNvGrpSpPr>
            <p:nvPr/>
          </p:nvGrpSpPr>
          <p:grpSpPr bwMode="black">
            <a:xfrm>
              <a:off x="968817" y="3652970"/>
              <a:ext cx="405781" cy="473411"/>
              <a:chOff x="396875" y="1300163"/>
              <a:chExt cx="1162051" cy="1355725"/>
            </a:xfrm>
            <a:solidFill>
              <a:schemeClr val="bg1"/>
            </a:solidFill>
          </p:grpSpPr>
          <p:sp>
            <p:nvSpPr>
              <p:cNvPr id="189" name="Freeform 317"/>
              <p:cNvSpPr>
                <a:spLocks/>
              </p:cNvSpPr>
              <p:nvPr/>
            </p:nvSpPr>
            <p:spPr bwMode="black">
              <a:xfrm>
                <a:off x="396875" y="1616075"/>
                <a:ext cx="1162051" cy="1039813"/>
              </a:xfrm>
              <a:custGeom>
                <a:avLst/>
                <a:gdLst>
                  <a:gd name="T0" fmla="*/ 455 w 539"/>
                  <a:gd name="T1" fmla="*/ 186 h 482"/>
                  <a:gd name="T2" fmla="*/ 522 w 539"/>
                  <a:gd name="T3" fmla="*/ 67 h 482"/>
                  <a:gd name="T4" fmla="*/ 408 w 539"/>
                  <a:gd name="T5" fmla="*/ 5 h 482"/>
                  <a:gd name="T6" fmla="*/ 288 w 539"/>
                  <a:gd name="T7" fmla="*/ 34 h 482"/>
                  <a:gd name="T8" fmla="*/ 184 w 539"/>
                  <a:gd name="T9" fmla="*/ 7 h 482"/>
                  <a:gd name="T10" fmla="*/ 55 w 539"/>
                  <a:gd name="T11" fmla="*/ 86 h 482"/>
                  <a:gd name="T12" fmla="*/ 95 w 539"/>
                  <a:gd name="T13" fmla="*/ 401 h 482"/>
                  <a:gd name="T14" fmla="*/ 194 w 539"/>
                  <a:gd name="T15" fmla="*/ 480 h 482"/>
                  <a:gd name="T16" fmla="*/ 296 w 539"/>
                  <a:gd name="T17" fmla="*/ 455 h 482"/>
                  <a:gd name="T18" fmla="*/ 400 w 539"/>
                  <a:gd name="T19" fmla="*/ 479 h 482"/>
                  <a:gd name="T20" fmla="*/ 496 w 539"/>
                  <a:gd name="T21" fmla="*/ 402 h 482"/>
                  <a:gd name="T22" fmla="*/ 539 w 539"/>
                  <a:gd name="T23" fmla="*/ 313 h 482"/>
                  <a:gd name="T24" fmla="*/ 455 w 539"/>
                  <a:gd name="T25" fmla="*/ 186 h 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39" h="482">
                    <a:moveTo>
                      <a:pt x="455" y="186"/>
                    </a:moveTo>
                    <a:cubicBezTo>
                      <a:pt x="454" y="107"/>
                      <a:pt x="519" y="69"/>
                      <a:pt x="522" y="67"/>
                    </a:cubicBezTo>
                    <a:cubicBezTo>
                      <a:pt x="485" y="13"/>
                      <a:pt x="428" y="6"/>
                      <a:pt x="408" y="5"/>
                    </a:cubicBezTo>
                    <a:cubicBezTo>
                      <a:pt x="359" y="0"/>
                      <a:pt x="312" y="34"/>
                      <a:pt x="288" y="34"/>
                    </a:cubicBezTo>
                    <a:cubicBezTo>
                      <a:pt x="263" y="34"/>
                      <a:pt x="225" y="6"/>
                      <a:pt x="184" y="7"/>
                    </a:cubicBezTo>
                    <a:cubicBezTo>
                      <a:pt x="131" y="8"/>
                      <a:pt x="82" y="38"/>
                      <a:pt x="55" y="86"/>
                    </a:cubicBezTo>
                    <a:cubicBezTo>
                      <a:pt x="0" y="182"/>
                      <a:pt x="41" y="323"/>
                      <a:pt x="95" y="401"/>
                    </a:cubicBezTo>
                    <a:cubicBezTo>
                      <a:pt x="121" y="439"/>
                      <a:pt x="153" y="482"/>
                      <a:pt x="194" y="480"/>
                    </a:cubicBezTo>
                    <a:cubicBezTo>
                      <a:pt x="234" y="479"/>
                      <a:pt x="248" y="455"/>
                      <a:pt x="296" y="455"/>
                    </a:cubicBezTo>
                    <a:cubicBezTo>
                      <a:pt x="344" y="454"/>
                      <a:pt x="358" y="480"/>
                      <a:pt x="400" y="479"/>
                    </a:cubicBezTo>
                    <a:cubicBezTo>
                      <a:pt x="443" y="478"/>
                      <a:pt x="470" y="440"/>
                      <a:pt x="496" y="402"/>
                    </a:cubicBezTo>
                    <a:cubicBezTo>
                      <a:pt x="526" y="358"/>
                      <a:pt x="538" y="315"/>
                      <a:pt x="539" y="313"/>
                    </a:cubicBezTo>
                    <a:cubicBezTo>
                      <a:pt x="538" y="313"/>
                      <a:pt x="456" y="281"/>
                      <a:pt x="455" y="186"/>
                    </a:cubicBezTo>
                  </a:path>
                </a:pathLst>
              </a:custGeom>
              <a:grpFill/>
              <a:ln>
                <a:noFill/>
              </a:ln>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190" name="Freeform 318"/>
              <p:cNvSpPr>
                <a:spLocks/>
              </p:cNvSpPr>
              <p:nvPr/>
            </p:nvSpPr>
            <p:spPr bwMode="black">
              <a:xfrm>
                <a:off x="996950" y="1300163"/>
                <a:ext cx="288925" cy="317500"/>
              </a:xfrm>
              <a:custGeom>
                <a:avLst/>
                <a:gdLst>
                  <a:gd name="T0" fmla="*/ 98 w 134"/>
                  <a:gd name="T1" fmla="*/ 100 h 147"/>
                  <a:gd name="T2" fmla="*/ 130 w 134"/>
                  <a:gd name="T3" fmla="*/ 0 h 147"/>
                  <a:gd name="T4" fmla="*/ 38 w 134"/>
                  <a:gd name="T5" fmla="*/ 47 h 147"/>
                  <a:gd name="T6" fmla="*/ 5 w 134"/>
                  <a:gd name="T7" fmla="*/ 144 h 147"/>
                  <a:gd name="T8" fmla="*/ 98 w 134"/>
                  <a:gd name="T9" fmla="*/ 100 h 147"/>
                </a:gdLst>
                <a:ahLst/>
                <a:cxnLst>
                  <a:cxn ang="0">
                    <a:pos x="T0" y="T1"/>
                  </a:cxn>
                  <a:cxn ang="0">
                    <a:pos x="T2" y="T3"/>
                  </a:cxn>
                  <a:cxn ang="0">
                    <a:pos x="T4" y="T5"/>
                  </a:cxn>
                  <a:cxn ang="0">
                    <a:pos x="T6" y="T7"/>
                  </a:cxn>
                  <a:cxn ang="0">
                    <a:pos x="T8" y="T9"/>
                  </a:cxn>
                </a:cxnLst>
                <a:rect l="0" t="0" r="r" b="b"/>
                <a:pathLst>
                  <a:path w="134" h="147">
                    <a:moveTo>
                      <a:pt x="98" y="100"/>
                    </a:moveTo>
                    <a:cubicBezTo>
                      <a:pt x="120" y="73"/>
                      <a:pt x="134" y="36"/>
                      <a:pt x="130" y="0"/>
                    </a:cubicBezTo>
                    <a:cubicBezTo>
                      <a:pt x="99" y="1"/>
                      <a:pt x="61" y="21"/>
                      <a:pt x="38" y="47"/>
                    </a:cubicBezTo>
                    <a:cubicBezTo>
                      <a:pt x="18" y="71"/>
                      <a:pt x="0" y="108"/>
                      <a:pt x="5" y="144"/>
                    </a:cubicBezTo>
                    <a:cubicBezTo>
                      <a:pt x="40" y="147"/>
                      <a:pt x="76" y="126"/>
                      <a:pt x="98" y="100"/>
                    </a:cubicBezTo>
                  </a:path>
                </a:pathLst>
              </a:custGeom>
              <a:grpFill/>
              <a:ln>
                <a:noFill/>
              </a:ln>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grpSp>
        <p:sp>
          <p:nvSpPr>
            <p:cNvPr id="188" name="Freeform 319"/>
            <p:cNvSpPr>
              <a:spLocks noChangeAspect="1" noEditPoints="1"/>
            </p:cNvSpPr>
            <p:nvPr/>
          </p:nvSpPr>
          <p:spPr bwMode="black">
            <a:xfrm>
              <a:off x="3013386" y="2809553"/>
              <a:ext cx="226942" cy="226020"/>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chemeClr val="tx1"/>
            </a:solidFill>
            <a:ln>
              <a:noFill/>
            </a:ln>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grpSp>
      <p:grpSp>
        <p:nvGrpSpPr>
          <p:cNvPr id="3" name="Group 2"/>
          <p:cNvGrpSpPr/>
          <p:nvPr/>
        </p:nvGrpSpPr>
        <p:grpSpPr>
          <a:xfrm>
            <a:off x="1" y="5670063"/>
            <a:ext cx="12192000" cy="1208073"/>
            <a:chOff x="0" y="5783263"/>
            <a:chExt cx="12436475" cy="1232297"/>
          </a:xfrm>
        </p:grpSpPr>
        <p:sp>
          <p:nvSpPr>
            <p:cNvPr id="11" name="Rectangle 10"/>
            <p:cNvSpPr/>
            <p:nvPr/>
          </p:nvSpPr>
          <p:spPr bwMode="auto">
            <a:xfrm>
              <a:off x="0" y="5783263"/>
              <a:ext cx="12436475" cy="1215934"/>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a:gradFill>
                  <a:gsLst>
                    <a:gs pos="0">
                      <a:srgbClr val="FFFFFF"/>
                    </a:gs>
                    <a:gs pos="100000">
                      <a:srgbClr val="FFFFFF"/>
                    </a:gs>
                  </a:gsLst>
                  <a:lin ang="5400000" scaled="0"/>
                </a:gradFill>
                <a:latin typeface="Segoe UI"/>
              </a:endParaRPr>
            </a:p>
          </p:txBody>
        </p:sp>
        <p:cxnSp>
          <p:nvCxnSpPr>
            <p:cNvPr id="20" name="Straight Connector 19"/>
            <p:cNvCxnSpPr/>
            <p:nvPr/>
          </p:nvCxnSpPr>
          <p:spPr>
            <a:xfrm>
              <a:off x="6261451" y="5970421"/>
              <a:ext cx="10160" cy="963132"/>
            </a:xfrm>
            <a:prstGeom prst="line">
              <a:avLst/>
            </a:prstGeom>
            <a:ln>
              <a:solidFill>
                <a:schemeClr val="bg1">
                  <a:lumMod val="20000"/>
                  <a:lumOff val="80000"/>
                  <a:alpha val="50000"/>
                </a:schemeClr>
              </a:solidFill>
              <a:headEnd type="none"/>
              <a:tailEnd type="none"/>
            </a:ln>
          </p:spPr>
          <p:style>
            <a:lnRef idx="3">
              <a:schemeClr val="dk1"/>
            </a:lnRef>
            <a:fillRef idx="0">
              <a:schemeClr val="dk1"/>
            </a:fillRef>
            <a:effectRef idx="2">
              <a:schemeClr val="dk1"/>
            </a:effectRef>
            <a:fontRef idx="minor">
              <a:schemeClr val="tx1"/>
            </a:fontRef>
          </p:style>
        </p:cxnSp>
        <p:pic>
          <p:nvPicPr>
            <p:cNvPr id="195" name="Picture 194" descr="New Relic"/>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126909" y="6046510"/>
              <a:ext cx="752078" cy="752078"/>
            </a:xfrm>
            <a:prstGeom prst="rect">
              <a:avLst/>
            </a:prstGeom>
            <a:noFill/>
            <a:ln>
              <a:noFill/>
            </a:ln>
          </p:spPr>
        </p:pic>
        <p:pic>
          <p:nvPicPr>
            <p:cNvPr id="196" name="Picture 195" descr="AppDynamics"/>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883882" y="6046510"/>
              <a:ext cx="771869" cy="771869"/>
            </a:xfrm>
            <a:prstGeom prst="rect">
              <a:avLst/>
            </a:prstGeom>
            <a:noFill/>
            <a:ln>
              <a:noFill/>
            </a:ln>
          </p:spPr>
        </p:pic>
        <p:pic>
          <p:nvPicPr>
            <p:cNvPr id="197" name="Picture 196" descr="Raygun"/>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660646" y="6032708"/>
              <a:ext cx="764137" cy="764137"/>
            </a:xfrm>
            <a:prstGeom prst="rect">
              <a:avLst/>
            </a:prstGeom>
            <a:noFill/>
            <a:ln>
              <a:noFill/>
            </a:ln>
          </p:spPr>
        </p:pic>
        <p:pic>
          <p:nvPicPr>
            <p:cNvPr id="2" name="Picture 1"/>
            <p:cNvPicPr>
              <a:picLocks noChangeAspect="1"/>
            </p:cNvPicPr>
            <p:nvPr/>
          </p:nvPicPr>
          <p:blipFill>
            <a:blip r:embed="rId6"/>
            <a:stretch>
              <a:fillRect/>
            </a:stretch>
          </p:blipFill>
          <p:spPr>
            <a:xfrm>
              <a:off x="366640" y="6199575"/>
              <a:ext cx="1905000" cy="504825"/>
            </a:xfrm>
            <a:prstGeom prst="rect">
              <a:avLst/>
            </a:prstGeom>
          </p:spPr>
        </p:pic>
        <p:pic>
          <p:nvPicPr>
            <p:cNvPr id="199" name="Picture 198" descr="IOTAP"/>
            <p:cNvPicPr/>
            <p:nvPr/>
          </p:nvPicPr>
          <p:blipFill>
            <a:blip r:embed="rId7">
              <a:extLst>
                <a:ext uri="{28A0092B-C50C-407E-A947-70E740481C1C}">
                  <a14:useLocalDpi xmlns:a14="http://schemas.microsoft.com/office/drawing/2010/main" val="0"/>
                </a:ext>
              </a:extLst>
            </a:blip>
            <a:srcRect/>
            <a:stretch>
              <a:fillRect/>
            </a:stretch>
          </p:blipFill>
          <p:spPr bwMode="auto">
            <a:xfrm>
              <a:off x="2780198" y="5899233"/>
              <a:ext cx="1116327" cy="1116327"/>
            </a:xfrm>
            <a:prstGeom prst="rect">
              <a:avLst/>
            </a:prstGeom>
            <a:noFill/>
            <a:ln>
              <a:noFill/>
            </a:ln>
          </p:spPr>
        </p:pic>
        <p:pic>
          <p:nvPicPr>
            <p:cNvPr id="200" name="Picture 199" descr="Oxford Computer Group"/>
            <p:cNvPicPr/>
            <p:nvPr/>
          </p:nvPicPr>
          <p:blipFill>
            <a:blip r:embed="rId8">
              <a:extLst>
                <a:ext uri="{28A0092B-C50C-407E-A947-70E740481C1C}">
                  <a14:useLocalDpi xmlns:a14="http://schemas.microsoft.com/office/drawing/2010/main" val="0"/>
                </a:ext>
              </a:extLst>
            </a:blip>
            <a:srcRect/>
            <a:stretch>
              <a:fillRect/>
            </a:stretch>
          </p:blipFill>
          <p:spPr bwMode="auto">
            <a:xfrm>
              <a:off x="4667952" y="6037632"/>
              <a:ext cx="812426" cy="812426"/>
            </a:xfrm>
            <a:prstGeom prst="rect">
              <a:avLst/>
            </a:prstGeom>
            <a:noFill/>
            <a:ln>
              <a:noFill/>
            </a:ln>
          </p:spPr>
        </p:pic>
      </p:grpSp>
    </p:spTree>
    <p:extLst>
      <p:ext uri="{BB962C8B-B14F-4D97-AF65-F5344CB8AC3E}">
        <p14:creationId xmlns:p14="http://schemas.microsoft.com/office/powerpoint/2010/main" val="1463425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par>
                                <p:cTn id="9" presetID="1" presetClass="entr" presetSubtype="0" fill="hold" nodeType="withEffect">
                                  <p:stCondLst>
                                    <p:cond delay="0"/>
                                  </p:stCondLst>
                                  <p:childTnLst>
                                    <p:set>
                                      <p:cBhvr>
                                        <p:cTn id="10" dur="1" fill="hold">
                                          <p:stCondLst>
                                            <p:cond delay="499"/>
                                          </p:stCondLst>
                                        </p:cTn>
                                        <p:tgtEl>
                                          <p:spTgt spid="159"/>
                                        </p:tgtEl>
                                        <p:attrNameLst>
                                          <p:attrName>style.visibility</p:attrName>
                                        </p:attrNameLst>
                                      </p:cBhvr>
                                      <p:to>
                                        <p:strVal val="visible"/>
                                      </p:to>
                                    </p:set>
                                  </p:childTnLst>
                                </p:cTn>
                              </p:par>
                              <p:par>
                                <p:cTn id="11" presetID="6" presetClass="emph" presetSubtype="0" accel="100000" autoRev="1" fill="hold" nodeType="withEffect">
                                  <p:stCondLst>
                                    <p:cond delay="0"/>
                                  </p:stCondLst>
                                  <p:childTnLst>
                                    <p:animScale>
                                      <p:cBhvr>
                                        <p:cTn id="12" dur="500" fill="hold"/>
                                        <p:tgtEl>
                                          <p:spTgt spid="159"/>
                                        </p:tgtEl>
                                      </p:cBhvr>
                                      <p:by x="0" y="0"/>
                                    </p:animScale>
                                  </p:childTnLst>
                                </p:cTn>
                              </p:par>
                              <p:par>
                                <p:cTn id="13" presetID="2" presetClass="entr" presetSubtype="2"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anim calcmode="lin" valueType="num">
                                      <p:cBhvr additive="base">
                                        <p:cTn id="15" dur="500" fill="hold"/>
                                        <p:tgtEl>
                                          <p:spTgt spid="17"/>
                                        </p:tgtEl>
                                        <p:attrNameLst>
                                          <p:attrName>ppt_x</p:attrName>
                                        </p:attrNameLst>
                                      </p:cBhvr>
                                      <p:tavLst>
                                        <p:tav tm="0">
                                          <p:val>
                                            <p:strVal val="1+#ppt_w/2"/>
                                          </p:val>
                                        </p:tav>
                                        <p:tav tm="100000">
                                          <p:val>
                                            <p:strVal val="#ppt_x"/>
                                          </p:val>
                                        </p:tav>
                                      </p:tavLst>
                                    </p:anim>
                                    <p:anim calcmode="lin" valueType="num">
                                      <p:cBhvr additive="base">
                                        <p:cTn id="16" dur="500" fill="hold"/>
                                        <p:tgtEl>
                                          <p:spTgt spid="17"/>
                                        </p:tgtEl>
                                        <p:attrNameLst>
                                          <p:attrName>ppt_y</p:attrName>
                                        </p:attrNameLst>
                                      </p:cBhvr>
                                      <p:tavLst>
                                        <p:tav tm="0">
                                          <p:val>
                                            <p:strVal val="#ppt_y"/>
                                          </p:val>
                                        </p:tav>
                                        <p:tav tm="100000">
                                          <p:val>
                                            <p:strVal val="#ppt_y"/>
                                          </p:val>
                                        </p:tav>
                                      </p:tavLst>
                                    </p:anim>
                                  </p:childTnLst>
                                </p:cTn>
                              </p:par>
                            </p:childTnLst>
                          </p:cTn>
                        </p:par>
                        <p:par>
                          <p:cTn id="17" fill="hold">
                            <p:stCondLst>
                              <p:cond delay="1000"/>
                            </p:stCondLst>
                            <p:childTnLst>
                              <p:par>
                                <p:cTn id="18" presetID="10" presetClass="entr" presetSubtype="0" fill="hold" nodeType="after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bwMode="auto">
          <a:xfrm>
            <a:off x="145205" y="687157"/>
            <a:ext cx="3402713" cy="1994411"/>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a:gradFill>
                <a:gsLst>
                  <a:gs pos="0">
                    <a:srgbClr val="FFFFFF"/>
                  </a:gs>
                  <a:gs pos="100000">
                    <a:srgbClr val="FFFFFF"/>
                  </a:gs>
                </a:gsLst>
                <a:lin ang="5400000" scaled="0"/>
              </a:gradFill>
              <a:latin typeface="Segoe UI"/>
            </a:endParaRPr>
          </a:p>
        </p:txBody>
      </p:sp>
      <p:sp>
        <p:nvSpPr>
          <p:cNvPr id="3" name="TextBox 2"/>
          <p:cNvSpPr txBox="1"/>
          <p:nvPr/>
        </p:nvSpPr>
        <p:spPr>
          <a:xfrm>
            <a:off x="3547918" y="687157"/>
            <a:ext cx="8219193" cy="1918950"/>
          </a:xfrm>
          <a:prstGeom prst="rect">
            <a:avLst/>
          </a:prstGeom>
          <a:solidFill>
            <a:srgbClr val="0070C0"/>
          </a:solidFill>
        </p:spPr>
        <p:txBody>
          <a:bodyPr wrap="square" lIns="179285" tIns="143428" rIns="179285" bIns="143428" rtlCol="0">
            <a:spAutoFit/>
          </a:bodyPr>
          <a:lstStyle/>
          <a:p>
            <a:pPr defTabSz="896386">
              <a:lnSpc>
                <a:spcPct val="90000"/>
              </a:lnSpc>
              <a:spcAft>
                <a:spcPts val="588"/>
              </a:spcAft>
              <a:defRPr/>
            </a:pPr>
            <a:r>
              <a:rPr lang="en-US" sz="2353" kern="0">
                <a:solidFill>
                  <a:srgbClr val="FFFFFF"/>
                </a:solidFill>
                <a:latin typeface="Segoe UI"/>
              </a:rPr>
              <a:t>“Integration with </a:t>
            </a:r>
            <a:r>
              <a:rPr lang="en-US" sz="2353" kern="0" err="1">
                <a:solidFill>
                  <a:srgbClr val="FFFFFF"/>
                </a:solidFill>
                <a:latin typeface="Segoe UI"/>
              </a:rPr>
              <a:t>Xamarin</a:t>
            </a:r>
            <a:r>
              <a:rPr lang="en-US" sz="2353" kern="0">
                <a:solidFill>
                  <a:srgbClr val="FFFFFF"/>
                </a:solidFill>
                <a:latin typeface="Segoe UI"/>
              </a:rPr>
              <a:t> and Visual Studio, along with built-in functionality, made Azure the best choice. Having the right tools and capabilities to put a stable, robust, and functional solution together in two days is a great story.” </a:t>
            </a:r>
            <a:r>
              <a:rPr lang="en-US" sz="2353" i="1" kern="0">
                <a:solidFill>
                  <a:srgbClr val="FFFFFF"/>
                </a:solidFill>
                <a:latin typeface="Segoe UI"/>
              </a:rPr>
              <a:t>Jason Fox  – 3M</a:t>
            </a:r>
          </a:p>
        </p:txBody>
      </p:sp>
      <p:sp>
        <p:nvSpPr>
          <p:cNvPr id="9" name="TextBox 8"/>
          <p:cNvSpPr txBox="1"/>
          <p:nvPr/>
        </p:nvSpPr>
        <p:spPr>
          <a:xfrm>
            <a:off x="145205" y="3336700"/>
            <a:ext cx="3402713" cy="1827456"/>
          </a:xfrm>
          <a:prstGeom prst="rect">
            <a:avLst/>
          </a:prstGeom>
          <a:noFill/>
        </p:spPr>
        <p:txBody>
          <a:bodyPr wrap="square" lIns="179285" tIns="143428" rIns="179285" bIns="143428" rtlCol="0">
            <a:spAutoFit/>
          </a:bodyPr>
          <a:lstStyle/>
          <a:p>
            <a:pPr defTabSz="896386">
              <a:lnSpc>
                <a:spcPct val="90000"/>
              </a:lnSpc>
              <a:spcAft>
                <a:spcPts val="980"/>
              </a:spcAft>
              <a:defRPr/>
            </a:pPr>
            <a:r>
              <a:rPr lang="en-US" sz="2353" kern="0">
                <a:gradFill>
                  <a:gsLst>
                    <a:gs pos="2917">
                      <a:srgbClr val="FFFFFF"/>
                    </a:gs>
                    <a:gs pos="30000">
                      <a:srgbClr val="FFFFFF"/>
                    </a:gs>
                  </a:gsLst>
                  <a:lin ang="5400000" scaled="0"/>
                </a:gradFill>
                <a:latin typeface="Segoe UI"/>
              </a:rPr>
              <a:t>Challenge</a:t>
            </a:r>
          </a:p>
          <a:p>
            <a:pPr defTabSz="896386">
              <a:lnSpc>
                <a:spcPct val="90000"/>
              </a:lnSpc>
              <a:spcAft>
                <a:spcPts val="588"/>
              </a:spcAft>
              <a:defRPr/>
            </a:pPr>
            <a:r>
              <a:rPr lang="en-US" sz="1961" kern="0">
                <a:gradFill>
                  <a:gsLst>
                    <a:gs pos="2917">
                      <a:srgbClr val="FFFFFF"/>
                    </a:gs>
                    <a:gs pos="30000">
                      <a:srgbClr val="FFFFFF"/>
                    </a:gs>
                  </a:gsLst>
                  <a:lin ang="5400000" scaled="0"/>
                </a:gradFill>
                <a:latin typeface="Segoe UI"/>
              </a:rPr>
              <a:t>3M wanted a better way to track assets in business divisions and fast - created in a single weekend!</a:t>
            </a:r>
          </a:p>
        </p:txBody>
      </p:sp>
      <p:sp>
        <p:nvSpPr>
          <p:cNvPr id="160" name="TextBox 159"/>
          <p:cNvSpPr txBox="1"/>
          <p:nvPr/>
        </p:nvSpPr>
        <p:spPr>
          <a:xfrm>
            <a:off x="3960444" y="3333167"/>
            <a:ext cx="5252811" cy="3788677"/>
          </a:xfrm>
          <a:prstGeom prst="rect">
            <a:avLst/>
          </a:prstGeom>
          <a:noFill/>
        </p:spPr>
        <p:txBody>
          <a:bodyPr wrap="square" lIns="179285" tIns="143428" rIns="179285" bIns="143428" rtlCol="0">
            <a:spAutoFit/>
          </a:bodyPr>
          <a:lstStyle/>
          <a:p>
            <a:pPr defTabSz="896386">
              <a:lnSpc>
                <a:spcPct val="90000"/>
              </a:lnSpc>
              <a:spcAft>
                <a:spcPts val="980"/>
              </a:spcAft>
              <a:defRPr/>
            </a:pPr>
            <a:r>
              <a:rPr lang="en-US" sz="2353" kern="0">
                <a:gradFill>
                  <a:gsLst>
                    <a:gs pos="2917">
                      <a:srgbClr val="FFFFFF"/>
                    </a:gs>
                    <a:gs pos="30000">
                      <a:srgbClr val="FFFFFF"/>
                    </a:gs>
                  </a:gsLst>
                  <a:lin ang="5400000" scaled="0"/>
                </a:gradFill>
                <a:latin typeface="Segoe UI"/>
              </a:rPr>
              <a:t>Benefits</a:t>
            </a:r>
          </a:p>
          <a:p>
            <a:pPr marL="336145" indent="-336145" defTabSz="896386">
              <a:lnSpc>
                <a:spcPct val="90000"/>
              </a:lnSpc>
              <a:spcAft>
                <a:spcPts val="588"/>
              </a:spcAft>
              <a:buFont typeface="Wingdings" panose="05000000000000000000" pitchFamily="2" charset="2"/>
              <a:buChar char="§"/>
              <a:defRPr/>
            </a:pPr>
            <a:r>
              <a:rPr lang="en-US" sz="1961" kern="0">
                <a:gradFill>
                  <a:gsLst>
                    <a:gs pos="2917">
                      <a:srgbClr val="FFFFFF"/>
                    </a:gs>
                    <a:gs pos="30000">
                      <a:srgbClr val="FFFFFF"/>
                    </a:gs>
                  </a:gsLst>
                  <a:lin ang="5400000" scaled="0"/>
                </a:gradFill>
                <a:latin typeface="Segoe UI"/>
              </a:rPr>
              <a:t>Greater efficiency for sales teams</a:t>
            </a:r>
          </a:p>
          <a:p>
            <a:pPr marL="336145" indent="-336145" defTabSz="896386">
              <a:lnSpc>
                <a:spcPct val="90000"/>
              </a:lnSpc>
              <a:spcAft>
                <a:spcPts val="588"/>
              </a:spcAft>
              <a:buFont typeface="Wingdings" panose="05000000000000000000" pitchFamily="2" charset="2"/>
              <a:buChar char="§"/>
              <a:defRPr/>
            </a:pPr>
            <a:r>
              <a:rPr lang="en-US" sz="1961" kern="0">
                <a:gradFill>
                  <a:gsLst>
                    <a:gs pos="2917">
                      <a:srgbClr val="FFFFFF"/>
                    </a:gs>
                    <a:gs pos="30000">
                      <a:srgbClr val="FFFFFF"/>
                    </a:gs>
                  </a:gsLst>
                  <a:lin ang="5400000" scaled="0"/>
                </a:gradFill>
                <a:latin typeface="Segoe UI"/>
              </a:rPr>
              <a:t>Rapid development time </a:t>
            </a:r>
          </a:p>
          <a:p>
            <a:pPr marL="336145" indent="-336145" defTabSz="896386">
              <a:lnSpc>
                <a:spcPct val="90000"/>
              </a:lnSpc>
              <a:spcAft>
                <a:spcPts val="588"/>
              </a:spcAft>
              <a:buFont typeface="Wingdings" panose="05000000000000000000" pitchFamily="2" charset="2"/>
              <a:buChar char="§"/>
              <a:defRPr/>
            </a:pPr>
            <a:r>
              <a:rPr lang="en-US" sz="1961" kern="0">
                <a:gradFill>
                  <a:gsLst>
                    <a:gs pos="2917">
                      <a:srgbClr val="FFFFFF"/>
                    </a:gs>
                    <a:gs pos="30000">
                      <a:srgbClr val="FFFFFF"/>
                    </a:gs>
                  </a:gsLst>
                  <a:lin ang="5400000" scaled="0"/>
                </a:gradFill>
                <a:latin typeface="Segoe UI"/>
              </a:rPr>
              <a:t>Runs on multiple mobile devices</a:t>
            </a:r>
          </a:p>
          <a:p>
            <a:pPr marL="336145" indent="-336145" defTabSz="896386">
              <a:lnSpc>
                <a:spcPct val="90000"/>
              </a:lnSpc>
              <a:spcAft>
                <a:spcPts val="588"/>
              </a:spcAft>
              <a:buFont typeface="Wingdings" panose="05000000000000000000" pitchFamily="2" charset="2"/>
              <a:buChar char="§"/>
              <a:defRPr/>
            </a:pPr>
            <a:r>
              <a:rPr lang="en-US" sz="1961" kern="0">
                <a:gradFill>
                  <a:gsLst>
                    <a:gs pos="2917">
                      <a:srgbClr val="FFFFFF"/>
                    </a:gs>
                    <a:gs pos="30000">
                      <a:srgbClr val="FFFFFF"/>
                    </a:gs>
                  </a:gsLst>
                  <a:lin ang="5400000" scaled="0"/>
                </a:gradFill>
                <a:latin typeface="Segoe UI"/>
              </a:rPr>
              <a:t>Sync data with the cloud</a:t>
            </a:r>
          </a:p>
          <a:p>
            <a:pPr marL="336145" indent="-336145" defTabSz="896386">
              <a:lnSpc>
                <a:spcPct val="90000"/>
              </a:lnSpc>
              <a:spcAft>
                <a:spcPts val="588"/>
              </a:spcAft>
              <a:buFont typeface="Wingdings" panose="05000000000000000000" pitchFamily="2" charset="2"/>
              <a:buChar char="§"/>
              <a:defRPr/>
            </a:pPr>
            <a:r>
              <a:rPr lang="en-US" sz="1961" kern="0">
                <a:gradFill>
                  <a:gsLst>
                    <a:gs pos="2917">
                      <a:srgbClr val="FFFFFF"/>
                    </a:gs>
                    <a:gs pos="30000">
                      <a:srgbClr val="FFFFFF"/>
                    </a:gs>
                  </a:gsLst>
                  <a:lin ang="5400000" scaled="0"/>
                </a:gradFill>
                <a:latin typeface="Segoe UI"/>
              </a:rPr>
              <a:t>Ability to work offline/disconnected</a:t>
            </a:r>
          </a:p>
          <a:p>
            <a:pPr marL="336145" indent="-336145" defTabSz="896386">
              <a:lnSpc>
                <a:spcPct val="90000"/>
              </a:lnSpc>
              <a:spcAft>
                <a:spcPts val="588"/>
              </a:spcAft>
              <a:buFont typeface="Wingdings" panose="05000000000000000000" pitchFamily="2" charset="2"/>
              <a:buChar char="§"/>
              <a:defRPr/>
            </a:pPr>
            <a:r>
              <a:rPr lang="en-US" sz="1961" kern="0">
                <a:gradFill>
                  <a:gsLst>
                    <a:gs pos="2917">
                      <a:srgbClr val="FFFFFF"/>
                    </a:gs>
                    <a:gs pos="30000">
                      <a:srgbClr val="FFFFFF"/>
                    </a:gs>
                  </a:gsLst>
                  <a:lin ang="5400000" scaled="0"/>
                </a:gradFill>
                <a:latin typeface="Segoe UI"/>
              </a:rPr>
              <a:t>Full user authentication and security</a:t>
            </a:r>
          </a:p>
          <a:p>
            <a:pPr marL="336145" indent="-336145" defTabSz="896386">
              <a:lnSpc>
                <a:spcPct val="90000"/>
              </a:lnSpc>
              <a:spcAft>
                <a:spcPts val="588"/>
              </a:spcAft>
              <a:buFont typeface="Wingdings" panose="05000000000000000000" pitchFamily="2" charset="2"/>
              <a:buChar char="§"/>
              <a:defRPr/>
            </a:pPr>
            <a:endParaRPr lang="en-US" sz="1961" kern="0">
              <a:gradFill>
                <a:gsLst>
                  <a:gs pos="2917">
                    <a:srgbClr val="FFFFFF"/>
                  </a:gs>
                  <a:gs pos="30000">
                    <a:srgbClr val="FFFFFF"/>
                  </a:gs>
                </a:gsLst>
                <a:lin ang="5400000" scaled="0"/>
              </a:gradFill>
              <a:latin typeface="Segoe UI"/>
            </a:endParaRPr>
          </a:p>
          <a:p>
            <a:pPr marL="336145" indent="-336145" defTabSz="896386">
              <a:lnSpc>
                <a:spcPct val="90000"/>
              </a:lnSpc>
              <a:spcAft>
                <a:spcPts val="588"/>
              </a:spcAft>
              <a:buFont typeface="Wingdings" panose="05000000000000000000" pitchFamily="2" charset="2"/>
              <a:buChar char="§"/>
              <a:defRPr/>
            </a:pPr>
            <a:endParaRPr lang="en-US" sz="1961" kern="0">
              <a:gradFill>
                <a:gsLst>
                  <a:gs pos="2917">
                    <a:srgbClr val="FFFFFF"/>
                  </a:gs>
                  <a:gs pos="30000">
                    <a:srgbClr val="FFFFFF"/>
                  </a:gs>
                </a:gsLst>
                <a:lin ang="5400000" scaled="0"/>
              </a:gradFill>
              <a:latin typeface="Segoe UI"/>
            </a:endParaRPr>
          </a:p>
          <a:p>
            <a:pPr defTabSz="896386">
              <a:lnSpc>
                <a:spcPct val="90000"/>
              </a:lnSpc>
              <a:spcAft>
                <a:spcPts val="588"/>
              </a:spcAft>
              <a:defRPr/>
            </a:pPr>
            <a:endParaRPr lang="en-US" sz="1961" kern="0">
              <a:gradFill>
                <a:gsLst>
                  <a:gs pos="2917">
                    <a:srgbClr val="FFFFFF"/>
                  </a:gs>
                  <a:gs pos="30000">
                    <a:srgbClr val="FFFFFF"/>
                  </a:gs>
                </a:gsLst>
                <a:lin ang="5400000" scaled="0"/>
              </a:gradFill>
              <a:latin typeface="Segoe UI"/>
            </a:endParaRPr>
          </a:p>
        </p:txBody>
      </p:sp>
      <p:pic>
        <p:nvPicPr>
          <p:cNvPr id="8" name="Picture 7" descr="https://customers.microsoft.com/Assets/99f48a5a-a842-e411-b31d-acdc0af5c1c4/3M_Logo_RGB_5mm.jpg"/>
          <p:cNvPicPr/>
          <p:nvPr/>
        </p:nvPicPr>
        <p:blipFill>
          <a:blip r:embed="rId3">
            <a:extLst>
              <a:ext uri="{28A0092B-C50C-407E-A947-70E740481C1C}">
                <a14:useLocalDpi xmlns:a14="http://schemas.microsoft.com/office/drawing/2010/main" val="0"/>
              </a:ext>
            </a:extLst>
          </a:blip>
          <a:srcRect/>
          <a:stretch>
            <a:fillRect/>
          </a:stretch>
        </p:blipFill>
        <p:spPr bwMode="auto">
          <a:xfrm>
            <a:off x="907183" y="1282216"/>
            <a:ext cx="1483284" cy="809632"/>
          </a:xfrm>
          <a:prstGeom prst="rect">
            <a:avLst/>
          </a:prstGeom>
          <a:noFill/>
          <a:ln>
            <a:noFill/>
          </a:ln>
        </p:spPr>
      </p:pic>
      <p:pic>
        <p:nvPicPr>
          <p:cNvPr id="10" name="Picture 9"/>
          <p:cNvPicPr>
            <a:picLocks noChangeAspect="1"/>
          </p:cNvPicPr>
          <p:nvPr/>
        </p:nvPicPr>
        <p:blipFill>
          <a:blip r:embed="rId4"/>
          <a:stretch>
            <a:fillRect/>
          </a:stretch>
        </p:blipFill>
        <p:spPr>
          <a:xfrm>
            <a:off x="10053880" y="3984841"/>
            <a:ext cx="1104222" cy="1613075"/>
          </a:xfrm>
          <a:prstGeom prst="rect">
            <a:avLst/>
          </a:prstGeom>
        </p:spPr>
      </p:pic>
    </p:spTree>
    <p:extLst>
      <p:ext uri="{BB962C8B-B14F-4D97-AF65-F5344CB8AC3E}">
        <p14:creationId xmlns:p14="http://schemas.microsoft.com/office/powerpoint/2010/main" val="3202945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50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50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par>
                                <p:cTn id="12" presetID="10" presetClass="entr" presetSubtype="0" fill="hold" grpId="0" nodeType="withEffect">
                                  <p:stCondLst>
                                    <p:cond delay="500"/>
                                  </p:stCondLst>
                                  <p:childTnLst>
                                    <p:set>
                                      <p:cBhvr>
                                        <p:cTn id="13" dur="1" fill="hold">
                                          <p:stCondLst>
                                            <p:cond delay="0"/>
                                          </p:stCondLst>
                                        </p:cTn>
                                        <p:tgtEl>
                                          <p:spTgt spid="160"/>
                                        </p:tgtEl>
                                        <p:attrNameLst>
                                          <p:attrName>style.visibility</p:attrName>
                                        </p:attrNameLst>
                                      </p:cBhvr>
                                      <p:to>
                                        <p:strVal val="visible"/>
                                      </p:to>
                                    </p:set>
                                    <p:animEffect transition="in" filter="fade">
                                      <p:cBhvr>
                                        <p:cTn id="14" dur="500"/>
                                        <p:tgtEl>
                                          <p:spTgt spid="160"/>
                                        </p:tgtEl>
                                      </p:cBhvr>
                                    </p:animEffect>
                                  </p:childTnLst>
                                </p:cTn>
                              </p:par>
                              <p:par>
                                <p:cTn id="15" presetID="10" presetClass="entr" presetSubtype="0" fill="hold" nodeType="withEffect">
                                  <p:stCondLst>
                                    <p:cond delay="50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9" grpId="0"/>
      <p:bldP spid="160"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bwMode="auto">
          <a:xfrm>
            <a:off x="3083550" y="1189495"/>
            <a:ext cx="9108451" cy="1541465"/>
          </a:xfrm>
          <a:prstGeom prst="rect">
            <a:avLst/>
          </a:prstGeom>
          <a:solidFill>
            <a:srgbClr val="005AA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45720" rIns="179285" bIns="45720" numCol="1" rtlCol="0" anchor="ctr" anchorCtr="0" compatLnSpc="1">
            <a:prstTxWarp prst="textNoShape">
              <a:avLst/>
            </a:prstTxWarp>
          </a:bodyPr>
          <a:lstStyle/>
          <a:p>
            <a:pPr marL="336145" indent="-336145" defTabSz="896386">
              <a:lnSpc>
                <a:spcPct val="90000"/>
              </a:lnSpc>
              <a:spcAft>
                <a:spcPts val="588"/>
              </a:spcAft>
              <a:buFont typeface="Wingdings" panose="05000000000000000000" pitchFamily="2" charset="2"/>
              <a:buChar char="ü"/>
              <a:defRPr/>
            </a:pPr>
            <a:r>
              <a:rPr lang="en-US" sz="2353" kern="0">
                <a:solidFill>
                  <a:srgbClr val="FFFFFF"/>
                </a:solidFill>
                <a:latin typeface="Segoe UI"/>
              </a:rPr>
              <a:t>New gen employees demand consumer-like experiences</a:t>
            </a:r>
          </a:p>
          <a:p>
            <a:pPr marL="336145" indent="-336145" defTabSz="896386">
              <a:lnSpc>
                <a:spcPct val="90000"/>
              </a:lnSpc>
              <a:spcAft>
                <a:spcPts val="588"/>
              </a:spcAft>
              <a:buFont typeface="Wingdings" panose="05000000000000000000" pitchFamily="2" charset="2"/>
              <a:buChar char="ü"/>
              <a:defRPr/>
            </a:pPr>
            <a:r>
              <a:rPr lang="en-US" sz="2353">
                <a:solidFill>
                  <a:srgbClr val="FFFFFF"/>
                </a:solidFill>
                <a:latin typeface="Segoe UI"/>
              </a:rPr>
              <a:t>Top IT priorities: "modernization of installed on-premises core enterprise apps" and "extending capabilities of core enterprise apps" </a:t>
            </a:r>
            <a:endParaRPr lang="en-US" sz="2353">
              <a:gradFill>
                <a:gsLst>
                  <a:gs pos="2917">
                    <a:srgbClr val="FFFFFF"/>
                  </a:gs>
                  <a:gs pos="30000">
                    <a:srgbClr val="FFFFFF"/>
                  </a:gs>
                </a:gsLst>
                <a:lin ang="5400000" scaled="0"/>
              </a:gradFill>
              <a:latin typeface="Segoe UI"/>
            </a:endParaRPr>
          </a:p>
        </p:txBody>
      </p:sp>
      <p:sp>
        <p:nvSpPr>
          <p:cNvPr id="28" name="Title 8"/>
          <p:cNvSpPr>
            <a:spLocks noGrp="1"/>
          </p:cNvSpPr>
          <p:nvPr>
            <p:ph type="title"/>
          </p:nvPr>
        </p:nvSpPr>
        <p:spPr/>
        <p:txBody>
          <a:bodyPr/>
          <a:lstStyle/>
          <a:p>
            <a:r>
              <a:rPr lang="en-US"/>
              <a:t>Line of business apps</a:t>
            </a:r>
          </a:p>
        </p:txBody>
      </p:sp>
      <p:grpSp>
        <p:nvGrpSpPr>
          <p:cNvPr id="2" name="Group 1"/>
          <p:cNvGrpSpPr/>
          <p:nvPr/>
        </p:nvGrpSpPr>
        <p:grpSpPr>
          <a:xfrm>
            <a:off x="3083550" y="2771013"/>
            <a:ext cx="9079051" cy="3686465"/>
            <a:chOff x="3145381" y="2826081"/>
            <a:chExt cx="9261105" cy="3760386"/>
          </a:xfrm>
        </p:grpSpPr>
        <p:sp>
          <p:nvSpPr>
            <p:cNvPr id="164" name="Rectangle 163"/>
            <p:cNvSpPr/>
            <p:nvPr/>
          </p:nvSpPr>
          <p:spPr bwMode="auto">
            <a:xfrm>
              <a:off x="6250199" y="2826081"/>
              <a:ext cx="3051469" cy="1025939"/>
            </a:xfrm>
            <a:prstGeom prst="rect">
              <a:avLst/>
            </a:prstGeom>
            <a:solidFill>
              <a:srgbClr val="0070C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45720" rIns="179285" bIns="45720" numCol="1" rtlCol="0" anchor="ctr" anchorCtr="0" compatLnSpc="1">
              <a:prstTxWarp prst="textNoShape">
                <a:avLst/>
              </a:prstTxWarp>
            </a:bodyPr>
            <a:lstStyle/>
            <a:p>
              <a:pPr algn="ctr" defTabSz="896386">
                <a:lnSpc>
                  <a:spcPct val="90000"/>
                </a:lnSpc>
                <a:spcAft>
                  <a:spcPts val="588"/>
                </a:spcAft>
                <a:defRPr/>
              </a:pPr>
              <a:r>
                <a:rPr lang="en-US" sz="1765" kern="0">
                  <a:gradFill>
                    <a:gsLst>
                      <a:gs pos="2917">
                        <a:srgbClr val="FFFFFF"/>
                      </a:gs>
                      <a:gs pos="30000">
                        <a:srgbClr val="FFFFFF"/>
                      </a:gs>
                    </a:gsLst>
                    <a:lin ang="5400000" scaled="0"/>
                  </a:gradFill>
                  <a:latin typeface="Segoe UI"/>
                </a:rPr>
                <a:t>Leverage existing investments</a:t>
              </a:r>
            </a:p>
          </p:txBody>
        </p:sp>
        <p:sp>
          <p:nvSpPr>
            <p:cNvPr id="165" name="Rectangle 164"/>
            <p:cNvSpPr/>
            <p:nvPr/>
          </p:nvSpPr>
          <p:spPr bwMode="auto">
            <a:xfrm>
              <a:off x="9355017" y="2826081"/>
              <a:ext cx="3051469" cy="1025939"/>
            </a:xfrm>
            <a:prstGeom prst="rect">
              <a:avLst/>
            </a:prstGeom>
            <a:solidFill>
              <a:srgbClr val="0070C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45720" rIns="179285" bIns="45720" numCol="1" rtlCol="0" anchor="ctr" anchorCtr="0" compatLnSpc="1">
              <a:prstTxWarp prst="textNoShape">
                <a:avLst/>
              </a:prstTxWarp>
            </a:bodyPr>
            <a:lstStyle/>
            <a:p>
              <a:pPr algn="ctr" defTabSz="896386">
                <a:lnSpc>
                  <a:spcPct val="90000"/>
                </a:lnSpc>
                <a:spcAft>
                  <a:spcPts val="588"/>
                </a:spcAft>
                <a:defRPr/>
              </a:pPr>
              <a:r>
                <a:rPr lang="en-NZ" sz="1765" kern="0">
                  <a:gradFill>
                    <a:gsLst>
                      <a:gs pos="2917">
                        <a:srgbClr val="FFFFFF"/>
                      </a:gs>
                      <a:gs pos="30000">
                        <a:srgbClr val="FFFFFF"/>
                      </a:gs>
                    </a:gsLst>
                    <a:lin ang="5400000" scaled="0"/>
                  </a:gradFill>
                  <a:latin typeface="Segoe UI"/>
                </a:rPr>
                <a:t>Invest in innovation, not maintenance </a:t>
              </a:r>
            </a:p>
          </p:txBody>
        </p:sp>
        <p:sp>
          <p:nvSpPr>
            <p:cNvPr id="8" name="Rectangle 7"/>
            <p:cNvSpPr/>
            <p:nvPr/>
          </p:nvSpPr>
          <p:spPr bwMode="auto">
            <a:xfrm>
              <a:off x="3145381" y="2826081"/>
              <a:ext cx="3051469" cy="1025939"/>
            </a:xfrm>
            <a:prstGeom prst="rect">
              <a:avLst/>
            </a:prstGeom>
            <a:solidFill>
              <a:srgbClr val="0070C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45720" rIns="179285" bIns="45720" numCol="1" rtlCol="0" anchor="ctr" anchorCtr="0" compatLnSpc="1">
              <a:prstTxWarp prst="textNoShape">
                <a:avLst/>
              </a:prstTxWarp>
            </a:bodyPr>
            <a:lstStyle/>
            <a:p>
              <a:pPr algn="ctr" defTabSz="896386">
                <a:lnSpc>
                  <a:spcPct val="90000"/>
                </a:lnSpc>
                <a:spcAft>
                  <a:spcPts val="588"/>
                </a:spcAft>
                <a:defRPr/>
              </a:pPr>
              <a:r>
                <a:rPr lang="en-US" sz="1765" kern="0">
                  <a:gradFill>
                    <a:gsLst>
                      <a:gs pos="2917">
                        <a:srgbClr val="FFFFFF"/>
                      </a:gs>
                      <a:gs pos="30000">
                        <a:srgbClr val="FFFFFF"/>
                      </a:gs>
                    </a:gsLst>
                    <a:lin ang="5400000" scaled="0"/>
                  </a:gradFill>
                  <a:latin typeface="Segoe UI"/>
                </a:rPr>
                <a:t>App modernization</a:t>
              </a:r>
            </a:p>
          </p:txBody>
        </p:sp>
        <p:sp>
          <p:nvSpPr>
            <p:cNvPr id="153" name="Content Placeholder 2"/>
            <p:cNvSpPr txBox="1">
              <a:spLocks/>
            </p:cNvSpPr>
            <p:nvPr/>
          </p:nvSpPr>
          <p:spPr>
            <a:xfrm>
              <a:off x="3185112" y="3905962"/>
              <a:ext cx="3021274" cy="2680505"/>
            </a:xfrm>
            <a:prstGeom prst="rect">
              <a:avLst/>
            </a:prstGeom>
          </p:spPr>
          <p:txBody>
            <a:bodyPr vert="horz" lIns="89642" tIns="44821" rIns="89642" bIns="44821" rtlCol="0" anchor="t">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192">
                <a:spcBef>
                  <a:spcPts val="1567"/>
                </a:spcBef>
                <a:defRPr/>
              </a:pPr>
              <a:r>
                <a:rPr lang="en-NZ" sz="1568">
                  <a:solidFill>
                    <a:srgbClr val="FFFFFF"/>
                  </a:solidFill>
                  <a:latin typeface="Segoe UI"/>
                </a:rPr>
                <a:t>Modernize user interfaces  - browser or mobile</a:t>
              </a:r>
            </a:p>
            <a:p>
              <a:pPr defTabSz="914192">
                <a:spcBef>
                  <a:spcPts val="1567"/>
                </a:spcBef>
                <a:defRPr/>
              </a:pPr>
              <a:r>
                <a:rPr lang="en-NZ" sz="1568">
                  <a:solidFill>
                    <a:srgbClr val="FFFFFF"/>
                  </a:solidFill>
                  <a:latin typeface="Segoe UI"/>
                </a:rPr>
                <a:t>Update functionality to match how people work today</a:t>
              </a:r>
            </a:p>
          </p:txBody>
        </p:sp>
        <p:sp>
          <p:nvSpPr>
            <p:cNvPr id="166" name="Content Placeholder 2"/>
            <p:cNvSpPr txBox="1">
              <a:spLocks/>
            </p:cNvSpPr>
            <p:nvPr/>
          </p:nvSpPr>
          <p:spPr>
            <a:xfrm>
              <a:off x="6196850" y="3905962"/>
              <a:ext cx="3021274" cy="2680505"/>
            </a:xfrm>
            <a:prstGeom prst="rect">
              <a:avLst/>
            </a:prstGeom>
          </p:spPr>
          <p:txBody>
            <a:bodyPr vert="horz" lIns="89642" tIns="44821" rIns="89642" bIns="44821" rtlCol="0" anchor="t">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192">
                <a:spcBef>
                  <a:spcPts val="1567"/>
                </a:spcBef>
                <a:defRPr/>
              </a:pPr>
              <a:r>
                <a:rPr lang="en-NZ" sz="1568">
                  <a:solidFill>
                    <a:srgbClr val="FFFFFF"/>
                  </a:solidFill>
                  <a:latin typeface="Segoe UI"/>
                </a:rPr>
                <a:t>Bring existing, on premises data and business processes to the web and mobile</a:t>
              </a:r>
            </a:p>
            <a:p>
              <a:pPr defTabSz="914192">
                <a:spcBef>
                  <a:spcPts val="1567"/>
                </a:spcBef>
                <a:defRPr/>
              </a:pPr>
              <a:r>
                <a:rPr lang="en-NZ" sz="1568">
                  <a:solidFill>
                    <a:srgbClr val="FFFFFF"/>
                  </a:solidFill>
                  <a:latin typeface="Segoe UI"/>
                </a:rPr>
                <a:t>Re-host existing applications in Azure</a:t>
              </a:r>
            </a:p>
          </p:txBody>
        </p:sp>
        <p:sp>
          <p:nvSpPr>
            <p:cNvPr id="167" name="Content Placeholder 2"/>
            <p:cNvSpPr txBox="1">
              <a:spLocks/>
            </p:cNvSpPr>
            <p:nvPr/>
          </p:nvSpPr>
          <p:spPr>
            <a:xfrm>
              <a:off x="9370114" y="3870952"/>
              <a:ext cx="3021274" cy="2680505"/>
            </a:xfrm>
            <a:prstGeom prst="rect">
              <a:avLst/>
            </a:prstGeom>
          </p:spPr>
          <p:txBody>
            <a:bodyPr vert="horz" lIns="89642" tIns="44821" rIns="89642" bIns="44821" rtlCol="0" anchor="t">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192">
                <a:spcBef>
                  <a:spcPts val="1567"/>
                </a:spcBef>
                <a:defRPr/>
              </a:pPr>
              <a:r>
                <a:rPr lang="en-NZ" sz="1568">
                  <a:solidFill>
                    <a:srgbClr val="FFFFFF"/>
                  </a:solidFill>
                  <a:latin typeface="Segoe UI"/>
                </a:rPr>
                <a:t>Reduce costs of supporting old application hardware</a:t>
              </a:r>
            </a:p>
            <a:p>
              <a:pPr defTabSz="914192">
                <a:spcBef>
                  <a:spcPts val="1567"/>
                </a:spcBef>
                <a:defRPr/>
              </a:pPr>
              <a:r>
                <a:rPr lang="en-NZ" sz="1568">
                  <a:solidFill>
                    <a:srgbClr val="FFFFFF"/>
                  </a:solidFill>
                  <a:latin typeface="Segoe UI"/>
                </a:rPr>
                <a:t>Replace aging and unmaintainable code</a:t>
              </a:r>
            </a:p>
          </p:txBody>
        </p:sp>
      </p:grpSp>
      <p:grpSp>
        <p:nvGrpSpPr>
          <p:cNvPr id="175" name="Group 174"/>
          <p:cNvGrpSpPr>
            <a:grpSpLocks noChangeAspect="1"/>
          </p:cNvGrpSpPr>
          <p:nvPr/>
        </p:nvGrpSpPr>
        <p:grpSpPr>
          <a:xfrm>
            <a:off x="289699" y="2017861"/>
            <a:ext cx="2512074" cy="2512074"/>
            <a:chOff x="484508" y="1618857"/>
            <a:chExt cx="3504722" cy="3504722"/>
          </a:xfrm>
        </p:grpSpPr>
        <p:sp>
          <p:nvSpPr>
            <p:cNvPr id="176" name="Oval 175"/>
            <p:cNvSpPr/>
            <p:nvPr/>
          </p:nvSpPr>
          <p:spPr bwMode="auto">
            <a:xfrm>
              <a:off x="484508" y="1618857"/>
              <a:ext cx="3504722" cy="3504722"/>
            </a:xfrm>
            <a:prstGeom prst="ellipse">
              <a:avLst/>
            </a:prstGeom>
            <a:solidFill>
              <a:schemeClr val="bg2">
                <a:lumMod val="75000"/>
              </a:schemeClr>
            </a:solidFill>
            <a:ln w="22225">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a:gradFill>
                  <a:gsLst>
                    <a:gs pos="0">
                      <a:srgbClr val="FFFFFF"/>
                    </a:gs>
                    <a:gs pos="100000">
                      <a:srgbClr val="FFFFFF"/>
                    </a:gs>
                  </a:gsLst>
                  <a:lin ang="5400000" scaled="0"/>
                </a:gradFill>
                <a:latin typeface="Segoe UI"/>
              </a:endParaRPr>
            </a:p>
          </p:txBody>
        </p:sp>
        <p:grpSp>
          <p:nvGrpSpPr>
            <p:cNvPr id="177" name="Group 176"/>
            <p:cNvGrpSpPr/>
            <p:nvPr/>
          </p:nvGrpSpPr>
          <p:grpSpPr>
            <a:xfrm>
              <a:off x="888427" y="2331707"/>
              <a:ext cx="2676304" cy="2642924"/>
              <a:chOff x="888427" y="2331707"/>
              <a:chExt cx="2676304" cy="2642924"/>
            </a:xfrm>
          </p:grpSpPr>
          <p:grpSp>
            <p:nvGrpSpPr>
              <p:cNvPr id="178" name="Group 177"/>
              <p:cNvGrpSpPr/>
              <p:nvPr/>
            </p:nvGrpSpPr>
            <p:grpSpPr>
              <a:xfrm>
                <a:off x="888427" y="2331707"/>
                <a:ext cx="1551167" cy="2155679"/>
                <a:chOff x="-2165350" y="2309813"/>
                <a:chExt cx="1389063" cy="1930401"/>
              </a:xfrm>
            </p:grpSpPr>
            <p:sp>
              <p:nvSpPr>
                <p:cNvPr id="236" name="Freeform 68"/>
                <p:cNvSpPr>
                  <a:spLocks/>
                </p:cNvSpPr>
                <p:nvPr/>
              </p:nvSpPr>
              <p:spPr bwMode="auto">
                <a:xfrm>
                  <a:off x="-1514475" y="2568576"/>
                  <a:ext cx="738188" cy="1671638"/>
                </a:xfrm>
                <a:custGeom>
                  <a:avLst/>
                  <a:gdLst>
                    <a:gd name="T0" fmla="*/ 189 w 241"/>
                    <a:gd name="T1" fmla="*/ 99 h 545"/>
                    <a:gd name="T2" fmla="*/ 189 w 241"/>
                    <a:gd name="T3" fmla="*/ 99 h 545"/>
                    <a:gd name="T4" fmla="*/ 189 w 241"/>
                    <a:gd name="T5" fmla="*/ 99 h 545"/>
                    <a:gd name="T6" fmla="*/ 137 w 241"/>
                    <a:gd name="T7" fmla="*/ 94 h 545"/>
                    <a:gd name="T8" fmla="*/ 137 w 241"/>
                    <a:gd name="T9" fmla="*/ 86 h 545"/>
                    <a:gd name="T10" fmla="*/ 148 w 241"/>
                    <a:gd name="T11" fmla="*/ 73 h 545"/>
                    <a:gd name="T12" fmla="*/ 148 w 241"/>
                    <a:gd name="T13" fmla="*/ 61 h 545"/>
                    <a:gd name="T14" fmla="*/ 153 w 241"/>
                    <a:gd name="T15" fmla="*/ 56 h 545"/>
                    <a:gd name="T16" fmla="*/ 153 w 241"/>
                    <a:gd name="T17" fmla="*/ 46 h 545"/>
                    <a:gd name="T18" fmla="*/ 150 w 241"/>
                    <a:gd name="T19" fmla="*/ 41 h 545"/>
                    <a:gd name="T20" fmla="*/ 156 w 241"/>
                    <a:gd name="T21" fmla="*/ 27 h 545"/>
                    <a:gd name="T22" fmla="*/ 136 w 241"/>
                    <a:gd name="T23" fmla="*/ 7 h 545"/>
                    <a:gd name="T24" fmla="*/ 136 w 241"/>
                    <a:gd name="T25" fmla="*/ 7 h 545"/>
                    <a:gd name="T26" fmla="*/ 114 w 241"/>
                    <a:gd name="T27" fmla="*/ 0 h 545"/>
                    <a:gd name="T28" fmla="*/ 84 w 241"/>
                    <a:gd name="T29" fmla="*/ 25 h 545"/>
                    <a:gd name="T30" fmla="*/ 90 w 241"/>
                    <a:gd name="T31" fmla="*/ 41 h 545"/>
                    <a:gd name="T32" fmla="*/ 86 w 241"/>
                    <a:gd name="T33" fmla="*/ 46 h 545"/>
                    <a:gd name="T34" fmla="*/ 86 w 241"/>
                    <a:gd name="T35" fmla="*/ 56 h 545"/>
                    <a:gd name="T36" fmla="*/ 91 w 241"/>
                    <a:gd name="T37" fmla="*/ 61 h 545"/>
                    <a:gd name="T38" fmla="*/ 91 w 241"/>
                    <a:gd name="T39" fmla="*/ 73 h 545"/>
                    <a:gd name="T40" fmla="*/ 103 w 241"/>
                    <a:gd name="T41" fmla="*/ 86 h 545"/>
                    <a:gd name="T42" fmla="*/ 103 w 241"/>
                    <a:gd name="T43" fmla="*/ 94 h 545"/>
                    <a:gd name="T44" fmla="*/ 51 w 241"/>
                    <a:gd name="T45" fmla="*/ 99 h 545"/>
                    <a:gd name="T46" fmla="*/ 51 w 241"/>
                    <a:gd name="T47" fmla="*/ 100 h 545"/>
                    <a:gd name="T48" fmla="*/ 0 w 241"/>
                    <a:gd name="T49" fmla="*/ 286 h 545"/>
                    <a:gd name="T50" fmla="*/ 4 w 241"/>
                    <a:gd name="T51" fmla="*/ 286 h 545"/>
                    <a:gd name="T52" fmla="*/ 4 w 241"/>
                    <a:gd name="T53" fmla="*/ 299 h 545"/>
                    <a:gd name="T54" fmla="*/ 15 w 241"/>
                    <a:gd name="T55" fmla="*/ 310 h 545"/>
                    <a:gd name="T56" fmla="*/ 26 w 241"/>
                    <a:gd name="T57" fmla="*/ 299 h 545"/>
                    <a:gd name="T58" fmla="*/ 26 w 241"/>
                    <a:gd name="T59" fmla="*/ 286 h 545"/>
                    <a:gd name="T60" fmla="*/ 29 w 241"/>
                    <a:gd name="T61" fmla="*/ 286 h 545"/>
                    <a:gd name="T62" fmla="*/ 51 w 241"/>
                    <a:gd name="T63" fmla="*/ 182 h 545"/>
                    <a:gd name="T64" fmla="*/ 51 w 241"/>
                    <a:gd name="T65" fmla="*/ 330 h 545"/>
                    <a:gd name="T66" fmla="*/ 69 w 241"/>
                    <a:gd name="T67" fmla="*/ 330 h 545"/>
                    <a:gd name="T68" fmla="*/ 76 w 241"/>
                    <a:gd name="T69" fmla="*/ 528 h 545"/>
                    <a:gd name="T70" fmla="*/ 82 w 241"/>
                    <a:gd name="T71" fmla="*/ 528 h 545"/>
                    <a:gd name="T72" fmla="*/ 73 w 241"/>
                    <a:gd name="T73" fmla="*/ 545 h 545"/>
                    <a:gd name="T74" fmla="*/ 115 w 241"/>
                    <a:gd name="T75" fmla="*/ 545 h 545"/>
                    <a:gd name="T76" fmla="*/ 106 w 241"/>
                    <a:gd name="T77" fmla="*/ 528 h 545"/>
                    <a:gd name="T78" fmla="*/ 112 w 241"/>
                    <a:gd name="T79" fmla="*/ 528 h 545"/>
                    <a:gd name="T80" fmla="*/ 119 w 241"/>
                    <a:gd name="T81" fmla="*/ 330 h 545"/>
                    <a:gd name="T82" fmla="*/ 121 w 241"/>
                    <a:gd name="T83" fmla="*/ 330 h 545"/>
                    <a:gd name="T84" fmla="*/ 128 w 241"/>
                    <a:gd name="T85" fmla="*/ 528 h 545"/>
                    <a:gd name="T86" fmla="*/ 134 w 241"/>
                    <a:gd name="T87" fmla="*/ 528 h 545"/>
                    <a:gd name="T88" fmla="*/ 125 w 241"/>
                    <a:gd name="T89" fmla="*/ 545 h 545"/>
                    <a:gd name="T90" fmla="*/ 167 w 241"/>
                    <a:gd name="T91" fmla="*/ 545 h 545"/>
                    <a:gd name="T92" fmla="*/ 158 w 241"/>
                    <a:gd name="T93" fmla="*/ 528 h 545"/>
                    <a:gd name="T94" fmla="*/ 164 w 241"/>
                    <a:gd name="T95" fmla="*/ 528 h 545"/>
                    <a:gd name="T96" fmla="*/ 171 w 241"/>
                    <a:gd name="T97" fmla="*/ 330 h 545"/>
                    <a:gd name="T98" fmla="*/ 189 w 241"/>
                    <a:gd name="T99" fmla="*/ 330 h 545"/>
                    <a:gd name="T100" fmla="*/ 189 w 241"/>
                    <a:gd name="T101" fmla="*/ 179 h 545"/>
                    <a:gd name="T102" fmla="*/ 212 w 241"/>
                    <a:gd name="T103" fmla="*/ 286 h 545"/>
                    <a:gd name="T104" fmla="*/ 215 w 241"/>
                    <a:gd name="T105" fmla="*/ 286 h 545"/>
                    <a:gd name="T106" fmla="*/ 215 w 241"/>
                    <a:gd name="T107" fmla="*/ 299 h 545"/>
                    <a:gd name="T108" fmla="*/ 226 w 241"/>
                    <a:gd name="T109" fmla="*/ 310 h 545"/>
                    <a:gd name="T110" fmla="*/ 237 w 241"/>
                    <a:gd name="T111" fmla="*/ 299 h 545"/>
                    <a:gd name="T112" fmla="*/ 237 w 241"/>
                    <a:gd name="T113" fmla="*/ 286 h 545"/>
                    <a:gd name="T114" fmla="*/ 241 w 241"/>
                    <a:gd name="T115" fmla="*/ 286 h 545"/>
                    <a:gd name="T116" fmla="*/ 189 w 241"/>
                    <a:gd name="T117" fmla="*/ 99 h 5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41" h="545">
                      <a:moveTo>
                        <a:pt x="189" y="99"/>
                      </a:moveTo>
                      <a:cubicBezTo>
                        <a:pt x="189" y="99"/>
                        <a:pt x="189" y="99"/>
                        <a:pt x="189" y="99"/>
                      </a:cubicBezTo>
                      <a:cubicBezTo>
                        <a:pt x="189" y="99"/>
                        <a:pt x="189" y="99"/>
                        <a:pt x="189" y="99"/>
                      </a:cubicBezTo>
                      <a:cubicBezTo>
                        <a:pt x="137" y="94"/>
                        <a:pt x="137" y="94"/>
                        <a:pt x="137" y="94"/>
                      </a:cubicBezTo>
                      <a:cubicBezTo>
                        <a:pt x="137" y="86"/>
                        <a:pt x="137" y="86"/>
                        <a:pt x="137" y="86"/>
                      </a:cubicBezTo>
                      <a:cubicBezTo>
                        <a:pt x="143" y="85"/>
                        <a:pt x="148" y="79"/>
                        <a:pt x="148" y="73"/>
                      </a:cubicBezTo>
                      <a:cubicBezTo>
                        <a:pt x="148" y="61"/>
                        <a:pt x="148" y="61"/>
                        <a:pt x="148" y="61"/>
                      </a:cubicBezTo>
                      <a:cubicBezTo>
                        <a:pt x="151" y="61"/>
                        <a:pt x="153" y="59"/>
                        <a:pt x="153" y="56"/>
                      </a:cubicBezTo>
                      <a:cubicBezTo>
                        <a:pt x="153" y="46"/>
                        <a:pt x="153" y="46"/>
                        <a:pt x="153" y="46"/>
                      </a:cubicBezTo>
                      <a:cubicBezTo>
                        <a:pt x="153" y="44"/>
                        <a:pt x="152" y="42"/>
                        <a:pt x="150" y="41"/>
                      </a:cubicBezTo>
                      <a:cubicBezTo>
                        <a:pt x="154" y="38"/>
                        <a:pt x="156" y="33"/>
                        <a:pt x="156" y="27"/>
                      </a:cubicBezTo>
                      <a:cubicBezTo>
                        <a:pt x="156" y="16"/>
                        <a:pt x="147" y="7"/>
                        <a:pt x="136" y="7"/>
                      </a:cubicBezTo>
                      <a:cubicBezTo>
                        <a:pt x="136" y="7"/>
                        <a:pt x="136" y="7"/>
                        <a:pt x="136" y="7"/>
                      </a:cubicBezTo>
                      <a:cubicBezTo>
                        <a:pt x="130" y="3"/>
                        <a:pt x="123" y="0"/>
                        <a:pt x="114" y="0"/>
                      </a:cubicBezTo>
                      <a:cubicBezTo>
                        <a:pt x="97" y="0"/>
                        <a:pt x="84" y="11"/>
                        <a:pt x="84" y="25"/>
                      </a:cubicBezTo>
                      <a:cubicBezTo>
                        <a:pt x="84" y="31"/>
                        <a:pt x="86" y="37"/>
                        <a:pt x="90" y="41"/>
                      </a:cubicBezTo>
                      <a:cubicBezTo>
                        <a:pt x="88" y="41"/>
                        <a:pt x="86" y="43"/>
                        <a:pt x="86" y="46"/>
                      </a:cubicBezTo>
                      <a:cubicBezTo>
                        <a:pt x="86" y="56"/>
                        <a:pt x="86" y="56"/>
                        <a:pt x="86" y="56"/>
                      </a:cubicBezTo>
                      <a:cubicBezTo>
                        <a:pt x="86" y="59"/>
                        <a:pt x="88" y="61"/>
                        <a:pt x="91" y="61"/>
                      </a:cubicBezTo>
                      <a:cubicBezTo>
                        <a:pt x="91" y="73"/>
                        <a:pt x="91" y="73"/>
                        <a:pt x="91" y="73"/>
                      </a:cubicBezTo>
                      <a:cubicBezTo>
                        <a:pt x="91" y="80"/>
                        <a:pt x="96" y="86"/>
                        <a:pt x="103" y="86"/>
                      </a:cubicBezTo>
                      <a:cubicBezTo>
                        <a:pt x="103" y="94"/>
                        <a:pt x="103" y="94"/>
                        <a:pt x="103" y="94"/>
                      </a:cubicBezTo>
                      <a:cubicBezTo>
                        <a:pt x="51" y="99"/>
                        <a:pt x="51" y="99"/>
                        <a:pt x="51" y="99"/>
                      </a:cubicBezTo>
                      <a:cubicBezTo>
                        <a:pt x="51" y="100"/>
                        <a:pt x="51" y="100"/>
                        <a:pt x="51" y="100"/>
                      </a:cubicBezTo>
                      <a:cubicBezTo>
                        <a:pt x="23" y="160"/>
                        <a:pt x="6" y="220"/>
                        <a:pt x="0" y="286"/>
                      </a:cubicBezTo>
                      <a:cubicBezTo>
                        <a:pt x="4" y="286"/>
                        <a:pt x="4" y="286"/>
                        <a:pt x="4" y="286"/>
                      </a:cubicBezTo>
                      <a:cubicBezTo>
                        <a:pt x="4" y="299"/>
                        <a:pt x="4" y="299"/>
                        <a:pt x="4" y="299"/>
                      </a:cubicBezTo>
                      <a:cubicBezTo>
                        <a:pt x="4" y="305"/>
                        <a:pt x="9" y="310"/>
                        <a:pt x="15" y="310"/>
                      </a:cubicBezTo>
                      <a:cubicBezTo>
                        <a:pt x="21" y="310"/>
                        <a:pt x="26" y="305"/>
                        <a:pt x="26" y="299"/>
                      </a:cubicBezTo>
                      <a:cubicBezTo>
                        <a:pt x="26" y="286"/>
                        <a:pt x="26" y="286"/>
                        <a:pt x="26" y="286"/>
                      </a:cubicBezTo>
                      <a:cubicBezTo>
                        <a:pt x="29" y="286"/>
                        <a:pt x="29" y="286"/>
                        <a:pt x="29" y="286"/>
                      </a:cubicBezTo>
                      <a:cubicBezTo>
                        <a:pt x="33" y="250"/>
                        <a:pt x="41" y="216"/>
                        <a:pt x="51" y="182"/>
                      </a:cubicBezTo>
                      <a:cubicBezTo>
                        <a:pt x="51" y="330"/>
                        <a:pt x="51" y="330"/>
                        <a:pt x="51" y="330"/>
                      </a:cubicBezTo>
                      <a:cubicBezTo>
                        <a:pt x="69" y="330"/>
                        <a:pt x="69" y="330"/>
                        <a:pt x="69" y="330"/>
                      </a:cubicBezTo>
                      <a:cubicBezTo>
                        <a:pt x="76" y="528"/>
                        <a:pt x="76" y="528"/>
                        <a:pt x="76" y="528"/>
                      </a:cubicBezTo>
                      <a:cubicBezTo>
                        <a:pt x="82" y="528"/>
                        <a:pt x="82" y="528"/>
                        <a:pt x="82" y="528"/>
                      </a:cubicBezTo>
                      <a:cubicBezTo>
                        <a:pt x="76" y="531"/>
                        <a:pt x="73" y="538"/>
                        <a:pt x="73" y="545"/>
                      </a:cubicBezTo>
                      <a:cubicBezTo>
                        <a:pt x="115" y="545"/>
                        <a:pt x="115" y="545"/>
                        <a:pt x="115" y="545"/>
                      </a:cubicBezTo>
                      <a:cubicBezTo>
                        <a:pt x="115" y="538"/>
                        <a:pt x="112" y="531"/>
                        <a:pt x="106" y="528"/>
                      </a:cubicBezTo>
                      <a:cubicBezTo>
                        <a:pt x="112" y="528"/>
                        <a:pt x="112" y="528"/>
                        <a:pt x="112" y="528"/>
                      </a:cubicBezTo>
                      <a:cubicBezTo>
                        <a:pt x="119" y="330"/>
                        <a:pt x="119" y="330"/>
                        <a:pt x="119" y="330"/>
                      </a:cubicBezTo>
                      <a:cubicBezTo>
                        <a:pt x="121" y="330"/>
                        <a:pt x="121" y="330"/>
                        <a:pt x="121" y="330"/>
                      </a:cubicBezTo>
                      <a:cubicBezTo>
                        <a:pt x="128" y="528"/>
                        <a:pt x="128" y="528"/>
                        <a:pt x="128" y="528"/>
                      </a:cubicBezTo>
                      <a:cubicBezTo>
                        <a:pt x="134" y="528"/>
                        <a:pt x="134" y="528"/>
                        <a:pt x="134" y="528"/>
                      </a:cubicBezTo>
                      <a:cubicBezTo>
                        <a:pt x="128" y="531"/>
                        <a:pt x="125" y="538"/>
                        <a:pt x="125" y="545"/>
                      </a:cubicBezTo>
                      <a:cubicBezTo>
                        <a:pt x="167" y="545"/>
                        <a:pt x="167" y="545"/>
                        <a:pt x="167" y="545"/>
                      </a:cubicBezTo>
                      <a:cubicBezTo>
                        <a:pt x="167" y="538"/>
                        <a:pt x="164" y="531"/>
                        <a:pt x="158" y="528"/>
                      </a:cubicBezTo>
                      <a:cubicBezTo>
                        <a:pt x="164" y="528"/>
                        <a:pt x="164" y="528"/>
                        <a:pt x="164" y="528"/>
                      </a:cubicBezTo>
                      <a:cubicBezTo>
                        <a:pt x="171" y="330"/>
                        <a:pt x="171" y="330"/>
                        <a:pt x="171" y="330"/>
                      </a:cubicBezTo>
                      <a:cubicBezTo>
                        <a:pt x="189" y="330"/>
                        <a:pt x="189" y="330"/>
                        <a:pt x="189" y="330"/>
                      </a:cubicBezTo>
                      <a:cubicBezTo>
                        <a:pt x="189" y="179"/>
                        <a:pt x="189" y="179"/>
                        <a:pt x="189" y="179"/>
                      </a:cubicBezTo>
                      <a:cubicBezTo>
                        <a:pt x="200" y="214"/>
                        <a:pt x="208" y="249"/>
                        <a:pt x="212" y="286"/>
                      </a:cubicBezTo>
                      <a:cubicBezTo>
                        <a:pt x="215" y="286"/>
                        <a:pt x="215" y="286"/>
                        <a:pt x="215" y="286"/>
                      </a:cubicBezTo>
                      <a:cubicBezTo>
                        <a:pt x="215" y="299"/>
                        <a:pt x="215" y="299"/>
                        <a:pt x="215" y="299"/>
                      </a:cubicBezTo>
                      <a:cubicBezTo>
                        <a:pt x="215" y="305"/>
                        <a:pt x="220" y="310"/>
                        <a:pt x="226" y="310"/>
                      </a:cubicBezTo>
                      <a:cubicBezTo>
                        <a:pt x="232" y="310"/>
                        <a:pt x="237" y="305"/>
                        <a:pt x="237" y="299"/>
                      </a:cubicBezTo>
                      <a:cubicBezTo>
                        <a:pt x="237" y="286"/>
                        <a:pt x="237" y="286"/>
                        <a:pt x="237" y="286"/>
                      </a:cubicBezTo>
                      <a:cubicBezTo>
                        <a:pt x="241" y="286"/>
                        <a:pt x="241" y="286"/>
                        <a:pt x="241" y="286"/>
                      </a:cubicBezTo>
                      <a:cubicBezTo>
                        <a:pt x="235" y="220"/>
                        <a:pt x="217" y="159"/>
                        <a:pt x="189" y="99"/>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237" name="Freeform 69"/>
                <p:cNvSpPr>
                  <a:spLocks/>
                </p:cNvSpPr>
                <p:nvPr/>
              </p:nvSpPr>
              <p:spPr bwMode="auto">
                <a:xfrm>
                  <a:off x="-1730375" y="2657476"/>
                  <a:ext cx="528638" cy="1582738"/>
                </a:xfrm>
                <a:custGeom>
                  <a:avLst/>
                  <a:gdLst>
                    <a:gd name="T0" fmla="*/ 142 w 172"/>
                    <a:gd name="T1" fmla="*/ 104 h 516"/>
                    <a:gd name="T2" fmla="*/ 102 w 172"/>
                    <a:gd name="T3" fmla="*/ 100 h 516"/>
                    <a:gd name="T4" fmla="*/ 99 w 172"/>
                    <a:gd name="T5" fmla="*/ 96 h 516"/>
                    <a:gd name="T6" fmla="*/ 129 w 172"/>
                    <a:gd name="T7" fmla="*/ 82 h 516"/>
                    <a:gd name="T8" fmla="*/ 117 w 172"/>
                    <a:gd name="T9" fmla="*/ 76 h 516"/>
                    <a:gd name="T10" fmla="*/ 122 w 172"/>
                    <a:gd name="T11" fmla="*/ 60 h 516"/>
                    <a:gd name="T12" fmla="*/ 122 w 172"/>
                    <a:gd name="T13" fmla="*/ 59 h 516"/>
                    <a:gd name="T14" fmla="*/ 106 w 172"/>
                    <a:gd name="T15" fmla="*/ 15 h 516"/>
                    <a:gd name="T16" fmla="*/ 50 w 172"/>
                    <a:gd name="T17" fmla="*/ 39 h 516"/>
                    <a:gd name="T18" fmla="*/ 54 w 172"/>
                    <a:gd name="T19" fmla="*/ 59 h 516"/>
                    <a:gd name="T20" fmla="*/ 51 w 172"/>
                    <a:gd name="T21" fmla="*/ 76 h 516"/>
                    <a:gd name="T22" fmla="*/ 60 w 172"/>
                    <a:gd name="T23" fmla="*/ 95 h 516"/>
                    <a:gd name="T24" fmla="*/ 75 w 172"/>
                    <a:gd name="T25" fmla="*/ 100 h 516"/>
                    <a:gd name="T26" fmla="*/ 31 w 172"/>
                    <a:gd name="T27" fmla="*/ 104 h 516"/>
                    <a:gd name="T28" fmla="*/ 31 w 172"/>
                    <a:gd name="T29" fmla="*/ 104 h 516"/>
                    <a:gd name="T30" fmla="*/ 3 w 172"/>
                    <a:gd name="T31" fmla="*/ 237 h 516"/>
                    <a:gd name="T32" fmla="*/ 11 w 172"/>
                    <a:gd name="T33" fmla="*/ 254 h 516"/>
                    <a:gd name="T34" fmla="*/ 19 w 172"/>
                    <a:gd name="T35" fmla="*/ 237 h 516"/>
                    <a:gd name="T36" fmla="*/ 34 w 172"/>
                    <a:gd name="T37" fmla="*/ 160 h 516"/>
                    <a:gd name="T38" fmla="*/ 40 w 172"/>
                    <a:gd name="T39" fmla="*/ 390 h 516"/>
                    <a:gd name="T40" fmla="*/ 59 w 172"/>
                    <a:gd name="T41" fmla="*/ 508 h 516"/>
                    <a:gd name="T42" fmla="*/ 59 w 172"/>
                    <a:gd name="T43" fmla="*/ 516 h 516"/>
                    <a:gd name="T44" fmla="*/ 85 w 172"/>
                    <a:gd name="T45" fmla="*/ 516 h 516"/>
                    <a:gd name="T46" fmla="*/ 85 w 172"/>
                    <a:gd name="T47" fmla="*/ 390 h 516"/>
                    <a:gd name="T48" fmla="*/ 95 w 172"/>
                    <a:gd name="T49" fmla="*/ 508 h 516"/>
                    <a:gd name="T50" fmla="*/ 95 w 172"/>
                    <a:gd name="T51" fmla="*/ 516 h 516"/>
                    <a:gd name="T52" fmla="*/ 120 w 172"/>
                    <a:gd name="T53" fmla="*/ 516 h 516"/>
                    <a:gd name="T54" fmla="*/ 120 w 172"/>
                    <a:gd name="T55" fmla="*/ 390 h 516"/>
                    <a:gd name="T56" fmla="*/ 133 w 172"/>
                    <a:gd name="T57" fmla="*/ 271 h 516"/>
                    <a:gd name="T58" fmla="*/ 151 w 172"/>
                    <a:gd name="T59" fmla="*/ 237 h 516"/>
                    <a:gd name="T60" fmla="*/ 154 w 172"/>
                    <a:gd name="T61" fmla="*/ 247 h 516"/>
                    <a:gd name="T62" fmla="*/ 170 w 172"/>
                    <a:gd name="T63" fmla="*/ 247 h 516"/>
                    <a:gd name="T64" fmla="*/ 172 w 172"/>
                    <a:gd name="T65" fmla="*/ 237 h 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2" h="516">
                      <a:moveTo>
                        <a:pt x="142" y="104"/>
                      </a:moveTo>
                      <a:cubicBezTo>
                        <a:pt x="142" y="104"/>
                        <a:pt x="142" y="104"/>
                        <a:pt x="142" y="104"/>
                      </a:cubicBezTo>
                      <a:cubicBezTo>
                        <a:pt x="102" y="100"/>
                        <a:pt x="102" y="100"/>
                        <a:pt x="102" y="100"/>
                      </a:cubicBezTo>
                      <a:cubicBezTo>
                        <a:pt x="102" y="100"/>
                        <a:pt x="102" y="100"/>
                        <a:pt x="102" y="100"/>
                      </a:cubicBezTo>
                      <a:cubicBezTo>
                        <a:pt x="98" y="100"/>
                        <a:pt x="98" y="100"/>
                        <a:pt x="98" y="100"/>
                      </a:cubicBezTo>
                      <a:cubicBezTo>
                        <a:pt x="99" y="96"/>
                        <a:pt x="99" y="96"/>
                        <a:pt x="99" y="96"/>
                      </a:cubicBezTo>
                      <a:cubicBezTo>
                        <a:pt x="104" y="96"/>
                        <a:pt x="108" y="96"/>
                        <a:pt x="116" y="95"/>
                      </a:cubicBezTo>
                      <a:cubicBezTo>
                        <a:pt x="127" y="93"/>
                        <a:pt x="129" y="86"/>
                        <a:pt x="129" y="82"/>
                      </a:cubicBezTo>
                      <a:cubicBezTo>
                        <a:pt x="129" y="77"/>
                        <a:pt x="126" y="70"/>
                        <a:pt x="125" y="76"/>
                      </a:cubicBezTo>
                      <a:cubicBezTo>
                        <a:pt x="123" y="81"/>
                        <a:pt x="118" y="80"/>
                        <a:pt x="117" y="76"/>
                      </a:cubicBezTo>
                      <a:cubicBezTo>
                        <a:pt x="116" y="74"/>
                        <a:pt x="118" y="68"/>
                        <a:pt x="120" y="64"/>
                      </a:cubicBezTo>
                      <a:cubicBezTo>
                        <a:pt x="120" y="62"/>
                        <a:pt x="121" y="61"/>
                        <a:pt x="122" y="60"/>
                      </a:cubicBezTo>
                      <a:cubicBezTo>
                        <a:pt x="122" y="59"/>
                        <a:pt x="122" y="59"/>
                        <a:pt x="122" y="59"/>
                      </a:cubicBezTo>
                      <a:cubicBezTo>
                        <a:pt x="122" y="59"/>
                        <a:pt x="122" y="59"/>
                        <a:pt x="122" y="59"/>
                      </a:cubicBezTo>
                      <a:cubicBezTo>
                        <a:pt x="123" y="55"/>
                        <a:pt x="124" y="50"/>
                        <a:pt x="124" y="45"/>
                      </a:cubicBezTo>
                      <a:cubicBezTo>
                        <a:pt x="124" y="31"/>
                        <a:pt x="117" y="19"/>
                        <a:pt x="106" y="15"/>
                      </a:cubicBezTo>
                      <a:cubicBezTo>
                        <a:pt x="100" y="6"/>
                        <a:pt x="91" y="0"/>
                        <a:pt x="81" y="0"/>
                      </a:cubicBezTo>
                      <a:cubicBezTo>
                        <a:pt x="64" y="0"/>
                        <a:pt x="50" y="17"/>
                        <a:pt x="50" y="39"/>
                      </a:cubicBezTo>
                      <a:cubicBezTo>
                        <a:pt x="50" y="47"/>
                        <a:pt x="51" y="53"/>
                        <a:pt x="54" y="59"/>
                      </a:cubicBezTo>
                      <a:cubicBezTo>
                        <a:pt x="54" y="59"/>
                        <a:pt x="54" y="59"/>
                        <a:pt x="54" y="59"/>
                      </a:cubicBezTo>
                      <a:cubicBezTo>
                        <a:pt x="54" y="59"/>
                        <a:pt x="61" y="72"/>
                        <a:pt x="59" y="76"/>
                      </a:cubicBezTo>
                      <a:cubicBezTo>
                        <a:pt x="58" y="80"/>
                        <a:pt x="53" y="81"/>
                        <a:pt x="51" y="76"/>
                      </a:cubicBezTo>
                      <a:cubicBezTo>
                        <a:pt x="49" y="70"/>
                        <a:pt x="46" y="77"/>
                        <a:pt x="47" y="82"/>
                      </a:cubicBezTo>
                      <a:cubicBezTo>
                        <a:pt x="47" y="86"/>
                        <a:pt x="49" y="93"/>
                        <a:pt x="60" y="95"/>
                      </a:cubicBezTo>
                      <a:cubicBezTo>
                        <a:pt x="66" y="96"/>
                        <a:pt x="70" y="96"/>
                        <a:pt x="75" y="96"/>
                      </a:cubicBezTo>
                      <a:cubicBezTo>
                        <a:pt x="75" y="100"/>
                        <a:pt x="75" y="100"/>
                        <a:pt x="75" y="100"/>
                      </a:cubicBezTo>
                      <a:cubicBezTo>
                        <a:pt x="71" y="100"/>
                        <a:pt x="71" y="100"/>
                        <a:pt x="71" y="100"/>
                      </a:cubicBezTo>
                      <a:cubicBezTo>
                        <a:pt x="31" y="104"/>
                        <a:pt x="31" y="104"/>
                        <a:pt x="31" y="104"/>
                      </a:cubicBezTo>
                      <a:cubicBezTo>
                        <a:pt x="31" y="104"/>
                        <a:pt x="31" y="104"/>
                        <a:pt x="31" y="104"/>
                      </a:cubicBezTo>
                      <a:cubicBezTo>
                        <a:pt x="31" y="104"/>
                        <a:pt x="31" y="104"/>
                        <a:pt x="31" y="104"/>
                      </a:cubicBezTo>
                      <a:cubicBezTo>
                        <a:pt x="11" y="148"/>
                        <a:pt x="4" y="190"/>
                        <a:pt x="0" y="237"/>
                      </a:cubicBezTo>
                      <a:cubicBezTo>
                        <a:pt x="3" y="237"/>
                        <a:pt x="3" y="237"/>
                        <a:pt x="3" y="237"/>
                      </a:cubicBezTo>
                      <a:cubicBezTo>
                        <a:pt x="3" y="247"/>
                        <a:pt x="3" y="247"/>
                        <a:pt x="3" y="247"/>
                      </a:cubicBezTo>
                      <a:cubicBezTo>
                        <a:pt x="3" y="251"/>
                        <a:pt x="6" y="254"/>
                        <a:pt x="11" y="254"/>
                      </a:cubicBezTo>
                      <a:cubicBezTo>
                        <a:pt x="15" y="254"/>
                        <a:pt x="19" y="251"/>
                        <a:pt x="19" y="247"/>
                      </a:cubicBezTo>
                      <a:cubicBezTo>
                        <a:pt x="19" y="237"/>
                        <a:pt x="19" y="237"/>
                        <a:pt x="19" y="237"/>
                      </a:cubicBezTo>
                      <a:cubicBezTo>
                        <a:pt x="21" y="237"/>
                        <a:pt x="21" y="237"/>
                        <a:pt x="21" y="237"/>
                      </a:cubicBezTo>
                      <a:cubicBezTo>
                        <a:pt x="24" y="210"/>
                        <a:pt x="28" y="185"/>
                        <a:pt x="34" y="160"/>
                      </a:cubicBezTo>
                      <a:cubicBezTo>
                        <a:pt x="40" y="271"/>
                        <a:pt x="40" y="271"/>
                        <a:pt x="40" y="271"/>
                      </a:cubicBezTo>
                      <a:cubicBezTo>
                        <a:pt x="40" y="390"/>
                        <a:pt x="40" y="390"/>
                        <a:pt x="40" y="390"/>
                      </a:cubicBezTo>
                      <a:cubicBezTo>
                        <a:pt x="56" y="390"/>
                        <a:pt x="56" y="390"/>
                        <a:pt x="56" y="390"/>
                      </a:cubicBezTo>
                      <a:cubicBezTo>
                        <a:pt x="59" y="508"/>
                        <a:pt x="59" y="508"/>
                        <a:pt x="59" y="508"/>
                      </a:cubicBezTo>
                      <a:cubicBezTo>
                        <a:pt x="57" y="510"/>
                        <a:pt x="56" y="513"/>
                        <a:pt x="56" y="516"/>
                      </a:cubicBezTo>
                      <a:cubicBezTo>
                        <a:pt x="59" y="516"/>
                        <a:pt x="59" y="516"/>
                        <a:pt x="59" y="516"/>
                      </a:cubicBezTo>
                      <a:cubicBezTo>
                        <a:pt x="82" y="516"/>
                        <a:pt x="82" y="516"/>
                        <a:pt x="82" y="516"/>
                      </a:cubicBezTo>
                      <a:cubicBezTo>
                        <a:pt x="85" y="516"/>
                        <a:pt x="85" y="516"/>
                        <a:pt x="85" y="516"/>
                      </a:cubicBezTo>
                      <a:cubicBezTo>
                        <a:pt x="85" y="513"/>
                        <a:pt x="84" y="510"/>
                        <a:pt x="82" y="508"/>
                      </a:cubicBezTo>
                      <a:cubicBezTo>
                        <a:pt x="85" y="390"/>
                        <a:pt x="85" y="390"/>
                        <a:pt x="85" y="390"/>
                      </a:cubicBezTo>
                      <a:cubicBezTo>
                        <a:pt x="92" y="390"/>
                        <a:pt x="92" y="390"/>
                        <a:pt x="92" y="390"/>
                      </a:cubicBezTo>
                      <a:cubicBezTo>
                        <a:pt x="95" y="508"/>
                        <a:pt x="95" y="508"/>
                        <a:pt x="95" y="508"/>
                      </a:cubicBezTo>
                      <a:cubicBezTo>
                        <a:pt x="93" y="510"/>
                        <a:pt x="92" y="513"/>
                        <a:pt x="92" y="516"/>
                      </a:cubicBezTo>
                      <a:cubicBezTo>
                        <a:pt x="95" y="516"/>
                        <a:pt x="95" y="516"/>
                        <a:pt x="95" y="516"/>
                      </a:cubicBezTo>
                      <a:cubicBezTo>
                        <a:pt x="117" y="516"/>
                        <a:pt x="117" y="516"/>
                        <a:pt x="117" y="516"/>
                      </a:cubicBezTo>
                      <a:cubicBezTo>
                        <a:pt x="120" y="516"/>
                        <a:pt x="120" y="516"/>
                        <a:pt x="120" y="516"/>
                      </a:cubicBezTo>
                      <a:cubicBezTo>
                        <a:pt x="120" y="513"/>
                        <a:pt x="119" y="510"/>
                        <a:pt x="117" y="508"/>
                      </a:cubicBezTo>
                      <a:cubicBezTo>
                        <a:pt x="120" y="390"/>
                        <a:pt x="120" y="390"/>
                        <a:pt x="120" y="390"/>
                      </a:cubicBezTo>
                      <a:cubicBezTo>
                        <a:pt x="133" y="390"/>
                        <a:pt x="133" y="390"/>
                        <a:pt x="133" y="390"/>
                      </a:cubicBezTo>
                      <a:cubicBezTo>
                        <a:pt x="133" y="271"/>
                        <a:pt x="133" y="271"/>
                        <a:pt x="133" y="271"/>
                      </a:cubicBezTo>
                      <a:cubicBezTo>
                        <a:pt x="139" y="160"/>
                        <a:pt x="139" y="160"/>
                        <a:pt x="139" y="160"/>
                      </a:cubicBezTo>
                      <a:cubicBezTo>
                        <a:pt x="145" y="185"/>
                        <a:pt x="148" y="210"/>
                        <a:pt x="151" y="237"/>
                      </a:cubicBezTo>
                      <a:cubicBezTo>
                        <a:pt x="154" y="237"/>
                        <a:pt x="154" y="237"/>
                        <a:pt x="154" y="237"/>
                      </a:cubicBezTo>
                      <a:cubicBezTo>
                        <a:pt x="154" y="247"/>
                        <a:pt x="154" y="247"/>
                        <a:pt x="154" y="247"/>
                      </a:cubicBezTo>
                      <a:cubicBezTo>
                        <a:pt x="154" y="251"/>
                        <a:pt x="157" y="254"/>
                        <a:pt x="162" y="254"/>
                      </a:cubicBezTo>
                      <a:cubicBezTo>
                        <a:pt x="166" y="254"/>
                        <a:pt x="170" y="251"/>
                        <a:pt x="170" y="247"/>
                      </a:cubicBezTo>
                      <a:cubicBezTo>
                        <a:pt x="170" y="237"/>
                        <a:pt x="170" y="237"/>
                        <a:pt x="170" y="237"/>
                      </a:cubicBezTo>
                      <a:cubicBezTo>
                        <a:pt x="172" y="237"/>
                        <a:pt x="172" y="237"/>
                        <a:pt x="172" y="237"/>
                      </a:cubicBezTo>
                      <a:cubicBezTo>
                        <a:pt x="168" y="190"/>
                        <a:pt x="162" y="148"/>
                        <a:pt x="142" y="104"/>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238" name="Freeform 71"/>
                <p:cNvSpPr>
                  <a:spLocks/>
                </p:cNvSpPr>
                <p:nvPr/>
              </p:nvSpPr>
              <p:spPr bwMode="auto">
                <a:xfrm>
                  <a:off x="-1843088" y="2309813"/>
                  <a:ext cx="244475" cy="206375"/>
                </a:xfrm>
                <a:custGeom>
                  <a:avLst/>
                  <a:gdLst>
                    <a:gd name="T0" fmla="*/ 8 w 80"/>
                    <a:gd name="T1" fmla="*/ 60 h 67"/>
                    <a:gd name="T2" fmla="*/ 8 w 80"/>
                    <a:gd name="T3" fmla="*/ 57 h 67"/>
                    <a:gd name="T4" fmla="*/ 8 w 80"/>
                    <a:gd name="T5" fmla="*/ 57 h 67"/>
                    <a:gd name="T6" fmla="*/ 8 w 80"/>
                    <a:gd name="T7" fmla="*/ 55 h 67"/>
                    <a:gd name="T8" fmla="*/ 8 w 80"/>
                    <a:gd name="T9" fmla="*/ 54 h 67"/>
                    <a:gd name="T10" fmla="*/ 8 w 80"/>
                    <a:gd name="T11" fmla="*/ 52 h 67"/>
                    <a:gd name="T12" fmla="*/ 8 w 80"/>
                    <a:gd name="T13" fmla="*/ 52 h 67"/>
                    <a:gd name="T14" fmla="*/ 9 w 80"/>
                    <a:gd name="T15" fmla="*/ 50 h 67"/>
                    <a:gd name="T16" fmla="*/ 9 w 80"/>
                    <a:gd name="T17" fmla="*/ 50 h 67"/>
                    <a:gd name="T18" fmla="*/ 10 w 80"/>
                    <a:gd name="T19" fmla="*/ 48 h 67"/>
                    <a:gd name="T20" fmla="*/ 10 w 80"/>
                    <a:gd name="T21" fmla="*/ 48 h 67"/>
                    <a:gd name="T22" fmla="*/ 12 w 80"/>
                    <a:gd name="T23" fmla="*/ 43 h 67"/>
                    <a:gd name="T24" fmla="*/ 33 w 80"/>
                    <a:gd name="T25" fmla="*/ 47 h 67"/>
                    <a:gd name="T26" fmla="*/ 52 w 80"/>
                    <a:gd name="T27" fmla="*/ 43 h 67"/>
                    <a:gd name="T28" fmla="*/ 63 w 80"/>
                    <a:gd name="T29" fmla="*/ 47 h 67"/>
                    <a:gd name="T30" fmla="*/ 68 w 80"/>
                    <a:gd name="T31" fmla="*/ 46 h 67"/>
                    <a:gd name="T32" fmla="*/ 68 w 80"/>
                    <a:gd name="T33" fmla="*/ 46 h 67"/>
                    <a:gd name="T34" fmla="*/ 68 w 80"/>
                    <a:gd name="T35" fmla="*/ 46 h 67"/>
                    <a:gd name="T36" fmla="*/ 69 w 80"/>
                    <a:gd name="T37" fmla="*/ 47 h 67"/>
                    <a:gd name="T38" fmla="*/ 69 w 80"/>
                    <a:gd name="T39" fmla="*/ 48 h 67"/>
                    <a:gd name="T40" fmla="*/ 70 w 80"/>
                    <a:gd name="T41" fmla="*/ 49 h 67"/>
                    <a:gd name="T42" fmla="*/ 70 w 80"/>
                    <a:gd name="T43" fmla="*/ 49 h 67"/>
                    <a:gd name="T44" fmla="*/ 70 w 80"/>
                    <a:gd name="T45" fmla="*/ 52 h 67"/>
                    <a:gd name="T46" fmla="*/ 71 w 80"/>
                    <a:gd name="T47" fmla="*/ 52 h 67"/>
                    <a:gd name="T48" fmla="*/ 71 w 80"/>
                    <a:gd name="T49" fmla="*/ 53 h 67"/>
                    <a:gd name="T50" fmla="*/ 71 w 80"/>
                    <a:gd name="T51" fmla="*/ 54 h 67"/>
                    <a:gd name="T52" fmla="*/ 71 w 80"/>
                    <a:gd name="T53" fmla="*/ 55 h 67"/>
                    <a:gd name="T54" fmla="*/ 71 w 80"/>
                    <a:gd name="T55" fmla="*/ 57 h 67"/>
                    <a:gd name="T56" fmla="*/ 71 w 80"/>
                    <a:gd name="T57" fmla="*/ 57 h 67"/>
                    <a:gd name="T58" fmla="*/ 71 w 80"/>
                    <a:gd name="T59" fmla="*/ 60 h 67"/>
                    <a:gd name="T60" fmla="*/ 71 w 80"/>
                    <a:gd name="T61" fmla="*/ 67 h 67"/>
                    <a:gd name="T62" fmla="*/ 73 w 80"/>
                    <a:gd name="T63" fmla="*/ 67 h 67"/>
                    <a:gd name="T64" fmla="*/ 80 w 80"/>
                    <a:gd name="T65" fmla="*/ 43 h 67"/>
                    <a:gd name="T66" fmla="*/ 58 w 80"/>
                    <a:gd name="T67" fmla="*/ 10 h 67"/>
                    <a:gd name="T68" fmla="*/ 58 w 80"/>
                    <a:gd name="T69" fmla="*/ 10 h 67"/>
                    <a:gd name="T70" fmla="*/ 34 w 80"/>
                    <a:gd name="T71" fmla="*/ 0 h 67"/>
                    <a:gd name="T72" fmla="*/ 0 w 80"/>
                    <a:gd name="T73" fmla="*/ 41 h 67"/>
                    <a:gd name="T74" fmla="*/ 7 w 80"/>
                    <a:gd name="T75" fmla="*/ 67 h 67"/>
                    <a:gd name="T76" fmla="*/ 8 w 80"/>
                    <a:gd name="T77" fmla="*/ 67 h 67"/>
                    <a:gd name="T78" fmla="*/ 8 w 80"/>
                    <a:gd name="T79" fmla="*/ 6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0" h="67">
                      <a:moveTo>
                        <a:pt x="8" y="60"/>
                      </a:moveTo>
                      <a:cubicBezTo>
                        <a:pt x="8" y="59"/>
                        <a:pt x="8" y="58"/>
                        <a:pt x="8" y="57"/>
                      </a:cubicBezTo>
                      <a:cubicBezTo>
                        <a:pt x="8" y="57"/>
                        <a:pt x="8" y="57"/>
                        <a:pt x="8" y="57"/>
                      </a:cubicBezTo>
                      <a:cubicBezTo>
                        <a:pt x="8" y="56"/>
                        <a:pt x="8" y="55"/>
                        <a:pt x="8" y="55"/>
                      </a:cubicBezTo>
                      <a:cubicBezTo>
                        <a:pt x="8" y="55"/>
                        <a:pt x="8" y="54"/>
                        <a:pt x="8" y="54"/>
                      </a:cubicBezTo>
                      <a:cubicBezTo>
                        <a:pt x="8" y="54"/>
                        <a:pt x="8" y="53"/>
                        <a:pt x="8" y="52"/>
                      </a:cubicBezTo>
                      <a:cubicBezTo>
                        <a:pt x="8" y="52"/>
                        <a:pt x="8" y="52"/>
                        <a:pt x="8" y="52"/>
                      </a:cubicBezTo>
                      <a:cubicBezTo>
                        <a:pt x="8" y="51"/>
                        <a:pt x="9" y="51"/>
                        <a:pt x="9" y="50"/>
                      </a:cubicBezTo>
                      <a:cubicBezTo>
                        <a:pt x="9" y="50"/>
                        <a:pt x="9" y="50"/>
                        <a:pt x="9" y="50"/>
                      </a:cubicBezTo>
                      <a:cubicBezTo>
                        <a:pt x="9" y="49"/>
                        <a:pt x="9" y="49"/>
                        <a:pt x="10" y="48"/>
                      </a:cubicBezTo>
                      <a:cubicBezTo>
                        <a:pt x="10" y="48"/>
                        <a:pt x="10" y="48"/>
                        <a:pt x="10" y="48"/>
                      </a:cubicBezTo>
                      <a:cubicBezTo>
                        <a:pt x="10" y="46"/>
                        <a:pt x="11" y="44"/>
                        <a:pt x="12" y="43"/>
                      </a:cubicBezTo>
                      <a:cubicBezTo>
                        <a:pt x="17" y="45"/>
                        <a:pt x="24" y="47"/>
                        <a:pt x="33" y="47"/>
                      </a:cubicBezTo>
                      <a:cubicBezTo>
                        <a:pt x="40" y="47"/>
                        <a:pt x="47" y="45"/>
                        <a:pt x="52" y="43"/>
                      </a:cubicBezTo>
                      <a:cubicBezTo>
                        <a:pt x="54" y="45"/>
                        <a:pt x="58" y="47"/>
                        <a:pt x="63" y="47"/>
                      </a:cubicBezTo>
                      <a:cubicBezTo>
                        <a:pt x="65" y="47"/>
                        <a:pt x="67" y="47"/>
                        <a:pt x="68" y="46"/>
                      </a:cubicBezTo>
                      <a:cubicBezTo>
                        <a:pt x="68" y="46"/>
                        <a:pt x="68" y="46"/>
                        <a:pt x="68" y="46"/>
                      </a:cubicBezTo>
                      <a:cubicBezTo>
                        <a:pt x="68" y="46"/>
                        <a:pt x="68" y="46"/>
                        <a:pt x="68" y="46"/>
                      </a:cubicBezTo>
                      <a:cubicBezTo>
                        <a:pt x="69" y="46"/>
                        <a:pt x="69" y="47"/>
                        <a:pt x="69" y="47"/>
                      </a:cubicBezTo>
                      <a:cubicBezTo>
                        <a:pt x="69" y="47"/>
                        <a:pt x="69" y="47"/>
                        <a:pt x="69" y="48"/>
                      </a:cubicBezTo>
                      <a:cubicBezTo>
                        <a:pt x="69" y="48"/>
                        <a:pt x="69" y="48"/>
                        <a:pt x="70" y="49"/>
                      </a:cubicBezTo>
                      <a:cubicBezTo>
                        <a:pt x="70" y="49"/>
                        <a:pt x="70" y="49"/>
                        <a:pt x="70" y="49"/>
                      </a:cubicBezTo>
                      <a:cubicBezTo>
                        <a:pt x="70" y="50"/>
                        <a:pt x="70" y="51"/>
                        <a:pt x="70" y="52"/>
                      </a:cubicBezTo>
                      <a:cubicBezTo>
                        <a:pt x="70" y="52"/>
                        <a:pt x="70" y="52"/>
                        <a:pt x="71" y="52"/>
                      </a:cubicBezTo>
                      <a:cubicBezTo>
                        <a:pt x="71" y="53"/>
                        <a:pt x="71" y="53"/>
                        <a:pt x="71" y="53"/>
                      </a:cubicBezTo>
                      <a:cubicBezTo>
                        <a:pt x="71" y="54"/>
                        <a:pt x="71" y="54"/>
                        <a:pt x="71" y="54"/>
                      </a:cubicBezTo>
                      <a:cubicBezTo>
                        <a:pt x="71" y="55"/>
                        <a:pt x="71" y="55"/>
                        <a:pt x="71" y="55"/>
                      </a:cubicBezTo>
                      <a:cubicBezTo>
                        <a:pt x="71" y="56"/>
                        <a:pt x="71" y="56"/>
                        <a:pt x="71" y="57"/>
                      </a:cubicBezTo>
                      <a:cubicBezTo>
                        <a:pt x="71" y="57"/>
                        <a:pt x="71" y="57"/>
                        <a:pt x="71" y="57"/>
                      </a:cubicBezTo>
                      <a:cubicBezTo>
                        <a:pt x="71" y="58"/>
                        <a:pt x="71" y="59"/>
                        <a:pt x="71" y="60"/>
                      </a:cubicBezTo>
                      <a:cubicBezTo>
                        <a:pt x="71" y="67"/>
                        <a:pt x="71" y="67"/>
                        <a:pt x="71" y="67"/>
                      </a:cubicBezTo>
                      <a:cubicBezTo>
                        <a:pt x="72" y="67"/>
                        <a:pt x="73" y="67"/>
                        <a:pt x="73" y="67"/>
                      </a:cubicBezTo>
                      <a:cubicBezTo>
                        <a:pt x="78" y="61"/>
                        <a:pt x="80" y="52"/>
                        <a:pt x="80" y="43"/>
                      </a:cubicBezTo>
                      <a:cubicBezTo>
                        <a:pt x="80" y="25"/>
                        <a:pt x="70" y="10"/>
                        <a:pt x="58" y="10"/>
                      </a:cubicBezTo>
                      <a:cubicBezTo>
                        <a:pt x="58" y="10"/>
                        <a:pt x="58" y="10"/>
                        <a:pt x="58" y="10"/>
                      </a:cubicBezTo>
                      <a:cubicBezTo>
                        <a:pt x="52" y="2"/>
                        <a:pt x="43" y="0"/>
                        <a:pt x="34" y="0"/>
                      </a:cubicBezTo>
                      <a:cubicBezTo>
                        <a:pt x="15" y="0"/>
                        <a:pt x="0" y="17"/>
                        <a:pt x="0" y="41"/>
                      </a:cubicBezTo>
                      <a:cubicBezTo>
                        <a:pt x="0" y="50"/>
                        <a:pt x="2" y="59"/>
                        <a:pt x="7" y="67"/>
                      </a:cubicBezTo>
                      <a:cubicBezTo>
                        <a:pt x="7" y="67"/>
                        <a:pt x="7" y="67"/>
                        <a:pt x="8" y="67"/>
                      </a:cubicBezTo>
                      <a:lnTo>
                        <a:pt x="8" y="60"/>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239" name="Freeform 72"/>
                <p:cNvSpPr>
                  <a:spLocks/>
                </p:cNvSpPr>
                <p:nvPr/>
              </p:nvSpPr>
              <p:spPr bwMode="auto">
                <a:xfrm>
                  <a:off x="-1782763" y="2549526"/>
                  <a:ext cx="123825" cy="134938"/>
                </a:xfrm>
                <a:custGeom>
                  <a:avLst/>
                  <a:gdLst>
                    <a:gd name="T0" fmla="*/ 78 w 78"/>
                    <a:gd name="T1" fmla="*/ 64 h 85"/>
                    <a:gd name="T2" fmla="*/ 39 w 78"/>
                    <a:gd name="T3" fmla="*/ 85 h 85"/>
                    <a:gd name="T4" fmla="*/ 0 w 78"/>
                    <a:gd name="T5" fmla="*/ 64 h 85"/>
                    <a:gd name="T6" fmla="*/ 0 w 78"/>
                    <a:gd name="T7" fmla="*/ 0 h 85"/>
                    <a:gd name="T8" fmla="*/ 78 w 78"/>
                    <a:gd name="T9" fmla="*/ 0 h 85"/>
                    <a:gd name="T10" fmla="*/ 78 w 78"/>
                    <a:gd name="T11" fmla="*/ 64 h 85"/>
                  </a:gdLst>
                  <a:ahLst/>
                  <a:cxnLst>
                    <a:cxn ang="0">
                      <a:pos x="T0" y="T1"/>
                    </a:cxn>
                    <a:cxn ang="0">
                      <a:pos x="T2" y="T3"/>
                    </a:cxn>
                    <a:cxn ang="0">
                      <a:pos x="T4" y="T5"/>
                    </a:cxn>
                    <a:cxn ang="0">
                      <a:pos x="T6" y="T7"/>
                    </a:cxn>
                    <a:cxn ang="0">
                      <a:pos x="T8" y="T9"/>
                    </a:cxn>
                    <a:cxn ang="0">
                      <a:pos x="T10" y="T11"/>
                    </a:cxn>
                  </a:cxnLst>
                  <a:rect l="0" t="0" r="r" b="b"/>
                  <a:pathLst>
                    <a:path w="78" h="85">
                      <a:moveTo>
                        <a:pt x="78" y="64"/>
                      </a:moveTo>
                      <a:lnTo>
                        <a:pt x="39" y="85"/>
                      </a:lnTo>
                      <a:lnTo>
                        <a:pt x="0" y="64"/>
                      </a:lnTo>
                      <a:lnTo>
                        <a:pt x="0" y="0"/>
                      </a:lnTo>
                      <a:lnTo>
                        <a:pt x="78" y="0"/>
                      </a:lnTo>
                      <a:lnTo>
                        <a:pt x="78" y="64"/>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240" name="Freeform 73"/>
                <p:cNvSpPr>
                  <a:spLocks/>
                </p:cNvSpPr>
                <p:nvPr/>
              </p:nvSpPr>
              <p:spPr bwMode="auto">
                <a:xfrm>
                  <a:off x="-1779588" y="2684463"/>
                  <a:ext cx="117475" cy="582613"/>
                </a:xfrm>
                <a:custGeom>
                  <a:avLst/>
                  <a:gdLst>
                    <a:gd name="T0" fmla="*/ 45 w 74"/>
                    <a:gd name="T1" fmla="*/ 39 h 367"/>
                    <a:gd name="T2" fmla="*/ 66 w 74"/>
                    <a:gd name="T3" fmla="*/ 21 h 367"/>
                    <a:gd name="T4" fmla="*/ 37 w 74"/>
                    <a:gd name="T5" fmla="*/ 0 h 367"/>
                    <a:gd name="T6" fmla="*/ 6 w 74"/>
                    <a:gd name="T7" fmla="*/ 21 h 367"/>
                    <a:gd name="T8" fmla="*/ 29 w 74"/>
                    <a:gd name="T9" fmla="*/ 39 h 367"/>
                    <a:gd name="T10" fmla="*/ 0 w 74"/>
                    <a:gd name="T11" fmla="*/ 338 h 367"/>
                    <a:gd name="T12" fmla="*/ 37 w 74"/>
                    <a:gd name="T13" fmla="*/ 367 h 367"/>
                    <a:gd name="T14" fmla="*/ 74 w 74"/>
                    <a:gd name="T15" fmla="*/ 338 h 367"/>
                    <a:gd name="T16" fmla="*/ 45 w 74"/>
                    <a:gd name="T17" fmla="*/ 39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367">
                      <a:moveTo>
                        <a:pt x="45" y="39"/>
                      </a:moveTo>
                      <a:lnTo>
                        <a:pt x="66" y="21"/>
                      </a:lnTo>
                      <a:lnTo>
                        <a:pt x="37" y="0"/>
                      </a:lnTo>
                      <a:lnTo>
                        <a:pt x="6" y="21"/>
                      </a:lnTo>
                      <a:lnTo>
                        <a:pt x="29" y="39"/>
                      </a:lnTo>
                      <a:lnTo>
                        <a:pt x="0" y="338"/>
                      </a:lnTo>
                      <a:lnTo>
                        <a:pt x="37" y="367"/>
                      </a:lnTo>
                      <a:lnTo>
                        <a:pt x="74" y="338"/>
                      </a:lnTo>
                      <a:lnTo>
                        <a:pt x="45" y="39"/>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241" name="Freeform 74"/>
                <p:cNvSpPr>
                  <a:spLocks/>
                </p:cNvSpPr>
                <p:nvPr/>
              </p:nvSpPr>
              <p:spPr bwMode="auto">
                <a:xfrm>
                  <a:off x="-2165350" y="2667001"/>
                  <a:ext cx="296863" cy="692150"/>
                </a:xfrm>
                <a:custGeom>
                  <a:avLst/>
                  <a:gdLst>
                    <a:gd name="T0" fmla="*/ 97 w 97"/>
                    <a:gd name="T1" fmla="*/ 9 h 226"/>
                    <a:gd name="T2" fmla="*/ 63 w 97"/>
                    <a:gd name="T3" fmla="*/ 0 h 226"/>
                    <a:gd name="T4" fmla="*/ 0 w 97"/>
                    <a:gd name="T5" fmla="*/ 226 h 226"/>
                    <a:gd name="T6" fmla="*/ 36 w 97"/>
                    <a:gd name="T7" fmla="*/ 226 h 226"/>
                    <a:gd name="T8" fmla="*/ 97 w 97"/>
                    <a:gd name="T9" fmla="*/ 9 h 226"/>
                  </a:gdLst>
                  <a:ahLst/>
                  <a:cxnLst>
                    <a:cxn ang="0">
                      <a:pos x="T0" y="T1"/>
                    </a:cxn>
                    <a:cxn ang="0">
                      <a:pos x="T2" y="T3"/>
                    </a:cxn>
                    <a:cxn ang="0">
                      <a:pos x="T4" y="T5"/>
                    </a:cxn>
                    <a:cxn ang="0">
                      <a:pos x="T6" y="T7"/>
                    </a:cxn>
                    <a:cxn ang="0">
                      <a:pos x="T8" y="T9"/>
                    </a:cxn>
                  </a:cxnLst>
                  <a:rect l="0" t="0" r="r" b="b"/>
                  <a:pathLst>
                    <a:path w="97" h="226">
                      <a:moveTo>
                        <a:pt x="97" y="9"/>
                      </a:moveTo>
                      <a:cubicBezTo>
                        <a:pt x="86" y="6"/>
                        <a:pt x="74" y="3"/>
                        <a:pt x="63" y="0"/>
                      </a:cubicBezTo>
                      <a:cubicBezTo>
                        <a:pt x="29" y="73"/>
                        <a:pt x="8" y="146"/>
                        <a:pt x="0" y="226"/>
                      </a:cubicBezTo>
                      <a:cubicBezTo>
                        <a:pt x="36" y="226"/>
                        <a:pt x="36" y="226"/>
                        <a:pt x="36" y="226"/>
                      </a:cubicBezTo>
                      <a:cubicBezTo>
                        <a:pt x="44" y="149"/>
                        <a:pt x="65" y="79"/>
                        <a:pt x="97" y="9"/>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242" name="Freeform 75"/>
                <p:cNvSpPr>
                  <a:spLocks/>
                </p:cNvSpPr>
                <p:nvPr/>
              </p:nvSpPr>
              <p:spPr bwMode="auto">
                <a:xfrm>
                  <a:off x="-1570038" y="2667001"/>
                  <a:ext cx="296863" cy="692150"/>
                </a:xfrm>
                <a:custGeom>
                  <a:avLst/>
                  <a:gdLst>
                    <a:gd name="T0" fmla="*/ 0 w 97"/>
                    <a:gd name="T1" fmla="*/ 9 h 226"/>
                    <a:gd name="T2" fmla="*/ 34 w 97"/>
                    <a:gd name="T3" fmla="*/ 0 h 226"/>
                    <a:gd name="T4" fmla="*/ 97 w 97"/>
                    <a:gd name="T5" fmla="*/ 226 h 226"/>
                    <a:gd name="T6" fmla="*/ 61 w 97"/>
                    <a:gd name="T7" fmla="*/ 226 h 226"/>
                    <a:gd name="T8" fmla="*/ 0 w 97"/>
                    <a:gd name="T9" fmla="*/ 9 h 226"/>
                  </a:gdLst>
                  <a:ahLst/>
                  <a:cxnLst>
                    <a:cxn ang="0">
                      <a:pos x="T0" y="T1"/>
                    </a:cxn>
                    <a:cxn ang="0">
                      <a:pos x="T2" y="T3"/>
                    </a:cxn>
                    <a:cxn ang="0">
                      <a:pos x="T4" y="T5"/>
                    </a:cxn>
                    <a:cxn ang="0">
                      <a:pos x="T6" y="T7"/>
                    </a:cxn>
                    <a:cxn ang="0">
                      <a:pos x="T8" y="T9"/>
                    </a:cxn>
                  </a:cxnLst>
                  <a:rect l="0" t="0" r="r" b="b"/>
                  <a:pathLst>
                    <a:path w="97" h="226">
                      <a:moveTo>
                        <a:pt x="0" y="9"/>
                      </a:moveTo>
                      <a:cubicBezTo>
                        <a:pt x="11" y="6"/>
                        <a:pt x="23" y="3"/>
                        <a:pt x="34" y="0"/>
                      </a:cubicBezTo>
                      <a:cubicBezTo>
                        <a:pt x="68" y="73"/>
                        <a:pt x="89" y="146"/>
                        <a:pt x="97" y="226"/>
                      </a:cubicBezTo>
                      <a:cubicBezTo>
                        <a:pt x="61" y="226"/>
                        <a:pt x="61" y="226"/>
                        <a:pt x="61" y="226"/>
                      </a:cubicBezTo>
                      <a:cubicBezTo>
                        <a:pt x="53" y="149"/>
                        <a:pt x="32" y="79"/>
                        <a:pt x="0" y="9"/>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243" name="Freeform 76"/>
                <p:cNvSpPr>
                  <a:spLocks/>
                </p:cNvSpPr>
                <p:nvPr/>
              </p:nvSpPr>
              <p:spPr bwMode="auto">
                <a:xfrm>
                  <a:off x="-1908175" y="3522663"/>
                  <a:ext cx="180975" cy="652463"/>
                </a:xfrm>
                <a:custGeom>
                  <a:avLst/>
                  <a:gdLst>
                    <a:gd name="T0" fmla="*/ 99 w 114"/>
                    <a:gd name="T1" fmla="*/ 411 h 411"/>
                    <a:gd name="T2" fmla="*/ 16 w 114"/>
                    <a:gd name="T3" fmla="*/ 411 h 411"/>
                    <a:gd name="T4" fmla="*/ 0 w 114"/>
                    <a:gd name="T5" fmla="*/ 0 h 411"/>
                    <a:gd name="T6" fmla="*/ 114 w 114"/>
                    <a:gd name="T7" fmla="*/ 0 h 411"/>
                    <a:gd name="T8" fmla="*/ 99 w 114"/>
                    <a:gd name="T9" fmla="*/ 411 h 411"/>
                  </a:gdLst>
                  <a:ahLst/>
                  <a:cxnLst>
                    <a:cxn ang="0">
                      <a:pos x="T0" y="T1"/>
                    </a:cxn>
                    <a:cxn ang="0">
                      <a:pos x="T2" y="T3"/>
                    </a:cxn>
                    <a:cxn ang="0">
                      <a:pos x="T4" y="T5"/>
                    </a:cxn>
                    <a:cxn ang="0">
                      <a:pos x="T6" y="T7"/>
                    </a:cxn>
                    <a:cxn ang="0">
                      <a:pos x="T8" y="T9"/>
                    </a:cxn>
                  </a:cxnLst>
                  <a:rect l="0" t="0" r="r" b="b"/>
                  <a:pathLst>
                    <a:path w="114" h="411">
                      <a:moveTo>
                        <a:pt x="99" y="411"/>
                      </a:moveTo>
                      <a:lnTo>
                        <a:pt x="16" y="411"/>
                      </a:lnTo>
                      <a:lnTo>
                        <a:pt x="0" y="0"/>
                      </a:lnTo>
                      <a:lnTo>
                        <a:pt x="114" y="0"/>
                      </a:lnTo>
                      <a:lnTo>
                        <a:pt x="99" y="411"/>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244" name="Freeform 77"/>
                <p:cNvSpPr>
                  <a:spLocks/>
                </p:cNvSpPr>
                <p:nvPr/>
              </p:nvSpPr>
              <p:spPr bwMode="auto">
                <a:xfrm>
                  <a:off x="-1717675" y="3522663"/>
                  <a:ext cx="184150" cy="652463"/>
                </a:xfrm>
                <a:custGeom>
                  <a:avLst/>
                  <a:gdLst>
                    <a:gd name="T0" fmla="*/ 101 w 116"/>
                    <a:gd name="T1" fmla="*/ 411 h 411"/>
                    <a:gd name="T2" fmla="*/ 16 w 116"/>
                    <a:gd name="T3" fmla="*/ 411 h 411"/>
                    <a:gd name="T4" fmla="*/ 0 w 116"/>
                    <a:gd name="T5" fmla="*/ 0 h 411"/>
                    <a:gd name="T6" fmla="*/ 116 w 116"/>
                    <a:gd name="T7" fmla="*/ 0 h 411"/>
                    <a:gd name="T8" fmla="*/ 101 w 116"/>
                    <a:gd name="T9" fmla="*/ 411 h 411"/>
                  </a:gdLst>
                  <a:ahLst/>
                  <a:cxnLst>
                    <a:cxn ang="0">
                      <a:pos x="T0" y="T1"/>
                    </a:cxn>
                    <a:cxn ang="0">
                      <a:pos x="T2" y="T3"/>
                    </a:cxn>
                    <a:cxn ang="0">
                      <a:pos x="T4" y="T5"/>
                    </a:cxn>
                    <a:cxn ang="0">
                      <a:pos x="T6" y="T7"/>
                    </a:cxn>
                    <a:cxn ang="0">
                      <a:pos x="T8" y="T9"/>
                    </a:cxn>
                  </a:cxnLst>
                  <a:rect l="0" t="0" r="r" b="b"/>
                  <a:pathLst>
                    <a:path w="116" h="411">
                      <a:moveTo>
                        <a:pt x="101" y="411"/>
                      </a:moveTo>
                      <a:lnTo>
                        <a:pt x="16" y="411"/>
                      </a:lnTo>
                      <a:lnTo>
                        <a:pt x="0" y="0"/>
                      </a:lnTo>
                      <a:lnTo>
                        <a:pt x="116" y="0"/>
                      </a:lnTo>
                      <a:lnTo>
                        <a:pt x="101" y="411"/>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245" name="Freeform 78"/>
                <p:cNvSpPr>
                  <a:spLocks/>
                </p:cNvSpPr>
                <p:nvPr/>
              </p:nvSpPr>
              <p:spPr bwMode="auto">
                <a:xfrm>
                  <a:off x="-1895475" y="4160838"/>
                  <a:ext cx="157163" cy="79375"/>
                </a:xfrm>
                <a:custGeom>
                  <a:avLst/>
                  <a:gdLst>
                    <a:gd name="T0" fmla="*/ 26 w 51"/>
                    <a:gd name="T1" fmla="*/ 0 h 26"/>
                    <a:gd name="T2" fmla="*/ 0 w 51"/>
                    <a:gd name="T3" fmla="*/ 26 h 26"/>
                    <a:gd name="T4" fmla="*/ 51 w 51"/>
                    <a:gd name="T5" fmla="*/ 26 h 26"/>
                    <a:gd name="T6" fmla="*/ 26 w 51"/>
                    <a:gd name="T7" fmla="*/ 0 h 26"/>
                  </a:gdLst>
                  <a:ahLst/>
                  <a:cxnLst>
                    <a:cxn ang="0">
                      <a:pos x="T0" y="T1"/>
                    </a:cxn>
                    <a:cxn ang="0">
                      <a:pos x="T2" y="T3"/>
                    </a:cxn>
                    <a:cxn ang="0">
                      <a:pos x="T4" y="T5"/>
                    </a:cxn>
                    <a:cxn ang="0">
                      <a:pos x="T6" y="T7"/>
                    </a:cxn>
                  </a:cxnLst>
                  <a:rect l="0" t="0" r="r" b="b"/>
                  <a:pathLst>
                    <a:path w="51" h="26">
                      <a:moveTo>
                        <a:pt x="26" y="0"/>
                      </a:moveTo>
                      <a:cubicBezTo>
                        <a:pt x="11" y="0"/>
                        <a:pt x="0" y="12"/>
                        <a:pt x="0" y="26"/>
                      </a:cubicBezTo>
                      <a:cubicBezTo>
                        <a:pt x="51" y="26"/>
                        <a:pt x="51" y="26"/>
                        <a:pt x="51" y="26"/>
                      </a:cubicBezTo>
                      <a:cubicBezTo>
                        <a:pt x="51" y="12"/>
                        <a:pt x="40" y="0"/>
                        <a:pt x="26"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246" name="Freeform 79"/>
                <p:cNvSpPr>
                  <a:spLocks/>
                </p:cNvSpPr>
                <p:nvPr/>
              </p:nvSpPr>
              <p:spPr bwMode="auto">
                <a:xfrm>
                  <a:off x="-1701800" y="4160838"/>
                  <a:ext cx="155575" cy="79375"/>
                </a:xfrm>
                <a:custGeom>
                  <a:avLst/>
                  <a:gdLst>
                    <a:gd name="T0" fmla="*/ 25 w 51"/>
                    <a:gd name="T1" fmla="*/ 0 h 26"/>
                    <a:gd name="T2" fmla="*/ 0 w 51"/>
                    <a:gd name="T3" fmla="*/ 26 h 26"/>
                    <a:gd name="T4" fmla="*/ 51 w 51"/>
                    <a:gd name="T5" fmla="*/ 26 h 26"/>
                    <a:gd name="T6" fmla="*/ 25 w 51"/>
                    <a:gd name="T7" fmla="*/ 0 h 26"/>
                  </a:gdLst>
                  <a:ahLst/>
                  <a:cxnLst>
                    <a:cxn ang="0">
                      <a:pos x="T0" y="T1"/>
                    </a:cxn>
                    <a:cxn ang="0">
                      <a:pos x="T2" y="T3"/>
                    </a:cxn>
                    <a:cxn ang="0">
                      <a:pos x="T4" y="T5"/>
                    </a:cxn>
                    <a:cxn ang="0">
                      <a:pos x="T6" y="T7"/>
                    </a:cxn>
                  </a:cxnLst>
                  <a:rect l="0" t="0" r="r" b="b"/>
                  <a:pathLst>
                    <a:path w="51" h="26">
                      <a:moveTo>
                        <a:pt x="25" y="0"/>
                      </a:moveTo>
                      <a:cubicBezTo>
                        <a:pt x="11" y="0"/>
                        <a:pt x="0" y="12"/>
                        <a:pt x="0" y="26"/>
                      </a:cubicBezTo>
                      <a:cubicBezTo>
                        <a:pt x="51" y="26"/>
                        <a:pt x="51" y="26"/>
                        <a:pt x="51" y="26"/>
                      </a:cubicBezTo>
                      <a:cubicBezTo>
                        <a:pt x="51" y="12"/>
                        <a:pt x="39" y="0"/>
                        <a:pt x="25"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247" name="Freeform 80"/>
                <p:cNvSpPr>
                  <a:spLocks/>
                </p:cNvSpPr>
                <p:nvPr/>
              </p:nvSpPr>
              <p:spPr bwMode="auto">
                <a:xfrm>
                  <a:off x="-2149475" y="3359151"/>
                  <a:ext cx="79375" cy="88900"/>
                </a:xfrm>
                <a:custGeom>
                  <a:avLst/>
                  <a:gdLst>
                    <a:gd name="T0" fmla="*/ 0 w 26"/>
                    <a:gd name="T1" fmla="*/ 0 h 29"/>
                    <a:gd name="T2" fmla="*/ 0 w 26"/>
                    <a:gd name="T3" fmla="*/ 16 h 29"/>
                    <a:gd name="T4" fmla="*/ 13 w 26"/>
                    <a:gd name="T5" fmla="*/ 29 h 29"/>
                    <a:gd name="T6" fmla="*/ 26 w 26"/>
                    <a:gd name="T7" fmla="*/ 16 h 29"/>
                    <a:gd name="T8" fmla="*/ 26 w 26"/>
                    <a:gd name="T9" fmla="*/ 0 h 29"/>
                    <a:gd name="T10" fmla="*/ 0 w 26"/>
                    <a:gd name="T11" fmla="*/ 0 h 29"/>
                  </a:gdLst>
                  <a:ahLst/>
                  <a:cxnLst>
                    <a:cxn ang="0">
                      <a:pos x="T0" y="T1"/>
                    </a:cxn>
                    <a:cxn ang="0">
                      <a:pos x="T2" y="T3"/>
                    </a:cxn>
                    <a:cxn ang="0">
                      <a:pos x="T4" y="T5"/>
                    </a:cxn>
                    <a:cxn ang="0">
                      <a:pos x="T6" y="T7"/>
                    </a:cxn>
                    <a:cxn ang="0">
                      <a:pos x="T8" y="T9"/>
                    </a:cxn>
                    <a:cxn ang="0">
                      <a:pos x="T10" y="T11"/>
                    </a:cxn>
                  </a:cxnLst>
                  <a:rect l="0" t="0" r="r" b="b"/>
                  <a:pathLst>
                    <a:path w="26" h="29">
                      <a:moveTo>
                        <a:pt x="0" y="0"/>
                      </a:moveTo>
                      <a:cubicBezTo>
                        <a:pt x="0" y="16"/>
                        <a:pt x="0" y="16"/>
                        <a:pt x="0" y="16"/>
                      </a:cubicBezTo>
                      <a:cubicBezTo>
                        <a:pt x="0" y="23"/>
                        <a:pt x="6" y="29"/>
                        <a:pt x="13" y="29"/>
                      </a:cubicBezTo>
                      <a:cubicBezTo>
                        <a:pt x="20" y="29"/>
                        <a:pt x="26" y="23"/>
                        <a:pt x="26" y="16"/>
                      </a:cubicBezTo>
                      <a:cubicBezTo>
                        <a:pt x="26" y="0"/>
                        <a:pt x="26" y="0"/>
                        <a:pt x="26" y="0"/>
                      </a:cubicBezTo>
                      <a:lnTo>
                        <a:pt x="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248" name="Freeform 81"/>
                <p:cNvSpPr>
                  <a:spLocks/>
                </p:cNvSpPr>
                <p:nvPr/>
              </p:nvSpPr>
              <p:spPr bwMode="auto">
                <a:xfrm>
                  <a:off x="-1368425" y="3359151"/>
                  <a:ext cx="80963" cy="88900"/>
                </a:xfrm>
                <a:custGeom>
                  <a:avLst/>
                  <a:gdLst>
                    <a:gd name="T0" fmla="*/ 0 w 26"/>
                    <a:gd name="T1" fmla="*/ 0 h 29"/>
                    <a:gd name="T2" fmla="*/ 0 w 26"/>
                    <a:gd name="T3" fmla="*/ 16 h 29"/>
                    <a:gd name="T4" fmla="*/ 13 w 26"/>
                    <a:gd name="T5" fmla="*/ 29 h 29"/>
                    <a:gd name="T6" fmla="*/ 26 w 26"/>
                    <a:gd name="T7" fmla="*/ 16 h 29"/>
                    <a:gd name="T8" fmla="*/ 26 w 26"/>
                    <a:gd name="T9" fmla="*/ 0 h 29"/>
                    <a:gd name="T10" fmla="*/ 0 w 26"/>
                    <a:gd name="T11" fmla="*/ 0 h 29"/>
                  </a:gdLst>
                  <a:ahLst/>
                  <a:cxnLst>
                    <a:cxn ang="0">
                      <a:pos x="T0" y="T1"/>
                    </a:cxn>
                    <a:cxn ang="0">
                      <a:pos x="T2" y="T3"/>
                    </a:cxn>
                    <a:cxn ang="0">
                      <a:pos x="T4" y="T5"/>
                    </a:cxn>
                    <a:cxn ang="0">
                      <a:pos x="T6" y="T7"/>
                    </a:cxn>
                    <a:cxn ang="0">
                      <a:pos x="T8" y="T9"/>
                    </a:cxn>
                    <a:cxn ang="0">
                      <a:pos x="T10" y="T11"/>
                    </a:cxn>
                  </a:cxnLst>
                  <a:rect l="0" t="0" r="r" b="b"/>
                  <a:pathLst>
                    <a:path w="26" h="29">
                      <a:moveTo>
                        <a:pt x="0" y="0"/>
                      </a:moveTo>
                      <a:cubicBezTo>
                        <a:pt x="0" y="16"/>
                        <a:pt x="0" y="16"/>
                        <a:pt x="0" y="16"/>
                      </a:cubicBezTo>
                      <a:cubicBezTo>
                        <a:pt x="0" y="23"/>
                        <a:pt x="6" y="29"/>
                        <a:pt x="13" y="29"/>
                      </a:cubicBezTo>
                      <a:cubicBezTo>
                        <a:pt x="20" y="29"/>
                        <a:pt x="26" y="23"/>
                        <a:pt x="26" y="16"/>
                      </a:cubicBezTo>
                      <a:cubicBezTo>
                        <a:pt x="26" y="0"/>
                        <a:pt x="26" y="0"/>
                        <a:pt x="26" y="0"/>
                      </a:cubicBezTo>
                      <a:lnTo>
                        <a:pt x="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249" name="Freeform 82"/>
                <p:cNvSpPr>
                  <a:spLocks/>
                </p:cNvSpPr>
                <p:nvPr/>
              </p:nvSpPr>
              <p:spPr bwMode="auto">
                <a:xfrm>
                  <a:off x="-1974850" y="2651126"/>
                  <a:ext cx="509588" cy="871538"/>
                </a:xfrm>
                <a:custGeom>
                  <a:avLst/>
                  <a:gdLst>
                    <a:gd name="T0" fmla="*/ 199 w 321"/>
                    <a:gd name="T1" fmla="*/ 0 h 549"/>
                    <a:gd name="T2" fmla="*/ 160 w 321"/>
                    <a:gd name="T3" fmla="*/ 313 h 549"/>
                    <a:gd name="T4" fmla="*/ 121 w 321"/>
                    <a:gd name="T5" fmla="*/ 0 h 549"/>
                    <a:gd name="T6" fmla="*/ 0 w 321"/>
                    <a:gd name="T7" fmla="*/ 10 h 549"/>
                    <a:gd name="T8" fmla="*/ 0 w 321"/>
                    <a:gd name="T9" fmla="*/ 549 h 549"/>
                    <a:gd name="T10" fmla="*/ 321 w 321"/>
                    <a:gd name="T11" fmla="*/ 549 h 549"/>
                    <a:gd name="T12" fmla="*/ 321 w 321"/>
                    <a:gd name="T13" fmla="*/ 10 h 549"/>
                    <a:gd name="T14" fmla="*/ 199 w 321"/>
                    <a:gd name="T15" fmla="*/ 0 h 5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1" h="549">
                      <a:moveTo>
                        <a:pt x="199" y="0"/>
                      </a:moveTo>
                      <a:lnTo>
                        <a:pt x="160" y="313"/>
                      </a:lnTo>
                      <a:lnTo>
                        <a:pt x="121" y="0"/>
                      </a:lnTo>
                      <a:lnTo>
                        <a:pt x="0" y="10"/>
                      </a:lnTo>
                      <a:lnTo>
                        <a:pt x="0" y="549"/>
                      </a:lnTo>
                      <a:lnTo>
                        <a:pt x="321" y="549"/>
                      </a:lnTo>
                      <a:lnTo>
                        <a:pt x="321" y="10"/>
                      </a:lnTo>
                      <a:lnTo>
                        <a:pt x="199"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250" name="Freeform 83"/>
                <p:cNvSpPr>
                  <a:spLocks/>
                </p:cNvSpPr>
                <p:nvPr/>
              </p:nvSpPr>
              <p:spPr bwMode="auto">
                <a:xfrm>
                  <a:off x="-1619250" y="2424113"/>
                  <a:ext cx="0" cy="3175"/>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251" name="Freeform 84"/>
                <p:cNvSpPr>
                  <a:spLocks/>
                </p:cNvSpPr>
                <p:nvPr/>
              </p:nvSpPr>
              <p:spPr bwMode="auto">
                <a:xfrm>
                  <a:off x="-1619250" y="242093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252" name="Freeform 85"/>
                <p:cNvSpPr>
                  <a:spLocks/>
                </p:cNvSpPr>
                <p:nvPr/>
              </p:nvSpPr>
              <p:spPr bwMode="auto">
                <a:xfrm>
                  <a:off x="-1625600" y="241141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253" name="Freeform 86"/>
                <p:cNvSpPr>
                  <a:spLocks/>
                </p:cNvSpPr>
                <p:nvPr/>
              </p:nvSpPr>
              <p:spPr bwMode="auto">
                <a:xfrm>
                  <a:off x="-1622425" y="241458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254" name="Freeform 87"/>
                <p:cNvSpPr>
                  <a:spLocks/>
                </p:cNvSpPr>
                <p:nvPr/>
              </p:nvSpPr>
              <p:spPr bwMode="auto">
                <a:xfrm>
                  <a:off x="-1822450" y="241141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255" name="Freeform 88"/>
                <p:cNvSpPr>
                  <a:spLocks/>
                </p:cNvSpPr>
                <p:nvPr/>
              </p:nvSpPr>
              <p:spPr bwMode="auto">
                <a:xfrm>
                  <a:off x="-1616075" y="2427288"/>
                  <a:ext cx="0" cy="3175"/>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257" name="Freeform 89"/>
                <p:cNvSpPr>
                  <a:spLocks/>
                </p:cNvSpPr>
                <p:nvPr/>
              </p:nvSpPr>
              <p:spPr bwMode="auto">
                <a:xfrm>
                  <a:off x="-1616075" y="2433638"/>
                  <a:ext cx="0" cy="6350"/>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1"/>
                        <a:pt x="0" y="0"/>
                        <a:pt x="0" y="0"/>
                      </a:cubicBezTo>
                      <a:cubicBezTo>
                        <a:pt x="0" y="0"/>
                        <a:pt x="0" y="1"/>
                        <a:pt x="0"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258" name="Freeform 90"/>
                <p:cNvSpPr>
                  <a:spLocks/>
                </p:cNvSpPr>
                <p:nvPr/>
              </p:nvSpPr>
              <p:spPr bwMode="auto">
                <a:xfrm>
                  <a:off x="-1625600" y="240823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259" name="Freeform 91"/>
                <p:cNvSpPr>
                  <a:spLocks/>
                </p:cNvSpPr>
                <p:nvPr/>
              </p:nvSpPr>
              <p:spPr bwMode="auto">
                <a:xfrm>
                  <a:off x="-1827213" y="2430463"/>
                  <a:ext cx="0" cy="3175"/>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260" name="Freeform 92"/>
                <p:cNvSpPr>
                  <a:spLocks/>
                </p:cNvSpPr>
                <p:nvPr/>
              </p:nvSpPr>
              <p:spPr bwMode="auto">
                <a:xfrm>
                  <a:off x="-1825625" y="242093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261" name="Freeform 93"/>
                <p:cNvSpPr>
                  <a:spLocks/>
                </p:cNvSpPr>
                <p:nvPr/>
              </p:nvSpPr>
              <p:spPr bwMode="auto">
                <a:xfrm>
                  <a:off x="-1825625" y="241776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262" name="Freeform 94"/>
                <p:cNvSpPr>
                  <a:spLocks/>
                </p:cNvSpPr>
                <p:nvPr/>
              </p:nvSpPr>
              <p:spPr bwMode="auto">
                <a:xfrm>
                  <a:off x="-1827213" y="242728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263" name="Freeform 95"/>
                <p:cNvSpPr>
                  <a:spLocks/>
                </p:cNvSpPr>
                <p:nvPr/>
              </p:nvSpPr>
              <p:spPr bwMode="auto">
                <a:xfrm>
                  <a:off x="-1846263" y="2398713"/>
                  <a:ext cx="247650" cy="222250"/>
                </a:xfrm>
                <a:custGeom>
                  <a:avLst/>
                  <a:gdLst>
                    <a:gd name="T0" fmla="*/ 77 w 81"/>
                    <a:gd name="T1" fmla="*/ 18 h 72"/>
                    <a:gd name="T2" fmla="*/ 75 w 81"/>
                    <a:gd name="T3" fmla="*/ 17 h 72"/>
                    <a:gd name="T4" fmla="*/ 75 w 81"/>
                    <a:gd name="T5" fmla="*/ 13 h 72"/>
                    <a:gd name="T6" fmla="*/ 75 w 81"/>
                    <a:gd name="T7" fmla="*/ 11 h 72"/>
                    <a:gd name="T8" fmla="*/ 75 w 81"/>
                    <a:gd name="T9" fmla="*/ 10 h 72"/>
                    <a:gd name="T10" fmla="*/ 75 w 81"/>
                    <a:gd name="T11" fmla="*/ 9 h 72"/>
                    <a:gd name="T12" fmla="*/ 74 w 81"/>
                    <a:gd name="T13" fmla="*/ 9 h 72"/>
                    <a:gd name="T14" fmla="*/ 74 w 81"/>
                    <a:gd name="T15" fmla="*/ 8 h 72"/>
                    <a:gd name="T16" fmla="*/ 74 w 81"/>
                    <a:gd name="T17" fmla="*/ 7 h 72"/>
                    <a:gd name="T18" fmla="*/ 74 w 81"/>
                    <a:gd name="T19" fmla="*/ 7 h 72"/>
                    <a:gd name="T20" fmla="*/ 73 w 81"/>
                    <a:gd name="T21" fmla="*/ 5 h 72"/>
                    <a:gd name="T22" fmla="*/ 73 w 81"/>
                    <a:gd name="T23" fmla="*/ 5 h 72"/>
                    <a:gd name="T24" fmla="*/ 72 w 81"/>
                    <a:gd name="T25" fmla="*/ 4 h 72"/>
                    <a:gd name="T26" fmla="*/ 72 w 81"/>
                    <a:gd name="T27" fmla="*/ 4 h 72"/>
                    <a:gd name="T28" fmla="*/ 72 w 81"/>
                    <a:gd name="T29" fmla="*/ 3 h 72"/>
                    <a:gd name="T30" fmla="*/ 72 w 81"/>
                    <a:gd name="T31" fmla="*/ 3 h 72"/>
                    <a:gd name="T32" fmla="*/ 65 w 81"/>
                    <a:gd name="T33" fmla="*/ 4 h 72"/>
                    <a:gd name="T34" fmla="*/ 54 w 81"/>
                    <a:gd name="T35" fmla="*/ 1 h 72"/>
                    <a:gd name="T36" fmla="*/ 33 w 81"/>
                    <a:gd name="T37" fmla="*/ 4 h 72"/>
                    <a:gd name="T38" fmla="*/ 11 w 81"/>
                    <a:gd name="T39" fmla="*/ 0 h 72"/>
                    <a:gd name="T40" fmla="*/ 8 w 81"/>
                    <a:gd name="T41" fmla="*/ 4 h 72"/>
                    <a:gd name="T42" fmla="*/ 8 w 81"/>
                    <a:gd name="T43" fmla="*/ 4 h 72"/>
                    <a:gd name="T44" fmla="*/ 7 w 81"/>
                    <a:gd name="T45" fmla="*/ 6 h 72"/>
                    <a:gd name="T46" fmla="*/ 7 w 81"/>
                    <a:gd name="T47" fmla="*/ 6 h 72"/>
                    <a:gd name="T48" fmla="*/ 7 w 81"/>
                    <a:gd name="T49" fmla="*/ 7 h 72"/>
                    <a:gd name="T50" fmla="*/ 7 w 81"/>
                    <a:gd name="T51" fmla="*/ 7 h 72"/>
                    <a:gd name="T52" fmla="*/ 6 w 81"/>
                    <a:gd name="T53" fmla="*/ 9 h 72"/>
                    <a:gd name="T54" fmla="*/ 6 w 81"/>
                    <a:gd name="T55" fmla="*/ 9 h 72"/>
                    <a:gd name="T56" fmla="*/ 6 w 81"/>
                    <a:gd name="T57" fmla="*/ 10 h 72"/>
                    <a:gd name="T58" fmla="*/ 6 w 81"/>
                    <a:gd name="T59" fmla="*/ 11 h 72"/>
                    <a:gd name="T60" fmla="*/ 6 w 81"/>
                    <a:gd name="T61" fmla="*/ 13 h 72"/>
                    <a:gd name="T62" fmla="*/ 6 w 81"/>
                    <a:gd name="T63" fmla="*/ 17 h 72"/>
                    <a:gd name="T64" fmla="*/ 5 w 81"/>
                    <a:gd name="T65" fmla="*/ 18 h 72"/>
                    <a:gd name="T66" fmla="*/ 0 w 81"/>
                    <a:gd name="T67" fmla="*/ 23 h 72"/>
                    <a:gd name="T68" fmla="*/ 0 w 81"/>
                    <a:gd name="T69" fmla="*/ 36 h 72"/>
                    <a:gd name="T70" fmla="*/ 6 w 81"/>
                    <a:gd name="T71" fmla="*/ 42 h 72"/>
                    <a:gd name="T72" fmla="*/ 6 w 81"/>
                    <a:gd name="T73" fmla="*/ 56 h 72"/>
                    <a:gd name="T74" fmla="*/ 23 w 81"/>
                    <a:gd name="T75" fmla="*/ 72 h 72"/>
                    <a:gd name="T76" fmla="*/ 58 w 81"/>
                    <a:gd name="T77" fmla="*/ 72 h 72"/>
                    <a:gd name="T78" fmla="*/ 75 w 81"/>
                    <a:gd name="T79" fmla="*/ 56 h 72"/>
                    <a:gd name="T80" fmla="*/ 75 w 81"/>
                    <a:gd name="T81" fmla="*/ 42 h 72"/>
                    <a:gd name="T82" fmla="*/ 81 w 81"/>
                    <a:gd name="T83" fmla="*/ 36 h 72"/>
                    <a:gd name="T84" fmla="*/ 81 w 81"/>
                    <a:gd name="T85" fmla="*/ 23 h 72"/>
                    <a:gd name="T86" fmla="*/ 77 w 81"/>
                    <a:gd name="T87" fmla="*/ 18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1" h="72">
                      <a:moveTo>
                        <a:pt x="77" y="18"/>
                      </a:moveTo>
                      <a:cubicBezTo>
                        <a:pt x="76" y="18"/>
                        <a:pt x="76" y="17"/>
                        <a:pt x="75" y="17"/>
                      </a:cubicBezTo>
                      <a:cubicBezTo>
                        <a:pt x="75" y="13"/>
                        <a:pt x="75" y="13"/>
                        <a:pt x="75" y="13"/>
                      </a:cubicBezTo>
                      <a:cubicBezTo>
                        <a:pt x="75" y="12"/>
                        <a:pt x="75" y="11"/>
                        <a:pt x="75" y="11"/>
                      </a:cubicBezTo>
                      <a:cubicBezTo>
                        <a:pt x="75" y="11"/>
                        <a:pt x="75" y="11"/>
                        <a:pt x="75" y="10"/>
                      </a:cubicBezTo>
                      <a:cubicBezTo>
                        <a:pt x="75" y="10"/>
                        <a:pt x="75" y="10"/>
                        <a:pt x="75" y="9"/>
                      </a:cubicBezTo>
                      <a:cubicBezTo>
                        <a:pt x="74" y="9"/>
                        <a:pt x="74" y="9"/>
                        <a:pt x="74" y="9"/>
                      </a:cubicBezTo>
                      <a:cubicBezTo>
                        <a:pt x="74" y="9"/>
                        <a:pt x="74" y="8"/>
                        <a:pt x="74" y="8"/>
                      </a:cubicBezTo>
                      <a:cubicBezTo>
                        <a:pt x="74" y="8"/>
                        <a:pt x="74" y="8"/>
                        <a:pt x="74" y="7"/>
                      </a:cubicBezTo>
                      <a:cubicBezTo>
                        <a:pt x="74" y="7"/>
                        <a:pt x="74" y="7"/>
                        <a:pt x="74" y="7"/>
                      </a:cubicBezTo>
                      <a:cubicBezTo>
                        <a:pt x="74" y="6"/>
                        <a:pt x="73" y="6"/>
                        <a:pt x="73" y="5"/>
                      </a:cubicBezTo>
                      <a:cubicBezTo>
                        <a:pt x="73" y="5"/>
                        <a:pt x="73" y="5"/>
                        <a:pt x="73" y="5"/>
                      </a:cubicBezTo>
                      <a:cubicBezTo>
                        <a:pt x="73" y="5"/>
                        <a:pt x="73" y="4"/>
                        <a:pt x="72" y="4"/>
                      </a:cubicBezTo>
                      <a:cubicBezTo>
                        <a:pt x="72" y="4"/>
                        <a:pt x="72" y="4"/>
                        <a:pt x="72" y="4"/>
                      </a:cubicBezTo>
                      <a:cubicBezTo>
                        <a:pt x="72" y="3"/>
                        <a:pt x="72" y="3"/>
                        <a:pt x="72" y="3"/>
                      </a:cubicBezTo>
                      <a:cubicBezTo>
                        <a:pt x="72" y="3"/>
                        <a:pt x="72" y="3"/>
                        <a:pt x="72" y="3"/>
                      </a:cubicBezTo>
                      <a:cubicBezTo>
                        <a:pt x="70" y="3"/>
                        <a:pt x="68" y="4"/>
                        <a:pt x="65" y="4"/>
                      </a:cubicBezTo>
                      <a:cubicBezTo>
                        <a:pt x="61" y="4"/>
                        <a:pt x="56" y="2"/>
                        <a:pt x="54" y="1"/>
                      </a:cubicBezTo>
                      <a:cubicBezTo>
                        <a:pt x="49" y="2"/>
                        <a:pt x="41" y="4"/>
                        <a:pt x="33" y="4"/>
                      </a:cubicBezTo>
                      <a:cubicBezTo>
                        <a:pt x="24" y="4"/>
                        <a:pt x="16" y="2"/>
                        <a:pt x="11" y="0"/>
                      </a:cubicBezTo>
                      <a:cubicBezTo>
                        <a:pt x="10" y="2"/>
                        <a:pt x="9" y="3"/>
                        <a:pt x="8" y="4"/>
                      </a:cubicBezTo>
                      <a:cubicBezTo>
                        <a:pt x="8" y="4"/>
                        <a:pt x="8" y="4"/>
                        <a:pt x="8" y="4"/>
                      </a:cubicBezTo>
                      <a:cubicBezTo>
                        <a:pt x="8" y="5"/>
                        <a:pt x="8" y="5"/>
                        <a:pt x="7" y="6"/>
                      </a:cubicBezTo>
                      <a:cubicBezTo>
                        <a:pt x="7" y="6"/>
                        <a:pt x="7" y="6"/>
                        <a:pt x="7" y="6"/>
                      </a:cubicBezTo>
                      <a:cubicBezTo>
                        <a:pt x="7" y="6"/>
                        <a:pt x="7" y="7"/>
                        <a:pt x="7" y="7"/>
                      </a:cubicBezTo>
                      <a:cubicBezTo>
                        <a:pt x="7" y="7"/>
                        <a:pt x="7" y="7"/>
                        <a:pt x="7" y="7"/>
                      </a:cubicBezTo>
                      <a:cubicBezTo>
                        <a:pt x="7" y="8"/>
                        <a:pt x="6" y="8"/>
                        <a:pt x="6" y="9"/>
                      </a:cubicBezTo>
                      <a:cubicBezTo>
                        <a:pt x="6" y="9"/>
                        <a:pt x="6" y="9"/>
                        <a:pt x="6" y="9"/>
                      </a:cubicBezTo>
                      <a:cubicBezTo>
                        <a:pt x="6" y="9"/>
                        <a:pt x="6" y="10"/>
                        <a:pt x="6" y="10"/>
                      </a:cubicBezTo>
                      <a:cubicBezTo>
                        <a:pt x="6" y="11"/>
                        <a:pt x="6" y="11"/>
                        <a:pt x="6" y="11"/>
                      </a:cubicBezTo>
                      <a:cubicBezTo>
                        <a:pt x="6" y="11"/>
                        <a:pt x="6" y="12"/>
                        <a:pt x="6" y="13"/>
                      </a:cubicBezTo>
                      <a:cubicBezTo>
                        <a:pt x="6" y="17"/>
                        <a:pt x="6" y="17"/>
                        <a:pt x="6" y="17"/>
                      </a:cubicBezTo>
                      <a:cubicBezTo>
                        <a:pt x="6" y="17"/>
                        <a:pt x="5" y="17"/>
                        <a:pt x="5" y="18"/>
                      </a:cubicBezTo>
                      <a:cubicBezTo>
                        <a:pt x="2" y="18"/>
                        <a:pt x="0" y="20"/>
                        <a:pt x="0" y="23"/>
                      </a:cubicBezTo>
                      <a:cubicBezTo>
                        <a:pt x="0" y="36"/>
                        <a:pt x="0" y="36"/>
                        <a:pt x="0" y="36"/>
                      </a:cubicBezTo>
                      <a:cubicBezTo>
                        <a:pt x="0" y="39"/>
                        <a:pt x="3" y="42"/>
                        <a:pt x="6" y="42"/>
                      </a:cubicBezTo>
                      <a:cubicBezTo>
                        <a:pt x="6" y="56"/>
                        <a:pt x="6" y="56"/>
                        <a:pt x="6" y="56"/>
                      </a:cubicBezTo>
                      <a:cubicBezTo>
                        <a:pt x="6" y="65"/>
                        <a:pt x="13" y="72"/>
                        <a:pt x="23" y="72"/>
                      </a:cubicBezTo>
                      <a:cubicBezTo>
                        <a:pt x="58" y="72"/>
                        <a:pt x="58" y="72"/>
                        <a:pt x="58" y="72"/>
                      </a:cubicBezTo>
                      <a:cubicBezTo>
                        <a:pt x="67" y="72"/>
                        <a:pt x="75" y="65"/>
                        <a:pt x="75" y="56"/>
                      </a:cubicBezTo>
                      <a:cubicBezTo>
                        <a:pt x="75" y="42"/>
                        <a:pt x="75" y="42"/>
                        <a:pt x="75" y="42"/>
                      </a:cubicBezTo>
                      <a:cubicBezTo>
                        <a:pt x="78" y="42"/>
                        <a:pt x="81" y="39"/>
                        <a:pt x="81" y="36"/>
                      </a:cubicBezTo>
                      <a:cubicBezTo>
                        <a:pt x="81" y="23"/>
                        <a:pt x="81" y="23"/>
                        <a:pt x="81" y="23"/>
                      </a:cubicBezTo>
                      <a:cubicBezTo>
                        <a:pt x="81" y="21"/>
                        <a:pt x="79" y="19"/>
                        <a:pt x="77" y="18"/>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264" name="Freeform 107"/>
                <p:cNvSpPr>
                  <a:spLocks/>
                </p:cNvSpPr>
                <p:nvPr/>
              </p:nvSpPr>
              <p:spPr bwMode="auto">
                <a:xfrm>
                  <a:off x="-793750" y="2562226"/>
                  <a:ext cx="0" cy="3175"/>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265" name="Freeform 108"/>
                <p:cNvSpPr>
                  <a:spLocks/>
                </p:cNvSpPr>
                <p:nvPr/>
              </p:nvSpPr>
              <p:spPr bwMode="auto">
                <a:xfrm>
                  <a:off x="-793750" y="255905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266" name="Freeform 109"/>
                <p:cNvSpPr>
                  <a:spLocks/>
                </p:cNvSpPr>
                <p:nvPr/>
              </p:nvSpPr>
              <p:spPr bwMode="auto">
                <a:xfrm>
                  <a:off x="-800100" y="254952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267" name="Freeform 110"/>
                <p:cNvSpPr>
                  <a:spLocks/>
                </p:cNvSpPr>
                <p:nvPr/>
              </p:nvSpPr>
              <p:spPr bwMode="auto">
                <a:xfrm>
                  <a:off x="-796925" y="255270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268" name="Freeform 111"/>
                <p:cNvSpPr>
                  <a:spLocks/>
                </p:cNvSpPr>
                <p:nvPr/>
              </p:nvSpPr>
              <p:spPr bwMode="auto">
                <a:xfrm>
                  <a:off x="-981075" y="254952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269" name="Freeform 112"/>
                <p:cNvSpPr>
                  <a:spLocks/>
                </p:cNvSpPr>
                <p:nvPr/>
              </p:nvSpPr>
              <p:spPr bwMode="auto">
                <a:xfrm>
                  <a:off x="-793750" y="2565401"/>
                  <a:ext cx="0" cy="3175"/>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270" name="Freeform 113"/>
                <p:cNvSpPr>
                  <a:spLocks/>
                </p:cNvSpPr>
                <p:nvPr/>
              </p:nvSpPr>
              <p:spPr bwMode="auto">
                <a:xfrm>
                  <a:off x="-793750" y="2571751"/>
                  <a:ext cx="0" cy="3175"/>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271" name="Freeform 114"/>
                <p:cNvSpPr>
                  <a:spLocks/>
                </p:cNvSpPr>
                <p:nvPr/>
              </p:nvSpPr>
              <p:spPr bwMode="auto">
                <a:xfrm>
                  <a:off x="-800100" y="254635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272" name="Freeform 115"/>
                <p:cNvSpPr>
                  <a:spLocks/>
                </p:cNvSpPr>
                <p:nvPr/>
              </p:nvSpPr>
              <p:spPr bwMode="auto">
                <a:xfrm>
                  <a:off x="-987425" y="256857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273" name="Freeform 116"/>
                <p:cNvSpPr>
                  <a:spLocks/>
                </p:cNvSpPr>
                <p:nvPr/>
              </p:nvSpPr>
              <p:spPr bwMode="auto">
                <a:xfrm>
                  <a:off x="-984250" y="255905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274" name="Freeform 117"/>
                <p:cNvSpPr>
                  <a:spLocks/>
                </p:cNvSpPr>
                <p:nvPr/>
              </p:nvSpPr>
              <p:spPr bwMode="auto">
                <a:xfrm>
                  <a:off x="-984250" y="255587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275" name="Freeform 118"/>
                <p:cNvSpPr>
                  <a:spLocks/>
                </p:cNvSpPr>
                <p:nvPr/>
              </p:nvSpPr>
              <p:spPr bwMode="auto">
                <a:xfrm>
                  <a:off x="-987425" y="256540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grpSp>
          <p:sp>
            <p:nvSpPr>
              <p:cNvPr id="179" name="Freeform 178"/>
              <p:cNvSpPr>
                <a:spLocks/>
              </p:cNvSpPr>
              <p:nvPr/>
            </p:nvSpPr>
            <p:spPr bwMode="auto">
              <a:xfrm>
                <a:off x="2144815" y="3401211"/>
                <a:ext cx="469675" cy="204315"/>
              </a:xfrm>
              <a:custGeom>
                <a:avLst/>
                <a:gdLst>
                  <a:gd name="T0" fmla="*/ 89 w 115"/>
                  <a:gd name="T1" fmla="*/ 0 h 50"/>
                  <a:gd name="T2" fmla="*/ 115 w 115"/>
                  <a:gd name="T3" fmla="*/ 25 h 50"/>
                  <a:gd name="T4" fmla="*/ 115 w 115"/>
                  <a:gd name="T5" fmla="*/ 25 h 50"/>
                  <a:gd name="T6" fmla="*/ 89 w 115"/>
                  <a:gd name="T7" fmla="*/ 50 h 50"/>
                  <a:gd name="T8" fmla="*/ 25 w 115"/>
                  <a:gd name="T9" fmla="*/ 50 h 50"/>
                  <a:gd name="T10" fmla="*/ 0 w 115"/>
                  <a:gd name="T11" fmla="*/ 25 h 50"/>
                  <a:gd name="T12" fmla="*/ 0 w 115"/>
                  <a:gd name="T13" fmla="*/ 25 h 50"/>
                  <a:gd name="T14" fmla="*/ 25 w 115"/>
                  <a:gd name="T15" fmla="*/ 0 h 50"/>
                  <a:gd name="T16" fmla="*/ 89 w 115"/>
                  <a:gd name="T17"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5" h="50">
                    <a:moveTo>
                      <a:pt x="89" y="0"/>
                    </a:moveTo>
                    <a:cubicBezTo>
                      <a:pt x="104" y="0"/>
                      <a:pt x="115" y="11"/>
                      <a:pt x="115" y="25"/>
                    </a:cubicBezTo>
                    <a:cubicBezTo>
                      <a:pt x="115" y="25"/>
                      <a:pt x="115" y="25"/>
                      <a:pt x="115" y="25"/>
                    </a:cubicBezTo>
                    <a:cubicBezTo>
                      <a:pt x="115" y="39"/>
                      <a:pt x="104" y="50"/>
                      <a:pt x="89" y="50"/>
                    </a:cubicBezTo>
                    <a:cubicBezTo>
                      <a:pt x="25" y="50"/>
                      <a:pt x="25" y="50"/>
                      <a:pt x="25" y="50"/>
                    </a:cubicBezTo>
                    <a:cubicBezTo>
                      <a:pt x="11" y="50"/>
                      <a:pt x="0" y="39"/>
                      <a:pt x="0" y="25"/>
                    </a:cubicBezTo>
                    <a:cubicBezTo>
                      <a:pt x="0" y="25"/>
                      <a:pt x="0" y="25"/>
                      <a:pt x="0" y="25"/>
                    </a:cubicBezTo>
                    <a:cubicBezTo>
                      <a:pt x="0" y="11"/>
                      <a:pt x="11" y="0"/>
                      <a:pt x="25" y="0"/>
                    </a:cubicBezTo>
                    <a:lnTo>
                      <a:pt x="89" y="0"/>
                    </a:lnTo>
                    <a:close/>
                  </a:path>
                </a:pathLst>
              </a:custGeom>
              <a:solidFill>
                <a:srgbClr val="BC90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180" name="Freeform 6"/>
              <p:cNvSpPr>
                <a:spLocks/>
              </p:cNvSpPr>
              <p:nvPr/>
            </p:nvSpPr>
            <p:spPr bwMode="auto">
              <a:xfrm>
                <a:off x="2144815" y="3715158"/>
                <a:ext cx="469675" cy="208053"/>
              </a:xfrm>
              <a:custGeom>
                <a:avLst/>
                <a:gdLst>
                  <a:gd name="T0" fmla="*/ 89 w 115"/>
                  <a:gd name="T1" fmla="*/ 0 h 51"/>
                  <a:gd name="T2" fmla="*/ 115 w 115"/>
                  <a:gd name="T3" fmla="*/ 26 h 51"/>
                  <a:gd name="T4" fmla="*/ 115 w 115"/>
                  <a:gd name="T5" fmla="*/ 26 h 51"/>
                  <a:gd name="T6" fmla="*/ 89 w 115"/>
                  <a:gd name="T7" fmla="*/ 51 h 51"/>
                  <a:gd name="T8" fmla="*/ 25 w 115"/>
                  <a:gd name="T9" fmla="*/ 51 h 51"/>
                  <a:gd name="T10" fmla="*/ 0 w 115"/>
                  <a:gd name="T11" fmla="*/ 26 h 51"/>
                  <a:gd name="T12" fmla="*/ 0 w 115"/>
                  <a:gd name="T13" fmla="*/ 26 h 51"/>
                  <a:gd name="T14" fmla="*/ 25 w 115"/>
                  <a:gd name="T15" fmla="*/ 0 h 51"/>
                  <a:gd name="T16" fmla="*/ 89 w 115"/>
                  <a:gd name="T17"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5" h="51">
                    <a:moveTo>
                      <a:pt x="89" y="0"/>
                    </a:moveTo>
                    <a:cubicBezTo>
                      <a:pt x="104" y="0"/>
                      <a:pt x="115" y="12"/>
                      <a:pt x="115" y="26"/>
                    </a:cubicBezTo>
                    <a:cubicBezTo>
                      <a:pt x="115" y="26"/>
                      <a:pt x="115" y="26"/>
                      <a:pt x="115" y="26"/>
                    </a:cubicBezTo>
                    <a:cubicBezTo>
                      <a:pt x="115" y="40"/>
                      <a:pt x="104" y="51"/>
                      <a:pt x="89" y="51"/>
                    </a:cubicBezTo>
                    <a:cubicBezTo>
                      <a:pt x="25" y="51"/>
                      <a:pt x="25" y="51"/>
                      <a:pt x="25" y="51"/>
                    </a:cubicBezTo>
                    <a:cubicBezTo>
                      <a:pt x="11" y="51"/>
                      <a:pt x="0" y="40"/>
                      <a:pt x="0" y="26"/>
                    </a:cubicBezTo>
                    <a:cubicBezTo>
                      <a:pt x="0" y="26"/>
                      <a:pt x="0" y="26"/>
                      <a:pt x="0" y="26"/>
                    </a:cubicBezTo>
                    <a:cubicBezTo>
                      <a:pt x="0" y="12"/>
                      <a:pt x="11" y="0"/>
                      <a:pt x="25" y="0"/>
                    </a:cubicBezTo>
                    <a:lnTo>
                      <a:pt x="89" y="0"/>
                    </a:lnTo>
                    <a:close/>
                  </a:path>
                </a:pathLst>
              </a:custGeom>
              <a:solidFill>
                <a:srgbClr val="BC90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181" name="Freeform 180"/>
              <p:cNvSpPr>
                <a:spLocks/>
              </p:cNvSpPr>
              <p:nvPr/>
            </p:nvSpPr>
            <p:spPr bwMode="auto">
              <a:xfrm>
                <a:off x="2540987" y="3332690"/>
                <a:ext cx="1023744" cy="1641941"/>
              </a:xfrm>
              <a:custGeom>
                <a:avLst/>
                <a:gdLst>
                  <a:gd name="connsiteX0" fmla="*/ 534972 w 1023744"/>
                  <a:gd name="connsiteY0" fmla="*/ 0 h 1641941"/>
                  <a:gd name="connsiteX1" fmla="*/ 1000519 w 1023744"/>
                  <a:gd name="connsiteY1" fmla="*/ 533077 h 1641941"/>
                  <a:gd name="connsiteX2" fmla="*/ 1000519 w 1023744"/>
                  <a:gd name="connsiteY2" fmla="*/ 817927 h 1641941"/>
                  <a:gd name="connsiteX3" fmla="*/ 959682 w 1023744"/>
                  <a:gd name="connsiteY3" fmla="*/ 1053945 h 1641941"/>
                  <a:gd name="connsiteX4" fmla="*/ 1016374 w 1023744"/>
                  <a:gd name="connsiteY4" fmla="*/ 1165479 h 1641941"/>
                  <a:gd name="connsiteX5" fmla="*/ 1023744 w 1023744"/>
                  <a:gd name="connsiteY5" fmla="*/ 1179979 h 1641941"/>
                  <a:gd name="connsiteX6" fmla="*/ 934988 w 1023744"/>
                  <a:gd name="connsiteY6" fmla="*/ 1277635 h 1641941"/>
                  <a:gd name="connsiteX7" fmla="*/ 531161 w 1023744"/>
                  <a:gd name="connsiteY7" fmla="*/ 1579389 h 1641941"/>
                  <a:gd name="connsiteX8" fmla="*/ 401311 w 1023744"/>
                  <a:gd name="connsiteY8" fmla="*/ 1641941 h 1641941"/>
                  <a:gd name="connsiteX9" fmla="*/ 398676 w 1023744"/>
                  <a:gd name="connsiteY9" fmla="*/ 1632801 h 1641941"/>
                  <a:gd name="connsiteX10" fmla="*/ 302198 w 1023744"/>
                  <a:gd name="connsiteY10" fmla="*/ 1298102 h 1641941"/>
                  <a:gd name="connsiteX11" fmla="*/ 0 w 1023744"/>
                  <a:gd name="connsiteY11" fmla="*/ 817927 h 1641941"/>
                  <a:gd name="connsiteX12" fmla="*/ 0 w 1023744"/>
                  <a:gd name="connsiteY12" fmla="*/ 533077 h 1641941"/>
                  <a:gd name="connsiteX13" fmla="*/ 534972 w 1023744"/>
                  <a:gd name="connsiteY13" fmla="*/ 0 h 1641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23744" h="1641941">
                    <a:moveTo>
                      <a:pt x="534972" y="0"/>
                    </a:moveTo>
                    <a:cubicBezTo>
                      <a:pt x="833085" y="0"/>
                      <a:pt x="1000519" y="240088"/>
                      <a:pt x="1000519" y="533077"/>
                    </a:cubicBezTo>
                    <a:cubicBezTo>
                      <a:pt x="1000519" y="533077"/>
                      <a:pt x="1000519" y="533077"/>
                      <a:pt x="1000519" y="817927"/>
                    </a:cubicBezTo>
                    <a:cubicBezTo>
                      <a:pt x="1000519" y="903382"/>
                      <a:pt x="988268" y="984767"/>
                      <a:pt x="959682" y="1053945"/>
                    </a:cubicBezTo>
                    <a:cubicBezTo>
                      <a:pt x="959682" y="1053945"/>
                      <a:pt x="959682" y="1053945"/>
                      <a:pt x="1016374" y="1165479"/>
                    </a:cubicBezTo>
                    <a:lnTo>
                      <a:pt x="1023744" y="1179979"/>
                    </a:lnTo>
                    <a:lnTo>
                      <a:pt x="934988" y="1277635"/>
                    </a:lnTo>
                    <a:cubicBezTo>
                      <a:pt x="816070" y="1396553"/>
                      <a:pt x="680140" y="1498459"/>
                      <a:pt x="531161" y="1579389"/>
                    </a:cubicBezTo>
                    <a:lnTo>
                      <a:pt x="401311" y="1641941"/>
                    </a:lnTo>
                    <a:lnTo>
                      <a:pt x="398676" y="1632801"/>
                    </a:lnTo>
                    <a:cubicBezTo>
                      <a:pt x="384894" y="1584987"/>
                      <a:pt x="357328" y="1489359"/>
                      <a:pt x="302198" y="1298102"/>
                    </a:cubicBezTo>
                    <a:cubicBezTo>
                      <a:pt x="122513" y="1212647"/>
                      <a:pt x="0" y="1029530"/>
                      <a:pt x="0" y="817927"/>
                    </a:cubicBezTo>
                    <a:cubicBezTo>
                      <a:pt x="0" y="817927"/>
                      <a:pt x="0" y="817927"/>
                      <a:pt x="0" y="533077"/>
                    </a:cubicBezTo>
                    <a:cubicBezTo>
                      <a:pt x="0" y="240088"/>
                      <a:pt x="240941" y="0"/>
                      <a:pt x="534972" y="0"/>
                    </a:cubicBezTo>
                    <a:close/>
                  </a:path>
                </a:pathLst>
              </a:custGeom>
              <a:solidFill>
                <a:srgbClr val="BC90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noAutofit/>
              </a:bodyPr>
              <a:lstStyle/>
              <a:p>
                <a:pPr defTabSz="896386">
                  <a:defRPr/>
                </a:pPr>
                <a:endParaRPr lang="en-US" sz="1765" kern="0">
                  <a:solidFill>
                    <a:sysClr val="windowText" lastClr="000000"/>
                  </a:solidFill>
                  <a:latin typeface="Segoe UI"/>
                </a:endParaRPr>
              </a:p>
            </p:txBody>
          </p:sp>
          <p:sp>
            <p:nvSpPr>
              <p:cNvPr id="182" name="Rectangle 11"/>
              <p:cNvSpPr>
                <a:spLocks noChangeArrowheads="1"/>
              </p:cNvSpPr>
              <p:nvPr/>
            </p:nvSpPr>
            <p:spPr bwMode="auto">
              <a:xfrm>
                <a:off x="2332935" y="2392095"/>
                <a:ext cx="1016591" cy="189240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183" name="Freeform 12"/>
              <p:cNvSpPr>
                <a:spLocks/>
              </p:cNvSpPr>
              <p:nvPr/>
            </p:nvSpPr>
            <p:spPr bwMode="auto">
              <a:xfrm>
                <a:off x="2385259" y="2417011"/>
                <a:ext cx="910697" cy="1831359"/>
              </a:xfrm>
              <a:custGeom>
                <a:avLst/>
                <a:gdLst>
                  <a:gd name="T0" fmla="*/ 223 w 223"/>
                  <a:gd name="T1" fmla="*/ 441 h 450"/>
                  <a:gd name="T2" fmla="*/ 214 w 223"/>
                  <a:gd name="T3" fmla="*/ 450 h 450"/>
                  <a:gd name="T4" fmla="*/ 9 w 223"/>
                  <a:gd name="T5" fmla="*/ 450 h 450"/>
                  <a:gd name="T6" fmla="*/ 0 w 223"/>
                  <a:gd name="T7" fmla="*/ 441 h 450"/>
                  <a:gd name="T8" fmla="*/ 0 w 223"/>
                  <a:gd name="T9" fmla="*/ 10 h 450"/>
                  <a:gd name="T10" fmla="*/ 9 w 223"/>
                  <a:gd name="T11" fmla="*/ 0 h 450"/>
                  <a:gd name="T12" fmla="*/ 214 w 223"/>
                  <a:gd name="T13" fmla="*/ 0 h 450"/>
                  <a:gd name="T14" fmla="*/ 223 w 223"/>
                  <a:gd name="T15" fmla="*/ 10 h 450"/>
                  <a:gd name="T16" fmla="*/ 223 w 223"/>
                  <a:gd name="T17" fmla="*/ 441 h 4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3" h="450">
                    <a:moveTo>
                      <a:pt x="223" y="441"/>
                    </a:moveTo>
                    <a:cubicBezTo>
                      <a:pt x="223" y="446"/>
                      <a:pt x="219" y="450"/>
                      <a:pt x="214" y="450"/>
                    </a:cubicBezTo>
                    <a:cubicBezTo>
                      <a:pt x="9" y="450"/>
                      <a:pt x="9" y="450"/>
                      <a:pt x="9" y="450"/>
                    </a:cubicBezTo>
                    <a:cubicBezTo>
                      <a:pt x="4" y="450"/>
                      <a:pt x="0" y="446"/>
                      <a:pt x="0" y="441"/>
                    </a:cubicBezTo>
                    <a:cubicBezTo>
                      <a:pt x="0" y="10"/>
                      <a:pt x="0" y="10"/>
                      <a:pt x="0" y="10"/>
                    </a:cubicBezTo>
                    <a:cubicBezTo>
                      <a:pt x="0" y="4"/>
                      <a:pt x="4" y="0"/>
                      <a:pt x="9" y="0"/>
                    </a:cubicBezTo>
                    <a:cubicBezTo>
                      <a:pt x="214" y="0"/>
                      <a:pt x="214" y="0"/>
                      <a:pt x="214" y="0"/>
                    </a:cubicBezTo>
                    <a:cubicBezTo>
                      <a:pt x="219" y="0"/>
                      <a:pt x="223" y="4"/>
                      <a:pt x="223" y="10"/>
                    </a:cubicBezTo>
                    <a:lnTo>
                      <a:pt x="223" y="44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184" name="Rectangle 13"/>
              <p:cNvSpPr>
                <a:spLocks noChangeArrowheads="1"/>
              </p:cNvSpPr>
              <p:nvPr/>
            </p:nvSpPr>
            <p:spPr bwMode="auto">
              <a:xfrm>
                <a:off x="2463746" y="2701059"/>
                <a:ext cx="754968" cy="1265755"/>
              </a:xfrm>
              <a:prstGeom prst="rect">
                <a:avLst/>
              </a:prstGeom>
              <a:solidFill>
                <a:schemeClr val="bg1">
                  <a:lumMod val="50000"/>
                </a:schemeClr>
              </a:solidFill>
              <a:ln>
                <a:noFill/>
              </a:ln>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185" name="Freeform 14"/>
              <p:cNvSpPr>
                <a:spLocks/>
              </p:cNvSpPr>
              <p:nvPr/>
            </p:nvSpPr>
            <p:spPr bwMode="auto">
              <a:xfrm>
                <a:off x="2463746" y="4049039"/>
                <a:ext cx="48587" cy="44850"/>
              </a:xfrm>
              <a:custGeom>
                <a:avLst/>
                <a:gdLst>
                  <a:gd name="T0" fmla="*/ 11 w 12"/>
                  <a:gd name="T1" fmla="*/ 4 h 11"/>
                  <a:gd name="T2" fmla="*/ 5 w 12"/>
                  <a:gd name="T3" fmla="*/ 4 h 11"/>
                  <a:gd name="T4" fmla="*/ 8 w 12"/>
                  <a:gd name="T5" fmla="*/ 2 h 11"/>
                  <a:gd name="T6" fmla="*/ 8 w 12"/>
                  <a:gd name="T7" fmla="*/ 0 h 11"/>
                  <a:gd name="T8" fmla="*/ 7 w 12"/>
                  <a:gd name="T9" fmla="*/ 0 h 11"/>
                  <a:gd name="T10" fmla="*/ 0 w 12"/>
                  <a:gd name="T11" fmla="*/ 5 h 11"/>
                  <a:gd name="T12" fmla="*/ 7 w 12"/>
                  <a:gd name="T13" fmla="*/ 11 h 11"/>
                  <a:gd name="T14" fmla="*/ 7 w 12"/>
                  <a:gd name="T15" fmla="*/ 11 h 11"/>
                  <a:gd name="T16" fmla="*/ 8 w 12"/>
                  <a:gd name="T17" fmla="*/ 10 h 11"/>
                  <a:gd name="T18" fmla="*/ 8 w 12"/>
                  <a:gd name="T19" fmla="*/ 9 h 11"/>
                  <a:gd name="T20" fmla="*/ 5 w 12"/>
                  <a:gd name="T21" fmla="*/ 6 h 11"/>
                  <a:gd name="T22" fmla="*/ 11 w 12"/>
                  <a:gd name="T23" fmla="*/ 6 h 11"/>
                  <a:gd name="T24" fmla="*/ 12 w 12"/>
                  <a:gd name="T25" fmla="*/ 5 h 11"/>
                  <a:gd name="T26" fmla="*/ 11 w 12"/>
                  <a:gd name="T27" fmla="*/ 4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1">
                    <a:moveTo>
                      <a:pt x="11" y="4"/>
                    </a:moveTo>
                    <a:cubicBezTo>
                      <a:pt x="5" y="4"/>
                      <a:pt x="5" y="4"/>
                      <a:pt x="5" y="4"/>
                    </a:cubicBezTo>
                    <a:cubicBezTo>
                      <a:pt x="8" y="2"/>
                      <a:pt x="8" y="2"/>
                      <a:pt x="8" y="2"/>
                    </a:cubicBezTo>
                    <a:cubicBezTo>
                      <a:pt x="8" y="1"/>
                      <a:pt x="9" y="1"/>
                      <a:pt x="8" y="0"/>
                    </a:cubicBezTo>
                    <a:cubicBezTo>
                      <a:pt x="8" y="0"/>
                      <a:pt x="7" y="0"/>
                      <a:pt x="7" y="0"/>
                    </a:cubicBezTo>
                    <a:cubicBezTo>
                      <a:pt x="0" y="5"/>
                      <a:pt x="0" y="5"/>
                      <a:pt x="0" y="5"/>
                    </a:cubicBezTo>
                    <a:cubicBezTo>
                      <a:pt x="7" y="11"/>
                      <a:pt x="7" y="11"/>
                      <a:pt x="7" y="11"/>
                    </a:cubicBezTo>
                    <a:cubicBezTo>
                      <a:pt x="7" y="11"/>
                      <a:pt x="7" y="11"/>
                      <a:pt x="7" y="11"/>
                    </a:cubicBezTo>
                    <a:cubicBezTo>
                      <a:pt x="8" y="11"/>
                      <a:pt x="8" y="11"/>
                      <a:pt x="8" y="10"/>
                    </a:cubicBezTo>
                    <a:cubicBezTo>
                      <a:pt x="9" y="10"/>
                      <a:pt x="8" y="9"/>
                      <a:pt x="8" y="9"/>
                    </a:cubicBezTo>
                    <a:cubicBezTo>
                      <a:pt x="5" y="6"/>
                      <a:pt x="5" y="6"/>
                      <a:pt x="5" y="6"/>
                    </a:cubicBezTo>
                    <a:cubicBezTo>
                      <a:pt x="11" y="6"/>
                      <a:pt x="11" y="6"/>
                      <a:pt x="11" y="6"/>
                    </a:cubicBezTo>
                    <a:cubicBezTo>
                      <a:pt x="12" y="6"/>
                      <a:pt x="12" y="6"/>
                      <a:pt x="12" y="5"/>
                    </a:cubicBezTo>
                    <a:cubicBezTo>
                      <a:pt x="12" y="5"/>
                      <a:pt x="12" y="4"/>
                      <a:pt x="11" y="4"/>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186" name="Freeform 16"/>
              <p:cNvSpPr>
                <a:spLocks/>
              </p:cNvSpPr>
              <p:nvPr/>
            </p:nvSpPr>
            <p:spPr bwMode="auto">
              <a:xfrm>
                <a:off x="2838738" y="4040317"/>
                <a:ext cx="28654" cy="24916"/>
              </a:xfrm>
              <a:custGeom>
                <a:avLst/>
                <a:gdLst>
                  <a:gd name="T0" fmla="*/ 0 w 23"/>
                  <a:gd name="T1" fmla="*/ 20 h 20"/>
                  <a:gd name="T2" fmla="*/ 23 w 23"/>
                  <a:gd name="T3" fmla="*/ 20 h 20"/>
                  <a:gd name="T4" fmla="*/ 23 w 23"/>
                  <a:gd name="T5" fmla="*/ 0 h 20"/>
                  <a:gd name="T6" fmla="*/ 0 w 23"/>
                  <a:gd name="T7" fmla="*/ 4 h 20"/>
                  <a:gd name="T8" fmla="*/ 0 w 23"/>
                  <a:gd name="T9" fmla="*/ 20 h 20"/>
                </a:gdLst>
                <a:ahLst/>
                <a:cxnLst>
                  <a:cxn ang="0">
                    <a:pos x="T0" y="T1"/>
                  </a:cxn>
                  <a:cxn ang="0">
                    <a:pos x="T2" y="T3"/>
                  </a:cxn>
                  <a:cxn ang="0">
                    <a:pos x="T4" y="T5"/>
                  </a:cxn>
                  <a:cxn ang="0">
                    <a:pos x="T6" y="T7"/>
                  </a:cxn>
                  <a:cxn ang="0">
                    <a:pos x="T8" y="T9"/>
                  </a:cxn>
                </a:cxnLst>
                <a:rect l="0" t="0" r="r" b="b"/>
                <a:pathLst>
                  <a:path w="23" h="20">
                    <a:moveTo>
                      <a:pt x="0" y="20"/>
                    </a:moveTo>
                    <a:lnTo>
                      <a:pt x="23" y="20"/>
                    </a:lnTo>
                    <a:lnTo>
                      <a:pt x="23" y="0"/>
                    </a:lnTo>
                    <a:lnTo>
                      <a:pt x="0" y="4"/>
                    </a:lnTo>
                    <a:lnTo>
                      <a:pt x="0" y="2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187" name="Freeform 17"/>
              <p:cNvSpPr>
                <a:spLocks/>
              </p:cNvSpPr>
              <p:nvPr/>
            </p:nvSpPr>
            <p:spPr bwMode="auto">
              <a:xfrm>
                <a:off x="2810085" y="4045301"/>
                <a:ext cx="24916" cy="19933"/>
              </a:xfrm>
              <a:custGeom>
                <a:avLst/>
                <a:gdLst>
                  <a:gd name="T0" fmla="*/ 20 w 20"/>
                  <a:gd name="T1" fmla="*/ 16 h 16"/>
                  <a:gd name="T2" fmla="*/ 20 w 20"/>
                  <a:gd name="T3" fmla="*/ 0 h 16"/>
                  <a:gd name="T4" fmla="*/ 0 w 20"/>
                  <a:gd name="T5" fmla="*/ 3 h 16"/>
                  <a:gd name="T6" fmla="*/ 0 w 20"/>
                  <a:gd name="T7" fmla="*/ 16 h 16"/>
                  <a:gd name="T8" fmla="*/ 20 w 20"/>
                  <a:gd name="T9" fmla="*/ 16 h 16"/>
                </a:gdLst>
                <a:ahLst/>
                <a:cxnLst>
                  <a:cxn ang="0">
                    <a:pos x="T0" y="T1"/>
                  </a:cxn>
                  <a:cxn ang="0">
                    <a:pos x="T2" y="T3"/>
                  </a:cxn>
                  <a:cxn ang="0">
                    <a:pos x="T4" y="T5"/>
                  </a:cxn>
                  <a:cxn ang="0">
                    <a:pos x="T6" y="T7"/>
                  </a:cxn>
                  <a:cxn ang="0">
                    <a:pos x="T8" y="T9"/>
                  </a:cxn>
                </a:cxnLst>
                <a:rect l="0" t="0" r="r" b="b"/>
                <a:pathLst>
                  <a:path w="20" h="16">
                    <a:moveTo>
                      <a:pt x="20" y="16"/>
                    </a:moveTo>
                    <a:lnTo>
                      <a:pt x="20" y="0"/>
                    </a:lnTo>
                    <a:lnTo>
                      <a:pt x="0" y="3"/>
                    </a:lnTo>
                    <a:lnTo>
                      <a:pt x="0" y="16"/>
                    </a:lnTo>
                    <a:lnTo>
                      <a:pt x="20" y="16"/>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188" name="Freeform 18"/>
              <p:cNvSpPr>
                <a:spLocks/>
              </p:cNvSpPr>
              <p:nvPr/>
            </p:nvSpPr>
            <p:spPr bwMode="auto">
              <a:xfrm>
                <a:off x="2838738" y="4072709"/>
                <a:ext cx="28654" cy="24916"/>
              </a:xfrm>
              <a:custGeom>
                <a:avLst/>
                <a:gdLst>
                  <a:gd name="T0" fmla="*/ 0 w 23"/>
                  <a:gd name="T1" fmla="*/ 0 h 20"/>
                  <a:gd name="T2" fmla="*/ 0 w 23"/>
                  <a:gd name="T3" fmla="*/ 17 h 20"/>
                  <a:gd name="T4" fmla="*/ 23 w 23"/>
                  <a:gd name="T5" fmla="*/ 20 h 20"/>
                  <a:gd name="T6" fmla="*/ 23 w 23"/>
                  <a:gd name="T7" fmla="*/ 0 h 20"/>
                  <a:gd name="T8" fmla="*/ 0 w 23"/>
                  <a:gd name="T9" fmla="*/ 0 h 20"/>
                </a:gdLst>
                <a:ahLst/>
                <a:cxnLst>
                  <a:cxn ang="0">
                    <a:pos x="T0" y="T1"/>
                  </a:cxn>
                  <a:cxn ang="0">
                    <a:pos x="T2" y="T3"/>
                  </a:cxn>
                  <a:cxn ang="0">
                    <a:pos x="T4" y="T5"/>
                  </a:cxn>
                  <a:cxn ang="0">
                    <a:pos x="T6" y="T7"/>
                  </a:cxn>
                  <a:cxn ang="0">
                    <a:pos x="T8" y="T9"/>
                  </a:cxn>
                </a:cxnLst>
                <a:rect l="0" t="0" r="r" b="b"/>
                <a:pathLst>
                  <a:path w="23" h="20">
                    <a:moveTo>
                      <a:pt x="0" y="0"/>
                    </a:moveTo>
                    <a:lnTo>
                      <a:pt x="0" y="17"/>
                    </a:lnTo>
                    <a:lnTo>
                      <a:pt x="23" y="20"/>
                    </a:lnTo>
                    <a:lnTo>
                      <a:pt x="23" y="0"/>
                    </a:lnTo>
                    <a:lnTo>
                      <a:pt x="0"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189" name="Freeform 19"/>
              <p:cNvSpPr>
                <a:spLocks/>
              </p:cNvSpPr>
              <p:nvPr/>
            </p:nvSpPr>
            <p:spPr bwMode="auto">
              <a:xfrm>
                <a:off x="2810085" y="4072709"/>
                <a:ext cx="24916" cy="21179"/>
              </a:xfrm>
              <a:custGeom>
                <a:avLst/>
                <a:gdLst>
                  <a:gd name="T0" fmla="*/ 20 w 20"/>
                  <a:gd name="T1" fmla="*/ 0 h 17"/>
                  <a:gd name="T2" fmla="*/ 0 w 20"/>
                  <a:gd name="T3" fmla="*/ 0 h 17"/>
                  <a:gd name="T4" fmla="*/ 0 w 20"/>
                  <a:gd name="T5" fmla="*/ 13 h 17"/>
                  <a:gd name="T6" fmla="*/ 20 w 20"/>
                  <a:gd name="T7" fmla="*/ 17 h 17"/>
                  <a:gd name="T8" fmla="*/ 20 w 20"/>
                  <a:gd name="T9" fmla="*/ 0 h 17"/>
                </a:gdLst>
                <a:ahLst/>
                <a:cxnLst>
                  <a:cxn ang="0">
                    <a:pos x="T0" y="T1"/>
                  </a:cxn>
                  <a:cxn ang="0">
                    <a:pos x="T2" y="T3"/>
                  </a:cxn>
                  <a:cxn ang="0">
                    <a:pos x="T4" y="T5"/>
                  </a:cxn>
                  <a:cxn ang="0">
                    <a:pos x="T6" y="T7"/>
                  </a:cxn>
                  <a:cxn ang="0">
                    <a:pos x="T8" y="T9"/>
                  </a:cxn>
                </a:cxnLst>
                <a:rect l="0" t="0" r="r" b="b"/>
                <a:pathLst>
                  <a:path w="20" h="17">
                    <a:moveTo>
                      <a:pt x="20" y="0"/>
                    </a:moveTo>
                    <a:lnTo>
                      <a:pt x="0" y="0"/>
                    </a:lnTo>
                    <a:lnTo>
                      <a:pt x="0" y="13"/>
                    </a:lnTo>
                    <a:lnTo>
                      <a:pt x="20" y="17"/>
                    </a:lnTo>
                    <a:lnTo>
                      <a:pt x="20"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190" name="Oval 20"/>
              <p:cNvSpPr>
                <a:spLocks noChangeArrowheads="1"/>
              </p:cNvSpPr>
              <p:nvPr/>
            </p:nvSpPr>
            <p:spPr bwMode="auto">
              <a:xfrm>
                <a:off x="2471221" y="2465598"/>
                <a:ext cx="82224" cy="77241"/>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191" name="Freeform 23"/>
              <p:cNvSpPr>
                <a:spLocks/>
              </p:cNvSpPr>
              <p:nvPr/>
            </p:nvSpPr>
            <p:spPr bwMode="auto">
              <a:xfrm>
                <a:off x="2193402" y="3995468"/>
                <a:ext cx="232969" cy="208053"/>
              </a:xfrm>
              <a:custGeom>
                <a:avLst/>
                <a:gdLst>
                  <a:gd name="T0" fmla="*/ 32 w 57"/>
                  <a:gd name="T1" fmla="*/ 0 h 51"/>
                  <a:gd name="T2" fmla="*/ 57 w 57"/>
                  <a:gd name="T3" fmla="*/ 26 h 51"/>
                  <a:gd name="T4" fmla="*/ 57 w 57"/>
                  <a:gd name="T5" fmla="*/ 26 h 51"/>
                  <a:gd name="T6" fmla="*/ 32 w 57"/>
                  <a:gd name="T7" fmla="*/ 51 h 51"/>
                  <a:gd name="T8" fmla="*/ 25 w 57"/>
                  <a:gd name="T9" fmla="*/ 51 h 51"/>
                  <a:gd name="T10" fmla="*/ 0 w 57"/>
                  <a:gd name="T11" fmla="*/ 26 h 51"/>
                  <a:gd name="T12" fmla="*/ 0 w 57"/>
                  <a:gd name="T13" fmla="*/ 26 h 51"/>
                  <a:gd name="T14" fmla="*/ 25 w 57"/>
                  <a:gd name="T15" fmla="*/ 0 h 51"/>
                  <a:gd name="T16" fmla="*/ 32 w 57"/>
                  <a:gd name="T17"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 h="51">
                    <a:moveTo>
                      <a:pt x="32" y="0"/>
                    </a:moveTo>
                    <a:cubicBezTo>
                      <a:pt x="46" y="0"/>
                      <a:pt x="57" y="12"/>
                      <a:pt x="57" y="26"/>
                    </a:cubicBezTo>
                    <a:cubicBezTo>
                      <a:pt x="57" y="26"/>
                      <a:pt x="57" y="26"/>
                      <a:pt x="57" y="26"/>
                    </a:cubicBezTo>
                    <a:cubicBezTo>
                      <a:pt x="57" y="40"/>
                      <a:pt x="46" y="51"/>
                      <a:pt x="32" y="51"/>
                    </a:cubicBezTo>
                    <a:cubicBezTo>
                      <a:pt x="25" y="51"/>
                      <a:pt x="25" y="51"/>
                      <a:pt x="25" y="51"/>
                    </a:cubicBezTo>
                    <a:cubicBezTo>
                      <a:pt x="11" y="51"/>
                      <a:pt x="0" y="40"/>
                      <a:pt x="0" y="26"/>
                    </a:cubicBezTo>
                    <a:cubicBezTo>
                      <a:pt x="0" y="26"/>
                      <a:pt x="0" y="26"/>
                      <a:pt x="0" y="26"/>
                    </a:cubicBezTo>
                    <a:cubicBezTo>
                      <a:pt x="0" y="12"/>
                      <a:pt x="11" y="0"/>
                      <a:pt x="25" y="0"/>
                    </a:cubicBezTo>
                    <a:lnTo>
                      <a:pt x="32" y="0"/>
                    </a:lnTo>
                    <a:close/>
                  </a:path>
                </a:pathLst>
              </a:custGeom>
              <a:solidFill>
                <a:srgbClr val="BC90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192" name="Freeform 26"/>
              <p:cNvSpPr>
                <a:spLocks/>
              </p:cNvSpPr>
              <p:nvPr/>
            </p:nvSpPr>
            <p:spPr bwMode="auto">
              <a:xfrm>
                <a:off x="2557183" y="4284499"/>
                <a:ext cx="371255" cy="236706"/>
              </a:xfrm>
              <a:custGeom>
                <a:avLst/>
                <a:gdLst>
                  <a:gd name="T0" fmla="*/ 33 w 91"/>
                  <a:gd name="T1" fmla="*/ 58 h 58"/>
                  <a:gd name="T2" fmla="*/ 91 w 91"/>
                  <a:gd name="T3" fmla="*/ 0 h 58"/>
                  <a:gd name="T4" fmla="*/ 0 w 91"/>
                  <a:gd name="T5" fmla="*/ 0 h 58"/>
                  <a:gd name="T6" fmla="*/ 33 w 91"/>
                  <a:gd name="T7" fmla="*/ 58 h 58"/>
                </a:gdLst>
                <a:ahLst/>
                <a:cxnLst>
                  <a:cxn ang="0">
                    <a:pos x="T0" y="T1"/>
                  </a:cxn>
                  <a:cxn ang="0">
                    <a:pos x="T2" y="T3"/>
                  </a:cxn>
                  <a:cxn ang="0">
                    <a:pos x="T4" y="T5"/>
                  </a:cxn>
                  <a:cxn ang="0">
                    <a:pos x="T6" y="T7"/>
                  </a:cxn>
                </a:cxnLst>
                <a:rect l="0" t="0" r="r" b="b"/>
                <a:pathLst>
                  <a:path w="91" h="58">
                    <a:moveTo>
                      <a:pt x="33" y="58"/>
                    </a:moveTo>
                    <a:cubicBezTo>
                      <a:pt x="91" y="0"/>
                      <a:pt x="91" y="0"/>
                      <a:pt x="91" y="0"/>
                    </a:cubicBezTo>
                    <a:cubicBezTo>
                      <a:pt x="0" y="0"/>
                      <a:pt x="0" y="0"/>
                      <a:pt x="0" y="0"/>
                    </a:cubicBezTo>
                    <a:cubicBezTo>
                      <a:pt x="6" y="22"/>
                      <a:pt x="18" y="42"/>
                      <a:pt x="33" y="58"/>
                    </a:cubicBezTo>
                    <a:close/>
                  </a:path>
                </a:pathLst>
              </a:custGeom>
              <a:solidFill>
                <a:srgbClr val="A06B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193" name="Rectangle 30"/>
              <p:cNvSpPr>
                <a:spLocks noChangeArrowheads="1"/>
              </p:cNvSpPr>
              <p:nvPr/>
            </p:nvSpPr>
            <p:spPr bwMode="auto">
              <a:xfrm>
                <a:off x="2472467" y="2966419"/>
                <a:ext cx="497084" cy="498329"/>
              </a:xfrm>
              <a:prstGeom prst="rect">
                <a:avLst/>
              </a:prstGeom>
              <a:solidFill>
                <a:schemeClr val="bg2"/>
              </a:solidFill>
              <a:ln>
                <a:noFill/>
              </a:ln>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194" name="Rectangle 31"/>
              <p:cNvSpPr>
                <a:spLocks noChangeArrowheads="1"/>
              </p:cNvSpPr>
              <p:nvPr/>
            </p:nvSpPr>
            <p:spPr bwMode="auto">
              <a:xfrm>
                <a:off x="2472467" y="2701059"/>
                <a:ext cx="754968" cy="250411"/>
              </a:xfrm>
              <a:prstGeom prst="rect">
                <a:avLst/>
              </a:prstGeom>
              <a:solidFill>
                <a:schemeClr val="accent2">
                  <a:lumMod val="75000"/>
                </a:schemeClr>
              </a:solidFill>
              <a:ln>
                <a:noFill/>
              </a:ln>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195" name="Freeform 32"/>
              <p:cNvSpPr>
                <a:spLocks noEditPoints="1"/>
              </p:cNvSpPr>
              <p:nvPr/>
            </p:nvSpPr>
            <p:spPr bwMode="auto">
              <a:xfrm>
                <a:off x="2512334" y="3241746"/>
                <a:ext cx="107141" cy="183136"/>
              </a:xfrm>
              <a:custGeom>
                <a:avLst/>
                <a:gdLst>
                  <a:gd name="T0" fmla="*/ 69 w 86"/>
                  <a:gd name="T1" fmla="*/ 12 h 147"/>
                  <a:gd name="T2" fmla="*/ 69 w 86"/>
                  <a:gd name="T3" fmla="*/ 0 h 147"/>
                  <a:gd name="T4" fmla="*/ 60 w 86"/>
                  <a:gd name="T5" fmla="*/ 0 h 147"/>
                  <a:gd name="T6" fmla="*/ 60 w 86"/>
                  <a:gd name="T7" fmla="*/ 12 h 147"/>
                  <a:gd name="T8" fmla="*/ 56 w 86"/>
                  <a:gd name="T9" fmla="*/ 12 h 147"/>
                  <a:gd name="T10" fmla="*/ 56 w 86"/>
                  <a:gd name="T11" fmla="*/ 0 h 147"/>
                  <a:gd name="T12" fmla="*/ 47 w 86"/>
                  <a:gd name="T13" fmla="*/ 0 h 147"/>
                  <a:gd name="T14" fmla="*/ 47 w 86"/>
                  <a:gd name="T15" fmla="*/ 12 h 147"/>
                  <a:gd name="T16" fmla="*/ 0 w 86"/>
                  <a:gd name="T17" fmla="*/ 12 h 147"/>
                  <a:gd name="T18" fmla="*/ 0 w 86"/>
                  <a:gd name="T19" fmla="*/ 15 h 147"/>
                  <a:gd name="T20" fmla="*/ 4 w 86"/>
                  <a:gd name="T21" fmla="*/ 15 h 147"/>
                  <a:gd name="T22" fmla="*/ 4 w 86"/>
                  <a:gd name="T23" fmla="*/ 147 h 147"/>
                  <a:gd name="T24" fmla="*/ 29 w 86"/>
                  <a:gd name="T25" fmla="*/ 147 h 147"/>
                  <a:gd name="T26" fmla="*/ 29 w 86"/>
                  <a:gd name="T27" fmla="*/ 128 h 147"/>
                  <a:gd name="T28" fmla="*/ 39 w 86"/>
                  <a:gd name="T29" fmla="*/ 128 h 147"/>
                  <a:gd name="T30" fmla="*/ 39 w 86"/>
                  <a:gd name="T31" fmla="*/ 147 h 147"/>
                  <a:gd name="T32" fmla="*/ 47 w 86"/>
                  <a:gd name="T33" fmla="*/ 147 h 147"/>
                  <a:gd name="T34" fmla="*/ 47 w 86"/>
                  <a:gd name="T35" fmla="*/ 128 h 147"/>
                  <a:gd name="T36" fmla="*/ 57 w 86"/>
                  <a:gd name="T37" fmla="*/ 128 h 147"/>
                  <a:gd name="T38" fmla="*/ 57 w 86"/>
                  <a:gd name="T39" fmla="*/ 147 h 147"/>
                  <a:gd name="T40" fmla="*/ 82 w 86"/>
                  <a:gd name="T41" fmla="*/ 147 h 147"/>
                  <a:gd name="T42" fmla="*/ 82 w 86"/>
                  <a:gd name="T43" fmla="*/ 15 h 147"/>
                  <a:gd name="T44" fmla="*/ 86 w 86"/>
                  <a:gd name="T45" fmla="*/ 15 h 147"/>
                  <a:gd name="T46" fmla="*/ 86 w 86"/>
                  <a:gd name="T47" fmla="*/ 12 h 147"/>
                  <a:gd name="T48" fmla="*/ 69 w 86"/>
                  <a:gd name="T49" fmla="*/ 12 h 147"/>
                  <a:gd name="T50" fmla="*/ 75 w 86"/>
                  <a:gd name="T51" fmla="*/ 121 h 147"/>
                  <a:gd name="T52" fmla="*/ 11 w 86"/>
                  <a:gd name="T53" fmla="*/ 121 h 147"/>
                  <a:gd name="T54" fmla="*/ 11 w 86"/>
                  <a:gd name="T55" fmla="*/ 111 h 147"/>
                  <a:gd name="T56" fmla="*/ 75 w 86"/>
                  <a:gd name="T57" fmla="*/ 111 h 147"/>
                  <a:gd name="T58" fmla="*/ 75 w 86"/>
                  <a:gd name="T59" fmla="*/ 121 h 147"/>
                  <a:gd name="T60" fmla="*/ 75 w 86"/>
                  <a:gd name="T61" fmla="*/ 104 h 147"/>
                  <a:gd name="T62" fmla="*/ 11 w 86"/>
                  <a:gd name="T63" fmla="*/ 104 h 147"/>
                  <a:gd name="T64" fmla="*/ 11 w 86"/>
                  <a:gd name="T65" fmla="*/ 94 h 147"/>
                  <a:gd name="T66" fmla="*/ 75 w 86"/>
                  <a:gd name="T67" fmla="*/ 94 h 147"/>
                  <a:gd name="T68" fmla="*/ 75 w 86"/>
                  <a:gd name="T69" fmla="*/ 104 h 147"/>
                  <a:gd name="T70" fmla="*/ 75 w 86"/>
                  <a:gd name="T71" fmla="*/ 87 h 147"/>
                  <a:gd name="T72" fmla="*/ 11 w 86"/>
                  <a:gd name="T73" fmla="*/ 87 h 147"/>
                  <a:gd name="T74" fmla="*/ 11 w 86"/>
                  <a:gd name="T75" fmla="*/ 76 h 147"/>
                  <a:gd name="T76" fmla="*/ 75 w 86"/>
                  <a:gd name="T77" fmla="*/ 76 h 147"/>
                  <a:gd name="T78" fmla="*/ 75 w 86"/>
                  <a:gd name="T79" fmla="*/ 87 h 147"/>
                  <a:gd name="T80" fmla="*/ 75 w 86"/>
                  <a:gd name="T81" fmla="*/ 69 h 147"/>
                  <a:gd name="T82" fmla="*/ 11 w 86"/>
                  <a:gd name="T83" fmla="*/ 69 h 147"/>
                  <a:gd name="T84" fmla="*/ 11 w 86"/>
                  <a:gd name="T85" fmla="*/ 58 h 147"/>
                  <a:gd name="T86" fmla="*/ 75 w 86"/>
                  <a:gd name="T87" fmla="*/ 58 h 147"/>
                  <a:gd name="T88" fmla="*/ 75 w 86"/>
                  <a:gd name="T89" fmla="*/ 69 h 147"/>
                  <a:gd name="T90" fmla="*/ 75 w 86"/>
                  <a:gd name="T91" fmla="*/ 51 h 147"/>
                  <a:gd name="T92" fmla="*/ 11 w 86"/>
                  <a:gd name="T93" fmla="*/ 51 h 147"/>
                  <a:gd name="T94" fmla="*/ 11 w 86"/>
                  <a:gd name="T95" fmla="*/ 41 h 147"/>
                  <a:gd name="T96" fmla="*/ 75 w 86"/>
                  <a:gd name="T97" fmla="*/ 41 h 147"/>
                  <a:gd name="T98" fmla="*/ 75 w 86"/>
                  <a:gd name="T99" fmla="*/ 51 h 147"/>
                  <a:gd name="T100" fmla="*/ 75 w 86"/>
                  <a:gd name="T101" fmla="*/ 33 h 147"/>
                  <a:gd name="T102" fmla="*/ 11 w 86"/>
                  <a:gd name="T103" fmla="*/ 33 h 147"/>
                  <a:gd name="T104" fmla="*/ 11 w 86"/>
                  <a:gd name="T105" fmla="*/ 24 h 147"/>
                  <a:gd name="T106" fmla="*/ 75 w 86"/>
                  <a:gd name="T107" fmla="*/ 24 h 147"/>
                  <a:gd name="T108" fmla="*/ 75 w 86"/>
                  <a:gd name="T109" fmla="*/ 33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86" h="147">
                    <a:moveTo>
                      <a:pt x="69" y="12"/>
                    </a:moveTo>
                    <a:lnTo>
                      <a:pt x="69" y="0"/>
                    </a:lnTo>
                    <a:lnTo>
                      <a:pt x="60" y="0"/>
                    </a:lnTo>
                    <a:lnTo>
                      <a:pt x="60" y="12"/>
                    </a:lnTo>
                    <a:lnTo>
                      <a:pt x="56" y="12"/>
                    </a:lnTo>
                    <a:lnTo>
                      <a:pt x="56" y="0"/>
                    </a:lnTo>
                    <a:lnTo>
                      <a:pt x="47" y="0"/>
                    </a:lnTo>
                    <a:lnTo>
                      <a:pt x="47" y="12"/>
                    </a:lnTo>
                    <a:lnTo>
                      <a:pt x="0" y="12"/>
                    </a:lnTo>
                    <a:lnTo>
                      <a:pt x="0" y="15"/>
                    </a:lnTo>
                    <a:lnTo>
                      <a:pt x="4" y="15"/>
                    </a:lnTo>
                    <a:lnTo>
                      <a:pt x="4" y="147"/>
                    </a:lnTo>
                    <a:lnTo>
                      <a:pt x="29" y="147"/>
                    </a:lnTo>
                    <a:lnTo>
                      <a:pt x="29" y="128"/>
                    </a:lnTo>
                    <a:lnTo>
                      <a:pt x="39" y="128"/>
                    </a:lnTo>
                    <a:lnTo>
                      <a:pt x="39" y="147"/>
                    </a:lnTo>
                    <a:lnTo>
                      <a:pt x="47" y="147"/>
                    </a:lnTo>
                    <a:lnTo>
                      <a:pt x="47" y="128"/>
                    </a:lnTo>
                    <a:lnTo>
                      <a:pt x="57" y="128"/>
                    </a:lnTo>
                    <a:lnTo>
                      <a:pt x="57" y="147"/>
                    </a:lnTo>
                    <a:lnTo>
                      <a:pt x="82" y="147"/>
                    </a:lnTo>
                    <a:lnTo>
                      <a:pt x="82" y="15"/>
                    </a:lnTo>
                    <a:lnTo>
                      <a:pt x="86" y="15"/>
                    </a:lnTo>
                    <a:lnTo>
                      <a:pt x="86" y="12"/>
                    </a:lnTo>
                    <a:lnTo>
                      <a:pt x="69" y="12"/>
                    </a:lnTo>
                    <a:close/>
                    <a:moveTo>
                      <a:pt x="75" y="121"/>
                    </a:moveTo>
                    <a:lnTo>
                      <a:pt x="11" y="121"/>
                    </a:lnTo>
                    <a:lnTo>
                      <a:pt x="11" y="111"/>
                    </a:lnTo>
                    <a:lnTo>
                      <a:pt x="75" y="111"/>
                    </a:lnTo>
                    <a:lnTo>
                      <a:pt x="75" y="121"/>
                    </a:lnTo>
                    <a:close/>
                    <a:moveTo>
                      <a:pt x="75" y="104"/>
                    </a:moveTo>
                    <a:lnTo>
                      <a:pt x="11" y="104"/>
                    </a:lnTo>
                    <a:lnTo>
                      <a:pt x="11" y="94"/>
                    </a:lnTo>
                    <a:lnTo>
                      <a:pt x="75" y="94"/>
                    </a:lnTo>
                    <a:lnTo>
                      <a:pt x="75" y="104"/>
                    </a:lnTo>
                    <a:close/>
                    <a:moveTo>
                      <a:pt x="75" y="87"/>
                    </a:moveTo>
                    <a:lnTo>
                      <a:pt x="11" y="87"/>
                    </a:lnTo>
                    <a:lnTo>
                      <a:pt x="11" y="76"/>
                    </a:lnTo>
                    <a:lnTo>
                      <a:pt x="75" y="76"/>
                    </a:lnTo>
                    <a:lnTo>
                      <a:pt x="75" y="87"/>
                    </a:lnTo>
                    <a:close/>
                    <a:moveTo>
                      <a:pt x="75" y="69"/>
                    </a:moveTo>
                    <a:lnTo>
                      <a:pt x="11" y="69"/>
                    </a:lnTo>
                    <a:lnTo>
                      <a:pt x="11" y="58"/>
                    </a:lnTo>
                    <a:lnTo>
                      <a:pt x="75" y="58"/>
                    </a:lnTo>
                    <a:lnTo>
                      <a:pt x="75" y="69"/>
                    </a:lnTo>
                    <a:close/>
                    <a:moveTo>
                      <a:pt x="75" y="51"/>
                    </a:moveTo>
                    <a:lnTo>
                      <a:pt x="11" y="51"/>
                    </a:lnTo>
                    <a:lnTo>
                      <a:pt x="11" y="41"/>
                    </a:lnTo>
                    <a:lnTo>
                      <a:pt x="75" y="41"/>
                    </a:lnTo>
                    <a:lnTo>
                      <a:pt x="75" y="51"/>
                    </a:lnTo>
                    <a:close/>
                    <a:moveTo>
                      <a:pt x="75" y="33"/>
                    </a:moveTo>
                    <a:lnTo>
                      <a:pt x="11" y="33"/>
                    </a:lnTo>
                    <a:lnTo>
                      <a:pt x="11" y="24"/>
                    </a:lnTo>
                    <a:lnTo>
                      <a:pt x="75" y="24"/>
                    </a:lnTo>
                    <a:lnTo>
                      <a:pt x="75" y="33"/>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196" name="Freeform 33"/>
              <p:cNvSpPr>
                <a:spLocks noEditPoints="1"/>
              </p:cNvSpPr>
              <p:nvPr/>
            </p:nvSpPr>
            <p:spPr bwMode="auto">
              <a:xfrm>
                <a:off x="2517317" y="3008777"/>
                <a:ext cx="31146" cy="42358"/>
              </a:xfrm>
              <a:custGeom>
                <a:avLst/>
                <a:gdLst>
                  <a:gd name="T0" fmla="*/ 0 w 21"/>
                  <a:gd name="T1" fmla="*/ 28 h 28"/>
                  <a:gd name="T2" fmla="*/ 0 w 21"/>
                  <a:gd name="T3" fmla="*/ 0 h 28"/>
                  <a:gd name="T4" fmla="*/ 10 w 21"/>
                  <a:gd name="T5" fmla="*/ 0 h 28"/>
                  <a:gd name="T6" fmla="*/ 17 w 21"/>
                  <a:gd name="T7" fmla="*/ 2 h 28"/>
                  <a:gd name="T8" fmla="*/ 20 w 21"/>
                  <a:gd name="T9" fmla="*/ 7 h 28"/>
                  <a:gd name="T10" fmla="*/ 18 w 21"/>
                  <a:gd name="T11" fmla="*/ 11 h 28"/>
                  <a:gd name="T12" fmla="*/ 14 w 21"/>
                  <a:gd name="T13" fmla="*/ 13 h 28"/>
                  <a:gd name="T14" fmla="*/ 14 w 21"/>
                  <a:gd name="T15" fmla="*/ 13 h 28"/>
                  <a:gd name="T16" fmla="*/ 19 w 21"/>
                  <a:gd name="T17" fmla="*/ 15 h 28"/>
                  <a:gd name="T18" fmla="*/ 21 w 21"/>
                  <a:gd name="T19" fmla="*/ 20 h 28"/>
                  <a:gd name="T20" fmla="*/ 18 w 21"/>
                  <a:gd name="T21" fmla="*/ 26 h 28"/>
                  <a:gd name="T22" fmla="*/ 11 w 21"/>
                  <a:gd name="T23" fmla="*/ 28 h 28"/>
                  <a:gd name="T24" fmla="*/ 0 w 21"/>
                  <a:gd name="T25" fmla="*/ 28 h 28"/>
                  <a:gd name="T26" fmla="*/ 6 w 21"/>
                  <a:gd name="T27" fmla="*/ 5 h 28"/>
                  <a:gd name="T28" fmla="*/ 6 w 21"/>
                  <a:gd name="T29" fmla="*/ 12 h 28"/>
                  <a:gd name="T30" fmla="*/ 9 w 21"/>
                  <a:gd name="T31" fmla="*/ 12 h 28"/>
                  <a:gd name="T32" fmla="*/ 12 w 21"/>
                  <a:gd name="T33" fmla="*/ 11 h 28"/>
                  <a:gd name="T34" fmla="*/ 13 w 21"/>
                  <a:gd name="T35" fmla="*/ 8 h 28"/>
                  <a:gd name="T36" fmla="*/ 9 w 21"/>
                  <a:gd name="T37" fmla="*/ 5 h 28"/>
                  <a:gd name="T38" fmla="*/ 6 w 21"/>
                  <a:gd name="T39" fmla="*/ 5 h 28"/>
                  <a:gd name="T40" fmla="*/ 6 w 21"/>
                  <a:gd name="T41" fmla="*/ 16 h 28"/>
                  <a:gd name="T42" fmla="*/ 6 w 21"/>
                  <a:gd name="T43" fmla="*/ 24 h 28"/>
                  <a:gd name="T44" fmla="*/ 10 w 21"/>
                  <a:gd name="T45" fmla="*/ 24 h 28"/>
                  <a:gd name="T46" fmla="*/ 13 w 21"/>
                  <a:gd name="T47" fmla="*/ 23 h 28"/>
                  <a:gd name="T48" fmla="*/ 14 w 21"/>
                  <a:gd name="T49" fmla="*/ 20 h 28"/>
                  <a:gd name="T50" fmla="*/ 13 w 21"/>
                  <a:gd name="T51" fmla="*/ 17 h 28"/>
                  <a:gd name="T52" fmla="*/ 10 w 21"/>
                  <a:gd name="T53" fmla="*/ 16 h 28"/>
                  <a:gd name="T54" fmla="*/ 6 w 21"/>
                  <a:gd name="T55" fmla="*/ 1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 h="28">
                    <a:moveTo>
                      <a:pt x="0" y="28"/>
                    </a:moveTo>
                    <a:cubicBezTo>
                      <a:pt x="0" y="0"/>
                      <a:pt x="0" y="0"/>
                      <a:pt x="0" y="0"/>
                    </a:cubicBezTo>
                    <a:cubicBezTo>
                      <a:pt x="10" y="0"/>
                      <a:pt x="10" y="0"/>
                      <a:pt x="10" y="0"/>
                    </a:cubicBezTo>
                    <a:cubicBezTo>
                      <a:pt x="13" y="0"/>
                      <a:pt x="16" y="1"/>
                      <a:pt x="17" y="2"/>
                    </a:cubicBezTo>
                    <a:cubicBezTo>
                      <a:pt x="19" y="3"/>
                      <a:pt x="20" y="5"/>
                      <a:pt x="20" y="7"/>
                    </a:cubicBezTo>
                    <a:cubicBezTo>
                      <a:pt x="20" y="8"/>
                      <a:pt x="19" y="10"/>
                      <a:pt x="18" y="11"/>
                    </a:cubicBezTo>
                    <a:cubicBezTo>
                      <a:pt x="17" y="12"/>
                      <a:pt x="16" y="13"/>
                      <a:pt x="14" y="13"/>
                    </a:cubicBezTo>
                    <a:cubicBezTo>
                      <a:pt x="14" y="13"/>
                      <a:pt x="14" y="13"/>
                      <a:pt x="14" y="13"/>
                    </a:cubicBezTo>
                    <a:cubicBezTo>
                      <a:pt x="16" y="13"/>
                      <a:pt x="18" y="14"/>
                      <a:pt x="19" y="15"/>
                    </a:cubicBezTo>
                    <a:cubicBezTo>
                      <a:pt x="20" y="17"/>
                      <a:pt x="21" y="18"/>
                      <a:pt x="21" y="20"/>
                    </a:cubicBezTo>
                    <a:cubicBezTo>
                      <a:pt x="21" y="23"/>
                      <a:pt x="20" y="25"/>
                      <a:pt x="18" y="26"/>
                    </a:cubicBezTo>
                    <a:cubicBezTo>
                      <a:pt x="16" y="28"/>
                      <a:pt x="14" y="28"/>
                      <a:pt x="11" y="28"/>
                    </a:cubicBezTo>
                    <a:lnTo>
                      <a:pt x="0" y="28"/>
                    </a:lnTo>
                    <a:close/>
                    <a:moveTo>
                      <a:pt x="6" y="5"/>
                    </a:moveTo>
                    <a:cubicBezTo>
                      <a:pt x="6" y="12"/>
                      <a:pt x="6" y="12"/>
                      <a:pt x="6" y="12"/>
                    </a:cubicBezTo>
                    <a:cubicBezTo>
                      <a:pt x="9" y="12"/>
                      <a:pt x="9" y="12"/>
                      <a:pt x="9" y="12"/>
                    </a:cubicBezTo>
                    <a:cubicBezTo>
                      <a:pt x="10" y="12"/>
                      <a:pt x="11" y="11"/>
                      <a:pt x="12" y="11"/>
                    </a:cubicBezTo>
                    <a:cubicBezTo>
                      <a:pt x="13" y="10"/>
                      <a:pt x="13" y="9"/>
                      <a:pt x="13" y="8"/>
                    </a:cubicBezTo>
                    <a:cubicBezTo>
                      <a:pt x="13" y="6"/>
                      <a:pt x="12" y="5"/>
                      <a:pt x="9" y="5"/>
                    </a:cubicBezTo>
                    <a:lnTo>
                      <a:pt x="6" y="5"/>
                    </a:lnTo>
                    <a:close/>
                    <a:moveTo>
                      <a:pt x="6" y="16"/>
                    </a:moveTo>
                    <a:cubicBezTo>
                      <a:pt x="6" y="24"/>
                      <a:pt x="6" y="24"/>
                      <a:pt x="6" y="24"/>
                    </a:cubicBezTo>
                    <a:cubicBezTo>
                      <a:pt x="10" y="24"/>
                      <a:pt x="10" y="24"/>
                      <a:pt x="10" y="24"/>
                    </a:cubicBezTo>
                    <a:cubicBezTo>
                      <a:pt x="11" y="24"/>
                      <a:pt x="12" y="23"/>
                      <a:pt x="13" y="23"/>
                    </a:cubicBezTo>
                    <a:cubicBezTo>
                      <a:pt x="14" y="22"/>
                      <a:pt x="14" y="21"/>
                      <a:pt x="14" y="20"/>
                    </a:cubicBezTo>
                    <a:cubicBezTo>
                      <a:pt x="14" y="19"/>
                      <a:pt x="14" y="18"/>
                      <a:pt x="13" y="17"/>
                    </a:cubicBezTo>
                    <a:cubicBezTo>
                      <a:pt x="12" y="17"/>
                      <a:pt x="11" y="16"/>
                      <a:pt x="10" y="16"/>
                    </a:cubicBezTo>
                    <a:lnTo>
                      <a:pt x="6" y="16"/>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197" name="Freeform 34"/>
              <p:cNvSpPr>
                <a:spLocks/>
              </p:cNvSpPr>
              <p:nvPr/>
            </p:nvSpPr>
            <p:spPr bwMode="auto">
              <a:xfrm>
                <a:off x="2554692" y="3008777"/>
                <a:ext cx="33638" cy="43604"/>
              </a:xfrm>
              <a:custGeom>
                <a:avLst/>
                <a:gdLst>
                  <a:gd name="T0" fmla="*/ 23 w 23"/>
                  <a:gd name="T1" fmla="*/ 16 h 29"/>
                  <a:gd name="T2" fmla="*/ 12 w 23"/>
                  <a:gd name="T3" fmla="*/ 29 h 29"/>
                  <a:gd name="T4" fmla="*/ 0 w 23"/>
                  <a:gd name="T5" fmla="*/ 16 h 29"/>
                  <a:gd name="T6" fmla="*/ 0 w 23"/>
                  <a:gd name="T7" fmla="*/ 0 h 29"/>
                  <a:gd name="T8" fmla="*/ 7 w 23"/>
                  <a:gd name="T9" fmla="*/ 0 h 29"/>
                  <a:gd name="T10" fmla="*/ 7 w 23"/>
                  <a:gd name="T11" fmla="*/ 17 h 29"/>
                  <a:gd name="T12" fmla="*/ 12 w 23"/>
                  <a:gd name="T13" fmla="*/ 23 h 29"/>
                  <a:gd name="T14" fmla="*/ 17 w 23"/>
                  <a:gd name="T15" fmla="*/ 17 h 29"/>
                  <a:gd name="T16" fmla="*/ 17 w 23"/>
                  <a:gd name="T17" fmla="*/ 0 h 29"/>
                  <a:gd name="T18" fmla="*/ 23 w 23"/>
                  <a:gd name="T19" fmla="*/ 0 h 29"/>
                  <a:gd name="T20" fmla="*/ 23 w 23"/>
                  <a:gd name="T21" fmla="*/ 1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 h="29">
                    <a:moveTo>
                      <a:pt x="23" y="16"/>
                    </a:moveTo>
                    <a:cubicBezTo>
                      <a:pt x="23" y="25"/>
                      <a:pt x="19" y="29"/>
                      <a:pt x="12" y="29"/>
                    </a:cubicBezTo>
                    <a:cubicBezTo>
                      <a:pt x="4" y="29"/>
                      <a:pt x="0" y="25"/>
                      <a:pt x="0" y="16"/>
                    </a:cubicBezTo>
                    <a:cubicBezTo>
                      <a:pt x="0" y="0"/>
                      <a:pt x="0" y="0"/>
                      <a:pt x="0" y="0"/>
                    </a:cubicBezTo>
                    <a:cubicBezTo>
                      <a:pt x="7" y="0"/>
                      <a:pt x="7" y="0"/>
                      <a:pt x="7" y="0"/>
                    </a:cubicBezTo>
                    <a:cubicBezTo>
                      <a:pt x="7" y="17"/>
                      <a:pt x="7" y="17"/>
                      <a:pt x="7" y="17"/>
                    </a:cubicBezTo>
                    <a:cubicBezTo>
                      <a:pt x="7" y="21"/>
                      <a:pt x="8" y="23"/>
                      <a:pt x="12" y="23"/>
                    </a:cubicBezTo>
                    <a:cubicBezTo>
                      <a:pt x="15" y="23"/>
                      <a:pt x="17" y="21"/>
                      <a:pt x="17" y="17"/>
                    </a:cubicBezTo>
                    <a:cubicBezTo>
                      <a:pt x="17" y="0"/>
                      <a:pt x="17" y="0"/>
                      <a:pt x="17" y="0"/>
                    </a:cubicBezTo>
                    <a:cubicBezTo>
                      <a:pt x="23" y="0"/>
                      <a:pt x="23" y="0"/>
                      <a:pt x="23" y="0"/>
                    </a:cubicBezTo>
                    <a:lnTo>
                      <a:pt x="23" y="16"/>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198" name="Freeform 35"/>
              <p:cNvSpPr>
                <a:spLocks/>
              </p:cNvSpPr>
              <p:nvPr/>
            </p:nvSpPr>
            <p:spPr bwMode="auto">
              <a:xfrm>
                <a:off x="2595803" y="3008777"/>
                <a:ext cx="27408" cy="43604"/>
              </a:xfrm>
              <a:custGeom>
                <a:avLst/>
                <a:gdLst>
                  <a:gd name="T0" fmla="*/ 0 w 19"/>
                  <a:gd name="T1" fmla="*/ 27 h 29"/>
                  <a:gd name="T2" fmla="*/ 0 w 19"/>
                  <a:gd name="T3" fmla="*/ 21 h 29"/>
                  <a:gd name="T4" fmla="*/ 4 w 19"/>
                  <a:gd name="T5" fmla="*/ 23 h 29"/>
                  <a:gd name="T6" fmla="*/ 8 w 19"/>
                  <a:gd name="T7" fmla="*/ 24 h 29"/>
                  <a:gd name="T8" fmla="*/ 10 w 19"/>
                  <a:gd name="T9" fmla="*/ 24 h 29"/>
                  <a:gd name="T10" fmla="*/ 12 w 19"/>
                  <a:gd name="T11" fmla="*/ 23 h 29"/>
                  <a:gd name="T12" fmla="*/ 12 w 19"/>
                  <a:gd name="T13" fmla="*/ 22 h 29"/>
                  <a:gd name="T14" fmla="*/ 13 w 19"/>
                  <a:gd name="T15" fmla="*/ 21 h 29"/>
                  <a:gd name="T16" fmla="*/ 12 w 19"/>
                  <a:gd name="T17" fmla="*/ 20 h 29"/>
                  <a:gd name="T18" fmla="*/ 11 w 19"/>
                  <a:gd name="T19" fmla="*/ 18 h 29"/>
                  <a:gd name="T20" fmla="*/ 9 w 19"/>
                  <a:gd name="T21" fmla="*/ 17 h 29"/>
                  <a:gd name="T22" fmla="*/ 7 w 19"/>
                  <a:gd name="T23" fmla="*/ 16 h 29"/>
                  <a:gd name="T24" fmla="*/ 2 w 19"/>
                  <a:gd name="T25" fmla="*/ 13 h 29"/>
                  <a:gd name="T26" fmla="*/ 0 w 19"/>
                  <a:gd name="T27" fmla="*/ 8 h 29"/>
                  <a:gd name="T28" fmla="*/ 1 w 19"/>
                  <a:gd name="T29" fmla="*/ 4 h 29"/>
                  <a:gd name="T30" fmla="*/ 3 w 19"/>
                  <a:gd name="T31" fmla="*/ 2 h 29"/>
                  <a:gd name="T32" fmla="*/ 7 w 19"/>
                  <a:gd name="T33" fmla="*/ 0 h 29"/>
                  <a:gd name="T34" fmla="*/ 11 w 19"/>
                  <a:gd name="T35" fmla="*/ 0 h 29"/>
                  <a:gd name="T36" fmla="*/ 15 w 19"/>
                  <a:gd name="T37" fmla="*/ 0 h 29"/>
                  <a:gd name="T38" fmla="*/ 18 w 19"/>
                  <a:gd name="T39" fmla="*/ 1 h 29"/>
                  <a:gd name="T40" fmla="*/ 18 w 19"/>
                  <a:gd name="T41" fmla="*/ 7 h 29"/>
                  <a:gd name="T42" fmla="*/ 17 w 19"/>
                  <a:gd name="T43" fmla="*/ 6 h 29"/>
                  <a:gd name="T44" fmla="*/ 15 w 19"/>
                  <a:gd name="T45" fmla="*/ 5 h 29"/>
                  <a:gd name="T46" fmla="*/ 13 w 19"/>
                  <a:gd name="T47" fmla="*/ 5 h 29"/>
                  <a:gd name="T48" fmla="*/ 11 w 19"/>
                  <a:gd name="T49" fmla="*/ 5 h 29"/>
                  <a:gd name="T50" fmla="*/ 10 w 19"/>
                  <a:gd name="T51" fmla="*/ 5 h 29"/>
                  <a:gd name="T52" fmla="*/ 8 w 19"/>
                  <a:gd name="T53" fmla="*/ 6 h 29"/>
                  <a:gd name="T54" fmla="*/ 7 w 19"/>
                  <a:gd name="T55" fmla="*/ 6 h 29"/>
                  <a:gd name="T56" fmla="*/ 7 w 19"/>
                  <a:gd name="T57" fmla="*/ 8 h 29"/>
                  <a:gd name="T58" fmla="*/ 7 w 19"/>
                  <a:gd name="T59" fmla="*/ 9 h 29"/>
                  <a:gd name="T60" fmla="*/ 8 w 19"/>
                  <a:gd name="T61" fmla="*/ 10 h 29"/>
                  <a:gd name="T62" fmla="*/ 10 w 19"/>
                  <a:gd name="T63" fmla="*/ 11 h 29"/>
                  <a:gd name="T64" fmla="*/ 12 w 19"/>
                  <a:gd name="T65" fmla="*/ 12 h 29"/>
                  <a:gd name="T66" fmla="*/ 15 w 19"/>
                  <a:gd name="T67" fmla="*/ 13 h 29"/>
                  <a:gd name="T68" fmla="*/ 17 w 19"/>
                  <a:gd name="T69" fmla="*/ 15 h 29"/>
                  <a:gd name="T70" fmla="*/ 19 w 19"/>
                  <a:gd name="T71" fmla="*/ 17 h 29"/>
                  <a:gd name="T72" fmla="*/ 19 w 19"/>
                  <a:gd name="T73" fmla="*/ 20 h 29"/>
                  <a:gd name="T74" fmla="*/ 18 w 19"/>
                  <a:gd name="T75" fmla="*/ 24 h 29"/>
                  <a:gd name="T76" fmla="*/ 16 w 19"/>
                  <a:gd name="T77" fmla="*/ 27 h 29"/>
                  <a:gd name="T78" fmla="*/ 13 w 19"/>
                  <a:gd name="T79" fmla="*/ 28 h 29"/>
                  <a:gd name="T80" fmla="*/ 8 w 19"/>
                  <a:gd name="T81" fmla="*/ 29 h 29"/>
                  <a:gd name="T82" fmla="*/ 4 w 19"/>
                  <a:gd name="T83" fmla="*/ 28 h 29"/>
                  <a:gd name="T84" fmla="*/ 0 w 19"/>
                  <a:gd name="T85" fmla="*/ 27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9" h="29">
                    <a:moveTo>
                      <a:pt x="0" y="27"/>
                    </a:moveTo>
                    <a:cubicBezTo>
                      <a:pt x="0" y="21"/>
                      <a:pt x="0" y="21"/>
                      <a:pt x="0" y="21"/>
                    </a:cubicBezTo>
                    <a:cubicBezTo>
                      <a:pt x="1" y="22"/>
                      <a:pt x="3" y="23"/>
                      <a:pt x="4" y="23"/>
                    </a:cubicBezTo>
                    <a:cubicBezTo>
                      <a:pt x="5" y="24"/>
                      <a:pt x="7" y="24"/>
                      <a:pt x="8" y="24"/>
                    </a:cubicBezTo>
                    <a:cubicBezTo>
                      <a:pt x="9" y="24"/>
                      <a:pt x="9" y="24"/>
                      <a:pt x="10" y="24"/>
                    </a:cubicBezTo>
                    <a:cubicBezTo>
                      <a:pt x="11" y="23"/>
                      <a:pt x="11" y="23"/>
                      <a:pt x="12" y="23"/>
                    </a:cubicBezTo>
                    <a:cubicBezTo>
                      <a:pt x="12" y="23"/>
                      <a:pt x="12" y="22"/>
                      <a:pt x="12" y="22"/>
                    </a:cubicBezTo>
                    <a:cubicBezTo>
                      <a:pt x="13" y="22"/>
                      <a:pt x="13" y="21"/>
                      <a:pt x="13" y="21"/>
                    </a:cubicBezTo>
                    <a:cubicBezTo>
                      <a:pt x="13" y="20"/>
                      <a:pt x="13" y="20"/>
                      <a:pt x="12" y="20"/>
                    </a:cubicBezTo>
                    <a:cubicBezTo>
                      <a:pt x="12" y="19"/>
                      <a:pt x="11" y="19"/>
                      <a:pt x="11" y="18"/>
                    </a:cubicBezTo>
                    <a:cubicBezTo>
                      <a:pt x="10" y="18"/>
                      <a:pt x="10" y="18"/>
                      <a:pt x="9" y="17"/>
                    </a:cubicBezTo>
                    <a:cubicBezTo>
                      <a:pt x="8" y="17"/>
                      <a:pt x="7" y="17"/>
                      <a:pt x="7" y="16"/>
                    </a:cubicBezTo>
                    <a:cubicBezTo>
                      <a:pt x="4" y="15"/>
                      <a:pt x="3" y="14"/>
                      <a:pt x="2" y="13"/>
                    </a:cubicBezTo>
                    <a:cubicBezTo>
                      <a:pt x="1" y="12"/>
                      <a:pt x="0" y="10"/>
                      <a:pt x="0" y="8"/>
                    </a:cubicBezTo>
                    <a:cubicBezTo>
                      <a:pt x="0" y="7"/>
                      <a:pt x="0" y="5"/>
                      <a:pt x="1" y="4"/>
                    </a:cubicBezTo>
                    <a:cubicBezTo>
                      <a:pt x="2" y="3"/>
                      <a:pt x="2" y="2"/>
                      <a:pt x="3" y="2"/>
                    </a:cubicBezTo>
                    <a:cubicBezTo>
                      <a:pt x="4" y="1"/>
                      <a:pt x="6" y="1"/>
                      <a:pt x="7" y="0"/>
                    </a:cubicBezTo>
                    <a:cubicBezTo>
                      <a:pt x="8" y="0"/>
                      <a:pt x="10" y="0"/>
                      <a:pt x="11" y="0"/>
                    </a:cubicBezTo>
                    <a:cubicBezTo>
                      <a:pt x="13" y="0"/>
                      <a:pt x="14" y="0"/>
                      <a:pt x="15" y="0"/>
                    </a:cubicBezTo>
                    <a:cubicBezTo>
                      <a:pt x="16" y="0"/>
                      <a:pt x="17" y="0"/>
                      <a:pt x="18" y="1"/>
                    </a:cubicBezTo>
                    <a:cubicBezTo>
                      <a:pt x="18" y="7"/>
                      <a:pt x="18" y="7"/>
                      <a:pt x="18" y="7"/>
                    </a:cubicBezTo>
                    <a:cubicBezTo>
                      <a:pt x="18" y="6"/>
                      <a:pt x="17" y="6"/>
                      <a:pt x="17" y="6"/>
                    </a:cubicBezTo>
                    <a:cubicBezTo>
                      <a:pt x="16" y="6"/>
                      <a:pt x="15" y="5"/>
                      <a:pt x="15" y="5"/>
                    </a:cubicBezTo>
                    <a:cubicBezTo>
                      <a:pt x="14" y="5"/>
                      <a:pt x="14" y="5"/>
                      <a:pt x="13" y="5"/>
                    </a:cubicBezTo>
                    <a:cubicBezTo>
                      <a:pt x="13" y="5"/>
                      <a:pt x="12" y="5"/>
                      <a:pt x="11" y="5"/>
                    </a:cubicBezTo>
                    <a:cubicBezTo>
                      <a:pt x="11" y="5"/>
                      <a:pt x="10" y="5"/>
                      <a:pt x="10" y="5"/>
                    </a:cubicBezTo>
                    <a:cubicBezTo>
                      <a:pt x="9" y="5"/>
                      <a:pt x="8" y="5"/>
                      <a:pt x="8" y="6"/>
                    </a:cubicBezTo>
                    <a:cubicBezTo>
                      <a:pt x="8" y="6"/>
                      <a:pt x="7" y="6"/>
                      <a:pt x="7" y="6"/>
                    </a:cubicBezTo>
                    <a:cubicBezTo>
                      <a:pt x="7" y="7"/>
                      <a:pt x="7" y="7"/>
                      <a:pt x="7" y="8"/>
                    </a:cubicBezTo>
                    <a:cubicBezTo>
                      <a:pt x="7" y="8"/>
                      <a:pt x="7" y="8"/>
                      <a:pt x="7" y="9"/>
                    </a:cubicBezTo>
                    <a:cubicBezTo>
                      <a:pt x="7" y="9"/>
                      <a:pt x="8" y="10"/>
                      <a:pt x="8" y="10"/>
                    </a:cubicBezTo>
                    <a:cubicBezTo>
                      <a:pt x="9" y="10"/>
                      <a:pt x="9" y="11"/>
                      <a:pt x="10" y="11"/>
                    </a:cubicBezTo>
                    <a:cubicBezTo>
                      <a:pt x="11" y="11"/>
                      <a:pt x="11" y="12"/>
                      <a:pt x="12" y="12"/>
                    </a:cubicBezTo>
                    <a:cubicBezTo>
                      <a:pt x="13" y="12"/>
                      <a:pt x="14" y="13"/>
                      <a:pt x="15" y="13"/>
                    </a:cubicBezTo>
                    <a:cubicBezTo>
                      <a:pt x="16" y="14"/>
                      <a:pt x="17" y="14"/>
                      <a:pt x="17" y="15"/>
                    </a:cubicBezTo>
                    <a:cubicBezTo>
                      <a:pt x="18" y="16"/>
                      <a:pt x="19" y="17"/>
                      <a:pt x="19" y="17"/>
                    </a:cubicBezTo>
                    <a:cubicBezTo>
                      <a:pt x="19" y="18"/>
                      <a:pt x="19" y="19"/>
                      <a:pt x="19" y="20"/>
                    </a:cubicBezTo>
                    <a:cubicBezTo>
                      <a:pt x="19" y="22"/>
                      <a:pt x="19" y="23"/>
                      <a:pt x="18" y="24"/>
                    </a:cubicBezTo>
                    <a:cubicBezTo>
                      <a:pt x="18" y="25"/>
                      <a:pt x="17" y="26"/>
                      <a:pt x="16" y="27"/>
                    </a:cubicBezTo>
                    <a:cubicBezTo>
                      <a:pt x="15" y="28"/>
                      <a:pt x="14" y="28"/>
                      <a:pt x="13" y="28"/>
                    </a:cubicBezTo>
                    <a:cubicBezTo>
                      <a:pt x="11" y="29"/>
                      <a:pt x="10" y="29"/>
                      <a:pt x="8" y="29"/>
                    </a:cubicBezTo>
                    <a:cubicBezTo>
                      <a:pt x="7" y="29"/>
                      <a:pt x="5" y="29"/>
                      <a:pt x="4" y="28"/>
                    </a:cubicBezTo>
                    <a:cubicBezTo>
                      <a:pt x="2" y="28"/>
                      <a:pt x="1" y="28"/>
                      <a:pt x="0" y="27"/>
                    </a:cubicBez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199" name="Rectangle 36"/>
              <p:cNvSpPr>
                <a:spLocks noChangeArrowheads="1"/>
              </p:cNvSpPr>
              <p:nvPr/>
            </p:nvSpPr>
            <p:spPr bwMode="auto">
              <a:xfrm>
                <a:off x="2630686" y="3008777"/>
                <a:ext cx="8721" cy="4235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200" name="Freeform 37"/>
              <p:cNvSpPr>
                <a:spLocks/>
              </p:cNvSpPr>
              <p:nvPr/>
            </p:nvSpPr>
            <p:spPr bwMode="auto">
              <a:xfrm>
                <a:off x="2650620" y="3008777"/>
                <a:ext cx="36129" cy="42358"/>
              </a:xfrm>
              <a:custGeom>
                <a:avLst/>
                <a:gdLst>
                  <a:gd name="T0" fmla="*/ 25 w 25"/>
                  <a:gd name="T1" fmla="*/ 28 h 28"/>
                  <a:gd name="T2" fmla="*/ 19 w 25"/>
                  <a:gd name="T3" fmla="*/ 28 h 28"/>
                  <a:gd name="T4" fmla="*/ 7 w 25"/>
                  <a:gd name="T5" fmla="*/ 11 h 28"/>
                  <a:gd name="T6" fmla="*/ 6 w 25"/>
                  <a:gd name="T7" fmla="*/ 8 h 28"/>
                  <a:gd name="T8" fmla="*/ 6 w 25"/>
                  <a:gd name="T9" fmla="*/ 8 h 28"/>
                  <a:gd name="T10" fmla="*/ 6 w 25"/>
                  <a:gd name="T11" fmla="*/ 13 h 28"/>
                  <a:gd name="T12" fmla="*/ 6 w 25"/>
                  <a:gd name="T13" fmla="*/ 28 h 28"/>
                  <a:gd name="T14" fmla="*/ 0 w 25"/>
                  <a:gd name="T15" fmla="*/ 28 h 28"/>
                  <a:gd name="T16" fmla="*/ 0 w 25"/>
                  <a:gd name="T17" fmla="*/ 0 h 28"/>
                  <a:gd name="T18" fmla="*/ 7 w 25"/>
                  <a:gd name="T19" fmla="*/ 0 h 28"/>
                  <a:gd name="T20" fmla="*/ 18 w 25"/>
                  <a:gd name="T21" fmla="*/ 17 h 28"/>
                  <a:gd name="T22" fmla="*/ 19 w 25"/>
                  <a:gd name="T23" fmla="*/ 20 h 28"/>
                  <a:gd name="T24" fmla="*/ 19 w 25"/>
                  <a:gd name="T25" fmla="*/ 20 h 28"/>
                  <a:gd name="T26" fmla="*/ 19 w 25"/>
                  <a:gd name="T27" fmla="*/ 16 h 28"/>
                  <a:gd name="T28" fmla="*/ 19 w 25"/>
                  <a:gd name="T29" fmla="*/ 0 h 28"/>
                  <a:gd name="T30" fmla="*/ 25 w 25"/>
                  <a:gd name="T31" fmla="*/ 0 h 28"/>
                  <a:gd name="T32" fmla="*/ 25 w 25"/>
                  <a:gd name="T33"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28">
                    <a:moveTo>
                      <a:pt x="25" y="28"/>
                    </a:moveTo>
                    <a:cubicBezTo>
                      <a:pt x="19" y="28"/>
                      <a:pt x="19" y="28"/>
                      <a:pt x="19" y="28"/>
                    </a:cubicBezTo>
                    <a:cubicBezTo>
                      <a:pt x="7" y="11"/>
                      <a:pt x="7" y="11"/>
                      <a:pt x="7" y="11"/>
                    </a:cubicBezTo>
                    <a:cubicBezTo>
                      <a:pt x="6" y="10"/>
                      <a:pt x="6" y="9"/>
                      <a:pt x="6" y="8"/>
                    </a:cubicBezTo>
                    <a:cubicBezTo>
                      <a:pt x="6" y="8"/>
                      <a:pt x="6" y="8"/>
                      <a:pt x="6" y="8"/>
                    </a:cubicBezTo>
                    <a:cubicBezTo>
                      <a:pt x="6" y="9"/>
                      <a:pt x="6" y="11"/>
                      <a:pt x="6" y="13"/>
                    </a:cubicBezTo>
                    <a:cubicBezTo>
                      <a:pt x="6" y="28"/>
                      <a:pt x="6" y="28"/>
                      <a:pt x="6" y="28"/>
                    </a:cubicBezTo>
                    <a:cubicBezTo>
                      <a:pt x="0" y="28"/>
                      <a:pt x="0" y="28"/>
                      <a:pt x="0" y="28"/>
                    </a:cubicBezTo>
                    <a:cubicBezTo>
                      <a:pt x="0" y="0"/>
                      <a:pt x="0" y="0"/>
                      <a:pt x="0" y="0"/>
                    </a:cubicBezTo>
                    <a:cubicBezTo>
                      <a:pt x="7" y="0"/>
                      <a:pt x="7" y="0"/>
                      <a:pt x="7" y="0"/>
                    </a:cubicBezTo>
                    <a:cubicBezTo>
                      <a:pt x="18" y="17"/>
                      <a:pt x="18" y="17"/>
                      <a:pt x="18" y="17"/>
                    </a:cubicBezTo>
                    <a:cubicBezTo>
                      <a:pt x="18" y="18"/>
                      <a:pt x="19" y="19"/>
                      <a:pt x="19" y="20"/>
                    </a:cubicBezTo>
                    <a:cubicBezTo>
                      <a:pt x="19" y="20"/>
                      <a:pt x="19" y="20"/>
                      <a:pt x="19" y="20"/>
                    </a:cubicBezTo>
                    <a:cubicBezTo>
                      <a:pt x="19" y="19"/>
                      <a:pt x="19" y="18"/>
                      <a:pt x="19" y="16"/>
                    </a:cubicBezTo>
                    <a:cubicBezTo>
                      <a:pt x="19" y="0"/>
                      <a:pt x="19" y="0"/>
                      <a:pt x="19" y="0"/>
                    </a:cubicBezTo>
                    <a:cubicBezTo>
                      <a:pt x="25" y="0"/>
                      <a:pt x="25" y="0"/>
                      <a:pt x="25" y="0"/>
                    </a:cubicBezTo>
                    <a:lnTo>
                      <a:pt x="25" y="28"/>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201" name="Freeform 38"/>
              <p:cNvSpPr>
                <a:spLocks/>
              </p:cNvSpPr>
              <p:nvPr/>
            </p:nvSpPr>
            <p:spPr bwMode="auto">
              <a:xfrm>
                <a:off x="2696715" y="3008777"/>
                <a:ext cx="24916" cy="42358"/>
              </a:xfrm>
              <a:custGeom>
                <a:avLst/>
                <a:gdLst>
                  <a:gd name="T0" fmla="*/ 20 w 20"/>
                  <a:gd name="T1" fmla="*/ 34 h 34"/>
                  <a:gd name="T2" fmla="*/ 0 w 20"/>
                  <a:gd name="T3" fmla="*/ 34 h 34"/>
                  <a:gd name="T4" fmla="*/ 0 w 20"/>
                  <a:gd name="T5" fmla="*/ 0 h 34"/>
                  <a:gd name="T6" fmla="*/ 20 w 20"/>
                  <a:gd name="T7" fmla="*/ 0 h 34"/>
                  <a:gd name="T8" fmla="*/ 20 w 20"/>
                  <a:gd name="T9" fmla="*/ 6 h 34"/>
                  <a:gd name="T10" fmla="*/ 8 w 20"/>
                  <a:gd name="T11" fmla="*/ 6 h 34"/>
                  <a:gd name="T12" fmla="*/ 8 w 20"/>
                  <a:gd name="T13" fmla="*/ 15 h 34"/>
                  <a:gd name="T14" fmla="*/ 19 w 20"/>
                  <a:gd name="T15" fmla="*/ 15 h 34"/>
                  <a:gd name="T16" fmla="*/ 19 w 20"/>
                  <a:gd name="T17" fmla="*/ 21 h 34"/>
                  <a:gd name="T18" fmla="*/ 8 w 20"/>
                  <a:gd name="T19" fmla="*/ 21 h 34"/>
                  <a:gd name="T20" fmla="*/ 8 w 20"/>
                  <a:gd name="T21" fmla="*/ 28 h 34"/>
                  <a:gd name="T22" fmla="*/ 20 w 20"/>
                  <a:gd name="T23" fmla="*/ 28 h 34"/>
                  <a:gd name="T24" fmla="*/ 20 w 20"/>
                  <a:gd name="T25"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 h="34">
                    <a:moveTo>
                      <a:pt x="20" y="34"/>
                    </a:moveTo>
                    <a:lnTo>
                      <a:pt x="0" y="34"/>
                    </a:lnTo>
                    <a:lnTo>
                      <a:pt x="0" y="0"/>
                    </a:lnTo>
                    <a:lnTo>
                      <a:pt x="20" y="0"/>
                    </a:lnTo>
                    <a:lnTo>
                      <a:pt x="20" y="6"/>
                    </a:lnTo>
                    <a:lnTo>
                      <a:pt x="8" y="6"/>
                    </a:lnTo>
                    <a:lnTo>
                      <a:pt x="8" y="15"/>
                    </a:lnTo>
                    <a:lnTo>
                      <a:pt x="19" y="15"/>
                    </a:lnTo>
                    <a:lnTo>
                      <a:pt x="19" y="21"/>
                    </a:lnTo>
                    <a:lnTo>
                      <a:pt x="8" y="21"/>
                    </a:lnTo>
                    <a:lnTo>
                      <a:pt x="8" y="28"/>
                    </a:lnTo>
                    <a:lnTo>
                      <a:pt x="20" y="28"/>
                    </a:lnTo>
                    <a:lnTo>
                      <a:pt x="20" y="34"/>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202" name="Freeform 39"/>
              <p:cNvSpPr>
                <a:spLocks/>
              </p:cNvSpPr>
              <p:nvPr/>
            </p:nvSpPr>
            <p:spPr bwMode="auto">
              <a:xfrm>
                <a:off x="2725369" y="3008777"/>
                <a:ext cx="29900" cy="43604"/>
              </a:xfrm>
              <a:custGeom>
                <a:avLst/>
                <a:gdLst>
                  <a:gd name="T0" fmla="*/ 0 w 20"/>
                  <a:gd name="T1" fmla="*/ 27 h 29"/>
                  <a:gd name="T2" fmla="*/ 0 w 20"/>
                  <a:gd name="T3" fmla="*/ 21 h 29"/>
                  <a:gd name="T4" fmla="*/ 4 w 20"/>
                  <a:gd name="T5" fmla="*/ 23 h 29"/>
                  <a:gd name="T6" fmla="*/ 8 w 20"/>
                  <a:gd name="T7" fmla="*/ 24 h 29"/>
                  <a:gd name="T8" fmla="*/ 10 w 20"/>
                  <a:gd name="T9" fmla="*/ 24 h 29"/>
                  <a:gd name="T10" fmla="*/ 12 w 20"/>
                  <a:gd name="T11" fmla="*/ 23 h 29"/>
                  <a:gd name="T12" fmla="*/ 13 w 20"/>
                  <a:gd name="T13" fmla="*/ 22 h 29"/>
                  <a:gd name="T14" fmla="*/ 13 w 20"/>
                  <a:gd name="T15" fmla="*/ 21 h 29"/>
                  <a:gd name="T16" fmla="*/ 12 w 20"/>
                  <a:gd name="T17" fmla="*/ 20 h 29"/>
                  <a:gd name="T18" fmla="*/ 11 w 20"/>
                  <a:gd name="T19" fmla="*/ 18 h 29"/>
                  <a:gd name="T20" fmla="*/ 9 w 20"/>
                  <a:gd name="T21" fmla="*/ 17 h 29"/>
                  <a:gd name="T22" fmla="*/ 7 w 20"/>
                  <a:gd name="T23" fmla="*/ 16 h 29"/>
                  <a:gd name="T24" fmla="*/ 2 w 20"/>
                  <a:gd name="T25" fmla="*/ 13 h 29"/>
                  <a:gd name="T26" fmla="*/ 0 w 20"/>
                  <a:gd name="T27" fmla="*/ 8 h 29"/>
                  <a:gd name="T28" fmla="*/ 1 w 20"/>
                  <a:gd name="T29" fmla="*/ 4 h 29"/>
                  <a:gd name="T30" fmla="*/ 4 w 20"/>
                  <a:gd name="T31" fmla="*/ 2 h 29"/>
                  <a:gd name="T32" fmla="*/ 7 w 20"/>
                  <a:gd name="T33" fmla="*/ 0 h 29"/>
                  <a:gd name="T34" fmla="*/ 11 w 20"/>
                  <a:gd name="T35" fmla="*/ 0 h 29"/>
                  <a:gd name="T36" fmla="*/ 15 w 20"/>
                  <a:gd name="T37" fmla="*/ 0 h 29"/>
                  <a:gd name="T38" fmla="*/ 18 w 20"/>
                  <a:gd name="T39" fmla="*/ 1 h 29"/>
                  <a:gd name="T40" fmla="*/ 18 w 20"/>
                  <a:gd name="T41" fmla="*/ 7 h 29"/>
                  <a:gd name="T42" fmla="*/ 17 w 20"/>
                  <a:gd name="T43" fmla="*/ 6 h 29"/>
                  <a:gd name="T44" fmla="*/ 15 w 20"/>
                  <a:gd name="T45" fmla="*/ 5 h 29"/>
                  <a:gd name="T46" fmla="*/ 13 w 20"/>
                  <a:gd name="T47" fmla="*/ 5 h 29"/>
                  <a:gd name="T48" fmla="*/ 12 w 20"/>
                  <a:gd name="T49" fmla="*/ 5 h 29"/>
                  <a:gd name="T50" fmla="*/ 10 w 20"/>
                  <a:gd name="T51" fmla="*/ 5 h 29"/>
                  <a:gd name="T52" fmla="*/ 8 w 20"/>
                  <a:gd name="T53" fmla="*/ 6 h 29"/>
                  <a:gd name="T54" fmla="*/ 7 w 20"/>
                  <a:gd name="T55" fmla="*/ 6 h 29"/>
                  <a:gd name="T56" fmla="*/ 7 w 20"/>
                  <a:gd name="T57" fmla="*/ 8 h 29"/>
                  <a:gd name="T58" fmla="*/ 7 w 20"/>
                  <a:gd name="T59" fmla="*/ 9 h 29"/>
                  <a:gd name="T60" fmla="*/ 8 w 20"/>
                  <a:gd name="T61" fmla="*/ 10 h 29"/>
                  <a:gd name="T62" fmla="*/ 10 w 20"/>
                  <a:gd name="T63" fmla="*/ 11 h 29"/>
                  <a:gd name="T64" fmla="*/ 12 w 20"/>
                  <a:gd name="T65" fmla="*/ 12 h 29"/>
                  <a:gd name="T66" fmla="*/ 15 w 20"/>
                  <a:gd name="T67" fmla="*/ 13 h 29"/>
                  <a:gd name="T68" fmla="*/ 18 w 20"/>
                  <a:gd name="T69" fmla="*/ 15 h 29"/>
                  <a:gd name="T70" fmla="*/ 19 w 20"/>
                  <a:gd name="T71" fmla="*/ 17 h 29"/>
                  <a:gd name="T72" fmla="*/ 20 w 20"/>
                  <a:gd name="T73" fmla="*/ 20 h 29"/>
                  <a:gd name="T74" fmla="*/ 19 w 20"/>
                  <a:gd name="T75" fmla="*/ 24 h 29"/>
                  <a:gd name="T76" fmla="*/ 16 w 20"/>
                  <a:gd name="T77" fmla="*/ 27 h 29"/>
                  <a:gd name="T78" fmla="*/ 13 w 20"/>
                  <a:gd name="T79" fmla="*/ 28 h 29"/>
                  <a:gd name="T80" fmla="*/ 8 w 20"/>
                  <a:gd name="T81" fmla="*/ 29 h 29"/>
                  <a:gd name="T82" fmla="*/ 4 w 20"/>
                  <a:gd name="T83" fmla="*/ 28 h 29"/>
                  <a:gd name="T84" fmla="*/ 0 w 20"/>
                  <a:gd name="T85" fmla="*/ 27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0" h="29">
                    <a:moveTo>
                      <a:pt x="0" y="27"/>
                    </a:moveTo>
                    <a:cubicBezTo>
                      <a:pt x="0" y="21"/>
                      <a:pt x="0" y="21"/>
                      <a:pt x="0" y="21"/>
                    </a:cubicBezTo>
                    <a:cubicBezTo>
                      <a:pt x="2" y="22"/>
                      <a:pt x="3" y="23"/>
                      <a:pt x="4" y="23"/>
                    </a:cubicBezTo>
                    <a:cubicBezTo>
                      <a:pt x="5" y="24"/>
                      <a:pt x="7" y="24"/>
                      <a:pt x="8" y="24"/>
                    </a:cubicBezTo>
                    <a:cubicBezTo>
                      <a:pt x="9" y="24"/>
                      <a:pt x="10" y="24"/>
                      <a:pt x="10" y="24"/>
                    </a:cubicBezTo>
                    <a:cubicBezTo>
                      <a:pt x="11" y="23"/>
                      <a:pt x="11" y="23"/>
                      <a:pt x="12" y="23"/>
                    </a:cubicBezTo>
                    <a:cubicBezTo>
                      <a:pt x="12" y="23"/>
                      <a:pt x="12" y="22"/>
                      <a:pt x="13" y="22"/>
                    </a:cubicBezTo>
                    <a:cubicBezTo>
                      <a:pt x="13" y="22"/>
                      <a:pt x="13" y="21"/>
                      <a:pt x="13" y="21"/>
                    </a:cubicBezTo>
                    <a:cubicBezTo>
                      <a:pt x="13" y="20"/>
                      <a:pt x="13" y="20"/>
                      <a:pt x="12" y="20"/>
                    </a:cubicBezTo>
                    <a:cubicBezTo>
                      <a:pt x="12" y="19"/>
                      <a:pt x="12" y="19"/>
                      <a:pt x="11" y="18"/>
                    </a:cubicBezTo>
                    <a:cubicBezTo>
                      <a:pt x="11" y="18"/>
                      <a:pt x="10" y="18"/>
                      <a:pt x="9" y="17"/>
                    </a:cubicBezTo>
                    <a:cubicBezTo>
                      <a:pt x="8" y="17"/>
                      <a:pt x="8" y="17"/>
                      <a:pt x="7" y="16"/>
                    </a:cubicBezTo>
                    <a:cubicBezTo>
                      <a:pt x="5" y="15"/>
                      <a:pt x="3" y="14"/>
                      <a:pt x="2" y="13"/>
                    </a:cubicBezTo>
                    <a:cubicBezTo>
                      <a:pt x="1" y="12"/>
                      <a:pt x="0" y="10"/>
                      <a:pt x="0" y="8"/>
                    </a:cubicBezTo>
                    <a:cubicBezTo>
                      <a:pt x="0" y="7"/>
                      <a:pt x="1" y="5"/>
                      <a:pt x="1" y="4"/>
                    </a:cubicBezTo>
                    <a:cubicBezTo>
                      <a:pt x="2" y="3"/>
                      <a:pt x="3" y="2"/>
                      <a:pt x="4" y="2"/>
                    </a:cubicBezTo>
                    <a:cubicBezTo>
                      <a:pt x="5" y="1"/>
                      <a:pt x="6" y="1"/>
                      <a:pt x="7" y="0"/>
                    </a:cubicBezTo>
                    <a:cubicBezTo>
                      <a:pt x="8" y="0"/>
                      <a:pt x="10" y="0"/>
                      <a:pt x="11" y="0"/>
                    </a:cubicBezTo>
                    <a:cubicBezTo>
                      <a:pt x="13" y="0"/>
                      <a:pt x="14" y="0"/>
                      <a:pt x="15" y="0"/>
                    </a:cubicBezTo>
                    <a:cubicBezTo>
                      <a:pt x="16" y="0"/>
                      <a:pt x="17" y="0"/>
                      <a:pt x="18" y="1"/>
                    </a:cubicBezTo>
                    <a:cubicBezTo>
                      <a:pt x="18" y="7"/>
                      <a:pt x="18" y="7"/>
                      <a:pt x="18" y="7"/>
                    </a:cubicBezTo>
                    <a:cubicBezTo>
                      <a:pt x="18" y="6"/>
                      <a:pt x="17" y="6"/>
                      <a:pt x="17" y="6"/>
                    </a:cubicBezTo>
                    <a:cubicBezTo>
                      <a:pt x="16" y="6"/>
                      <a:pt x="16" y="5"/>
                      <a:pt x="15" y="5"/>
                    </a:cubicBezTo>
                    <a:cubicBezTo>
                      <a:pt x="14" y="5"/>
                      <a:pt x="14" y="5"/>
                      <a:pt x="13" y="5"/>
                    </a:cubicBezTo>
                    <a:cubicBezTo>
                      <a:pt x="13" y="5"/>
                      <a:pt x="12" y="5"/>
                      <a:pt x="12" y="5"/>
                    </a:cubicBezTo>
                    <a:cubicBezTo>
                      <a:pt x="11" y="5"/>
                      <a:pt x="10" y="5"/>
                      <a:pt x="10" y="5"/>
                    </a:cubicBezTo>
                    <a:cubicBezTo>
                      <a:pt x="9" y="5"/>
                      <a:pt x="9" y="5"/>
                      <a:pt x="8" y="6"/>
                    </a:cubicBezTo>
                    <a:cubicBezTo>
                      <a:pt x="8" y="6"/>
                      <a:pt x="8" y="6"/>
                      <a:pt x="7" y="6"/>
                    </a:cubicBezTo>
                    <a:cubicBezTo>
                      <a:pt x="7" y="7"/>
                      <a:pt x="7" y="7"/>
                      <a:pt x="7" y="8"/>
                    </a:cubicBezTo>
                    <a:cubicBezTo>
                      <a:pt x="7" y="8"/>
                      <a:pt x="7" y="8"/>
                      <a:pt x="7" y="9"/>
                    </a:cubicBezTo>
                    <a:cubicBezTo>
                      <a:pt x="8" y="9"/>
                      <a:pt x="8" y="10"/>
                      <a:pt x="8" y="10"/>
                    </a:cubicBezTo>
                    <a:cubicBezTo>
                      <a:pt x="9" y="10"/>
                      <a:pt x="9" y="11"/>
                      <a:pt x="10" y="11"/>
                    </a:cubicBezTo>
                    <a:cubicBezTo>
                      <a:pt x="11" y="11"/>
                      <a:pt x="11" y="12"/>
                      <a:pt x="12" y="12"/>
                    </a:cubicBezTo>
                    <a:cubicBezTo>
                      <a:pt x="13" y="12"/>
                      <a:pt x="14" y="13"/>
                      <a:pt x="15" y="13"/>
                    </a:cubicBezTo>
                    <a:cubicBezTo>
                      <a:pt x="16" y="14"/>
                      <a:pt x="17" y="14"/>
                      <a:pt x="18" y="15"/>
                    </a:cubicBezTo>
                    <a:cubicBezTo>
                      <a:pt x="18" y="16"/>
                      <a:pt x="19" y="17"/>
                      <a:pt x="19" y="17"/>
                    </a:cubicBezTo>
                    <a:cubicBezTo>
                      <a:pt x="19" y="18"/>
                      <a:pt x="20" y="19"/>
                      <a:pt x="20" y="20"/>
                    </a:cubicBezTo>
                    <a:cubicBezTo>
                      <a:pt x="20" y="22"/>
                      <a:pt x="19" y="23"/>
                      <a:pt x="19" y="24"/>
                    </a:cubicBezTo>
                    <a:cubicBezTo>
                      <a:pt x="18" y="25"/>
                      <a:pt x="17" y="26"/>
                      <a:pt x="16" y="27"/>
                    </a:cubicBezTo>
                    <a:cubicBezTo>
                      <a:pt x="15" y="28"/>
                      <a:pt x="14" y="28"/>
                      <a:pt x="13" y="28"/>
                    </a:cubicBezTo>
                    <a:cubicBezTo>
                      <a:pt x="11" y="29"/>
                      <a:pt x="10" y="29"/>
                      <a:pt x="8" y="29"/>
                    </a:cubicBezTo>
                    <a:cubicBezTo>
                      <a:pt x="7" y="29"/>
                      <a:pt x="5" y="29"/>
                      <a:pt x="4" y="28"/>
                    </a:cubicBezTo>
                    <a:cubicBezTo>
                      <a:pt x="3" y="28"/>
                      <a:pt x="1" y="28"/>
                      <a:pt x="0" y="27"/>
                    </a:cubicBez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203" name="Freeform 40"/>
              <p:cNvSpPr>
                <a:spLocks/>
              </p:cNvSpPr>
              <p:nvPr/>
            </p:nvSpPr>
            <p:spPr bwMode="auto">
              <a:xfrm>
                <a:off x="2760252" y="3008777"/>
                <a:ext cx="27408" cy="43604"/>
              </a:xfrm>
              <a:custGeom>
                <a:avLst/>
                <a:gdLst>
                  <a:gd name="T0" fmla="*/ 0 w 19"/>
                  <a:gd name="T1" fmla="*/ 27 h 29"/>
                  <a:gd name="T2" fmla="*/ 0 w 19"/>
                  <a:gd name="T3" fmla="*/ 21 h 29"/>
                  <a:gd name="T4" fmla="*/ 4 w 19"/>
                  <a:gd name="T5" fmla="*/ 23 h 29"/>
                  <a:gd name="T6" fmla="*/ 8 w 19"/>
                  <a:gd name="T7" fmla="*/ 24 h 29"/>
                  <a:gd name="T8" fmla="*/ 10 w 19"/>
                  <a:gd name="T9" fmla="*/ 24 h 29"/>
                  <a:gd name="T10" fmla="*/ 11 w 19"/>
                  <a:gd name="T11" fmla="*/ 23 h 29"/>
                  <a:gd name="T12" fmla="*/ 12 w 19"/>
                  <a:gd name="T13" fmla="*/ 22 h 29"/>
                  <a:gd name="T14" fmla="*/ 12 w 19"/>
                  <a:gd name="T15" fmla="*/ 21 h 29"/>
                  <a:gd name="T16" fmla="*/ 12 w 19"/>
                  <a:gd name="T17" fmla="*/ 20 h 29"/>
                  <a:gd name="T18" fmla="*/ 11 w 19"/>
                  <a:gd name="T19" fmla="*/ 18 h 29"/>
                  <a:gd name="T20" fmla="*/ 9 w 19"/>
                  <a:gd name="T21" fmla="*/ 17 h 29"/>
                  <a:gd name="T22" fmla="*/ 6 w 19"/>
                  <a:gd name="T23" fmla="*/ 16 h 29"/>
                  <a:gd name="T24" fmla="*/ 1 w 19"/>
                  <a:gd name="T25" fmla="*/ 13 h 29"/>
                  <a:gd name="T26" fmla="*/ 0 w 19"/>
                  <a:gd name="T27" fmla="*/ 8 h 29"/>
                  <a:gd name="T28" fmla="*/ 1 w 19"/>
                  <a:gd name="T29" fmla="*/ 4 h 29"/>
                  <a:gd name="T30" fmla="*/ 3 w 19"/>
                  <a:gd name="T31" fmla="*/ 2 h 29"/>
                  <a:gd name="T32" fmla="*/ 7 w 19"/>
                  <a:gd name="T33" fmla="*/ 0 h 29"/>
                  <a:gd name="T34" fmla="*/ 11 w 19"/>
                  <a:gd name="T35" fmla="*/ 0 h 29"/>
                  <a:gd name="T36" fmla="*/ 15 w 19"/>
                  <a:gd name="T37" fmla="*/ 0 h 29"/>
                  <a:gd name="T38" fmla="*/ 18 w 19"/>
                  <a:gd name="T39" fmla="*/ 1 h 29"/>
                  <a:gd name="T40" fmla="*/ 18 w 19"/>
                  <a:gd name="T41" fmla="*/ 7 h 29"/>
                  <a:gd name="T42" fmla="*/ 16 w 19"/>
                  <a:gd name="T43" fmla="*/ 6 h 29"/>
                  <a:gd name="T44" fmla="*/ 15 w 19"/>
                  <a:gd name="T45" fmla="*/ 5 h 29"/>
                  <a:gd name="T46" fmla="*/ 13 w 19"/>
                  <a:gd name="T47" fmla="*/ 5 h 29"/>
                  <a:gd name="T48" fmla="*/ 11 w 19"/>
                  <a:gd name="T49" fmla="*/ 5 h 29"/>
                  <a:gd name="T50" fmla="*/ 9 w 19"/>
                  <a:gd name="T51" fmla="*/ 5 h 29"/>
                  <a:gd name="T52" fmla="*/ 8 w 19"/>
                  <a:gd name="T53" fmla="*/ 6 h 29"/>
                  <a:gd name="T54" fmla="*/ 7 w 19"/>
                  <a:gd name="T55" fmla="*/ 6 h 29"/>
                  <a:gd name="T56" fmla="*/ 6 w 19"/>
                  <a:gd name="T57" fmla="*/ 8 h 29"/>
                  <a:gd name="T58" fmla="*/ 7 w 19"/>
                  <a:gd name="T59" fmla="*/ 9 h 29"/>
                  <a:gd name="T60" fmla="*/ 8 w 19"/>
                  <a:gd name="T61" fmla="*/ 10 h 29"/>
                  <a:gd name="T62" fmla="*/ 10 w 19"/>
                  <a:gd name="T63" fmla="*/ 11 h 29"/>
                  <a:gd name="T64" fmla="*/ 12 w 19"/>
                  <a:gd name="T65" fmla="*/ 12 h 29"/>
                  <a:gd name="T66" fmla="*/ 15 w 19"/>
                  <a:gd name="T67" fmla="*/ 13 h 29"/>
                  <a:gd name="T68" fmla="*/ 17 w 19"/>
                  <a:gd name="T69" fmla="*/ 15 h 29"/>
                  <a:gd name="T70" fmla="*/ 19 w 19"/>
                  <a:gd name="T71" fmla="*/ 17 h 29"/>
                  <a:gd name="T72" fmla="*/ 19 w 19"/>
                  <a:gd name="T73" fmla="*/ 20 h 29"/>
                  <a:gd name="T74" fmla="*/ 18 w 19"/>
                  <a:gd name="T75" fmla="*/ 24 h 29"/>
                  <a:gd name="T76" fmla="*/ 16 w 19"/>
                  <a:gd name="T77" fmla="*/ 27 h 29"/>
                  <a:gd name="T78" fmla="*/ 12 w 19"/>
                  <a:gd name="T79" fmla="*/ 28 h 29"/>
                  <a:gd name="T80" fmla="*/ 8 w 19"/>
                  <a:gd name="T81" fmla="*/ 29 h 29"/>
                  <a:gd name="T82" fmla="*/ 4 w 19"/>
                  <a:gd name="T83" fmla="*/ 28 h 29"/>
                  <a:gd name="T84" fmla="*/ 0 w 19"/>
                  <a:gd name="T85" fmla="*/ 27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9" h="29">
                    <a:moveTo>
                      <a:pt x="0" y="27"/>
                    </a:moveTo>
                    <a:cubicBezTo>
                      <a:pt x="0" y="21"/>
                      <a:pt x="0" y="21"/>
                      <a:pt x="0" y="21"/>
                    </a:cubicBezTo>
                    <a:cubicBezTo>
                      <a:pt x="1" y="22"/>
                      <a:pt x="2" y="23"/>
                      <a:pt x="4" y="23"/>
                    </a:cubicBezTo>
                    <a:cubicBezTo>
                      <a:pt x="5" y="24"/>
                      <a:pt x="6" y="24"/>
                      <a:pt x="8" y="24"/>
                    </a:cubicBezTo>
                    <a:cubicBezTo>
                      <a:pt x="8" y="24"/>
                      <a:pt x="9" y="24"/>
                      <a:pt x="10" y="24"/>
                    </a:cubicBezTo>
                    <a:cubicBezTo>
                      <a:pt x="10" y="23"/>
                      <a:pt x="11" y="23"/>
                      <a:pt x="11" y="23"/>
                    </a:cubicBezTo>
                    <a:cubicBezTo>
                      <a:pt x="12" y="23"/>
                      <a:pt x="12" y="22"/>
                      <a:pt x="12" y="22"/>
                    </a:cubicBezTo>
                    <a:cubicBezTo>
                      <a:pt x="12" y="22"/>
                      <a:pt x="12" y="21"/>
                      <a:pt x="12" y="21"/>
                    </a:cubicBezTo>
                    <a:cubicBezTo>
                      <a:pt x="12" y="20"/>
                      <a:pt x="12" y="20"/>
                      <a:pt x="12" y="20"/>
                    </a:cubicBezTo>
                    <a:cubicBezTo>
                      <a:pt x="12" y="19"/>
                      <a:pt x="11" y="19"/>
                      <a:pt x="11" y="18"/>
                    </a:cubicBezTo>
                    <a:cubicBezTo>
                      <a:pt x="10" y="18"/>
                      <a:pt x="9" y="18"/>
                      <a:pt x="9" y="17"/>
                    </a:cubicBezTo>
                    <a:cubicBezTo>
                      <a:pt x="8" y="17"/>
                      <a:pt x="7" y="17"/>
                      <a:pt x="6" y="16"/>
                    </a:cubicBezTo>
                    <a:cubicBezTo>
                      <a:pt x="4" y="15"/>
                      <a:pt x="2" y="14"/>
                      <a:pt x="1" y="13"/>
                    </a:cubicBezTo>
                    <a:cubicBezTo>
                      <a:pt x="0" y="12"/>
                      <a:pt x="0" y="10"/>
                      <a:pt x="0" y="8"/>
                    </a:cubicBezTo>
                    <a:cubicBezTo>
                      <a:pt x="0" y="7"/>
                      <a:pt x="0" y="5"/>
                      <a:pt x="1" y="4"/>
                    </a:cubicBezTo>
                    <a:cubicBezTo>
                      <a:pt x="1" y="3"/>
                      <a:pt x="2" y="2"/>
                      <a:pt x="3" y="2"/>
                    </a:cubicBezTo>
                    <a:cubicBezTo>
                      <a:pt x="4" y="1"/>
                      <a:pt x="5" y="1"/>
                      <a:pt x="7" y="0"/>
                    </a:cubicBezTo>
                    <a:cubicBezTo>
                      <a:pt x="8" y="0"/>
                      <a:pt x="9" y="0"/>
                      <a:pt x="11" y="0"/>
                    </a:cubicBezTo>
                    <a:cubicBezTo>
                      <a:pt x="12" y="0"/>
                      <a:pt x="14" y="0"/>
                      <a:pt x="15" y="0"/>
                    </a:cubicBezTo>
                    <a:cubicBezTo>
                      <a:pt x="16" y="0"/>
                      <a:pt x="17" y="0"/>
                      <a:pt x="18" y="1"/>
                    </a:cubicBezTo>
                    <a:cubicBezTo>
                      <a:pt x="18" y="7"/>
                      <a:pt x="18" y="7"/>
                      <a:pt x="18" y="7"/>
                    </a:cubicBezTo>
                    <a:cubicBezTo>
                      <a:pt x="17" y="6"/>
                      <a:pt x="17" y="6"/>
                      <a:pt x="16" y="6"/>
                    </a:cubicBezTo>
                    <a:cubicBezTo>
                      <a:pt x="16" y="6"/>
                      <a:pt x="15" y="5"/>
                      <a:pt x="15" y="5"/>
                    </a:cubicBezTo>
                    <a:cubicBezTo>
                      <a:pt x="14" y="5"/>
                      <a:pt x="13" y="5"/>
                      <a:pt x="13" y="5"/>
                    </a:cubicBezTo>
                    <a:cubicBezTo>
                      <a:pt x="12" y="5"/>
                      <a:pt x="12" y="5"/>
                      <a:pt x="11" y="5"/>
                    </a:cubicBezTo>
                    <a:cubicBezTo>
                      <a:pt x="10" y="5"/>
                      <a:pt x="10" y="5"/>
                      <a:pt x="9" y="5"/>
                    </a:cubicBezTo>
                    <a:cubicBezTo>
                      <a:pt x="9" y="5"/>
                      <a:pt x="8" y="5"/>
                      <a:pt x="8" y="6"/>
                    </a:cubicBezTo>
                    <a:cubicBezTo>
                      <a:pt x="7" y="6"/>
                      <a:pt x="7" y="6"/>
                      <a:pt x="7" y="6"/>
                    </a:cubicBezTo>
                    <a:cubicBezTo>
                      <a:pt x="7" y="7"/>
                      <a:pt x="6" y="7"/>
                      <a:pt x="6" y="8"/>
                    </a:cubicBezTo>
                    <a:cubicBezTo>
                      <a:pt x="6" y="8"/>
                      <a:pt x="7" y="8"/>
                      <a:pt x="7" y="9"/>
                    </a:cubicBezTo>
                    <a:cubicBezTo>
                      <a:pt x="7" y="9"/>
                      <a:pt x="7" y="10"/>
                      <a:pt x="8" y="10"/>
                    </a:cubicBezTo>
                    <a:cubicBezTo>
                      <a:pt x="8" y="10"/>
                      <a:pt x="9" y="11"/>
                      <a:pt x="10" y="11"/>
                    </a:cubicBezTo>
                    <a:cubicBezTo>
                      <a:pt x="10" y="11"/>
                      <a:pt x="11" y="12"/>
                      <a:pt x="12" y="12"/>
                    </a:cubicBezTo>
                    <a:cubicBezTo>
                      <a:pt x="13" y="12"/>
                      <a:pt x="14" y="13"/>
                      <a:pt x="15" y="13"/>
                    </a:cubicBezTo>
                    <a:cubicBezTo>
                      <a:pt x="16" y="14"/>
                      <a:pt x="16" y="14"/>
                      <a:pt x="17" y="15"/>
                    </a:cubicBezTo>
                    <a:cubicBezTo>
                      <a:pt x="18" y="16"/>
                      <a:pt x="18" y="17"/>
                      <a:pt x="19" y="17"/>
                    </a:cubicBezTo>
                    <a:cubicBezTo>
                      <a:pt x="19" y="18"/>
                      <a:pt x="19" y="19"/>
                      <a:pt x="19" y="20"/>
                    </a:cubicBezTo>
                    <a:cubicBezTo>
                      <a:pt x="19" y="22"/>
                      <a:pt x="19" y="23"/>
                      <a:pt x="18" y="24"/>
                    </a:cubicBezTo>
                    <a:cubicBezTo>
                      <a:pt x="18" y="25"/>
                      <a:pt x="17" y="26"/>
                      <a:pt x="16" y="27"/>
                    </a:cubicBezTo>
                    <a:cubicBezTo>
                      <a:pt x="15" y="28"/>
                      <a:pt x="14" y="28"/>
                      <a:pt x="12" y="28"/>
                    </a:cubicBezTo>
                    <a:cubicBezTo>
                      <a:pt x="11" y="29"/>
                      <a:pt x="9" y="29"/>
                      <a:pt x="8" y="29"/>
                    </a:cubicBezTo>
                    <a:cubicBezTo>
                      <a:pt x="6" y="29"/>
                      <a:pt x="5" y="29"/>
                      <a:pt x="4" y="28"/>
                    </a:cubicBezTo>
                    <a:cubicBezTo>
                      <a:pt x="2" y="28"/>
                      <a:pt x="1" y="28"/>
                      <a:pt x="0" y="27"/>
                    </a:cubicBez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204" name="Freeform 41"/>
              <p:cNvSpPr>
                <a:spLocks noEditPoints="1"/>
              </p:cNvSpPr>
              <p:nvPr/>
            </p:nvSpPr>
            <p:spPr bwMode="auto">
              <a:xfrm>
                <a:off x="2512334" y="3079789"/>
                <a:ext cx="39866" cy="42358"/>
              </a:xfrm>
              <a:custGeom>
                <a:avLst/>
                <a:gdLst>
                  <a:gd name="T0" fmla="*/ 27 w 27"/>
                  <a:gd name="T1" fmla="*/ 28 h 28"/>
                  <a:gd name="T2" fmla="*/ 21 w 27"/>
                  <a:gd name="T3" fmla="*/ 28 h 28"/>
                  <a:gd name="T4" fmla="*/ 19 w 27"/>
                  <a:gd name="T5" fmla="*/ 22 h 28"/>
                  <a:gd name="T6" fmla="*/ 9 w 27"/>
                  <a:gd name="T7" fmla="*/ 22 h 28"/>
                  <a:gd name="T8" fmla="*/ 7 w 27"/>
                  <a:gd name="T9" fmla="*/ 28 h 28"/>
                  <a:gd name="T10" fmla="*/ 0 w 27"/>
                  <a:gd name="T11" fmla="*/ 28 h 28"/>
                  <a:gd name="T12" fmla="*/ 10 w 27"/>
                  <a:gd name="T13" fmla="*/ 0 h 28"/>
                  <a:gd name="T14" fmla="*/ 18 w 27"/>
                  <a:gd name="T15" fmla="*/ 0 h 28"/>
                  <a:gd name="T16" fmla="*/ 27 w 27"/>
                  <a:gd name="T17" fmla="*/ 28 h 28"/>
                  <a:gd name="T18" fmla="*/ 17 w 27"/>
                  <a:gd name="T19" fmla="*/ 17 h 28"/>
                  <a:gd name="T20" fmla="*/ 14 w 27"/>
                  <a:gd name="T21" fmla="*/ 8 h 28"/>
                  <a:gd name="T22" fmla="*/ 14 w 27"/>
                  <a:gd name="T23" fmla="*/ 5 h 28"/>
                  <a:gd name="T24" fmla="*/ 14 w 27"/>
                  <a:gd name="T25" fmla="*/ 5 h 28"/>
                  <a:gd name="T26" fmla="*/ 13 w 27"/>
                  <a:gd name="T27" fmla="*/ 8 h 28"/>
                  <a:gd name="T28" fmla="*/ 10 w 27"/>
                  <a:gd name="T29" fmla="*/ 17 h 28"/>
                  <a:gd name="T30" fmla="*/ 17 w 27"/>
                  <a:gd name="T31" fmla="*/ 17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 h="28">
                    <a:moveTo>
                      <a:pt x="27" y="28"/>
                    </a:moveTo>
                    <a:cubicBezTo>
                      <a:pt x="21" y="28"/>
                      <a:pt x="21" y="28"/>
                      <a:pt x="21" y="28"/>
                    </a:cubicBezTo>
                    <a:cubicBezTo>
                      <a:pt x="19" y="22"/>
                      <a:pt x="19" y="22"/>
                      <a:pt x="19" y="22"/>
                    </a:cubicBezTo>
                    <a:cubicBezTo>
                      <a:pt x="9" y="22"/>
                      <a:pt x="9" y="22"/>
                      <a:pt x="9" y="22"/>
                    </a:cubicBezTo>
                    <a:cubicBezTo>
                      <a:pt x="7" y="28"/>
                      <a:pt x="7" y="28"/>
                      <a:pt x="7" y="28"/>
                    </a:cubicBezTo>
                    <a:cubicBezTo>
                      <a:pt x="0" y="28"/>
                      <a:pt x="0" y="28"/>
                      <a:pt x="0" y="28"/>
                    </a:cubicBezTo>
                    <a:cubicBezTo>
                      <a:pt x="10" y="0"/>
                      <a:pt x="10" y="0"/>
                      <a:pt x="10" y="0"/>
                    </a:cubicBezTo>
                    <a:cubicBezTo>
                      <a:pt x="18" y="0"/>
                      <a:pt x="18" y="0"/>
                      <a:pt x="18" y="0"/>
                    </a:cubicBezTo>
                    <a:lnTo>
                      <a:pt x="27" y="28"/>
                    </a:lnTo>
                    <a:close/>
                    <a:moveTo>
                      <a:pt x="17" y="17"/>
                    </a:moveTo>
                    <a:cubicBezTo>
                      <a:pt x="14" y="8"/>
                      <a:pt x="14" y="8"/>
                      <a:pt x="14" y="8"/>
                    </a:cubicBezTo>
                    <a:cubicBezTo>
                      <a:pt x="14" y="7"/>
                      <a:pt x="14" y="6"/>
                      <a:pt x="14" y="5"/>
                    </a:cubicBezTo>
                    <a:cubicBezTo>
                      <a:pt x="14" y="5"/>
                      <a:pt x="14" y="5"/>
                      <a:pt x="14" y="5"/>
                    </a:cubicBezTo>
                    <a:cubicBezTo>
                      <a:pt x="13" y="6"/>
                      <a:pt x="13" y="7"/>
                      <a:pt x="13" y="8"/>
                    </a:cubicBezTo>
                    <a:cubicBezTo>
                      <a:pt x="10" y="17"/>
                      <a:pt x="10" y="17"/>
                      <a:pt x="10" y="17"/>
                    </a:cubicBezTo>
                    <a:lnTo>
                      <a:pt x="17" y="17"/>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205" name="Freeform 42"/>
              <p:cNvSpPr>
                <a:spLocks noEditPoints="1"/>
              </p:cNvSpPr>
              <p:nvPr/>
            </p:nvSpPr>
            <p:spPr bwMode="auto">
              <a:xfrm>
                <a:off x="2558429" y="3079789"/>
                <a:ext cx="31146" cy="42358"/>
              </a:xfrm>
              <a:custGeom>
                <a:avLst/>
                <a:gdLst>
                  <a:gd name="T0" fmla="*/ 6 w 21"/>
                  <a:gd name="T1" fmla="*/ 19 h 28"/>
                  <a:gd name="T2" fmla="*/ 6 w 21"/>
                  <a:gd name="T3" fmla="*/ 28 h 28"/>
                  <a:gd name="T4" fmla="*/ 0 w 21"/>
                  <a:gd name="T5" fmla="*/ 28 h 28"/>
                  <a:gd name="T6" fmla="*/ 0 w 21"/>
                  <a:gd name="T7" fmla="*/ 0 h 28"/>
                  <a:gd name="T8" fmla="*/ 10 w 21"/>
                  <a:gd name="T9" fmla="*/ 0 h 28"/>
                  <a:gd name="T10" fmla="*/ 21 w 21"/>
                  <a:gd name="T11" fmla="*/ 9 h 28"/>
                  <a:gd name="T12" fmla="*/ 17 w 21"/>
                  <a:gd name="T13" fmla="*/ 16 h 28"/>
                  <a:gd name="T14" fmla="*/ 9 w 21"/>
                  <a:gd name="T15" fmla="*/ 19 h 28"/>
                  <a:gd name="T16" fmla="*/ 6 w 21"/>
                  <a:gd name="T17" fmla="*/ 19 h 28"/>
                  <a:gd name="T18" fmla="*/ 6 w 21"/>
                  <a:gd name="T19" fmla="*/ 5 h 28"/>
                  <a:gd name="T20" fmla="*/ 6 w 21"/>
                  <a:gd name="T21" fmla="*/ 14 h 28"/>
                  <a:gd name="T22" fmla="*/ 9 w 21"/>
                  <a:gd name="T23" fmla="*/ 14 h 28"/>
                  <a:gd name="T24" fmla="*/ 14 w 21"/>
                  <a:gd name="T25" fmla="*/ 10 h 28"/>
                  <a:gd name="T26" fmla="*/ 9 w 21"/>
                  <a:gd name="T27" fmla="*/ 5 h 28"/>
                  <a:gd name="T28" fmla="*/ 6 w 21"/>
                  <a:gd name="T29" fmla="*/ 5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8">
                    <a:moveTo>
                      <a:pt x="6" y="19"/>
                    </a:moveTo>
                    <a:cubicBezTo>
                      <a:pt x="6" y="28"/>
                      <a:pt x="6" y="28"/>
                      <a:pt x="6" y="28"/>
                    </a:cubicBezTo>
                    <a:cubicBezTo>
                      <a:pt x="0" y="28"/>
                      <a:pt x="0" y="28"/>
                      <a:pt x="0" y="28"/>
                    </a:cubicBezTo>
                    <a:cubicBezTo>
                      <a:pt x="0" y="0"/>
                      <a:pt x="0" y="0"/>
                      <a:pt x="0" y="0"/>
                    </a:cubicBezTo>
                    <a:cubicBezTo>
                      <a:pt x="10" y="0"/>
                      <a:pt x="10" y="0"/>
                      <a:pt x="10" y="0"/>
                    </a:cubicBezTo>
                    <a:cubicBezTo>
                      <a:pt x="17" y="0"/>
                      <a:pt x="21" y="3"/>
                      <a:pt x="21" y="9"/>
                    </a:cubicBezTo>
                    <a:cubicBezTo>
                      <a:pt x="21" y="12"/>
                      <a:pt x="20" y="14"/>
                      <a:pt x="17" y="16"/>
                    </a:cubicBezTo>
                    <a:cubicBezTo>
                      <a:pt x="15" y="18"/>
                      <a:pt x="13" y="19"/>
                      <a:pt x="9" y="19"/>
                    </a:cubicBezTo>
                    <a:lnTo>
                      <a:pt x="6" y="19"/>
                    </a:lnTo>
                    <a:close/>
                    <a:moveTo>
                      <a:pt x="6" y="5"/>
                    </a:moveTo>
                    <a:cubicBezTo>
                      <a:pt x="6" y="14"/>
                      <a:pt x="6" y="14"/>
                      <a:pt x="6" y="14"/>
                    </a:cubicBezTo>
                    <a:cubicBezTo>
                      <a:pt x="9" y="14"/>
                      <a:pt x="9" y="14"/>
                      <a:pt x="9" y="14"/>
                    </a:cubicBezTo>
                    <a:cubicBezTo>
                      <a:pt x="12" y="14"/>
                      <a:pt x="14" y="12"/>
                      <a:pt x="14" y="10"/>
                    </a:cubicBezTo>
                    <a:cubicBezTo>
                      <a:pt x="14" y="7"/>
                      <a:pt x="12" y="5"/>
                      <a:pt x="9" y="5"/>
                    </a:cubicBezTo>
                    <a:lnTo>
                      <a:pt x="6" y="5"/>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206" name="Freeform 43"/>
              <p:cNvSpPr>
                <a:spLocks noEditPoints="1"/>
              </p:cNvSpPr>
              <p:nvPr/>
            </p:nvSpPr>
            <p:spPr bwMode="auto">
              <a:xfrm>
                <a:off x="2595803" y="3079789"/>
                <a:ext cx="29900" cy="42358"/>
              </a:xfrm>
              <a:custGeom>
                <a:avLst/>
                <a:gdLst>
                  <a:gd name="T0" fmla="*/ 6 w 20"/>
                  <a:gd name="T1" fmla="*/ 19 h 28"/>
                  <a:gd name="T2" fmla="*/ 6 w 20"/>
                  <a:gd name="T3" fmla="*/ 28 h 28"/>
                  <a:gd name="T4" fmla="*/ 0 w 20"/>
                  <a:gd name="T5" fmla="*/ 28 h 28"/>
                  <a:gd name="T6" fmla="*/ 0 w 20"/>
                  <a:gd name="T7" fmla="*/ 0 h 28"/>
                  <a:gd name="T8" fmla="*/ 10 w 20"/>
                  <a:gd name="T9" fmla="*/ 0 h 28"/>
                  <a:gd name="T10" fmla="*/ 20 w 20"/>
                  <a:gd name="T11" fmla="*/ 9 h 28"/>
                  <a:gd name="T12" fmla="*/ 17 w 20"/>
                  <a:gd name="T13" fmla="*/ 16 h 28"/>
                  <a:gd name="T14" fmla="*/ 9 w 20"/>
                  <a:gd name="T15" fmla="*/ 19 h 28"/>
                  <a:gd name="T16" fmla="*/ 6 w 20"/>
                  <a:gd name="T17" fmla="*/ 19 h 28"/>
                  <a:gd name="T18" fmla="*/ 6 w 20"/>
                  <a:gd name="T19" fmla="*/ 5 h 28"/>
                  <a:gd name="T20" fmla="*/ 6 w 20"/>
                  <a:gd name="T21" fmla="*/ 14 h 28"/>
                  <a:gd name="T22" fmla="*/ 8 w 20"/>
                  <a:gd name="T23" fmla="*/ 14 h 28"/>
                  <a:gd name="T24" fmla="*/ 13 w 20"/>
                  <a:gd name="T25" fmla="*/ 10 h 28"/>
                  <a:gd name="T26" fmla="*/ 8 w 20"/>
                  <a:gd name="T27" fmla="*/ 5 h 28"/>
                  <a:gd name="T28" fmla="*/ 6 w 20"/>
                  <a:gd name="T29" fmla="*/ 5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28">
                    <a:moveTo>
                      <a:pt x="6" y="19"/>
                    </a:moveTo>
                    <a:cubicBezTo>
                      <a:pt x="6" y="28"/>
                      <a:pt x="6" y="28"/>
                      <a:pt x="6" y="28"/>
                    </a:cubicBezTo>
                    <a:cubicBezTo>
                      <a:pt x="0" y="28"/>
                      <a:pt x="0" y="28"/>
                      <a:pt x="0" y="28"/>
                    </a:cubicBezTo>
                    <a:cubicBezTo>
                      <a:pt x="0" y="0"/>
                      <a:pt x="0" y="0"/>
                      <a:pt x="0" y="0"/>
                    </a:cubicBezTo>
                    <a:cubicBezTo>
                      <a:pt x="10" y="0"/>
                      <a:pt x="10" y="0"/>
                      <a:pt x="10" y="0"/>
                    </a:cubicBezTo>
                    <a:cubicBezTo>
                      <a:pt x="17" y="0"/>
                      <a:pt x="20" y="3"/>
                      <a:pt x="20" y="9"/>
                    </a:cubicBezTo>
                    <a:cubicBezTo>
                      <a:pt x="20" y="12"/>
                      <a:pt x="19" y="14"/>
                      <a:pt x="17" y="16"/>
                    </a:cubicBezTo>
                    <a:cubicBezTo>
                      <a:pt x="15" y="18"/>
                      <a:pt x="12" y="19"/>
                      <a:pt x="9" y="19"/>
                    </a:cubicBezTo>
                    <a:lnTo>
                      <a:pt x="6" y="19"/>
                    </a:lnTo>
                    <a:close/>
                    <a:moveTo>
                      <a:pt x="6" y="5"/>
                    </a:moveTo>
                    <a:cubicBezTo>
                      <a:pt x="6" y="14"/>
                      <a:pt x="6" y="14"/>
                      <a:pt x="6" y="14"/>
                    </a:cubicBezTo>
                    <a:cubicBezTo>
                      <a:pt x="8" y="14"/>
                      <a:pt x="8" y="14"/>
                      <a:pt x="8" y="14"/>
                    </a:cubicBezTo>
                    <a:cubicBezTo>
                      <a:pt x="12" y="14"/>
                      <a:pt x="13" y="12"/>
                      <a:pt x="13" y="10"/>
                    </a:cubicBezTo>
                    <a:cubicBezTo>
                      <a:pt x="13" y="7"/>
                      <a:pt x="12" y="5"/>
                      <a:pt x="8" y="5"/>
                    </a:cubicBezTo>
                    <a:lnTo>
                      <a:pt x="6" y="5"/>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207" name="Rectangle 44"/>
              <p:cNvSpPr>
                <a:spLocks noChangeArrowheads="1"/>
              </p:cNvSpPr>
              <p:nvPr/>
            </p:nvSpPr>
            <p:spPr bwMode="auto">
              <a:xfrm>
                <a:off x="2472467" y="3482189"/>
                <a:ext cx="497084" cy="497083"/>
              </a:xfrm>
              <a:prstGeom prst="rect">
                <a:avLst/>
              </a:prstGeom>
              <a:solidFill>
                <a:schemeClr val="bg2">
                  <a:lumMod val="50000"/>
                </a:schemeClr>
              </a:solidFill>
              <a:ln>
                <a:noFill/>
              </a:ln>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208" name="Freeform 45"/>
              <p:cNvSpPr>
                <a:spLocks noEditPoints="1"/>
              </p:cNvSpPr>
              <p:nvPr/>
            </p:nvSpPr>
            <p:spPr bwMode="auto">
              <a:xfrm>
                <a:off x="2512334" y="3756270"/>
                <a:ext cx="107141" cy="185628"/>
              </a:xfrm>
              <a:custGeom>
                <a:avLst/>
                <a:gdLst>
                  <a:gd name="T0" fmla="*/ 69 w 86"/>
                  <a:gd name="T1" fmla="*/ 13 h 149"/>
                  <a:gd name="T2" fmla="*/ 69 w 86"/>
                  <a:gd name="T3" fmla="*/ 0 h 149"/>
                  <a:gd name="T4" fmla="*/ 60 w 86"/>
                  <a:gd name="T5" fmla="*/ 0 h 149"/>
                  <a:gd name="T6" fmla="*/ 60 w 86"/>
                  <a:gd name="T7" fmla="*/ 13 h 149"/>
                  <a:gd name="T8" fmla="*/ 56 w 86"/>
                  <a:gd name="T9" fmla="*/ 13 h 149"/>
                  <a:gd name="T10" fmla="*/ 56 w 86"/>
                  <a:gd name="T11" fmla="*/ 0 h 149"/>
                  <a:gd name="T12" fmla="*/ 47 w 86"/>
                  <a:gd name="T13" fmla="*/ 0 h 149"/>
                  <a:gd name="T14" fmla="*/ 47 w 86"/>
                  <a:gd name="T15" fmla="*/ 13 h 149"/>
                  <a:gd name="T16" fmla="*/ 0 w 86"/>
                  <a:gd name="T17" fmla="*/ 13 h 149"/>
                  <a:gd name="T18" fmla="*/ 0 w 86"/>
                  <a:gd name="T19" fmla="*/ 16 h 149"/>
                  <a:gd name="T20" fmla="*/ 4 w 86"/>
                  <a:gd name="T21" fmla="*/ 16 h 149"/>
                  <a:gd name="T22" fmla="*/ 4 w 86"/>
                  <a:gd name="T23" fmla="*/ 149 h 149"/>
                  <a:gd name="T24" fmla="*/ 29 w 86"/>
                  <a:gd name="T25" fmla="*/ 149 h 149"/>
                  <a:gd name="T26" fmla="*/ 29 w 86"/>
                  <a:gd name="T27" fmla="*/ 128 h 149"/>
                  <a:gd name="T28" fmla="*/ 39 w 86"/>
                  <a:gd name="T29" fmla="*/ 128 h 149"/>
                  <a:gd name="T30" fmla="*/ 39 w 86"/>
                  <a:gd name="T31" fmla="*/ 149 h 149"/>
                  <a:gd name="T32" fmla="*/ 47 w 86"/>
                  <a:gd name="T33" fmla="*/ 149 h 149"/>
                  <a:gd name="T34" fmla="*/ 47 w 86"/>
                  <a:gd name="T35" fmla="*/ 128 h 149"/>
                  <a:gd name="T36" fmla="*/ 57 w 86"/>
                  <a:gd name="T37" fmla="*/ 128 h 149"/>
                  <a:gd name="T38" fmla="*/ 57 w 86"/>
                  <a:gd name="T39" fmla="*/ 149 h 149"/>
                  <a:gd name="T40" fmla="*/ 82 w 86"/>
                  <a:gd name="T41" fmla="*/ 149 h 149"/>
                  <a:gd name="T42" fmla="*/ 82 w 86"/>
                  <a:gd name="T43" fmla="*/ 16 h 149"/>
                  <a:gd name="T44" fmla="*/ 86 w 86"/>
                  <a:gd name="T45" fmla="*/ 16 h 149"/>
                  <a:gd name="T46" fmla="*/ 86 w 86"/>
                  <a:gd name="T47" fmla="*/ 13 h 149"/>
                  <a:gd name="T48" fmla="*/ 69 w 86"/>
                  <a:gd name="T49" fmla="*/ 13 h 149"/>
                  <a:gd name="T50" fmla="*/ 75 w 86"/>
                  <a:gd name="T51" fmla="*/ 122 h 149"/>
                  <a:gd name="T52" fmla="*/ 11 w 86"/>
                  <a:gd name="T53" fmla="*/ 122 h 149"/>
                  <a:gd name="T54" fmla="*/ 11 w 86"/>
                  <a:gd name="T55" fmla="*/ 112 h 149"/>
                  <a:gd name="T56" fmla="*/ 75 w 86"/>
                  <a:gd name="T57" fmla="*/ 112 h 149"/>
                  <a:gd name="T58" fmla="*/ 75 w 86"/>
                  <a:gd name="T59" fmla="*/ 122 h 149"/>
                  <a:gd name="T60" fmla="*/ 75 w 86"/>
                  <a:gd name="T61" fmla="*/ 105 h 149"/>
                  <a:gd name="T62" fmla="*/ 11 w 86"/>
                  <a:gd name="T63" fmla="*/ 105 h 149"/>
                  <a:gd name="T64" fmla="*/ 11 w 86"/>
                  <a:gd name="T65" fmla="*/ 94 h 149"/>
                  <a:gd name="T66" fmla="*/ 75 w 86"/>
                  <a:gd name="T67" fmla="*/ 94 h 149"/>
                  <a:gd name="T68" fmla="*/ 75 w 86"/>
                  <a:gd name="T69" fmla="*/ 105 h 149"/>
                  <a:gd name="T70" fmla="*/ 75 w 86"/>
                  <a:gd name="T71" fmla="*/ 87 h 149"/>
                  <a:gd name="T72" fmla="*/ 11 w 86"/>
                  <a:gd name="T73" fmla="*/ 87 h 149"/>
                  <a:gd name="T74" fmla="*/ 11 w 86"/>
                  <a:gd name="T75" fmla="*/ 77 h 149"/>
                  <a:gd name="T76" fmla="*/ 75 w 86"/>
                  <a:gd name="T77" fmla="*/ 77 h 149"/>
                  <a:gd name="T78" fmla="*/ 75 w 86"/>
                  <a:gd name="T79" fmla="*/ 87 h 149"/>
                  <a:gd name="T80" fmla="*/ 75 w 86"/>
                  <a:gd name="T81" fmla="*/ 69 h 149"/>
                  <a:gd name="T82" fmla="*/ 11 w 86"/>
                  <a:gd name="T83" fmla="*/ 69 h 149"/>
                  <a:gd name="T84" fmla="*/ 11 w 86"/>
                  <a:gd name="T85" fmla="*/ 59 h 149"/>
                  <a:gd name="T86" fmla="*/ 75 w 86"/>
                  <a:gd name="T87" fmla="*/ 59 h 149"/>
                  <a:gd name="T88" fmla="*/ 75 w 86"/>
                  <a:gd name="T89" fmla="*/ 69 h 149"/>
                  <a:gd name="T90" fmla="*/ 75 w 86"/>
                  <a:gd name="T91" fmla="*/ 52 h 149"/>
                  <a:gd name="T92" fmla="*/ 11 w 86"/>
                  <a:gd name="T93" fmla="*/ 52 h 149"/>
                  <a:gd name="T94" fmla="*/ 11 w 86"/>
                  <a:gd name="T95" fmla="*/ 42 h 149"/>
                  <a:gd name="T96" fmla="*/ 75 w 86"/>
                  <a:gd name="T97" fmla="*/ 42 h 149"/>
                  <a:gd name="T98" fmla="*/ 75 w 86"/>
                  <a:gd name="T99" fmla="*/ 52 h 149"/>
                  <a:gd name="T100" fmla="*/ 75 w 86"/>
                  <a:gd name="T101" fmla="*/ 35 h 149"/>
                  <a:gd name="T102" fmla="*/ 11 w 86"/>
                  <a:gd name="T103" fmla="*/ 35 h 149"/>
                  <a:gd name="T104" fmla="*/ 11 w 86"/>
                  <a:gd name="T105" fmla="*/ 24 h 149"/>
                  <a:gd name="T106" fmla="*/ 75 w 86"/>
                  <a:gd name="T107" fmla="*/ 24 h 149"/>
                  <a:gd name="T108" fmla="*/ 75 w 86"/>
                  <a:gd name="T109" fmla="*/ 35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86" h="149">
                    <a:moveTo>
                      <a:pt x="69" y="13"/>
                    </a:moveTo>
                    <a:lnTo>
                      <a:pt x="69" y="0"/>
                    </a:lnTo>
                    <a:lnTo>
                      <a:pt x="60" y="0"/>
                    </a:lnTo>
                    <a:lnTo>
                      <a:pt x="60" y="13"/>
                    </a:lnTo>
                    <a:lnTo>
                      <a:pt x="56" y="13"/>
                    </a:lnTo>
                    <a:lnTo>
                      <a:pt x="56" y="0"/>
                    </a:lnTo>
                    <a:lnTo>
                      <a:pt x="47" y="0"/>
                    </a:lnTo>
                    <a:lnTo>
                      <a:pt x="47" y="13"/>
                    </a:lnTo>
                    <a:lnTo>
                      <a:pt x="0" y="13"/>
                    </a:lnTo>
                    <a:lnTo>
                      <a:pt x="0" y="16"/>
                    </a:lnTo>
                    <a:lnTo>
                      <a:pt x="4" y="16"/>
                    </a:lnTo>
                    <a:lnTo>
                      <a:pt x="4" y="149"/>
                    </a:lnTo>
                    <a:lnTo>
                      <a:pt x="29" y="149"/>
                    </a:lnTo>
                    <a:lnTo>
                      <a:pt x="29" y="128"/>
                    </a:lnTo>
                    <a:lnTo>
                      <a:pt x="39" y="128"/>
                    </a:lnTo>
                    <a:lnTo>
                      <a:pt x="39" y="149"/>
                    </a:lnTo>
                    <a:lnTo>
                      <a:pt x="47" y="149"/>
                    </a:lnTo>
                    <a:lnTo>
                      <a:pt x="47" y="128"/>
                    </a:lnTo>
                    <a:lnTo>
                      <a:pt x="57" y="128"/>
                    </a:lnTo>
                    <a:lnTo>
                      <a:pt x="57" y="149"/>
                    </a:lnTo>
                    <a:lnTo>
                      <a:pt x="82" y="149"/>
                    </a:lnTo>
                    <a:lnTo>
                      <a:pt x="82" y="16"/>
                    </a:lnTo>
                    <a:lnTo>
                      <a:pt x="86" y="16"/>
                    </a:lnTo>
                    <a:lnTo>
                      <a:pt x="86" y="13"/>
                    </a:lnTo>
                    <a:lnTo>
                      <a:pt x="69" y="13"/>
                    </a:lnTo>
                    <a:close/>
                    <a:moveTo>
                      <a:pt x="75" y="122"/>
                    </a:moveTo>
                    <a:lnTo>
                      <a:pt x="11" y="122"/>
                    </a:lnTo>
                    <a:lnTo>
                      <a:pt x="11" y="112"/>
                    </a:lnTo>
                    <a:lnTo>
                      <a:pt x="75" y="112"/>
                    </a:lnTo>
                    <a:lnTo>
                      <a:pt x="75" y="122"/>
                    </a:lnTo>
                    <a:close/>
                    <a:moveTo>
                      <a:pt x="75" y="105"/>
                    </a:moveTo>
                    <a:lnTo>
                      <a:pt x="11" y="105"/>
                    </a:lnTo>
                    <a:lnTo>
                      <a:pt x="11" y="94"/>
                    </a:lnTo>
                    <a:lnTo>
                      <a:pt x="75" y="94"/>
                    </a:lnTo>
                    <a:lnTo>
                      <a:pt x="75" y="105"/>
                    </a:lnTo>
                    <a:close/>
                    <a:moveTo>
                      <a:pt x="75" y="87"/>
                    </a:moveTo>
                    <a:lnTo>
                      <a:pt x="11" y="87"/>
                    </a:lnTo>
                    <a:lnTo>
                      <a:pt x="11" y="77"/>
                    </a:lnTo>
                    <a:lnTo>
                      <a:pt x="75" y="77"/>
                    </a:lnTo>
                    <a:lnTo>
                      <a:pt x="75" y="87"/>
                    </a:lnTo>
                    <a:close/>
                    <a:moveTo>
                      <a:pt x="75" y="69"/>
                    </a:moveTo>
                    <a:lnTo>
                      <a:pt x="11" y="69"/>
                    </a:lnTo>
                    <a:lnTo>
                      <a:pt x="11" y="59"/>
                    </a:lnTo>
                    <a:lnTo>
                      <a:pt x="75" y="59"/>
                    </a:lnTo>
                    <a:lnTo>
                      <a:pt x="75" y="69"/>
                    </a:lnTo>
                    <a:close/>
                    <a:moveTo>
                      <a:pt x="75" y="52"/>
                    </a:moveTo>
                    <a:lnTo>
                      <a:pt x="11" y="52"/>
                    </a:lnTo>
                    <a:lnTo>
                      <a:pt x="11" y="42"/>
                    </a:lnTo>
                    <a:lnTo>
                      <a:pt x="75" y="42"/>
                    </a:lnTo>
                    <a:lnTo>
                      <a:pt x="75" y="52"/>
                    </a:lnTo>
                    <a:close/>
                    <a:moveTo>
                      <a:pt x="75" y="35"/>
                    </a:moveTo>
                    <a:lnTo>
                      <a:pt x="11" y="35"/>
                    </a:lnTo>
                    <a:lnTo>
                      <a:pt x="11" y="24"/>
                    </a:lnTo>
                    <a:lnTo>
                      <a:pt x="75" y="24"/>
                    </a:lnTo>
                    <a:lnTo>
                      <a:pt x="75" y="35"/>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209" name="Freeform 46"/>
              <p:cNvSpPr>
                <a:spLocks noEditPoints="1"/>
              </p:cNvSpPr>
              <p:nvPr/>
            </p:nvSpPr>
            <p:spPr bwMode="auto">
              <a:xfrm>
                <a:off x="2517317" y="3527039"/>
                <a:ext cx="31146" cy="41113"/>
              </a:xfrm>
              <a:custGeom>
                <a:avLst/>
                <a:gdLst>
                  <a:gd name="T0" fmla="*/ 0 w 21"/>
                  <a:gd name="T1" fmla="*/ 28 h 28"/>
                  <a:gd name="T2" fmla="*/ 0 w 21"/>
                  <a:gd name="T3" fmla="*/ 0 h 28"/>
                  <a:gd name="T4" fmla="*/ 10 w 21"/>
                  <a:gd name="T5" fmla="*/ 0 h 28"/>
                  <a:gd name="T6" fmla="*/ 17 w 21"/>
                  <a:gd name="T7" fmla="*/ 1 h 28"/>
                  <a:gd name="T8" fmla="*/ 20 w 21"/>
                  <a:gd name="T9" fmla="*/ 6 h 28"/>
                  <a:gd name="T10" fmla="*/ 18 w 21"/>
                  <a:gd name="T11" fmla="*/ 10 h 28"/>
                  <a:gd name="T12" fmla="*/ 14 w 21"/>
                  <a:gd name="T13" fmla="*/ 13 h 28"/>
                  <a:gd name="T14" fmla="*/ 14 w 21"/>
                  <a:gd name="T15" fmla="*/ 13 h 28"/>
                  <a:gd name="T16" fmla="*/ 19 w 21"/>
                  <a:gd name="T17" fmla="*/ 15 h 28"/>
                  <a:gd name="T18" fmla="*/ 21 w 21"/>
                  <a:gd name="T19" fmla="*/ 19 h 28"/>
                  <a:gd name="T20" fmla="*/ 18 w 21"/>
                  <a:gd name="T21" fmla="*/ 26 h 28"/>
                  <a:gd name="T22" fmla="*/ 11 w 21"/>
                  <a:gd name="T23" fmla="*/ 28 h 28"/>
                  <a:gd name="T24" fmla="*/ 0 w 21"/>
                  <a:gd name="T25" fmla="*/ 28 h 28"/>
                  <a:gd name="T26" fmla="*/ 6 w 21"/>
                  <a:gd name="T27" fmla="*/ 4 h 28"/>
                  <a:gd name="T28" fmla="*/ 6 w 21"/>
                  <a:gd name="T29" fmla="*/ 11 h 28"/>
                  <a:gd name="T30" fmla="*/ 9 w 21"/>
                  <a:gd name="T31" fmla="*/ 11 h 28"/>
                  <a:gd name="T32" fmla="*/ 12 w 21"/>
                  <a:gd name="T33" fmla="*/ 10 h 28"/>
                  <a:gd name="T34" fmla="*/ 13 w 21"/>
                  <a:gd name="T35" fmla="*/ 7 h 28"/>
                  <a:gd name="T36" fmla="*/ 9 w 21"/>
                  <a:gd name="T37" fmla="*/ 4 h 28"/>
                  <a:gd name="T38" fmla="*/ 6 w 21"/>
                  <a:gd name="T39" fmla="*/ 4 h 28"/>
                  <a:gd name="T40" fmla="*/ 6 w 21"/>
                  <a:gd name="T41" fmla="*/ 16 h 28"/>
                  <a:gd name="T42" fmla="*/ 6 w 21"/>
                  <a:gd name="T43" fmla="*/ 23 h 28"/>
                  <a:gd name="T44" fmla="*/ 10 w 21"/>
                  <a:gd name="T45" fmla="*/ 23 h 28"/>
                  <a:gd name="T46" fmla="*/ 13 w 21"/>
                  <a:gd name="T47" fmla="*/ 22 h 28"/>
                  <a:gd name="T48" fmla="*/ 14 w 21"/>
                  <a:gd name="T49" fmla="*/ 19 h 28"/>
                  <a:gd name="T50" fmla="*/ 13 w 21"/>
                  <a:gd name="T51" fmla="*/ 17 h 28"/>
                  <a:gd name="T52" fmla="*/ 10 w 21"/>
                  <a:gd name="T53" fmla="*/ 16 h 28"/>
                  <a:gd name="T54" fmla="*/ 6 w 21"/>
                  <a:gd name="T55" fmla="*/ 1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 h="28">
                    <a:moveTo>
                      <a:pt x="0" y="28"/>
                    </a:moveTo>
                    <a:cubicBezTo>
                      <a:pt x="0" y="0"/>
                      <a:pt x="0" y="0"/>
                      <a:pt x="0" y="0"/>
                    </a:cubicBezTo>
                    <a:cubicBezTo>
                      <a:pt x="10" y="0"/>
                      <a:pt x="10" y="0"/>
                      <a:pt x="10" y="0"/>
                    </a:cubicBezTo>
                    <a:cubicBezTo>
                      <a:pt x="13" y="0"/>
                      <a:pt x="16" y="0"/>
                      <a:pt x="17" y="1"/>
                    </a:cubicBezTo>
                    <a:cubicBezTo>
                      <a:pt x="19" y="3"/>
                      <a:pt x="20" y="4"/>
                      <a:pt x="20" y="6"/>
                    </a:cubicBezTo>
                    <a:cubicBezTo>
                      <a:pt x="20" y="8"/>
                      <a:pt x="19" y="9"/>
                      <a:pt x="18" y="10"/>
                    </a:cubicBezTo>
                    <a:cubicBezTo>
                      <a:pt x="17" y="11"/>
                      <a:pt x="16" y="12"/>
                      <a:pt x="14" y="13"/>
                    </a:cubicBezTo>
                    <a:cubicBezTo>
                      <a:pt x="14" y="13"/>
                      <a:pt x="14" y="13"/>
                      <a:pt x="14" y="13"/>
                    </a:cubicBezTo>
                    <a:cubicBezTo>
                      <a:pt x="16" y="13"/>
                      <a:pt x="18" y="14"/>
                      <a:pt x="19" y="15"/>
                    </a:cubicBezTo>
                    <a:cubicBezTo>
                      <a:pt x="20" y="16"/>
                      <a:pt x="21" y="18"/>
                      <a:pt x="21" y="19"/>
                    </a:cubicBezTo>
                    <a:cubicBezTo>
                      <a:pt x="21" y="22"/>
                      <a:pt x="20" y="24"/>
                      <a:pt x="18" y="26"/>
                    </a:cubicBezTo>
                    <a:cubicBezTo>
                      <a:pt x="16" y="27"/>
                      <a:pt x="14" y="28"/>
                      <a:pt x="11" y="28"/>
                    </a:cubicBezTo>
                    <a:lnTo>
                      <a:pt x="0" y="28"/>
                    </a:lnTo>
                    <a:close/>
                    <a:moveTo>
                      <a:pt x="6" y="4"/>
                    </a:moveTo>
                    <a:cubicBezTo>
                      <a:pt x="6" y="11"/>
                      <a:pt x="6" y="11"/>
                      <a:pt x="6" y="11"/>
                    </a:cubicBezTo>
                    <a:cubicBezTo>
                      <a:pt x="9" y="11"/>
                      <a:pt x="9" y="11"/>
                      <a:pt x="9" y="11"/>
                    </a:cubicBezTo>
                    <a:cubicBezTo>
                      <a:pt x="10" y="11"/>
                      <a:pt x="11" y="11"/>
                      <a:pt x="12" y="10"/>
                    </a:cubicBezTo>
                    <a:cubicBezTo>
                      <a:pt x="13" y="9"/>
                      <a:pt x="13" y="9"/>
                      <a:pt x="13" y="7"/>
                    </a:cubicBezTo>
                    <a:cubicBezTo>
                      <a:pt x="13" y="5"/>
                      <a:pt x="12" y="4"/>
                      <a:pt x="9" y="4"/>
                    </a:cubicBezTo>
                    <a:lnTo>
                      <a:pt x="6" y="4"/>
                    </a:lnTo>
                    <a:close/>
                    <a:moveTo>
                      <a:pt x="6" y="16"/>
                    </a:moveTo>
                    <a:cubicBezTo>
                      <a:pt x="6" y="23"/>
                      <a:pt x="6" y="23"/>
                      <a:pt x="6" y="23"/>
                    </a:cubicBezTo>
                    <a:cubicBezTo>
                      <a:pt x="10" y="23"/>
                      <a:pt x="10" y="23"/>
                      <a:pt x="10" y="23"/>
                    </a:cubicBezTo>
                    <a:cubicBezTo>
                      <a:pt x="11" y="23"/>
                      <a:pt x="12" y="23"/>
                      <a:pt x="13" y="22"/>
                    </a:cubicBezTo>
                    <a:cubicBezTo>
                      <a:pt x="14" y="21"/>
                      <a:pt x="14" y="21"/>
                      <a:pt x="14" y="19"/>
                    </a:cubicBezTo>
                    <a:cubicBezTo>
                      <a:pt x="14" y="18"/>
                      <a:pt x="14" y="17"/>
                      <a:pt x="13" y="17"/>
                    </a:cubicBezTo>
                    <a:cubicBezTo>
                      <a:pt x="12" y="16"/>
                      <a:pt x="11" y="16"/>
                      <a:pt x="10" y="16"/>
                    </a:cubicBezTo>
                    <a:lnTo>
                      <a:pt x="6" y="16"/>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210" name="Freeform 47"/>
              <p:cNvSpPr>
                <a:spLocks/>
              </p:cNvSpPr>
              <p:nvPr/>
            </p:nvSpPr>
            <p:spPr bwMode="auto">
              <a:xfrm>
                <a:off x="2554692" y="3527039"/>
                <a:ext cx="33638" cy="41113"/>
              </a:xfrm>
              <a:custGeom>
                <a:avLst/>
                <a:gdLst>
                  <a:gd name="T0" fmla="*/ 23 w 23"/>
                  <a:gd name="T1" fmla="*/ 16 h 28"/>
                  <a:gd name="T2" fmla="*/ 12 w 23"/>
                  <a:gd name="T3" fmla="*/ 28 h 28"/>
                  <a:gd name="T4" fmla="*/ 0 w 23"/>
                  <a:gd name="T5" fmla="*/ 16 h 28"/>
                  <a:gd name="T6" fmla="*/ 0 w 23"/>
                  <a:gd name="T7" fmla="*/ 0 h 28"/>
                  <a:gd name="T8" fmla="*/ 7 w 23"/>
                  <a:gd name="T9" fmla="*/ 0 h 28"/>
                  <a:gd name="T10" fmla="*/ 7 w 23"/>
                  <a:gd name="T11" fmla="*/ 16 h 28"/>
                  <a:gd name="T12" fmla="*/ 12 w 23"/>
                  <a:gd name="T13" fmla="*/ 23 h 28"/>
                  <a:gd name="T14" fmla="*/ 17 w 23"/>
                  <a:gd name="T15" fmla="*/ 16 h 28"/>
                  <a:gd name="T16" fmla="*/ 17 w 23"/>
                  <a:gd name="T17" fmla="*/ 0 h 28"/>
                  <a:gd name="T18" fmla="*/ 23 w 23"/>
                  <a:gd name="T19" fmla="*/ 0 h 28"/>
                  <a:gd name="T20" fmla="*/ 23 w 23"/>
                  <a:gd name="T21" fmla="*/ 1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 h="28">
                    <a:moveTo>
                      <a:pt x="23" y="16"/>
                    </a:moveTo>
                    <a:cubicBezTo>
                      <a:pt x="23" y="24"/>
                      <a:pt x="19" y="28"/>
                      <a:pt x="12" y="28"/>
                    </a:cubicBezTo>
                    <a:cubicBezTo>
                      <a:pt x="4" y="28"/>
                      <a:pt x="0" y="24"/>
                      <a:pt x="0" y="16"/>
                    </a:cubicBezTo>
                    <a:cubicBezTo>
                      <a:pt x="0" y="0"/>
                      <a:pt x="0" y="0"/>
                      <a:pt x="0" y="0"/>
                    </a:cubicBezTo>
                    <a:cubicBezTo>
                      <a:pt x="7" y="0"/>
                      <a:pt x="7" y="0"/>
                      <a:pt x="7" y="0"/>
                    </a:cubicBezTo>
                    <a:cubicBezTo>
                      <a:pt x="7" y="16"/>
                      <a:pt x="7" y="16"/>
                      <a:pt x="7" y="16"/>
                    </a:cubicBezTo>
                    <a:cubicBezTo>
                      <a:pt x="7" y="21"/>
                      <a:pt x="8" y="23"/>
                      <a:pt x="12" y="23"/>
                    </a:cubicBezTo>
                    <a:cubicBezTo>
                      <a:pt x="15" y="23"/>
                      <a:pt x="17" y="21"/>
                      <a:pt x="17" y="16"/>
                    </a:cubicBezTo>
                    <a:cubicBezTo>
                      <a:pt x="17" y="0"/>
                      <a:pt x="17" y="0"/>
                      <a:pt x="17" y="0"/>
                    </a:cubicBezTo>
                    <a:cubicBezTo>
                      <a:pt x="23" y="0"/>
                      <a:pt x="23" y="0"/>
                      <a:pt x="23" y="0"/>
                    </a:cubicBezTo>
                    <a:lnTo>
                      <a:pt x="23" y="16"/>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211" name="Freeform 48"/>
              <p:cNvSpPr>
                <a:spLocks/>
              </p:cNvSpPr>
              <p:nvPr/>
            </p:nvSpPr>
            <p:spPr bwMode="auto">
              <a:xfrm>
                <a:off x="2595803" y="3525793"/>
                <a:ext cx="27408" cy="42358"/>
              </a:xfrm>
              <a:custGeom>
                <a:avLst/>
                <a:gdLst>
                  <a:gd name="T0" fmla="*/ 0 w 19"/>
                  <a:gd name="T1" fmla="*/ 28 h 29"/>
                  <a:gd name="T2" fmla="*/ 0 w 19"/>
                  <a:gd name="T3" fmla="*/ 21 h 29"/>
                  <a:gd name="T4" fmla="*/ 4 w 19"/>
                  <a:gd name="T5" fmla="*/ 24 h 29"/>
                  <a:gd name="T6" fmla="*/ 8 w 19"/>
                  <a:gd name="T7" fmla="*/ 24 h 29"/>
                  <a:gd name="T8" fmla="*/ 10 w 19"/>
                  <a:gd name="T9" fmla="*/ 24 h 29"/>
                  <a:gd name="T10" fmla="*/ 12 w 19"/>
                  <a:gd name="T11" fmla="*/ 24 h 29"/>
                  <a:gd name="T12" fmla="*/ 12 w 19"/>
                  <a:gd name="T13" fmla="*/ 23 h 29"/>
                  <a:gd name="T14" fmla="*/ 13 w 19"/>
                  <a:gd name="T15" fmla="*/ 21 h 29"/>
                  <a:gd name="T16" fmla="*/ 12 w 19"/>
                  <a:gd name="T17" fmla="*/ 20 h 29"/>
                  <a:gd name="T18" fmla="*/ 11 w 19"/>
                  <a:gd name="T19" fmla="*/ 19 h 29"/>
                  <a:gd name="T20" fmla="*/ 9 w 19"/>
                  <a:gd name="T21" fmla="*/ 18 h 29"/>
                  <a:gd name="T22" fmla="*/ 7 w 19"/>
                  <a:gd name="T23" fmla="*/ 17 h 29"/>
                  <a:gd name="T24" fmla="*/ 2 w 19"/>
                  <a:gd name="T25" fmla="*/ 13 h 29"/>
                  <a:gd name="T26" fmla="*/ 0 w 19"/>
                  <a:gd name="T27" fmla="*/ 9 h 29"/>
                  <a:gd name="T28" fmla="*/ 1 w 19"/>
                  <a:gd name="T29" fmla="*/ 5 h 29"/>
                  <a:gd name="T30" fmla="*/ 3 w 19"/>
                  <a:gd name="T31" fmla="*/ 2 h 29"/>
                  <a:gd name="T32" fmla="*/ 7 w 19"/>
                  <a:gd name="T33" fmla="*/ 1 h 29"/>
                  <a:gd name="T34" fmla="*/ 11 w 19"/>
                  <a:gd name="T35" fmla="*/ 0 h 29"/>
                  <a:gd name="T36" fmla="*/ 15 w 19"/>
                  <a:gd name="T37" fmla="*/ 1 h 29"/>
                  <a:gd name="T38" fmla="*/ 18 w 19"/>
                  <a:gd name="T39" fmla="*/ 1 h 29"/>
                  <a:gd name="T40" fmla="*/ 18 w 19"/>
                  <a:gd name="T41" fmla="*/ 7 h 29"/>
                  <a:gd name="T42" fmla="*/ 17 w 19"/>
                  <a:gd name="T43" fmla="*/ 6 h 29"/>
                  <a:gd name="T44" fmla="*/ 15 w 19"/>
                  <a:gd name="T45" fmla="*/ 6 h 29"/>
                  <a:gd name="T46" fmla="*/ 13 w 19"/>
                  <a:gd name="T47" fmla="*/ 5 h 29"/>
                  <a:gd name="T48" fmla="*/ 11 w 19"/>
                  <a:gd name="T49" fmla="*/ 5 h 29"/>
                  <a:gd name="T50" fmla="*/ 10 w 19"/>
                  <a:gd name="T51" fmla="*/ 5 h 29"/>
                  <a:gd name="T52" fmla="*/ 8 w 19"/>
                  <a:gd name="T53" fmla="*/ 6 h 29"/>
                  <a:gd name="T54" fmla="*/ 7 w 19"/>
                  <a:gd name="T55" fmla="*/ 7 h 29"/>
                  <a:gd name="T56" fmla="*/ 7 w 19"/>
                  <a:gd name="T57" fmla="*/ 8 h 29"/>
                  <a:gd name="T58" fmla="*/ 7 w 19"/>
                  <a:gd name="T59" fmla="*/ 9 h 29"/>
                  <a:gd name="T60" fmla="*/ 8 w 19"/>
                  <a:gd name="T61" fmla="*/ 10 h 29"/>
                  <a:gd name="T62" fmla="*/ 10 w 19"/>
                  <a:gd name="T63" fmla="*/ 11 h 29"/>
                  <a:gd name="T64" fmla="*/ 12 w 19"/>
                  <a:gd name="T65" fmla="*/ 12 h 29"/>
                  <a:gd name="T66" fmla="*/ 15 w 19"/>
                  <a:gd name="T67" fmla="*/ 14 h 29"/>
                  <a:gd name="T68" fmla="*/ 17 w 19"/>
                  <a:gd name="T69" fmla="*/ 16 h 29"/>
                  <a:gd name="T70" fmla="*/ 19 w 19"/>
                  <a:gd name="T71" fmla="*/ 18 h 29"/>
                  <a:gd name="T72" fmla="*/ 19 w 19"/>
                  <a:gd name="T73" fmla="*/ 21 h 29"/>
                  <a:gd name="T74" fmla="*/ 18 w 19"/>
                  <a:gd name="T75" fmla="*/ 25 h 29"/>
                  <a:gd name="T76" fmla="*/ 16 w 19"/>
                  <a:gd name="T77" fmla="*/ 27 h 29"/>
                  <a:gd name="T78" fmla="*/ 13 w 19"/>
                  <a:gd name="T79" fmla="*/ 29 h 29"/>
                  <a:gd name="T80" fmla="*/ 8 w 19"/>
                  <a:gd name="T81" fmla="*/ 29 h 29"/>
                  <a:gd name="T82" fmla="*/ 4 w 19"/>
                  <a:gd name="T83" fmla="*/ 29 h 29"/>
                  <a:gd name="T84" fmla="*/ 0 w 19"/>
                  <a:gd name="T85" fmla="*/ 28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9" h="29">
                    <a:moveTo>
                      <a:pt x="0" y="28"/>
                    </a:moveTo>
                    <a:cubicBezTo>
                      <a:pt x="0" y="21"/>
                      <a:pt x="0" y="21"/>
                      <a:pt x="0" y="21"/>
                    </a:cubicBezTo>
                    <a:cubicBezTo>
                      <a:pt x="1" y="22"/>
                      <a:pt x="3" y="23"/>
                      <a:pt x="4" y="24"/>
                    </a:cubicBezTo>
                    <a:cubicBezTo>
                      <a:pt x="5" y="24"/>
                      <a:pt x="7" y="24"/>
                      <a:pt x="8" y="24"/>
                    </a:cubicBezTo>
                    <a:cubicBezTo>
                      <a:pt x="9" y="24"/>
                      <a:pt x="9" y="24"/>
                      <a:pt x="10" y="24"/>
                    </a:cubicBezTo>
                    <a:cubicBezTo>
                      <a:pt x="11" y="24"/>
                      <a:pt x="11" y="24"/>
                      <a:pt x="12" y="24"/>
                    </a:cubicBezTo>
                    <a:cubicBezTo>
                      <a:pt x="12" y="23"/>
                      <a:pt x="12" y="23"/>
                      <a:pt x="12" y="23"/>
                    </a:cubicBezTo>
                    <a:cubicBezTo>
                      <a:pt x="13" y="22"/>
                      <a:pt x="13" y="22"/>
                      <a:pt x="13" y="21"/>
                    </a:cubicBezTo>
                    <a:cubicBezTo>
                      <a:pt x="13" y="21"/>
                      <a:pt x="13" y="20"/>
                      <a:pt x="12" y="20"/>
                    </a:cubicBezTo>
                    <a:cubicBezTo>
                      <a:pt x="12" y="20"/>
                      <a:pt x="11" y="19"/>
                      <a:pt x="11" y="19"/>
                    </a:cubicBezTo>
                    <a:cubicBezTo>
                      <a:pt x="10" y="18"/>
                      <a:pt x="10" y="18"/>
                      <a:pt x="9" y="18"/>
                    </a:cubicBezTo>
                    <a:cubicBezTo>
                      <a:pt x="8" y="17"/>
                      <a:pt x="7" y="17"/>
                      <a:pt x="7" y="17"/>
                    </a:cubicBezTo>
                    <a:cubicBezTo>
                      <a:pt x="4" y="16"/>
                      <a:pt x="3" y="15"/>
                      <a:pt x="2" y="13"/>
                    </a:cubicBezTo>
                    <a:cubicBezTo>
                      <a:pt x="1" y="12"/>
                      <a:pt x="0" y="10"/>
                      <a:pt x="0" y="9"/>
                    </a:cubicBezTo>
                    <a:cubicBezTo>
                      <a:pt x="0" y="7"/>
                      <a:pt x="0" y="6"/>
                      <a:pt x="1" y="5"/>
                    </a:cubicBezTo>
                    <a:cubicBezTo>
                      <a:pt x="2" y="4"/>
                      <a:pt x="2" y="3"/>
                      <a:pt x="3" y="2"/>
                    </a:cubicBezTo>
                    <a:cubicBezTo>
                      <a:pt x="4" y="2"/>
                      <a:pt x="6" y="1"/>
                      <a:pt x="7" y="1"/>
                    </a:cubicBezTo>
                    <a:cubicBezTo>
                      <a:pt x="8" y="0"/>
                      <a:pt x="10" y="0"/>
                      <a:pt x="11" y="0"/>
                    </a:cubicBezTo>
                    <a:cubicBezTo>
                      <a:pt x="13" y="0"/>
                      <a:pt x="14" y="0"/>
                      <a:pt x="15" y="1"/>
                    </a:cubicBezTo>
                    <a:cubicBezTo>
                      <a:pt x="16" y="1"/>
                      <a:pt x="17" y="1"/>
                      <a:pt x="18" y="1"/>
                    </a:cubicBezTo>
                    <a:cubicBezTo>
                      <a:pt x="18" y="7"/>
                      <a:pt x="18" y="7"/>
                      <a:pt x="18" y="7"/>
                    </a:cubicBezTo>
                    <a:cubicBezTo>
                      <a:pt x="18" y="7"/>
                      <a:pt x="17" y="7"/>
                      <a:pt x="17" y="6"/>
                    </a:cubicBezTo>
                    <a:cubicBezTo>
                      <a:pt x="16" y="6"/>
                      <a:pt x="15" y="6"/>
                      <a:pt x="15" y="6"/>
                    </a:cubicBezTo>
                    <a:cubicBezTo>
                      <a:pt x="14" y="6"/>
                      <a:pt x="14" y="5"/>
                      <a:pt x="13" y="5"/>
                    </a:cubicBezTo>
                    <a:cubicBezTo>
                      <a:pt x="13" y="5"/>
                      <a:pt x="12" y="5"/>
                      <a:pt x="11" y="5"/>
                    </a:cubicBezTo>
                    <a:cubicBezTo>
                      <a:pt x="11" y="5"/>
                      <a:pt x="10" y="5"/>
                      <a:pt x="10" y="5"/>
                    </a:cubicBezTo>
                    <a:cubicBezTo>
                      <a:pt x="9" y="6"/>
                      <a:pt x="8" y="6"/>
                      <a:pt x="8" y="6"/>
                    </a:cubicBezTo>
                    <a:cubicBezTo>
                      <a:pt x="8" y="6"/>
                      <a:pt x="7" y="7"/>
                      <a:pt x="7" y="7"/>
                    </a:cubicBezTo>
                    <a:cubicBezTo>
                      <a:pt x="7" y="7"/>
                      <a:pt x="7" y="8"/>
                      <a:pt x="7" y="8"/>
                    </a:cubicBezTo>
                    <a:cubicBezTo>
                      <a:pt x="7" y="9"/>
                      <a:pt x="7" y="9"/>
                      <a:pt x="7" y="9"/>
                    </a:cubicBezTo>
                    <a:cubicBezTo>
                      <a:pt x="7" y="10"/>
                      <a:pt x="8" y="10"/>
                      <a:pt x="8" y="10"/>
                    </a:cubicBezTo>
                    <a:cubicBezTo>
                      <a:pt x="9" y="11"/>
                      <a:pt x="9" y="11"/>
                      <a:pt x="10" y="11"/>
                    </a:cubicBezTo>
                    <a:cubicBezTo>
                      <a:pt x="11" y="12"/>
                      <a:pt x="11" y="12"/>
                      <a:pt x="12" y="12"/>
                    </a:cubicBezTo>
                    <a:cubicBezTo>
                      <a:pt x="13" y="13"/>
                      <a:pt x="14" y="13"/>
                      <a:pt x="15" y="14"/>
                    </a:cubicBezTo>
                    <a:cubicBezTo>
                      <a:pt x="16" y="14"/>
                      <a:pt x="17" y="15"/>
                      <a:pt x="17" y="16"/>
                    </a:cubicBezTo>
                    <a:cubicBezTo>
                      <a:pt x="18" y="16"/>
                      <a:pt x="19" y="17"/>
                      <a:pt x="19" y="18"/>
                    </a:cubicBezTo>
                    <a:cubicBezTo>
                      <a:pt x="19" y="19"/>
                      <a:pt x="19" y="20"/>
                      <a:pt x="19" y="21"/>
                    </a:cubicBezTo>
                    <a:cubicBezTo>
                      <a:pt x="19" y="22"/>
                      <a:pt x="19" y="24"/>
                      <a:pt x="18" y="25"/>
                    </a:cubicBezTo>
                    <a:cubicBezTo>
                      <a:pt x="18" y="26"/>
                      <a:pt x="17" y="27"/>
                      <a:pt x="16" y="27"/>
                    </a:cubicBezTo>
                    <a:cubicBezTo>
                      <a:pt x="15" y="28"/>
                      <a:pt x="14" y="29"/>
                      <a:pt x="13" y="29"/>
                    </a:cubicBezTo>
                    <a:cubicBezTo>
                      <a:pt x="11" y="29"/>
                      <a:pt x="10" y="29"/>
                      <a:pt x="8" y="29"/>
                    </a:cubicBezTo>
                    <a:cubicBezTo>
                      <a:pt x="7" y="29"/>
                      <a:pt x="5" y="29"/>
                      <a:pt x="4" y="29"/>
                    </a:cubicBezTo>
                    <a:cubicBezTo>
                      <a:pt x="2" y="29"/>
                      <a:pt x="1" y="28"/>
                      <a:pt x="0" y="28"/>
                    </a:cubicBez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212" name="Rectangle 49"/>
              <p:cNvSpPr>
                <a:spLocks noChangeArrowheads="1"/>
              </p:cNvSpPr>
              <p:nvPr/>
            </p:nvSpPr>
            <p:spPr bwMode="auto">
              <a:xfrm>
                <a:off x="2630686" y="3527039"/>
                <a:ext cx="8721" cy="4111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213" name="Freeform 50"/>
              <p:cNvSpPr>
                <a:spLocks/>
              </p:cNvSpPr>
              <p:nvPr/>
            </p:nvSpPr>
            <p:spPr bwMode="auto">
              <a:xfrm>
                <a:off x="2650620" y="3527039"/>
                <a:ext cx="36129" cy="41113"/>
              </a:xfrm>
              <a:custGeom>
                <a:avLst/>
                <a:gdLst>
                  <a:gd name="T0" fmla="*/ 25 w 25"/>
                  <a:gd name="T1" fmla="*/ 28 h 28"/>
                  <a:gd name="T2" fmla="*/ 19 w 25"/>
                  <a:gd name="T3" fmla="*/ 28 h 28"/>
                  <a:gd name="T4" fmla="*/ 7 w 25"/>
                  <a:gd name="T5" fmla="*/ 10 h 28"/>
                  <a:gd name="T6" fmla="*/ 6 w 25"/>
                  <a:gd name="T7" fmla="*/ 8 h 28"/>
                  <a:gd name="T8" fmla="*/ 6 w 25"/>
                  <a:gd name="T9" fmla="*/ 8 h 28"/>
                  <a:gd name="T10" fmla="*/ 6 w 25"/>
                  <a:gd name="T11" fmla="*/ 12 h 28"/>
                  <a:gd name="T12" fmla="*/ 6 w 25"/>
                  <a:gd name="T13" fmla="*/ 28 h 28"/>
                  <a:gd name="T14" fmla="*/ 0 w 25"/>
                  <a:gd name="T15" fmla="*/ 28 h 28"/>
                  <a:gd name="T16" fmla="*/ 0 w 25"/>
                  <a:gd name="T17" fmla="*/ 0 h 28"/>
                  <a:gd name="T18" fmla="*/ 7 w 25"/>
                  <a:gd name="T19" fmla="*/ 0 h 28"/>
                  <a:gd name="T20" fmla="*/ 18 w 25"/>
                  <a:gd name="T21" fmla="*/ 17 h 28"/>
                  <a:gd name="T22" fmla="*/ 19 w 25"/>
                  <a:gd name="T23" fmla="*/ 19 h 28"/>
                  <a:gd name="T24" fmla="*/ 19 w 25"/>
                  <a:gd name="T25" fmla="*/ 19 h 28"/>
                  <a:gd name="T26" fmla="*/ 19 w 25"/>
                  <a:gd name="T27" fmla="*/ 15 h 28"/>
                  <a:gd name="T28" fmla="*/ 19 w 25"/>
                  <a:gd name="T29" fmla="*/ 0 h 28"/>
                  <a:gd name="T30" fmla="*/ 25 w 25"/>
                  <a:gd name="T31" fmla="*/ 0 h 28"/>
                  <a:gd name="T32" fmla="*/ 25 w 25"/>
                  <a:gd name="T33"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28">
                    <a:moveTo>
                      <a:pt x="25" y="28"/>
                    </a:moveTo>
                    <a:cubicBezTo>
                      <a:pt x="19" y="28"/>
                      <a:pt x="19" y="28"/>
                      <a:pt x="19" y="28"/>
                    </a:cubicBezTo>
                    <a:cubicBezTo>
                      <a:pt x="7" y="10"/>
                      <a:pt x="7" y="10"/>
                      <a:pt x="7" y="10"/>
                    </a:cubicBezTo>
                    <a:cubicBezTo>
                      <a:pt x="6" y="9"/>
                      <a:pt x="6" y="8"/>
                      <a:pt x="6" y="8"/>
                    </a:cubicBezTo>
                    <a:cubicBezTo>
                      <a:pt x="6" y="8"/>
                      <a:pt x="6" y="8"/>
                      <a:pt x="6" y="8"/>
                    </a:cubicBezTo>
                    <a:cubicBezTo>
                      <a:pt x="6" y="9"/>
                      <a:pt x="6" y="10"/>
                      <a:pt x="6" y="12"/>
                    </a:cubicBezTo>
                    <a:cubicBezTo>
                      <a:pt x="6" y="28"/>
                      <a:pt x="6" y="28"/>
                      <a:pt x="6" y="28"/>
                    </a:cubicBezTo>
                    <a:cubicBezTo>
                      <a:pt x="0" y="28"/>
                      <a:pt x="0" y="28"/>
                      <a:pt x="0" y="28"/>
                    </a:cubicBezTo>
                    <a:cubicBezTo>
                      <a:pt x="0" y="0"/>
                      <a:pt x="0" y="0"/>
                      <a:pt x="0" y="0"/>
                    </a:cubicBezTo>
                    <a:cubicBezTo>
                      <a:pt x="7" y="0"/>
                      <a:pt x="7" y="0"/>
                      <a:pt x="7" y="0"/>
                    </a:cubicBezTo>
                    <a:cubicBezTo>
                      <a:pt x="18" y="17"/>
                      <a:pt x="18" y="17"/>
                      <a:pt x="18" y="17"/>
                    </a:cubicBezTo>
                    <a:cubicBezTo>
                      <a:pt x="18" y="18"/>
                      <a:pt x="19" y="18"/>
                      <a:pt x="19" y="19"/>
                    </a:cubicBezTo>
                    <a:cubicBezTo>
                      <a:pt x="19" y="19"/>
                      <a:pt x="19" y="19"/>
                      <a:pt x="19" y="19"/>
                    </a:cubicBezTo>
                    <a:cubicBezTo>
                      <a:pt x="19" y="18"/>
                      <a:pt x="19" y="17"/>
                      <a:pt x="19" y="15"/>
                    </a:cubicBezTo>
                    <a:cubicBezTo>
                      <a:pt x="19" y="0"/>
                      <a:pt x="19" y="0"/>
                      <a:pt x="19" y="0"/>
                    </a:cubicBezTo>
                    <a:cubicBezTo>
                      <a:pt x="25" y="0"/>
                      <a:pt x="25" y="0"/>
                      <a:pt x="25" y="0"/>
                    </a:cubicBezTo>
                    <a:lnTo>
                      <a:pt x="25" y="28"/>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214" name="Freeform 51"/>
              <p:cNvSpPr>
                <a:spLocks/>
              </p:cNvSpPr>
              <p:nvPr/>
            </p:nvSpPr>
            <p:spPr bwMode="auto">
              <a:xfrm>
                <a:off x="2696715" y="3527039"/>
                <a:ext cx="24916" cy="41113"/>
              </a:xfrm>
              <a:custGeom>
                <a:avLst/>
                <a:gdLst>
                  <a:gd name="T0" fmla="*/ 20 w 20"/>
                  <a:gd name="T1" fmla="*/ 33 h 33"/>
                  <a:gd name="T2" fmla="*/ 0 w 20"/>
                  <a:gd name="T3" fmla="*/ 33 h 33"/>
                  <a:gd name="T4" fmla="*/ 0 w 20"/>
                  <a:gd name="T5" fmla="*/ 0 h 33"/>
                  <a:gd name="T6" fmla="*/ 20 w 20"/>
                  <a:gd name="T7" fmla="*/ 0 h 33"/>
                  <a:gd name="T8" fmla="*/ 20 w 20"/>
                  <a:gd name="T9" fmla="*/ 6 h 33"/>
                  <a:gd name="T10" fmla="*/ 8 w 20"/>
                  <a:gd name="T11" fmla="*/ 6 h 33"/>
                  <a:gd name="T12" fmla="*/ 8 w 20"/>
                  <a:gd name="T13" fmla="*/ 13 h 33"/>
                  <a:gd name="T14" fmla="*/ 19 w 20"/>
                  <a:gd name="T15" fmla="*/ 13 h 33"/>
                  <a:gd name="T16" fmla="*/ 19 w 20"/>
                  <a:gd name="T17" fmla="*/ 19 h 33"/>
                  <a:gd name="T18" fmla="*/ 8 w 20"/>
                  <a:gd name="T19" fmla="*/ 19 h 33"/>
                  <a:gd name="T20" fmla="*/ 8 w 20"/>
                  <a:gd name="T21" fmla="*/ 27 h 33"/>
                  <a:gd name="T22" fmla="*/ 20 w 20"/>
                  <a:gd name="T23" fmla="*/ 27 h 33"/>
                  <a:gd name="T24" fmla="*/ 20 w 20"/>
                  <a:gd name="T25"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 h="33">
                    <a:moveTo>
                      <a:pt x="20" y="33"/>
                    </a:moveTo>
                    <a:lnTo>
                      <a:pt x="0" y="33"/>
                    </a:lnTo>
                    <a:lnTo>
                      <a:pt x="0" y="0"/>
                    </a:lnTo>
                    <a:lnTo>
                      <a:pt x="20" y="0"/>
                    </a:lnTo>
                    <a:lnTo>
                      <a:pt x="20" y="6"/>
                    </a:lnTo>
                    <a:lnTo>
                      <a:pt x="8" y="6"/>
                    </a:lnTo>
                    <a:lnTo>
                      <a:pt x="8" y="13"/>
                    </a:lnTo>
                    <a:lnTo>
                      <a:pt x="19" y="13"/>
                    </a:lnTo>
                    <a:lnTo>
                      <a:pt x="19" y="19"/>
                    </a:lnTo>
                    <a:lnTo>
                      <a:pt x="8" y="19"/>
                    </a:lnTo>
                    <a:lnTo>
                      <a:pt x="8" y="27"/>
                    </a:lnTo>
                    <a:lnTo>
                      <a:pt x="20" y="27"/>
                    </a:lnTo>
                    <a:lnTo>
                      <a:pt x="20" y="33"/>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215" name="Freeform 52"/>
              <p:cNvSpPr>
                <a:spLocks/>
              </p:cNvSpPr>
              <p:nvPr/>
            </p:nvSpPr>
            <p:spPr bwMode="auto">
              <a:xfrm>
                <a:off x="2725369" y="3525793"/>
                <a:ext cx="29900" cy="42358"/>
              </a:xfrm>
              <a:custGeom>
                <a:avLst/>
                <a:gdLst>
                  <a:gd name="T0" fmla="*/ 0 w 20"/>
                  <a:gd name="T1" fmla="*/ 28 h 29"/>
                  <a:gd name="T2" fmla="*/ 0 w 20"/>
                  <a:gd name="T3" fmla="*/ 21 h 29"/>
                  <a:gd name="T4" fmla="*/ 4 w 20"/>
                  <a:gd name="T5" fmla="*/ 24 h 29"/>
                  <a:gd name="T6" fmla="*/ 8 w 20"/>
                  <a:gd name="T7" fmla="*/ 24 h 29"/>
                  <a:gd name="T8" fmla="*/ 10 w 20"/>
                  <a:gd name="T9" fmla="*/ 24 h 29"/>
                  <a:gd name="T10" fmla="*/ 12 w 20"/>
                  <a:gd name="T11" fmla="*/ 24 h 29"/>
                  <a:gd name="T12" fmla="*/ 13 w 20"/>
                  <a:gd name="T13" fmla="*/ 23 h 29"/>
                  <a:gd name="T14" fmla="*/ 13 w 20"/>
                  <a:gd name="T15" fmla="*/ 21 h 29"/>
                  <a:gd name="T16" fmla="*/ 12 w 20"/>
                  <a:gd name="T17" fmla="*/ 20 h 29"/>
                  <a:gd name="T18" fmla="*/ 11 w 20"/>
                  <a:gd name="T19" fmla="*/ 19 h 29"/>
                  <a:gd name="T20" fmla="*/ 9 w 20"/>
                  <a:gd name="T21" fmla="*/ 18 h 29"/>
                  <a:gd name="T22" fmla="*/ 7 w 20"/>
                  <a:gd name="T23" fmla="*/ 17 h 29"/>
                  <a:gd name="T24" fmla="*/ 2 w 20"/>
                  <a:gd name="T25" fmla="*/ 13 h 29"/>
                  <a:gd name="T26" fmla="*/ 0 w 20"/>
                  <a:gd name="T27" fmla="*/ 9 h 29"/>
                  <a:gd name="T28" fmla="*/ 1 w 20"/>
                  <a:gd name="T29" fmla="*/ 5 h 29"/>
                  <a:gd name="T30" fmla="*/ 4 w 20"/>
                  <a:gd name="T31" fmla="*/ 2 h 29"/>
                  <a:gd name="T32" fmla="*/ 7 w 20"/>
                  <a:gd name="T33" fmla="*/ 1 h 29"/>
                  <a:gd name="T34" fmla="*/ 11 w 20"/>
                  <a:gd name="T35" fmla="*/ 0 h 29"/>
                  <a:gd name="T36" fmla="*/ 15 w 20"/>
                  <a:gd name="T37" fmla="*/ 1 h 29"/>
                  <a:gd name="T38" fmla="*/ 18 w 20"/>
                  <a:gd name="T39" fmla="*/ 1 h 29"/>
                  <a:gd name="T40" fmla="*/ 18 w 20"/>
                  <a:gd name="T41" fmla="*/ 7 h 29"/>
                  <a:gd name="T42" fmla="*/ 17 w 20"/>
                  <a:gd name="T43" fmla="*/ 6 h 29"/>
                  <a:gd name="T44" fmla="*/ 15 w 20"/>
                  <a:gd name="T45" fmla="*/ 6 h 29"/>
                  <a:gd name="T46" fmla="*/ 13 w 20"/>
                  <a:gd name="T47" fmla="*/ 5 h 29"/>
                  <a:gd name="T48" fmla="*/ 12 w 20"/>
                  <a:gd name="T49" fmla="*/ 5 h 29"/>
                  <a:gd name="T50" fmla="*/ 10 w 20"/>
                  <a:gd name="T51" fmla="*/ 5 h 29"/>
                  <a:gd name="T52" fmla="*/ 8 w 20"/>
                  <a:gd name="T53" fmla="*/ 6 h 29"/>
                  <a:gd name="T54" fmla="*/ 7 w 20"/>
                  <a:gd name="T55" fmla="*/ 7 h 29"/>
                  <a:gd name="T56" fmla="*/ 7 w 20"/>
                  <a:gd name="T57" fmla="*/ 8 h 29"/>
                  <a:gd name="T58" fmla="*/ 7 w 20"/>
                  <a:gd name="T59" fmla="*/ 9 h 29"/>
                  <a:gd name="T60" fmla="*/ 8 w 20"/>
                  <a:gd name="T61" fmla="*/ 10 h 29"/>
                  <a:gd name="T62" fmla="*/ 10 w 20"/>
                  <a:gd name="T63" fmla="*/ 11 h 29"/>
                  <a:gd name="T64" fmla="*/ 12 w 20"/>
                  <a:gd name="T65" fmla="*/ 12 h 29"/>
                  <a:gd name="T66" fmla="*/ 15 w 20"/>
                  <a:gd name="T67" fmla="*/ 14 h 29"/>
                  <a:gd name="T68" fmla="*/ 18 w 20"/>
                  <a:gd name="T69" fmla="*/ 16 h 29"/>
                  <a:gd name="T70" fmla="*/ 19 w 20"/>
                  <a:gd name="T71" fmla="*/ 18 h 29"/>
                  <a:gd name="T72" fmla="*/ 20 w 20"/>
                  <a:gd name="T73" fmla="*/ 21 h 29"/>
                  <a:gd name="T74" fmla="*/ 19 w 20"/>
                  <a:gd name="T75" fmla="*/ 25 h 29"/>
                  <a:gd name="T76" fmla="*/ 16 w 20"/>
                  <a:gd name="T77" fmla="*/ 27 h 29"/>
                  <a:gd name="T78" fmla="*/ 13 w 20"/>
                  <a:gd name="T79" fmla="*/ 29 h 29"/>
                  <a:gd name="T80" fmla="*/ 8 w 20"/>
                  <a:gd name="T81" fmla="*/ 29 h 29"/>
                  <a:gd name="T82" fmla="*/ 4 w 20"/>
                  <a:gd name="T83" fmla="*/ 29 h 29"/>
                  <a:gd name="T84" fmla="*/ 0 w 20"/>
                  <a:gd name="T85" fmla="*/ 28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0" h="29">
                    <a:moveTo>
                      <a:pt x="0" y="28"/>
                    </a:moveTo>
                    <a:cubicBezTo>
                      <a:pt x="0" y="21"/>
                      <a:pt x="0" y="21"/>
                      <a:pt x="0" y="21"/>
                    </a:cubicBezTo>
                    <a:cubicBezTo>
                      <a:pt x="2" y="22"/>
                      <a:pt x="3" y="23"/>
                      <a:pt x="4" y="24"/>
                    </a:cubicBezTo>
                    <a:cubicBezTo>
                      <a:pt x="5" y="24"/>
                      <a:pt x="7" y="24"/>
                      <a:pt x="8" y="24"/>
                    </a:cubicBezTo>
                    <a:cubicBezTo>
                      <a:pt x="9" y="24"/>
                      <a:pt x="10" y="24"/>
                      <a:pt x="10" y="24"/>
                    </a:cubicBezTo>
                    <a:cubicBezTo>
                      <a:pt x="11" y="24"/>
                      <a:pt x="11" y="24"/>
                      <a:pt x="12" y="24"/>
                    </a:cubicBezTo>
                    <a:cubicBezTo>
                      <a:pt x="12" y="23"/>
                      <a:pt x="12" y="23"/>
                      <a:pt x="13" y="23"/>
                    </a:cubicBezTo>
                    <a:cubicBezTo>
                      <a:pt x="13" y="22"/>
                      <a:pt x="13" y="22"/>
                      <a:pt x="13" y="21"/>
                    </a:cubicBezTo>
                    <a:cubicBezTo>
                      <a:pt x="13" y="21"/>
                      <a:pt x="13" y="20"/>
                      <a:pt x="12" y="20"/>
                    </a:cubicBezTo>
                    <a:cubicBezTo>
                      <a:pt x="12" y="20"/>
                      <a:pt x="12" y="19"/>
                      <a:pt x="11" y="19"/>
                    </a:cubicBezTo>
                    <a:cubicBezTo>
                      <a:pt x="11" y="18"/>
                      <a:pt x="10" y="18"/>
                      <a:pt x="9" y="18"/>
                    </a:cubicBezTo>
                    <a:cubicBezTo>
                      <a:pt x="8" y="17"/>
                      <a:pt x="8" y="17"/>
                      <a:pt x="7" y="17"/>
                    </a:cubicBezTo>
                    <a:cubicBezTo>
                      <a:pt x="5" y="16"/>
                      <a:pt x="3" y="15"/>
                      <a:pt x="2" y="13"/>
                    </a:cubicBezTo>
                    <a:cubicBezTo>
                      <a:pt x="1" y="12"/>
                      <a:pt x="0" y="10"/>
                      <a:pt x="0" y="9"/>
                    </a:cubicBezTo>
                    <a:cubicBezTo>
                      <a:pt x="0" y="7"/>
                      <a:pt x="1" y="6"/>
                      <a:pt x="1" y="5"/>
                    </a:cubicBezTo>
                    <a:cubicBezTo>
                      <a:pt x="2" y="4"/>
                      <a:pt x="3" y="3"/>
                      <a:pt x="4" y="2"/>
                    </a:cubicBezTo>
                    <a:cubicBezTo>
                      <a:pt x="5" y="2"/>
                      <a:pt x="6" y="1"/>
                      <a:pt x="7" y="1"/>
                    </a:cubicBezTo>
                    <a:cubicBezTo>
                      <a:pt x="8" y="0"/>
                      <a:pt x="10" y="0"/>
                      <a:pt x="11" y="0"/>
                    </a:cubicBezTo>
                    <a:cubicBezTo>
                      <a:pt x="13" y="0"/>
                      <a:pt x="14" y="0"/>
                      <a:pt x="15" y="1"/>
                    </a:cubicBezTo>
                    <a:cubicBezTo>
                      <a:pt x="16" y="1"/>
                      <a:pt x="17" y="1"/>
                      <a:pt x="18" y="1"/>
                    </a:cubicBezTo>
                    <a:cubicBezTo>
                      <a:pt x="18" y="7"/>
                      <a:pt x="18" y="7"/>
                      <a:pt x="18" y="7"/>
                    </a:cubicBezTo>
                    <a:cubicBezTo>
                      <a:pt x="18" y="7"/>
                      <a:pt x="17" y="7"/>
                      <a:pt x="17" y="6"/>
                    </a:cubicBezTo>
                    <a:cubicBezTo>
                      <a:pt x="16" y="6"/>
                      <a:pt x="16" y="6"/>
                      <a:pt x="15" y="6"/>
                    </a:cubicBezTo>
                    <a:cubicBezTo>
                      <a:pt x="14" y="6"/>
                      <a:pt x="14" y="5"/>
                      <a:pt x="13" y="5"/>
                    </a:cubicBezTo>
                    <a:cubicBezTo>
                      <a:pt x="13" y="5"/>
                      <a:pt x="12" y="5"/>
                      <a:pt x="12" y="5"/>
                    </a:cubicBezTo>
                    <a:cubicBezTo>
                      <a:pt x="11" y="5"/>
                      <a:pt x="10" y="5"/>
                      <a:pt x="10" y="5"/>
                    </a:cubicBezTo>
                    <a:cubicBezTo>
                      <a:pt x="9" y="6"/>
                      <a:pt x="9" y="6"/>
                      <a:pt x="8" y="6"/>
                    </a:cubicBezTo>
                    <a:cubicBezTo>
                      <a:pt x="8" y="6"/>
                      <a:pt x="8" y="7"/>
                      <a:pt x="7" y="7"/>
                    </a:cubicBezTo>
                    <a:cubicBezTo>
                      <a:pt x="7" y="7"/>
                      <a:pt x="7" y="8"/>
                      <a:pt x="7" y="8"/>
                    </a:cubicBezTo>
                    <a:cubicBezTo>
                      <a:pt x="7" y="9"/>
                      <a:pt x="7" y="9"/>
                      <a:pt x="7" y="9"/>
                    </a:cubicBezTo>
                    <a:cubicBezTo>
                      <a:pt x="8" y="10"/>
                      <a:pt x="8" y="10"/>
                      <a:pt x="8" y="10"/>
                    </a:cubicBezTo>
                    <a:cubicBezTo>
                      <a:pt x="9" y="11"/>
                      <a:pt x="9" y="11"/>
                      <a:pt x="10" y="11"/>
                    </a:cubicBezTo>
                    <a:cubicBezTo>
                      <a:pt x="11" y="12"/>
                      <a:pt x="11" y="12"/>
                      <a:pt x="12" y="12"/>
                    </a:cubicBezTo>
                    <a:cubicBezTo>
                      <a:pt x="13" y="13"/>
                      <a:pt x="14" y="13"/>
                      <a:pt x="15" y="14"/>
                    </a:cubicBezTo>
                    <a:cubicBezTo>
                      <a:pt x="16" y="14"/>
                      <a:pt x="17" y="15"/>
                      <a:pt x="18" y="16"/>
                    </a:cubicBezTo>
                    <a:cubicBezTo>
                      <a:pt x="18" y="16"/>
                      <a:pt x="19" y="17"/>
                      <a:pt x="19" y="18"/>
                    </a:cubicBezTo>
                    <a:cubicBezTo>
                      <a:pt x="19" y="19"/>
                      <a:pt x="20" y="20"/>
                      <a:pt x="20" y="21"/>
                    </a:cubicBezTo>
                    <a:cubicBezTo>
                      <a:pt x="20" y="22"/>
                      <a:pt x="19" y="24"/>
                      <a:pt x="19" y="25"/>
                    </a:cubicBezTo>
                    <a:cubicBezTo>
                      <a:pt x="18" y="26"/>
                      <a:pt x="17" y="27"/>
                      <a:pt x="16" y="27"/>
                    </a:cubicBezTo>
                    <a:cubicBezTo>
                      <a:pt x="15" y="28"/>
                      <a:pt x="14" y="29"/>
                      <a:pt x="13" y="29"/>
                    </a:cubicBezTo>
                    <a:cubicBezTo>
                      <a:pt x="11" y="29"/>
                      <a:pt x="10" y="29"/>
                      <a:pt x="8" y="29"/>
                    </a:cubicBezTo>
                    <a:cubicBezTo>
                      <a:pt x="7" y="29"/>
                      <a:pt x="5" y="29"/>
                      <a:pt x="4" y="29"/>
                    </a:cubicBezTo>
                    <a:cubicBezTo>
                      <a:pt x="3" y="29"/>
                      <a:pt x="1" y="28"/>
                      <a:pt x="0" y="28"/>
                    </a:cubicBez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216" name="Freeform 53"/>
              <p:cNvSpPr>
                <a:spLocks/>
              </p:cNvSpPr>
              <p:nvPr/>
            </p:nvSpPr>
            <p:spPr bwMode="auto">
              <a:xfrm>
                <a:off x="2760252" y="3525793"/>
                <a:ext cx="27408" cy="42358"/>
              </a:xfrm>
              <a:custGeom>
                <a:avLst/>
                <a:gdLst>
                  <a:gd name="T0" fmla="*/ 0 w 19"/>
                  <a:gd name="T1" fmla="*/ 28 h 29"/>
                  <a:gd name="T2" fmla="*/ 0 w 19"/>
                  <a:gd name="T3" fmla="*/ 21 h 29"/>
                  <a:gd name="T4" fmla="*/ 4 w 19"/>
                  <a:gd name="T5" fmla="*/ 24 h 29"/>
                  <a:gd name="T6" fmla="*/ 8 w 19"/>
                  <a:gd name="T7" fmla="*/ 24 h 29"/>
                  <a:gd name="T8" fmla="*/ 10 w 19"/>
                  <a:gd name="T9" fmla="*/ 24 h 29"/>
                  <a:gd name="T10" fmla="*/ 11 w 19"/>
                  <a:gd name="T11" fmla="*/ 24 h 29"/>
                  <a:gd name="T12" fmla="*/ 12 w 19"/>
                  <a:gd name="T13" fmla="*/ 23 h 29"/>
                  <a:gd name="T14" fmla="*/ 12 w 19"/>
                  <a:gd name="T15" fmla="*/ 21 h 29"/>
                  <a:gd name="T16" fmla="*/ 12 w 19"/>
                  <a:gd name="T17" fmla="*/ 20 h 29"/>
                  <a:gd name="T18" fmla="*/ 11 w 19"/>
                  <a:gd name="T19" fmla="*/ 19 h 29"/>
                  <a:gd name="T20" fmla="*/ 9 w 19"/>
                  <a:gd name="T21" fmla="*/ 18 h 29"/>
                  <a:gd name="T22" fmla="*/ 6 w 19"/>
                  <a:gd name="T23" fmla="*/ 17 h 29"/>
                  <a:gd name="T24" fmla="*/ 1 w 19"/>
                  <a:gd name="T25" fmla="*/ 13 h 29"/>
                  <a:gd name="T26" fmla="*/ 0 w 19"/>
                  <a:gd name="T27" fmla="*/ 9 h 29"/>
                  <a:gd name="T28" fmla="*/ 1 w 19"/>
                  <a:gd name="T29" fmla="*/ 5 h 29"/>
                  <a:gd name="T30" fmla="*/ 3 w 19"/>
                  <a:gd name="T31" fmla="*/ 2 h 29"/>
                  <a:gd name="T32" fmla="*/ 7 w 19"/>
                  <a:gd name="T33" fmla="*/ 1 h 29"/>
                  <a:gd name="T34" fmla="*/ 11 w 19"/>
                  <a:gd name="T35" fmla="*/ 0 h 29"/>
                  <a:gd name="T36" fmla="*/ 15 w 19"/>
                  <a:gd name="T37" fmla="*/ 1 h 29"/>
                  <a:gd name="T38" fmla="*/ 18 w 19"/>
                  <a:gd name="T39" fmla="*/ 1 h 29"/>
                  <a:gd name="T40" fmla="*/ 18 w 19"/>
                  <a:gd name="T41" fmla="*/ 7 h 29"/>
                  <a:gd name="T42" fmla="*/ 16 w 19"/>
                  <a:gd name="T43" fmla="*/ 6 h 29"/>
                  <a:gd name="T44" fmla="*/ 15 w 19"/>
                  <a:gd name="T45" fmla="*/ 6 h 29"/>
                  <a:gd name="T46" fmla="*/ 13 w 19"/>
                  <a:gd name="T47" fmla="*/ 5 h 29"/>
                  <a:gd name="T48" fmla="*/ 11 w 19"/>
                  <a:gd name="T49" fmla="*/ 5 h 29"/>
                  <a:gd name="T50" fmla="*/ 9 w 19"/>
                  <a:gd name="T51" fmla="*/ 5 h 29"/>
                  <a:gd name="T52" fmla="*/ 8 w 19"/>
                  <a:gd name="T53" fmla="*/ 6 h 29"/>
                  <a:gd name="T54" fmla="*/ 7 w 19"/>
                  <a:gd name="T55" fmla="*/ 7 h 29"/>
                  <a:gd name="T56" fmla="*/ 6 w 19"/>
                  <a:gd name="T57" fmla="*/ 8 h 29"/>
                  <a:gd name="T58" fmla="*/ 7 w 19"/>
                  <a:gd name="T59" fmla="*/ 9 h 29"/>
                  <a:gd name="T60" fmla="*/ 8 w 19"/>
                  <a:gd name="T61" fmla="*/ 10 h 29"/>
                  <a:gd name="T62" fmla="*/ 10 w 19"/>
                  <a:gd name="T63" fmla="*/ 11 h 29"/>
                  <a:gd name="T64" fmla="*/ 12 w 19"/>
                  <a:gd name="T65" fmla="*/ 12 h 29"/>
                  <a:gd name="T66" fmla="*/ 15 w 19"/>
                  <a:gd name="T67" fmla="*/ 14 h 29"/>
                  <a:gd name="T68" fmla="*/ 17 w 19"/>
                  <a:gd name="T69" fmla="*/ 16 h 29"/>
                  <a:gd name="T70" fmla="*/ 19 w 19"/>
                  <a:gd name="T71" fmla="*/ 18 h 29"/>
                  <a:gd name="T72" fmla="*/ 19 w 19"/>
                  <a:gd name="T73" fmla="*/ 21 h 29"/>
                  <a:gd name="T74" fmla="*/ 18 w 19"/>
                  <a:gd name="T75" fmla="*/ 25 h 29"/>
                  <a:gd name="T76" fmla="*/ 16 w 19"/>
                  <a:gd name="T77" fmla="*/ 27 h 29"/>
                  <a:gd name="T78" fmla="*/ 12 w 19"/>
                  <a:gd name="T79" fmla="*/ 29 h 29"/>
                  <a:gd name="T80" fmla="*/ 8 w 19"/>
                  <a:gd name="T81" fmla="*/ 29 h 29"/>
                  <a:gd name="T82" fmla="*/ 4 w 19"/>
                  <a:gd name="T83" fmla="*/ 29 h 29"/>
                  <a:gd name="T84" fmla="*/ 0 w 19"/>
                  <a:gd name="T85" fmla="*/ 28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9" h="29">
                    <a:moveTo>
                      <a:pt x="0" y="28"/>
                    </a:moveTo>
                    <a:cubicBezTo>
                      <a:pt x="0" y="21"/>
                      <a:pt x="0" y="21"/>
                      <a:pt x="0" y="21"/>
                    </a:cubicBezTo>
                    <a:cubicBezTo>
                      <a:pt x="1" y="22"/>
                      <a:pt x="2" y="23"/>
                      <a:pt x="4" y="24"/>
                    </a:cubicBezTo>
                    <a:cubicBezTo>
                      <a:pt x="5" y="24"/>
                      <a:pt x="6" y="24"/>
                      <a:pt x="8" y="24"/>
                    </a:cubicBezTo>
                    <a:cubicBezTo>
                      <a:pt x="8" y="24"/>
                      <a:pt x="9" y="24"/>
                      <a:pt x="10" y="24"/>
                    </a:cubicBezTo>
                    <a:cubicBezTo>
                      <a:pt x="10" y="24"/>
                      <a:pt x="11" y="24"/>
                      <a:pt x="11" y="24"/>
                    </a:cubicBezTo>
                    <a:cubicBezTo>
                      <a:pt x="12" y="23"/>
                      <a:pt x="12" y="23"/>
                      <a:pt x="12" y="23"/>
                    </a:cubicBezTo>
                    <a:cubicBezTo>
                      <a:pt x="12" y="22"/>
                      <a:pt x="12" y="22"/>
                      <a:pt x="12" y="21"/>
                    </a:cubicBezTo>
                    <a:cubicBezTo>
                      <a:pt x="12" y="21"/>
                      <a:pt x="12" y="20"/>
                      <a:pt x="12" y="20"/>
                    </a:cubicBezTo>
                    <a:cubicBezTo>
                      <a:pt x="12" y="20"/>
                      <a:pt x="11" y="19"/>
                      <a:pt x="11" y="19"/>
                    </a:cubicBezTo>
                    <a:cubicBezTo>
                      <a:pt x="10" y="18"/>
                      <a:pt x="9" y="18"/>
                      <a:pt x="9" y="18"/>
                    </a:cubicBezTo>
                    <a:cubicBezTo>
                      <a:pt x="8" y="17"/>
                      <a:pt x="7" y="17"/>
                      <a:pt x="6" y="17"/>
                    </a:cubicBezTo>
                    <a:cubicBezTo>
                      <a:pt x="4" y="16"/>
                      <a:pt x="2" y="15"/>
                      <a:pt x="1" y="13"/>
                    </a:cubicBezTo>
                    <a:cubicBezTo>
                      <a:pt x="0" y="12"/>
                      <a:pt x="0" y="10"/>
                      <a:pt x="0" y="9"/>
                    </a:cubicBezTo>
                    <a:cubicBezTo>
                      <a:pt x="0" y="7"/>
                      <a:pt x="0" y="6"/>
                      <a:pt x="1" y="5"/>
                    </a:cubicBezTo>
                    <a:cubicBezTo>
                      <a:pt x="1" y="4"/>
                      <a:pt x="2" y="3"/>
                      <a:pt x="3" y="2"/>
                    </a:cubicBezTo>
                    <a:cubicBezTo>
                      <a:pt x="4" y="2"/>
                      <a:pt x="5" y="1"/>
                      <a:pt x="7" y="1"/>
                    </a:cubicBezTo>
                    <a:cubicBezTo>
                      <a:pt x="8" y="0"/>
                      <a:pt x="9" y="0"/>
                      <a:pt x="11" y="0"/>
                    </a:cubicBezTo>
                    <a:cubicBezTo>
                      <a:pt x="12" y="0"/>
                      <a:pt x="14" y="0"/>
                      <a:pt x="15" y="1"/>
                    </a:cubicBezTo>
                    <a:cubicBezTo>
                      <a:pt x="16" y="1"/>
                      <a:pt x="17" y="1"/>
                      <a:pt x="18" y="1"/>
                    </a:cubicBezTo>
                    <a:cubicBezTo>
                      <a:pt x="18" y="7"/>
                      <a:pt x="18" y="7"/>
                      <a:pt x="18" y="7"/>
                    </a:cubicBezTo>
                    <a:cubicBezTo>
                      <a:pt x="17" y="7"/>
                      <a:pt x="17" y="7"/>
                      <a:pt x="16" y="6"/>
                    </a:cubicBezTo>
                    <a:cubicBezTo>
                      <a:pt x="16" y="6"/>
                      <a:pt x="15" y="6"/>
                      <a:pt x="15" y="6"/>
                    </a:cubicBezTo>
                    <a:cubicBezTo>
                      <a:pt x="14" y="6"/>
                      <a:pt x="13" y="5"/>
                      <a:pt x="13" y="5"/>
                    </a:cubicBezTo>
                    <a:cubicBezTo>
                      <a:pt x="12" y="5"/>
                      <a:pt x="12" y="5"/>
                      <a:pt x="11" y="5"/>
                    </a:cubicBezTo>
                    <a:cubicBezTo>
                      <a:pt x="10" y="5"/>
                      <a:pt x="10" y="5"/>
                      <a:pt x="9" y="5"/>
                    </a:cubicBezTo>
                    <a:cubicBezTo>
                      <a:pt x="9" y="6"/>
                      <a:pt x="8" y="6"/>
                      <a:pt x="8" y="6"/>
                    </a:cubicBezTo>
                    <a:cubicBezTo>
                      <a:pt x="7" y="6"/>
                      <a:pt x="7" y="7"/>
                      <a:pt x="7" y="7"/>
                    </a:cubicBezTo>
                    <a:cubicBezTo>
                      <a:pt x="7" y="7"/>
                      <a:pt x="6" y="8"/>
                      <a:pt x="6" y="8"/>
                    </a:cubicBezTo>
                    <a:cubicBezTo>
                      <a:pt x="6" y="9"/>
                      <a:pt x="7" y="9"/>
                      <a:pt x="7" y="9"/>
                    </a:cubicBezTo>
                    <a:cubicBezTo>
                      <a:pt x="7" y="10"/>
                      <a:pt x="7" y="10"/>
                      <a:pt x="8" y="10"/>
                    </a:cubicBezTo>
                    <a:cubicBezTo>
                      <a:pt x="8" y="11"/>
                      <a:pt x="9" y="11"/>
                      <a:pt x="10" y="11"/>
                    </a:cubicBezTo>
                    <a:cubicBezTo>
                      <a:pt x="10" y="12"/>
                      <a:pt x="11" y="12"/>
                      <a:pt x="12" y="12"/>
                    </a:cubicBezTo>
                    <a:cubicBezTo>
                      <a:pt x="13" y="13"/>
                      <a:pt x="14" y="13"/>
                      <a:pt x="15" y="14"/>
                    </a:cubicBezTo>
                    <a:cubicBezTo>
                      <a:pt x="16" y="14"/>
                      <a:pt x="16" y="15"/>
                      <a:pt x="17" y="16"/>
                    </a:cubicBezTo>
                    <a:cubicBezTo>
                      <a:pt x="18" y="16"/>
                      <a:pt x="18" y="17"/>
                      <a:pt x="19" y="18"/>
                    </a:cubicBezTo>
                    <a:cubicBezTo>
                      <a:pt x="19" y="19"/>
                      <a:pt x="19" y="20"/>
                      <a:pt x="19" y="21"/>
                    </a:cubicBezTo>
                    <a:cubicBezTo>
                      <a:pt x="19" y="22"/>
                      <a:pt x="19" y="24"/>
                      <a:pt x="18" y="25"/>
                    </a:cubicBezTo>
                    <a:cubicBezTo>
                      <a:pt x="18" y="26"/>
                      <a:pt x="17" y="27"/>
                      <a:pt x="16" y="27"/>
                    </a:cubicBezTo>
                    <a:cubicBezTo>
                      <a:pt x="15" y="28"/>
                      <a:pt x="14" y="29"/>
                      <a:pt x="12" y="29"/>
                    </a:cubicBezTo>
                    <a:cubicBezTo>
                      <a:pt x="11" y="29"/>
                      <a:pt x="9" y="29"/>
                      <a:pt x="8" y="29"/>
                    </a:cubicBezTo>
                    <a:cubicBezTo>
                      <a:pt x="6" y="29"/>
                      <a:pt x="5" y="29"/>
                      <a:pt x="4" y="29"/>
                    </a:cubicBezTo>
                    <a:cubicBezTo>
                      <a:pt x="2" y="29"/>
                      <a:pt x="1" y="28"/>
                      <a:pt x="0" y="28"/>
                    </a:cubicBez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217" name="Freeform 54"/>
              <p:cNvSpPr>
                <a:spLocks noEditPoints="1"/>
              </p:cNvSpPr>
              <p:nvPr/>
            </p:nvSpPr>
            <p:spPr bwMode="auto">
              <a:xfrm>
                <a:off x="2512334" y="3598051"/>
                <a:ext cx="39866" cy="41113"/>
              </a:xfrm>
              <a:custGeom>
                <a:avLst/>
                <a:gdLst>
                  <a:gd name="T0" fmla="*/ 27 w 27"/>
                  <a:gd name="T1" fmla="*/ 28 h 28"/>
                  <a:gd name="T2" fmla="*/ 21 w 27"/>
                  <a:gd name="T3" fmla="*/ 28 h 28"/>
                  <a:gd name="T4" fmla="*/ 19 w 27"/>
                  <a:gd name="T5" fmla="*/ 22 h 28"/>
                  <a:gd name="T6" fmla="*/ 9 w 27"/>
                  <a:gd name="T7" fmla="*/ 22 h 28"/>
                  <a:gd name="T8" fmla="*/ 7 w 27"/>
                  <a:gd name="T9" fmla="*/ 28 h 28"/>
                  <a:gd name="T10" fmla="*/ 0 w 27"/>
                  <a:gd name="T11" fmla="*/ 28 h 28"/>
                  <a:gd name="T12" fmla="*/ 10 w 27"/>
                  <a:gd name="T13" fmla="*/ 0 h 28"/>
                  <a:gd name="T14" fmla="*/ 18 w 27"/>
                  <a:gd name="T15" fmla="*/ 0 h 28"/>
                  <a:gd name="T16" fmla="*/ 27 w 27"/>
                  <a:gd name="T17" fmla="*/ 28 h 28"/>
                  <a:gd name="T18" fmla="*/ 17 w 27"/>
                  <a:gd name="T19" fmla="*/ 17 h 28"/>
                  <a:gd name="T20" fmla="*/ 14 w 27"/>
                  <a:gd name="T21" fmla="*/ 7 h 28"/>
                  <a:gd name="T22" fmla="*/ 14 w 27"/>
                  <a:gd name="T23" fmla="*/ 5 h 28"/>
                  <a:gd name="T24" fmla="*/ 14 w 27"/>
                  <a:gd name="T25" fmla="*/ 5 h 28"/>
                  <a:gd name="T26" fmla="*/ 13 w 27"/>
                  <a:gd name="T27" fmla="*/ 7 h 28"/>
                  <a:gd name="T28" fmla="*/ 10 w 27"/>
                  <a:gd name="T29" fmla="*/ 17 h 28"/>
                  <a:gd name="T30" fmla="*/ 17 w 27"/>
                  <a:gd name="T31" fmla="*/ 17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 h="28">
                    <a:moveTo>
                      <a:pt x="27" y="28"/>
                    </a:moveTo>
                    <a:cubicBezTo>
                      <a:pt x="21" y="28"/>
                      <a:pt x="21" y="28"/>
                      <a:pt x="21" y="28"/>
                    </a:cubicBezTo>
                    <a:cubicBezTo>
                      <a:pt x="19" y="22"/>
                      <a:pt x="19" y="22"/>
                      <a:pt x="19" y="22"/>
                    </a:cubicBezTo>
                    <a:cubicBezTo>
                      <a:pt x="9" y="22"/>
                      <a:pt x="9" y="22"/>
                      <a:pt x="9" y="22"/>
                    </a:cubicBezTo>
                    <a:cubicBezTo>
                      <a:pt x="7" y="28"/>
                      <a:pt x="7" y="28"/>
                      <a:pt x="7" y="28"/>
                    </a:cubicBezTo>
                    <a:cubicBezTo>
                      <a:pt x="0" y="28"/>
                      <a:pt x="0" y="28"/>
                      <a:pt x="0" y="28"/>
                    </a:cubicBezTo>
                    <a:cubicBezTo>
                      <a:pt x="10" y="0"/>
                      <a:pt x="10" y="0"/>
                      <a:pt x="10" y="0"/>
                    </a:cubicBezTo>
                    <a:cubicBezTo>
                      <a:pt x="18" y="0"/>
                      <a:pt x="18" y="0"/>
                      <a:pt x="18" y="0"/>
                    </a:cubicBezTo>
                    <a:lnTo>
                      <a:pt x="27" y="28"/>
                    </a:lnTo>
                    <a:close/>
                    <a:moveTo>
                      <a:pt x="17" y="17"/>
                    </a:moveTo>
                    <a:cubicBezTo>
                      <a:pt x="14" y="7"/>
                      <a:pt x="14" y="7"/>
                      <a:pt x="14" y="7"/>
                    </a:cubicBezTo>
                    <a:cubicBezTo>
                      <a:pt x="14" y="7"/>
                      <a:pt x="14" y="6"/>
                      <a:pt x="14" y="5"/>
                    </a:cubicBezTo>
                    <a:cubicBezTo>
                      <a:pt x="14" y="5"/>
                      <a:pt x="14" y="5"/>
                      <a:pt x="14" y="5"/>
                    </a:cubicBezTo>
                    <a:cubicBezTo>
                      <a:pt x="13" y="6"/>
                      <a:pt x="13" y="7"/>
                      <a:pt x="13" y="7"/>
                    </a:cubicBezTo>
                    <a:cubicBezTo>
                      <a:pt x="10" y="17"/>
                      <a:pt x="10" y="17"/>
                      <a:pt x="10" y="17"/>
                    </a:cubicBezTo>
                    <a:lnTo>
                      <a:pt x="17" y="17"/>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218" name="Freeform 55"/>
              <p:cNvSpPr>
                <a:spLocks noEditPoints="1"/>
              </p:cNvSpPr>
              <p:nvPr/>
            </p:nvSpPr>
            <p:spPr bwMode="auto">
              <a:xfrm>
                <a:off x="2558429" y="3598051"/>
                <a:ext cx="31146" cy="41113"/>
              </a:xfrm>
              <a:custGeom>
                <a:avLst/>
                <a:gdLst>
                  <a:gd name="T0" fmla="*/ 6 w 21"/>
                  <a:gd name="T1" fmla="*/ 18 h 28"/>
                  <a:gd name="T2" fmla="*/ 6 w 21"/>
                  <a:gd name="T3" fmla="*/ 28 h 28"/>
                  <a:gd name="T4" fmla="*/ 0 w 21"/>
                  <a:gd name="T5" fmla="*/ 28 h 28"/>
                  <a:gd name="T6" fmla="*/ 0 w 21"/>
                  <a:gd name="T7" fmla="*/ 0 h 28"/>
                  <a:gd name="T8" fmla="*/ 10 w 21"/>
                  <a:gd name="T9" fmla="*/ 0 h 28"/>
                  <a:gd name="T10" fmla="*/ 21 w 21"/>
                  <a:gd name="T11" fmla="*/ 9 h 28"/>
                  <a:gd name="T12" fmla="*/ 17 w 21"/>
                  <a:gd name="T13" fmla="*/ 16 h 28"/>
                  <a:gd name="T14" fmla="*/ 9 w 21"/>
                  <a:gd name="T15" fmla="*/ 18 h 28"/>
                  <a:gd name="T16" fmla="*/ 6 w 21"/>
                  <a:gd name="T17" fmla="*/ 18 h 28"/>
                  <a:gd name="T18" fmla="*/ 6 w 21"/>
                  <a:gd name="T19" fmla="*/ 5 h 28"/>
                  <a:gd name="T20" fmla="*/ 6 w 21"/>
                  <a:gd name="T21" fmla="*/ 13 h 28"/>
                  <a:gd name="T22" fmla="*/ 9 w 21"/>
                  <a:gd name="T23" fmla="*/ 13 h 28"/>
                  <a:gd name="T24" fmla="*/ 14 w 21"/>
                  <a:gd name="T25" fmla="*/ 9 h 28"/>
                  <a:gd name="T26" fmla="*/ 9 w 21"/>
                  <a:gd name="T27" fmla="*/ 5 h 28"/>
                  <a:gd name="T28" fmla="*/ 6 w 21"/>
                  <a:gd name="T29" fmla="*/ 5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8">
                    <a:moveTo>
                      <a:pt x="6" y="18"/>
                    </a:moveTo>
                    <a:cubicBezTo>
                      <a:pt x="6" y="28"/>
                      <a:pt x="6" y="28"/>
                      <a:pt x="6" y="28"/>
                    </a:cubicBezTo>
                    <a:cubicBezTo>
                      <a:pt x="0" y="28"/>
                      <a:pt x="0" y="28"/>
                      <a:pt x="0" y="28"/>
                    </a:cubicBezTo>
                    <a:cubicBezTo>
                      <a:pt x="0" y="0"/>
                      <a:pt x="0" y="0"/>
                      <a:pt x="0" y="0"/>
                    </a:cubicBezTo>
                    <a:cubicBezTo>
                      <a:pt x="10" y="0"/>
                      <a:pt x="10" y="0"/>
                      <a:pt x="10" y="0"/>
                    </a:cubicBezTo>
                    <a:cubicBezTo>
                      <a:pt x="17" y="0"/>
                      <a:pt x="21" y="3"/>
                      <a:pt x="21" y="9"/>
                    </a:cubicBezTo>
                    <a:cubicBezTo>
                      <a:pt x="21" y="12"/>
                      <a:pt x="20" y="14"/>
                      <a:pt x="17" y="16"/>
                    </a:cubicBezTo>
                    <a:cubicBezTo>
                      <a:pt x="15" y="17"/>
                      <a:pt x="13" y="18"/>
                      <a:pt x="9" y="18"/>
                    </a:cubicBezTo>
                    <a:lnTo>
                      <a:pt x="6" y="18"/>
                    </a:lnTo>
                    <a:close/>
                    <a:moveTo>
                      <a:pt x="6" y="5"/>
                    </a:moveTo>
                    <a:cubicBezTo>
                      <a:pt x="6" y="13"/>
                      <a:pt x="6" y="13"/>
                      <a:pt x="6" y="13"/>
                    </a:cubicBezTo>
                    <a:cubicBezTo>
                      <a:pt x="9" y="13"/>
                      <a:pt x="9" y="13"/>
                      <a:pt x="9" y="13"/>
                    </a:cubicBezTo>
                    <a:cubicBezTo>
                      <a:pt x="12" y="13"/>
                      <a:pt x="14" y="12"/>
                      <a:pt x="14" y="9"/>
                    </a:cubicBezTo>
                    <a:cubicBezTo>
                      <a:pt x="14" y="6"/>
                      <a:pt x="12" y="5"/>
                      <a:pt x="9" y="5"/>
                    </a:cubicBezTo>
                    <a:lnTo>
                      <a:pt x="6" y="5"/>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219" name="Freeform 56"/>
              <p:cNvSpPr>
                <a:spLocks noEditPoints="1"/>
              </p:cNvSpPr>
              <p:nvPr/>
            </p:nvSpPr>
            <p:spPr bwMode="auto">
              <a:xfrm>
                <a:off x="2595803" y="3598051"/>
                <a:ext cx="29900" cy="41113"/>
              </a:xfrm>
              <a:custGeom>
                <a:avLst/>
                <a:gdLst>
                  <a:gd name="T0" fmla="*/ 6 w 20"/>
                  <a:gd name="T1" fmla="*/ 18 h 28"/>
                  <a:gd name="T2" fmla="*/ 6 w 20"/>
                  <a:gd name="T3" fmla="*/ 28 h 28"/>
                  <a:gd name="T4" fmla="*/ 0 w 20"/>
                  <a:gd name="T5" fmla="*/ 28 h 28"/>
                  <a:gd name="T6" fmla="*/ 0 w 20"/>
                  <a:gd name="T7" fmla="*/ 0 h 28"/>
                  <a:gd name="T8" fmla="*/ 10 w 20"/>
                  <a:gd name="T9" fmla="*/ 0 h 28"/>
                  <a:gd name="T10" fmla="*/ 20 w 20"/>
                  <a:gd name="T11" fmla="*/ 9 h 28"/>
                  <a:gd name="T12" fmla="*/ 17 w 20"/>
                  <a:gd name="T13" fmla="*/ 16 h 28"/>
                  <a:gd name="T14" fmla="*/ 9 w 20"/>
                  <a:gd name="T15" fmla="*/ 18 h 28"/>
                  <a:gd name="T16" fmla="*/ 6 w 20"/>
                  <a:gd name="T17" fmla="*/ 18 h 28"/>
                  <a:gd name="T18" fmla="*/ 6 w 20"/>
                  <a:gd name="T19" fmla="*/ 5 h 28"/>
                  <a:gd name="T20" fmla="*/ 6 w 20"/>
                  <a:gd name="T21" fmla="*/ 13 h 28"/>
                  <a:gd name="T22" fmla="*/ 8 w 20"/>
                  <a:gd name="T23" fmla="*/ 13 h 28"/>
                  <a:gd name="T24" fmla="*/ 13 w 20"/>
                  <a:gd name="T25" fmla="*/ 9 h 28"/>
                  <a:gd name="T26" fmla="*/ 8 w 20"/>
                  <a:gd name="T27" fmla="*/ 5 h 28"/>
                  <a:gd name="T28" fmla="*/ 6 w 20"/>
                  <a:gd name="T29" fmla="*/ 5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28">
                    <a:moveTo>
                      <a:pt x="6" y="18"/>
                    </a:moveTo>
                    <a:cubicBezTo>
                      <a:pt x="6" y="28"/>
                      <a:pt x="6" y="28"/>
                      <a:pt x="6" y="28"/>
                    </a:cubicBezTo>
                    <a:cubicBezTo>
                      <a:pt x="0" y="28"/>
                      <a:pt x="0" y="28"/>
                      <a:pt x="0" y="28"/>
                    </a:cubicBezTo>
                    <a:cubicBezTo>
                      <a:pt x="0" y="0"/>
                      <a:pt x="0" y="0"/>
                      <a:pt x="0" y="0"/>
                    </a:cubicBezTo>
                    <a:cubicBezTo>
                      <a:pt x="10" y="0"/>
                      <a:pt x="10" y="0"/>
                      <a:pt x="10" y="0"/>
                    </a:cubicBezTo>
                    <a:cubicBezTo>
                      <a:pt x="17" y="0"/>
                      <a:pt x="20" y="3"/>
                      <a:pt x="20" y="9"/>
                    </a:cubicBezTo>
                    <a:cubicBezTo>
                      <a:pt x="20" y="12"/>
                      <a:pt x="19" y="14"/>
                      <a:pt x="17" y="16"/>
                    </a:cubicBezTo>
                    <a:cubicBezTo>
                      <a:pt x="15" y="17"/>
                      <a:pt x="12" y="18"/>
                      <a:pt x="9" y="18"/>
                    </a:cubicBezTo>
                    <a:lnTo>
                      <a:pt x="6" y="18"/>
                    </a:lnTo>
                    <a:close/>
                    <a:moveTo>
                      <a:pt x="6" y="5"/>
                    </a:moveTo>
                    <a:cubicBezTo>
                      <a:pt x="6" y="13"/>
                      <a:pt x="6" y="13"/>
                      <a:pt x="6" y="13"/>
                    </a:cubicBezTo>
                    <a:cubicBezTo>
                      <a:pt x="8" y="13"/>
                      <a:pt x="8" y="13"/>
                      <a:pt x="8" y="13"/>
                    </a:cubicBezTo>
                    <a:cubicBezTo>
                      <a:pt x="12" y="13"/>
                      <a:pt x="13" y="12"/>
                      <a:pt x="13" y="9"/>
                    </a:cubicBezTo>
                    <a:cubicBezTo>
                      <a:pt x="13" y="6"/>
                      <a:pt x="12" y="5"/>
                      <a:pt x="8" y="5"/>
                    </a:cubicBezTo>
                    <a:lnTo>
                      <a:pt x="6" y="5"/>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220" name="Rectangle 57"/>
              <p:cNvSpPr>
                <a:spLocks noChangeArrowheads="1"/>
              </p:cNvSpPr>
              <p:nvPr/>
            </p:nvSpPr>
            <p:spPr bwMode="auto">
              <a:xfrm>
                <a:off x="2985746" y="2966419"/>
                <a:ext cx="241690" cy="241690"/>
              </a:xfrm>
              <a:prstGeom prst="rect">
                <a:avLst/>
              </a:prstGeom>
              <a:solidFill>
                <a:schemeClr val="bg2">
                  <a:lumMod val="60000"/>
                  <a:lumOff val="40000"/>
                </a:schemeClr>
              </a:solidFill>
              <a:ln>
                <a:noFill/>
              </a:ln>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221" name="Freeform 58"/>
              <p:cNvSpPr>
                <a:spLocks noEditPoints="1"/>
              </p:cNvSpPr>
              <p:nvPr/>
            </p:nvSpPr>
            <p:spPr bwMode="auto">
              <a:xfrm>
                <a:off x="3070462" y="3024973"/>
                <a:ext cx="72258" cy="123337"/>
              </a:xfrm>
              <a:custGeom>
                <a:avLst/>
                <a:gdLst>
                  <a:gd name="T0" fmla="*/ 46 w 58"/>
                  <a:gd name="T1" fmla="*/ 9 h 99"/>
                  <a:gd name="T2" fmla="*/ 46 w 58"/>
                  <a:gd name="T3" fmla="*/ 0 h 99"/>
                  <a:gd name="T4" fmla="*/ 40 w 58"/>
                  <a:gd name="T5" fmla="*/ 0 h 99"/>
                  <a:gd name="T6" fmla="*/ 40 w 58"/>
                  <a:gd name="T7" fmla="*/ 9 h 99"/>
                  <a:gd name="T8" fmla="*/ 38 w 58"/>
                  <a:gd name="T9" fmla="*/ 9 h 99"/>
                  <a:gd name="T10" fmla="*/ 38 w 58"/>
                  <a:gd name="T11" fmla="*/ 0 h 99"/>
                  <a:gd name="T12" fmla="*/ 32 w 58"/>
                  <a:gd name="T13" fmla="*/ 0 h 99"/>
                  <a:gd name="T14" fmla="*/ 32 w 58"/>
                  <a:gd name="T15" fmla="*/ 9 h 99"/>
                  <a:gd name="T16" fmla="*/ 0 w 58"/>
                  <a:gd name="T17" fmla="*/ 9 h 99"/>
                  <a:gd name="T18" fmla="*/ 0 w 58"/>
                  <a:gd name="T19" fmla="*/ 11 h 99"/>
                  <a:gd name="T20" fmla="*/ 2 w 58"/>
                  <a:gd name="T21" fmla="*/ 11 h 99"/>
                  <a:gd name="T22" fmla="*/ 2 w 58"/>
                  <a:gd name="T23" fmla="*/ 99 h 99"/>
                  <a:gd name="T24" fmla="*/ 20 w 58"/>
                  <a:gd name="T25" fmla="*/ 99 h 99"/>
                  <a:gd name="T26" fmla="*/ 20 w 58"/>
                  <a:gd name="T27" fmla="*/ 86 h 99"/>
                  <a:gd name="T28" fmla="*/ 26 w 58"/>
                  <a:gd name="T29" fmla="*/ 86 h 99"/>
                  <a:gd name="T30" fmla="*/ 26 w 58"/>
                  <a:gd name="T31" fmla="*/ 99 h 99"/>
                  <a:gd name="T32" fmla="*/ 32 w 58"/>
                  <a:gd name="T33" fmla="*/ 99 h 99"/>
                  <a:gd name="T34" fmla="*/ 32 w 58"/>
                  <a:gd name="T35" fmla="*/ 86 h 99"/>
                  <a:gd name="T36" fmla="*/ 38 w 58"/>
                  <a:gd name="T37" fmla="*/ 86 h 99"/>
                  <a:gd name="T38" fmla="*/ 38 w 58"/>
                  <a:gd name="T39" fmla="*/ 99 h 99"/>
                  <a:gd name="T40" fmla="*/ 55 w 58"/>
                  <a:gd name="T41" fmla="*/ 99 h 99"/>
                  <a:gd name="T42" fmla="*/ 55 w 58"/>
                  <a:gd name="T43" fmla="*/ 11 h 99"/>
                  <a:gd name="T44" fmla="*/ 58 w 58"/>
                  <a:gd name="T45" fmla="*/ 11 h 99"/>
                  <a:gd name="T46" fmla="*/ 58 w 58"/>
                  <a:gd name="T47" fmla="*/ 9 h 99"/>
                  <a:gd name="T48" fmla="*/ 46 w 58"/>
                  <a:gd name="T49" fmla="*/ 9 h 99"/>
                  <a:gd name="T50" fmla="*/ 50 w 58"/>
                  <a:gd name="T51" fmla="*/ 82 h 99"/>
                  <a:gd name="T52" fmla="*/ 8 w 58"/>
                  <a:gd name="T53" fmla="*/ 82 h 99"/>
                  <a:gd name="T54" fmla="*/ 8 w 58"/>
                  <a:gd name="T55" fmla="*/ 75 h 99"/>
                  <a:gd name="T56" fmla="*/ 50 w 58"/>
                  <a:gd name="T57" fmla="*/ 75 h 99"/>
                  <a:gd name="T58" fmla="*/ 50 w 58"/>
                  <a:gd name="T59" fmla="*/ 82 h 99"/>
                  <a:gd name="T60" fmla="*/ 50 w 58"/>
                  <a:gd name="T61" fmla="*/ 71 h 99"/>
                  <a:gd name="T62" fmla="*/ 8 w 58"/>
                  <a:gd name="T63" fmla="*/ 71 h 99"/>
                  <a:gd name="T64" fmla="*/ 8 w 58"/>
                  <a:gd name="T65" fmla="*/ 63 h 99"/>
                  <a:gd name="T66" fmla="*/ 50 w 58"/>
                  <a:gd name="T67" fmla="*/ 63 h 99"/>
                  <a:gd name="T68" fmla="*/ 50 w 58"/>
                  <a:gd name="T69" fmla="*/ 71 h 99"/>
                  <a:gd name="T70" fmla="*/ 50 w 58"/>
                  <a:gd name="T71" fmla="*/ 59 h 99"/>
                  <a:gd name="T72" fmla="*/ 8 w 58"/>
                  <a:gd name="T73" fmla="*/ 59 h 99"/>
                  <a:gd name="T74" fmla="*/ 8 w 58"/>
                  <a:gd name="T75" fmla="*/ 52 h 99"/>
                  <a:gd name="T76" fmla="*/ 50 w 58"/>
                  <a:gd name="T77" fmla="*/ 52 h 99"/>
                  <a:gd name="T78" fmla="*/ 50 w 58"/>
                  <a:gd name="T79" fmla="*/ 59 h 99"/>
                  <a:gd name="T80" fmla="*/ 50 w 58"/>
                  <a:gd name="T81" fmla="*/ 47 h 99"/>
                  <a:gd name="T82" fmla="*/ 8 w 58"/>
                  <a:gd name="T83" fmla="*/ 47 h 99"/>
                  <a:gd name="T84" fmla="*/ 8 w 58"/>
                  <a:gd name="T85" fmla="*/ 40 h 99"/>
                  <a:gd name="T86" fmla="*/ 50 w 58"/>
                  <a:gd name="T87" fmla="*/ 40 h 99"/>
                  <a:gd name="T88" fmla="*/ 50 w 58"/>
                  <a:gd name="T89" fmla="*/ 47 h 99"/>
                  <a:gd name="T90" fmla="*/ 50 w 58"/>
                  <a:gd name="T91" fmla="*/ 35 h 99"/>
                  <a:gd name="T92" fmla="*/ 8 w 58"/>
                  <a:gd name="T93" fmla="*/ 35 h 99"/>
                  <a:gd name="T94" fmla="*/ 8 w 58"/>
                  <a:gd name="T95" fmla="*/ 28 h 99"/>
                  <a:gd name="T96" fmla="*/ 50 w 58"/>
                  <a:gd name="T97" fmla="*/ 28 h 99"/>
                  <a:gd name="T98" fmla="*/ 50 w 58"/>
                  <a:gd name="T99" fmla="*/ 35 h 99"/>
                  <a:gd name="T100" fmla="*/ 50 w 58"/>
                  <a:gd name="T101" fmla="*/ 23 h 99"/>
                  <a:gd name="T102" fmla="*/ 8 w 58"/>
                  <a:gd name="T103" fmla="*/ 23 h 99"/>
                  <a:gd name="T104" fmla="*/ 8 w 58"/>
                  <a:gd name="T105" fmla="*/ 16 h 99"/>
                  <a:gd name="T106" fmla="*/ 50 w 58"/>
                  <a:gd name="T107" fmla="*/ 16 h 99"/>
                  <a:gd name="T108" fmla="*/ 50 w 58"/>
                  <a:gd name="T109" fmla="*/ 23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8" h="99">
                    <a:moveTo>
                      <a:pt x="46" y="9"/>
                    </a:moveTo>
                    <a:lnTo>
                      <a:pt x="46" y="0"/>
                    </a:lnTo>
                    <a:lnTo>
                      <a:pt x="40" y="0"/>
                    </a:lnTo>
                    <a:lnTo>
                      <a:pt x="40" y="9"/>
                    </a:lnTo>
                    <a:lnTo>
                      <a:pt x="38" y="9"/>
                    </a:lnTo>
                    <a:lnTo>
                      <a:pt x="38" y="0"/>
                    </a:lnTo>
                    <a:lnTo>
                      <a:pt x="32" y="0"/>
                    </a:lnTo>
                    <a:lnTo>
                      <a:pt x="32" y="9"/>
                    </a:lnTo>
                    <a:lnTo>
                      <a:pt x="0" y="9"/>
                    </a:lnTo>
                    <a:lnTo>
                      <a:pt x="0" y="11"/>
                    </a:lnTo>
                    <a:lnTo>
                      <a:pt x="2" y="11"/>
                    </a:lnTo>
                    <a:lnTo>
                      <a:pt x="2" y="99"/>
                    </a:lnTo>
                    <a:lnTo>
                      <a:pt x="20" y="99"/>
                    </a:lnTo>
                    <a:lnTo>
                      <a:pt x="20" y="86"/>
                    </a:lnTo>
                    <a:lnTo>
                      <a:pt x="26" y="86"/>
                    </a:lnTo>
                    <a:lnTo>
                      <a:pt x="26" y="99"/>
                    </a:lnTo>
                    <a:lnTo>
                      <a:pt x="32" y="99"/>
                    </a:lnTo>
                    <a:lnTo>
                      <a:pt x="32" y="86"/>
                    </a:lnTo>
                    <a:lnTo>
                      <a:pt x="38" y="86"/>
                    </a:lnTo>
                    <a:lnTo>
                      <a:pt x="38" y="99"/>
                    </a:lnTo>
                    <a:lnTo>
                      <a:pt x="55" y="99"/>
                    </a:lnTo>
                    <a:lnTo>
                      <a:pt x="55" y="11"/>
                    </a:lnTo>
                    <a:lnTo>
                      <a:pt x="58" y="11"/>
                    </a:lnTo>
                    <a:lnTo>
                      <a:pt x="58" y="9"/>
                    </a:lnTo>
                    <a:lnTo>
                      <a:pt x="46" y="9"/>
                    </a:lnTo>
                    <a:close/>
                    <a:moveTo>
                      <a:pt x="50" y="82"/>
                    </a:moveTo>
                    <a:lnTo>
                      <a:pt x="8" y="82"/>
                    </a:lnTo>
                    <a:lnTo>
                      <a:pt x="8" y="75"/>
                    </a:lnTo>
                    <a:lnTo>
                      <a:pt x="50" y="75"/>
                    </a:lnTo>
                    <a:lnTo>
                      <a:pt x="50" y="82"/>
                    </a:lnTo>
                    <a:close/>
                    <a:moveTo>
                      <a:pt x="50" y="71"/>
                    </a:moveTo>
                    <a:lnTo>
                      <a:pt x="8" y="71"/>
                    </a:lnTo>
                    <a:lnTo>
                      <a:pt x="8" y="63"/>
                    </a:lnTo>
                    <a:lnTo>
                      <a:pt x="50" y="63"/>
                    </a:lnTo>
                    <a:lnTo>
                      <a:pt x="50" y="71"/>
                    </a:lnTo>
                    <a:close/>
                    <a:moveTo>
                      <a:pt x="50" y="59"/>
                    </a:moveTo>
                    <a:lnTo>
                      <a:pt x="8" y="59"/>
                    </a:lnTo>
                    <a:lnTo>
                      <a:pt x="8" y="52"/>
                    </a:lnTo>
                    <a:lnTo>
                      <a:pt x="50" y="52"/>
                    </a:lnTo>
                    <a:lnTo>
                      <a:pt x="50" y="59"/>
                    </a:lnTo>
                    <a:close/>
                    <a:moveTo>
                      <a:pt x="50" y="47"/>
                    </a:moveTo>
                    <a:lnTo>
                      <a:pt x="8" y="47"/>
                    </a:lnTo>
                    <a:lnTo>
                      <a:pt x="8" y="40"/>
                    </a:lnTo>
                    <a:lnTo>
                      <a:pt x="50" y="40"/>
                    </a:lnTo>
                    <a:lnTo>
                      <a:pt x="50" y="47"/>
                    </a:lnTo>
                    <a:close/>
                    <a:moveTo>
                      <a:pt x="50" y="35"/>
                    </a:moveTo>
                    <a:lnTo>
                      <a:pt x="8" y="35"/>
                    </a:lnTo>
                    <a:lnTo>
                      <a:pt x="8" y="28"/>
                    </a:lnTo>
                    <a:lnTo>
                      <a:pt x="50" y="28"/>
                    </a:lnTo>
                    <a:lnTo>
                      <a:pt x="50" y="35"/>
                    </a:lnTo>
                    <a:close/>
                    <a:moveTo>
                      <a:pt x="50" y="23"/>
                    </a:moveTo>
                    <a:lnTo>
                      <a:pt x="8" y="23"/>
                    </a:lnTo>
                    <a:lnTo>
                      <a:pt x="8" y="16"/>
                    </a:lnTo>
                    <a:lnTo>
                      <a:pt x="50" y="16"/>
                    </a:lnTo>
                    <a:lnTo>
                      <a:pt x="50" y="23"/>
                    </a:lnTo>
                    <a:close/>
                  </a:path>
                </a:pathLst>
              </a:custGeom>
              <a:solidFill>
                <a:schemeClr val="bg2">
                  <a:lumMod val="75000"/>
                </a:schemeClr>
              </a:solidFill>
              <a:ln>
                <a:noFill/>
              </a:ln>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222" name="Rectangle 59"/>
              <p:cNvSpPr>
                <a:spLocks noChangeArrowheads="1"/>
              </p:cNvSpPr>
              <p:nvPr/>
            </p:nvSpPr>
            <p:spPr bwMode="auto">
              <a:xfrm>
                <a:off x="2985746" y="3225550"/>
                <a:ext cx="241690" cy="239198"/>
              </a:xfrm>
              <a:prstGeom prst="rect">
                <a:avLst/>
              </a:prstGeom>
              <a:solidFill>
                <a:schemeClr val="bg2">
                  <a:lumMod val="60000"/>
                  <a:lumOff val="40000"/>
                </a:schemeClr>
              </a:solidFill>
              <a:ln>
                <a:noFill/>
              </a:ln>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223" name="Freeform 60"/>
              <p:cNvSpPr>
                <a:spLocks noEditPoints="1"/>
              </p:cNvSpPr>
              <p:nvPr/>
            </p:nvSpPr>
            <p:spPr bwMode="auto">
              <a:xfrm>
                <a:off x="3070462" y="3282858"/>
                <a:ext cx="72258" cy="123337"/>
              </a:xfrm>
              <a:custGeom>
                <a:avLst/>
                <a:gdLst>
                  <a:gd name="T0" fmla="*/ 46 w 58"/>
                  <a:gd name="T1" fmla="*/ 8 h 99"/>
                  <a:gd name="T2" fmla="*/ 46 w 58"/>
                  <a:gd name="T3" fmla="*/ 0 h 99"/>
                  <a:gd name="T4" fmla="*/ 40 w 58"/>
                  <a:gd name="T5" fmla="*/ 0 h 99"/>
                  <a:gd name="T6" fmla="*/ 40 w 58"/>
                  <a:gd name="T7" fmla="*/ 8 h 99"/>
                  <a:gd name="T8" fmla="*/ 38 w 58"/>
                  <a:gd name="T9" fmla="*/ 8 h 99"/>
                  <a:gd name="T10" fmla="*/ 38 w 58"/>
                  <a:gd name="T11" fmla="*/ 0 h 99"/>
                  <a:gd name="T12" fmla="*/ 32 w 58"/>
                  <a:gd name="T13" fmla="*/ 0 h 99"/>
                  <a:gd name="T14" fmla="*/ 32 w 58"/>
                  <a:gd name="T15" fmla="*/ 8 h 99"/>
                  <a:gd name="T16" fmla="*/ 0 w 58"/>
                  <a:gd name="T17" fmla="*/ 8 h 99"/>
                  <a:gd name="T18" fmla="*/ 0 w 58"/>
                  <a:gd name="T19" fmla="*/ 11 h 99"/>
                  <a:gd name="T20" fmla="*/ 2 w 58"/>
                  <a:gd name="T21" fmla="*/ 11 h 99"/>
                  <a:gd name="T22" fmla="*/ 2 w 58"/>
                  <a:gd name="T23" fmla="*/ 99 h 99"/>
                  <a:gd name="T24" fmla="*/ 20 w 58"/>
                  <a:gd name="T25" fmla="*/ 99 h 99"/>
                  <a:gd name="T26" fmla="*/ 20 w 58"/>
                  <a:gd name="T27" fmla="*/ 86 h 99"/>
                  <a:gd name="T28" fmla="*/ 26 w 58"/>
                  <a:gd name="T29" fmla="*/ 86 h 99"/>
                  <a:gd name="T30" fmla="*/ 26 w 58"/>
                  <a:gd name="T31" fmla="*/ 99 h 99"/>
                  <a:gd name="T32" fmla="*/ 32 w 58"/>
                  <a:gd name="T33" fmla="*/ 99 h 99"/>
                  <a:gd name="T34" fmla="*/ 32 w 58"/>
                  <a:gd name="T35" fmla="*/ 86 h 99"/>
                  <a:gd name="T36" fmla="*/ 38 w 58"/>
                  <a:gd name="T37" fmla="*/ 86 h 99"/>
                  <a:gd name="T38" fmla="*/ 38 w 58"/>
                  <a:gd name="T39" fmla="*/ 99 h 99"/>
                  <a:gd name="T40" fmla="*/ 55 w 58"/>
                  <a:gd name="T41" fmla="*/ 99 h 99"/>
                  <a:gd name="T42" fmla="*/ 55 w 58"/>
                  <a:gd name="T43" fmla="*/ 11 h 99"/>
                  <a:gd name="T44" fmla="*/ 58 w 58"/>
                  <a:gd name="T45" fmla="*/ 11 h 99"/>
                  <a:gd name="T46" fmla="*/ 58 w 58"/>
                  <a:gd name="T47" fmla="*/ 8 h 99"/>
                  <a:gd name="T48" fmla="*/ 46 w 58"/>
                  <a:gd name="T49" fmla="*/ 8 h 99"/>
                  <a:gd name="T50" fmla="*/ 50 w 58"/>
                  <a:gd name="T51" fmla="*/ 82 h 99"/>
                  <a:gd name="T52" fmla="*/ 8 w 58"/>
                  <a:gd name="T53" fmla="*/ 82 h 99"/>
                  <a:gd name="T54" fmla="*/ 8 w 58"/>
                  <a:gd name="T55" fmla="*/ 75 h 99"/>
                  <a:gd name="T56" fmla="*/ 50 w 58"/>
                  <a:gd name="T57" fmla="*/ 75 h 99"/>
                  <a:gd name="T58" fmla="*/ 50 w 58"/>
                  <a:gd name="T59" fmla="*/ 82 h 99"/>
                  <a:gd name="T60" fmla="*/ 50 w 58"/>
                  <a:gd name="T61" fmla="*/ 70 h 99"/>
                  <a:gd name="T62" fmla="*/ 8 w 58"/>
                  <a:gd name="T63" fmla="*/ 70 h 99"/>
                  <a:gd name="T64" fmla="*/ 8 w 58"/>
                  <a:gd name="T65" fmla="*/ 63 h 99"/>
                  <a:gd name="T66" fmla="*/ 50 w 58"/>
                  <a:gd name="T67" fmla="*/ 63 h 99"/>
                  <a:gd name="T68" fmla="*/ 50 w 58"/>
                  <a:gd name="T69" fmla="*/ 70 h 99"/>
                  <a:gd name="T70" fmla="*/ 50 w 58"/>
                  <a:gd name="T71" fmla="*/ 58 h 99"/>
                  <a:gd name="T72" fmla="*/ 8 w 58"/>
                  <a:gd name="T73" fmla="*/ 58 h 99"/>
                  <a:gd name="T74" fmla="*/ 8 w 58"/>
                  <a:gd name="T75" fmla="*/ 51 h 99"/>
                  <a:gd name="T76" fmla="*/ 50 w 58"/>
                  <a:gd name="T77" fmla="*/ 51 h 99"/>
                  <a:gd name="T78" fmla="*/ 50 w 58"/>
                  <a:gd name="T79" fmla="*/ 58 h 99"/>
                  <a:gd name="T80" fmla="*/ 50 w 58"/>
                  <a:gd name="T81" fmla="*/ 46 h 99"/>
                  <a:gd name="T82" fmla="*/ 8 w 58"/>
                  <a:gd name="T83" fmla="*/ 46 h 99"/>
                  <a:gd name="T84" fmla="*/ 8 w 58"/>
                  <a:gd name="T85" fmla="*/ 39 h 99"/>
                  <a:gd name="T86" fmla="*/ 50 w 58"/>
                  <a:gd name="T87" fmla="*/ 39 h 99"/>
                  <a:gd name="T88" fmla="*/ 50 w 58"/>
                  <a:gd name="T89" fmla="*/ 46 h 99"/>
                  <a:gd name="T90" fmla="*/ 50 w 58"/>
                  <a:gd name="T91" fmla="*/ 35 h 99"/>
                  <a:gd name="T92" fmla="*/ 8 w 58"/>
                  <a:gd name="T93" fmla="*/ 35 h 99"/>
                  <a:gd name="T94" fmla="*/ 8 w 58"/>
                  <a:gd name="T95" fmla="*/ 29 h 99"/>
                  <a:gd name="T96" fmla="*/ 50 w 58"/>
                  <a:gd name="T97" fmla="*/ 29 h 99"/>
                  <a:gd name="T98" fmla="*/ 50 w 58"/>
                  <a:gd name="T99" fmla="*/ 35 h 99"/>
                  <a:gd name="T100" fmla="*/ 50 w 58"/>
                  <a:gd name="T101" fmla="*/ 23 h 99"/>
                  <a:gd name="T102" fmla="*/ 8 w 58"/>
                  <a:gd name="T103" fmla="*/ 23 h 99"/>
                  <a:gd name="T104" fmla="*/ 8 w 58"/>
                  <a:gd name="T105" fmla="*/ 17 h 99"/>
                  <a:gd name="T106" fmla="*/ 50 w 58"/>
                  <a:gd name="T107" fmla="*/ 17 h 99"/>
                  <a:gd name="T108" fmla="*/ 50 w 58"/>
                  <a:gd name="T109" fmla="*/ 23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8" h="99">
                    <a:moveTo>
                      <a:pt x="46" y="8"/>
                    </a:moveTo>
                    <a:lnTo>
                      <a:pt x="46" y="0"/>
                    </a:lnTo>
                    <a:lnTo>
                      <a:pt x="40" y="0"/>
                    </a:lnTo>
                    <a:lnTo>
                      <a:pt x="40" y="8"/>
                    </a:lnTo>
                    <a:lnTo>
                      <a:pt x="38" y="8"/>
                    </a:lnTo>
                    <a:lnTo>
                      <a:pt x="38" y="0"/>
                    </a:lnTo>
                    <a:lnTo>
                      <a:pt x="32" y="0"/>
                    </a:lnTo>
                    <a:lnTo>
                      <a:pt x="32" y="8"/>
                    </a:lnTo>
                    <a:lnTo>
                      <a:pt x="0" y="8"/>
                    </a:lnTo>
                    <a:lnTo>
                      <a:pt x="0" y="11"/>
                    </a:lnTo>
                    <a:lnTo>
                      <a:pt x="2" y="11"/>
                    </a:lnTo>
                    <a:lnTo>
                      <a:pt x="2" y="99"/>
                    </a:lnTo>
                    <a:lnTo>
                      <a:pt x="20" y="99"/>
                    </a:lnTo>
                    <a:lnTo>
                      <a:pt x="20" y="86"/>
                    </a:lnTo>
                    <a:lnTo>
                      <a:pt x="26" y="86"/>
                    </a:lnTo>
                    <a:lnTo>
                      <a:pt x="26" y="99"/>
                    </a:lnTo>
                    <a:lnTo>
                      <a:pt x="32" y="99"/>
                    </a:lnTo>
                    <a:lnTo>
                      <a:pt x="32" y="86"/>
                    </a:lnTo>
                    <a:lnTo>
                      <a:pt x="38" y="86"/>
                    </a:lnTo>
                    <a:lnTo>
                      <a:pt x="38" y="99"/>
                    </a:lnTo>
                    <a:lnTo>
                      <a:pt x="55" y="99"/>
                    </a:lnTo>
                    <a:lnTo>
                      <a:pt x="55" y="11"/>
                    </a:lnTo>
                    <a:lnTo>
                      <a:pt x="58" y="11"/>
                    </a:lnTo>
                    <a:lnTo>
                      <a:pt x="58" y="8"/>
                    </a:lnTo>
                    <a:lnTo>
                      <a:pt x="46" y="8"/>
                    </a:lnTo>
                    <a:close/>
                    <a:moveTo>
                      <a:pt x="50" y="82"/>
                    </a:moveTo>
                    <a:lnTo>
                      <a:pt x="8" y="82"/>
                    </a:lnTo>
                    <a:lnTo>
                      <a:pt x="8" y="75"/>
                    </a:lnTo>
                    <a:lnTo>
                      <a:pt x="50" y="75"/>
                    </a:lnTo>
                    <a:lnTo>
                      <a:pt x="50" y="82"/>
                    </a:lnTo>
                    <a:close/>
                    <a:moveTo>
                      <a:pt x="50" y="70"/>
                    </a:moveTo>
                    <a:lnTo>
                      <a:pt x="8" y="70"/>
                    </a:lnTo>
                    <a:lnTo>
                      <a:pt x="8" y="63"/>
                    </a:lnTo>
                    <a:lnTo>
                      <a:pt x="50" y="63"/>
                    </a:lnTo>
                    <a:lnTo>
                      <a:pt x="50" y="70"/>
                    </a:lnTo>
                    <a:close/>
                    <a:moveTo>
                      <a:pt x="50" y="58"/>
                    </a:moveTo>
                    <a:lnTo>
                      <a:pt x="8" y="58"/>
                    </a:lnTo>
                    <a:lnTo>
                      <a:pt x="8" y="51"/>
                    </a:lnTo>
                    <a:lnTo>
                      <a:pt x="50" y="51"/>
                    </a:lnTo>
                    <a:lnTo>
                      <a:pt x="50" y="58"/>
                    </a:lnTo>
                    <a:close/>
                    <a:moveTo>
                      <a:pt x="50" y="46"/>
                    </a:moveTo>
                    <a:lnTo>
                      <a:pt x="8" y="46"/>
                    </a:lnTo>
                    <a:lnTo>
                      <a:pt x="8" y="39"/>
                    </a:lnTo>
                    <a:lnTo>
                      <a:pt x="50" y="39"/>
                    </a:lnTo>
                    <a:lnTo>
                      <a:pt x="50" y="46"/>
                    </a:lnTo>
                    <a:close/>
                    <a:moveTo>
                      <a:pt x="50" y="35"/>
                    </a:moveTo>
                    <a:lnTo>
                      <a:pt x="8" y="35"/>
                    </a:lnTo>
                    <a:lnTo>
                      <a:pt x="8" y="29"/>
                    </a:lnTo>
                    <a:lnTo>
                      <a:pt x="50" y="29"/>
                    </a:lnTo>
                    <a:lnTo>
                      <a:pt x="50" y="35"/>
                    </a:lnTo>
                    <a:close/>
                    <a:moveTo>
                      <a:pt x="50" y="23"/>
                    </a:moveTo>
                    <a:lnTo>
                      <a:pt x="8" y="23"/>
                    </a:lnTo>
                    <a:lnTo>
                      <a:pt x="8" y="17"/>
                    </a:lnTo>
                    <a:lnTo>
                      <a:pt x="50" y="17"/>
                    </a:lnTo>
                    <a:lnTo>
                      <a:pt x="50" y="23"/>
                    </a:lnTo>
                    <a:close/>
                  </a:path>
                </a:pathLst>
              </a:custGeom>
              <a:solidFill>
                <a:schemeClr val="bg2">
                  <a:lumMod val="75000"/>
                </a:schemeClr>
              </a:solidFill>
              <a:ln>
                <a:noFill/>
              </a:ln>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224" name="Rectangle 61"/>
              <p:cNvSpPr>
                <a:spLocks noChangeArrowheads="1"/>
              </p:cNvSpPr>
              <p:nvPr/>
            </p:nvSpPr>
            <p:spPr bwMode="auto">
              <a:xfrm>
                <a:off x="2985746" y="3482189"/>
                <a:ext cx="241690" cy="240444"/>
              </a:xfrm>
              <a:prstGeom prst="rect">
                <a:avLst/>
              </a:prstGeom>
              <a:solidFill>
                <a:schemeClr val="bg2">
                  <a:lumMod val="60000"/>
                  <a:lumOff val="40000"/>
                </a:schemeClr>
              </a:solidFill>
              <a:ln>
                <a:noFill/>
              </a:ln>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225" name="Freeform 62"/>
              <p:cNvSpPr>
                <a:spLocks noEditPoints="1"/>
              </p:cNvSpPr>
              <p:nvPr/>
            </p:nvSpPr>
            <p:spPr bwMode="auto">
              <a:xfrm>
                <a:off x="3070462" y="3540743"/>
                <a:ext cx="72258" cy="123337"/>
              </a:xfrm>
              <a:custGeom>
                <a:avLst/>
                <a:gdLst>
                  <a:gd name="T0" fmla="*/ 46 w 58"/>
                  <a:gd name="T1" fmla="*/ 8 h 99"/>
                  <a:gd name="T2" fmla="*/ 46 w 58"/>
                  <a:gd name="T3" fmla="*/ 0 h 99"/>
                  <a:gd name="T4" fmla="*/ 40 w 58"/>
                  <a:gd name="T5" fmla="*/ 0 h 99"/>
                  <a:gd name="T6" fmla="*/ 40 w 58"/>
                  <a:gd name="T7" fmla="*/ 8 h 99"/>
                  <a:gd name="T8" fmla="*/ 38 w 58"/>
                  <a:gd name="T9" fmla="*/ 8 h 99"/>
                  <a:gd name="T10" fmla="*/ 38 w 58"/>
                  <a:gd name="T11" fmla="*/ 0 h 99"/>
                  <a:gd name="T12" fmla="*/ 32 w 58"/>
                  <a:gd name="T13" fmla="*/ 0 h 99"/>
                  <a:gd name="T14" fmla="*/ 32 w 58"/>
                  <a:gd name="T15" fmla="*/ 8 h 99"/>
                  <a:gd name="T16" fmla="*/ 0 w 58"/>
                  <a:gd name="T17" fmla="*/ 8 h 99"/>
                  <a:gd name="T18" fmla="*/ 0 w 58"/>
                  <a:gd name="T19" fmla="*/ 10 h 99"/>
                  <a:gd name="T20" fmla="*/ 2 w 58"/>
                  <a:gd name="T21" fmla="*/ 10 h 99"/>
                  <a:gd name="T22" fmla="*/ 2 w 58"/>
                  <a:gd name="T23" fmla="*/ 99 h 99"/>
                  <a:gd name="T24" fmla="*/ 20 w 58"/>
                  <a:gd name="T25" fmla="*/ 99 h 99"/>
                  <a:gd name="T26" fmla="*/ 20 w 58"/>
                  <a:gd name="T27" fmla="*/ 86 h 99"/>
                  <a:gd name="T28" fmla="*/ 26 w 58"/>
                  <a:gd name="T29" fmla="*/ 86 h 99"/>
                  <a:gd name="T30" fmla="*/ 26 w 58"/>
                  <a:gd name="T31" fmla="*/ 99 h 99"/>
                  <a:gd name="T32" fmla="*/ 32 w 58"/>
                  <a:gd name="T33" fmla="*/ 99 h 99"/>
                  <a:gd name="T34" fmla="*/ 32 w 58"/>
                  <a:gd name="T35" fmla="*/ 86 h 99"/>
                  <a:gd name="T36" fmla="*/ 38 w 58"/>
                  <a:gd name="T37" fmla="*/ 86 h 99"/>
                  <a:gd name="T38" fmla="*/ 38 w 58"/>
                  <a:gd name="T39" fmla="*/ 99 h 99"/>
                  <a:gd name="T40" fmla="*/ 55 w 58"/>
                  <a:gd name="T41" fmla="*/ 99 h 99"/>
                  <a:gd name="T42" fmla="*/ 55 w 58"/>
                  <a:gd name="T43" fmla="*/ 10 h 99"/>
                  <a:gd name="T44" fmla="*/ 58 w 58"/>
                  <a:gd name="T45" fmla="*/ 10 h 99"/>
                  <a:gd name="T46" fmla="*/ 58 w 58"/>
                  <a:gd name="T47" fmla="*/ 8 h 99"/>
                  <a:gd name="T48" fmla="*/ 46 w 58"/>
                  <a:gd name="T49" fmla="*/ 8 h 99"/>
                  <a:gd name="T50" fmla="*/ 50 w 58"/>
                  <a:gd name="T51" fmla="*/ 82 h 99"/>
                  <a:gd name="T52" fmla="*/ 8 w 58"/>
                  <a:gd name="T53" fmla="*/ 82 h 99"/>
                  <a:gd name="T54" fmla="*/ 8 w 58"/>
                  <a:gd name="T55" fmla="*/ 75 h 99"/>
                  <a:gd name="T56" fmla="*/ 50 w 58"/>
                  <a:gd name="T57" fmla="*/ 75 h 99"/>
                  <a:gd name="T58" fmla="*/ 50 w 58"/>
                  <a:gd name="T59" fmla="*/ 82 h 99"/>
                  <a:gd name="T60" fmla="*/ 50 w 58"/>
                  <a:gd name="T61" fmla="*/ 70 h 99"/>
                  <a:gd name="T62" fmla="*/ 8 w 58"/>
                  <a:gd name="T63" fmla="*/ 70 h 99"/>
                  <a:gd name="T64" fmla="*/ 8 w 58"/>
                  <a:gd name="T65" fmla="*/ 63 h 99"/>
                  <a:gd name="T66" fmla="*/ 50 w 58"/>
                  <a:gd name="T67" fmla="*/ 63 h 99"/>
                  <a:gd name="T68" fmla="*/ 50 w 58"/>
                  <a:gd name="T69" fmla="*/ 70 h 99"/>
                  <a:gd name="T70" fmla="*/ 50 w 58"/>
                  <a:gd name="T71" fmla="*/ 58 h 99"/>
                  <a:gd name="T72" fmla="*/ 8 w 58"/>
                  <a:gd name="T73" fmla="*/ 58 h 99"/>
                  <a:gd name="T74" fmla="*/ 8 w 58"/>
                  <a:gd name="T75" fmla="*/ 52 h 99"/>
                  <a:gd name="T76" fmla="*/ 50 w 58"/>
                  <a:gd name="T77" fmla="*/ 52 h 99"/>
                  <a:gd name="T78" fmla="*/ 50 w 58"/>
                  <a:gd name="T79" fmla="*/ 58 h 99"/>
                  <a:gd name="T80" fmla="*/ 50 w 58"/>
                  <a:gd name="T81" fmla="*/ 46 h 99"/>
                  <a:gd name="T82" fmla="*/ 8 w 58"/>
                  <a:gd name="T83" fmla="*/ 46 h 99"/>
                  <a:gd name="T84" fmla="*/ 8 w 58"/>
                  <a:gd name="T85" fmla="*/ 40 h 99"/>
                  <a:gd name="T86" fmla="*/ 50 w 58"/>
                  <a:gd name="T87" fmla="*/ 40 h 99"/>
                  <a:gd name="T88" fmla="*/ 50 w 58"/>
                  <a:gd name="T89" fmla="*/ 46 h 99"/>
                  <a:gd name="T90" fmla="*/ 50 w 58"/>
                  <a:gd name="T91" fmla="*/ 34 h 99"/>
                  <a:gd name="T92" fmla="*/ 8 w 58"/>
                  <a:gd name="T93" fmla="*/ 34 h 99"/>
                  <a:gd name="T94" fmla="*/ 8 w 58"/>
                  <a:gd name="T95" fmla="*/ 28 h 99"/>
                  <a:gd name="T96" fmla="*/ 50 w 58"/>
                  <a:gd name="T97" fmla="*/ 28 h 99"/>
                  <a:gd name="T98" fmla="*/ 50 w 58"/>
                  <a:gd name="T99" fmla="*/ 34 h 99"/>
                  <a:gd name="T100" fmla="*/ 50 w 58"/>
                  <a:gd name="T101" fmla="*/ 23 h 99"/>
                  <a:gd name="T102" fmla="*/ 8 w 58"/>
                  <a:gd name="T103" fmla="*/ 23 h 99"/>
                  <a:gd name="T104" fmla="*/ 8 w 58"/>
                  <a:gd name="T105" fmla="*/ 16 h 99"/>
                  <a:gd name="T106" fmla="*/ 50 w 58"/>
                  <a:gd name="T107" fmla="*/ 16 h 99"/>
                  <a:gd name="T108" fmla="*/ 50 w 58"/>
                  <a:gd name="T109" fmla="*/ 23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8" h="99">
                    <a:moveTo>
                      <a:pt x="46" y="8"/>
                    </a:moveTo>
                    <a:lnTo>
                      <a:pt x="46" y="0"/>
                    </a:lnTo>
                    <a:lnTo>
                      <a:pt x="40" y="0"/>
                    </a:lnTo>
                    <a:lnTo>
                      <a:pt x="40" y="8"/>
                    </a:lnTo>
                    <a:lnTo>
                      <a:pt x="38" y="8"/>
                    </a:lnTo>
                    <a:lnTo>
                      <a:pt x="38" y="0"/>
                    </a:lnTo>
                    <a:lnTo>
                      <a:pt x="32" y="0"/>
                    </a:lnTo>
                    <a:lnTo>
                      <a:pt x="32" y="8"/>
                    </a:lnTo>
                    <a:lnTo>
                      <a:pt x="0" y="8"/>
                    </a:lnTo>
                    <a:lnTo>
                      <a:pt x="0" y="10"/>
                    </a:lnTo>
                    <a:lnTo>
                      <a:pt x="2" y="10"/>
                    </a:lnTo>
                    <a:lnTo>
                      <a:pt x="2" y="99"/>
                    </a:lnTo>
                    <a:lnTo>
                      <a:pt x="20" y="99"/>
                    </a:lnTo>
                    <a:lnTo>
                      <a:pt x="20" y="86"/>
                    </a:lnTo>
                    <a:lnTo>
                      <a:pt x="26" y="86"/>
                    </a:lnTo>
                    <a:lnTo>
                      <a:pt x="26" y="99"/>
                    </a:lnTo>
                    <a:lnTo>
                      <a:pt x="32" y="99"/>
                    </a:lnTo>
                    <a:lnTo>
                      <a:pt x="32" y="86"/>
                    </a:lnTo>
                    <a:lnTo>
                      <a:pt x="38" y="86"/>
                    </a:lnTo>
                    <a:lnTo>
                      <a:pt x="38" y="99"/>
                    </a:lnTo>
                    <a:lnTo>
                      <a:pt x="55" y="99"/>
                    </a:lnTo>
                    <a:lnTo>
                      <a:pt x="55" y="10"/>
                    </a:lnTo>
                    <a:lnTo>
                      <a:pt x="58" y="10"/>
                    </a:lnTo>
                    <a:lnTo>
                      <a:pt x="58" y="8"/>
                    </a:lnTo>
                    <a:lnTo>
                      <a:pt x="46" y="8"/>
                    </a:lnTo>
                    <a:close/>
                    <a:moveTo>
                      <a:pt x="50" y="82"/>
                    </a:moveTo>
                    <a:lnTo>
                      <a:pt x="8" y="82"/>
                    </a:lnTo>
                    <a:lnTo>
                      <a:pt x="8" y="75"/>
                    </a:lnTo>
                    <a:lnTo>
                      <a:pt x="50" y="75"/>
                    </a:lnTo>
                    <a:lnTo>
                      <a:pt x="50" y="82"/>
                    </a:lnTo>
                    <a:close/>
                    <a:moveTo>
                      <a:pt x="50" y="70"/>
                    </a:moveTo>
                    <a:lnTo>
                      <a:pt x="8" y="70"/>
                    </a:lnTo>
                    <a:lnTo>
                      <a:pt x="8" y="63"/>
                    </a:lnTo>
                    <a:lnTo>
                      <a:pt x="50" y="63"/>
                    </a:lnTo>
                    <a:lnTo>
                      <a:pt x="50" y="70"/>
                    </a:lnTo>
                    <a:close/>
                    <a:moveTo>
                      <a:pt x="50" y="58"/>
                    </a:moveTo>
                    <a:lnTo>
                      <a:pt x="8" y="58"/>
                    </a:lnTo>
                    <a:lnTo>
                      <a:pt x="8" y="52"/>
                    </a:lnTo>
                    <a:lnTo>
                      <a:pt x="50" y="52"/>
                    </a:lnTo>
                    <a:lnTo>
                      <a:pt x="50" y="58"/>
                    </a:lnTo>
                    <a:close/>
                    <a:moveTo>
                      <a:pt x="50" y="46"/>
                    </a:moveTo>
                    <a:lnTo>
                      <a:pt x="8" y="46"/>
                    </a:lnTo>
                    <a:lnTo>
                      <a:pt x="8" y="40"/>
                    </a:lnTo>
                    <a:lnTo>
                      <a:pt x="50" y="40"/>
                    </a:lnTo>
                    <a:lnTo>
                      <a:pt x="50" y="46"/>
                    </a:lnTo>
                    <a:close/>
                    <a:moveTo>
                      <a:pt x="50" y="34"/>
                    </a:moveTo>
                    <a:lnTo>
                      <a:pt x="8" y="34"/>
                    </a:lnTo>
                    <a:lnTo>
                      <a:pt x="8" y="28"/>
                    </a:lnTo>
                    <a:lnTo>
                      <a:pt x="50" y="28"/>
                    </a:lnTo>
                    <a:lnTo>
                      <a:pt x="50" y="34"/>
                    </a:lnTo>
                    <a:close/>
                    <a:moveTo>
                      <a:pt x="50" y="23"/>
                    </a:moveTo>
                    <a:lnTo>
                      <a:pt x="8" y="23"/>
                    </a:lnTo>
                    <a:lnTo>
                      <a:pt x="8" y="16"/>
                    </a:lnTo>
                    <a:lnTo>
                      <a:pt x="50" y="16"/>
                    </a:lnTo>
                    <a:lnTo>
                      <a:pt x="50" y="23"/>
                    </a:lnTo>
                    <a:close/>
                  </a:path>
                </a:pathLst>
              </a:custGeom>
              <a:solidFill>
                <a:schemeClr val="bg2">
                  <a:lumMod val="75000"/>
                </a:schemeClr>
              </a:solidFill>
              <a:ln>
                <a:noFill/>
              </a:ln>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226" name="Rectangle 63"/>
              <p:cNvSpPr>
                <a:spLocks noChangeArrowheads="1"/>
              </p:cNvSpPr>
              <p:nvPr/>
            </p:nvSpPr>
            <p:spPr bwMode="auto">
              <a:xfrm>
                <a:off x="2985746" y="3740075"/>
                <a:ext cx="241690" cy="239198"/>
              </a:xfrm>
              <a:prstGeom prst="rect">
                <a:avLst/>
              </a:prstGeom>
              <a:solidFill>
                <a:schemeClr val="bg2">
                  <a:lumMod val="60000"/>
                  <a:lumOff val="40000"/>
                </a:schemeClr>
              </a:solidFill>
              <a:ln>
                <a:noFill/>
              </a:ln>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227" name="Freeform 64"/>
              <p:cNvSpPr>
                <a:spLocks noEditPoints="1"/>
              </p:cNvSpPr>
              <p:nvPr/>
            </p:nvSpPr>
            <p:spPr bwMode="auto">
              <a:xfrm>
                <a:off x="3070462" y="3799874"/>
                <a:ext cx="72258" cy="122091"/>
              </a:xfrm>
              <a:custGeom>
                <a:avLst/>
                <a:gdLst>
                  <a:gd name="T0" fmla="*/ 46 w 58"/>
                  <a:gd name="T1" fmla="*/ 8 h 98"/>
                  <a:gd name="T2" fmla="*/ 46 w 58"/>
                  <a:gd name="T3" fmla="*/ 0 h 98"/>
                  <a:gd name="T4" fmla="*/ 40 w 58"/>
                  <a:gd name="T5" fmla="*/ 0 h 98"/>
                  <a:gd name="T6" fmla="*/ 40 w 58"/>
                  <a:gd name="T7" fmla="*/ 8 h 98"/>
                  <a:gd name="T8" fmla="*/ 38 w 58"/>
                  <a:gd name="T9" fmla="*/ 8 h 98"/>
                  <a:gd name="T10" fmla="*/ 38 w 58"/>
                  <a:gd name="T11" fmla="*/ 0 h 98"/>
                  <a:gd name="T12" fmla="*/ 32 w 58"/>
                  <a:gd name="T13" fmla="*/ 0 h 98"/>
                  <a:gd name="T14" fmla="*/ 32 w 58"/>
                  <a:gd name="T15" fmla="*/ 8 h 98"/>
                  <a:gd name="T16" fmla="*/ 0 w 58"/>
                  <a:gd name="T17" fmla="*/ 8 h 98"/>
                  <a:gd name="T18" fmla="*/ 0 w 58"/>
                  <a:gd name="T19" fmla="*/ 9 h 98"/>
                  <a:gd name="T20" fmla="*/ 2 w 58"/>
                  <a:gd name="T21" fmla="*/ 9 h 98"/>
                  <a:gd name="T22" fmla="*/ 2 w 58"/>
                  <a:gd name="T23" fmla="*/ 98 h 98"/>
                  <a:gd name="T24" fmla="*/ 20 w 58"/>
                  <a:gd name="T25" fmla="*/ 98 h 98"/>
                  <a:gd name="T26" fmla="*/ 20 w 58"/>
                  <a:gd name="T27" fmla="*/ 85 h 98"/>
                  <a:gd name="T28" fmla="*/ 26 w 58"/>
                  <a:gd name="T29" fmla="*/ 85 h 98"/>
                  <a:gd name="T30" fmla="*/ 26 w 58"/>
                  <a:gd name="T31" fmla="*/ 98 h 98"/>
                  <a:gd name="T32" fmla="*/ 32 w 58"/>
                  <a:gd name="T33" fmla="*/ 98 h 98"/>
                  <a:gd name="T34" fmla="*/ 32 w 58"/>
                  <a:gd name="T35" fmla="*/ 85 h 98"/>
                  <a:gd name="T36" fmla="*/ 38 w 58"/>
                  <a:gd name="T37" fmla="*/ 85 h 98"/>
                  <a:gd name="T38" fmla="*/ 38 w 58"/>
                  <a:gd name="T39" fmla="*/ 98 h 98"/>
                  <a:gd name="T40" fmla="*/ 55 w 58"/>
                  <a:gd name="T41" fmla="*/ 98 h 98"/>
                  <a:gd name="T42" fmla="*/ 55 w 58"/>
                  <a:gd name="T43" fmla="*/ 9 h 98"/>
                  <a:gd name="T44" fmla="*/ 58 w 58"/>
                  <a:gd name="T45" fmla="*/ 9 h 98"/>
                  <a:gd name="T46" fmla="*/ 58 w 58"/>
                  <a:gd name="T47" fmla="*/ 8 h 98"/>
                  <a:gd name="T48" fmla="*/ 46 w 58"/>
                  <a:gd name="T49" fmla="*/ 8 h 98"/>
                  <a:gd name="T50" fmla="*/ 50 w 58"/>
                  <a:gd name="T51" fmla="*/ 80 h 98"/>
                  <a:gd name="T52" fmla="*/ 8 w 58"/>
                  <a:gd name="T53" fmla="*/ 80 h 98"/>
                  <a:gd name="T54" fmla="*/ 8 w 58"/>
                  <a:gd name="T55" fmla="*/ 74 h 98"/>
                  <a:gd name="T56" fmla="*/ 50 w 58"/>
                  <a:gd name="T57" fmla="*/ 74 h 98"/>
                  <a:gd name="T58" fmla="*/ 50 w 58"/>
                  <a:gd name="T59" fmla="*/ 80 h 98"/>
                  <a:gd name="T60" fmla="*/ 50 w 58"/>
                  <a:gd name="T61" fmla="*/ 68 h 98"/>
                  <a:gd name="T62" fmla="*/ 8 w 58"/>
                  <a:gd name="T63" fmla="*/ 68 h 98"/>
                  <a:gd name="T64" fmla="*/ 8 w 58"/>
                  <a:gd name="T65" fmla="*/ 62 h 98"/>
                  <a:gd name="T66" fmla="*/ 50 w 58"/>
                  <a:gd name="T67" fmla="*/ 62 h 98"/>
                  <a:gd name="T68" fmla="*/ 50 w 58"/>
                  <a:gd name="T69" fmla="*/ 68 h 98"/>
                  <a:gd name="T70" fmla="*/ 50 w 58"/>
                  <a:gd name="T71" fmla="*/ 57 h 98"/>
                  <a:gd name="T72" fmla="*/ 8 w 58"/>
                  <a:gd name="T73" fmla="*/ 57 h 98"/>
                  <a:gd name="T74" fmla="*/ 8 w 58"/>
                  <a:gd name="T75" fmla="*/ 51 h 98"/>
                  <a:gd name="T76" fmla="*/ 50 w 58"/>
                  <a:gd name="T77" fmla="*/ 51 h 98"/>
                  <a:gd name="T78" fmla="*/ 50 w 58"/>
                  <a:gd name="T79" fmla="*/ 57 h 98"/>
                  <a:gd name="T80" fmla="*/ 50 w 58"/>
                  <a:gd name="T81" fmla="*/ 46 h 98"/>
                  <a:gd name="T82" fmla="*/ 8 w 58"/>
                  <a:gd name="T83" fmla="*/ 46 h 98"/>
                  <a:gd name="T84" fmla="*/ 8 w 58"/>
                  <a:gd name="T85" fmla="*/ 39 h 98"/>
                  <a:gd name="T86" fmla="*/ 50 w 58"/>
                  <a:gd name="T87" fmla="*/ 39 h 98"/>
                  <a:gd name="T88" fmla="*/ 50 w 58"/>
                  <a:gd name="T89" fmla="*/ 46 h 98"/>
                  <a:gd name="T90" fmla="*/ 50 w 58"/>
                  <a:gd name="T91" fmla="*/ 34 h 98"/>
                  <a:gd name="T92" fmla="*/ 8 w 58"/>
                  <a:gd name="T93" fmla="*/ 34 h 98"/>
                  <a:gd name="T94" fmla="*/ 8 w 58"/>
                  <a:gd name="T95" fmla="*/ 27 h 98"/>
                  <a:gd name="T96" fmla="*/ 50 w 58"/>
                  <a:gd name="T97" fmla="*/ 27 h 98"/>
                  <a:gd name="T98" fmla="*/ 50 w 58"/>
                  <a:gd name="T99" fmla="*/ 34 h 98"/>
                  <a:gd name="T100" fmla="*/ 50 w 58"/>
                  <a:gd name="T101" fmla="*/ 22 h 98"/>
                  <a:gd name="T102" fmla="*/ 8 w 58"/>
                  <a:gd name="T103" fmla="*/ 22 h 98"/>
                  <a:gd name="T104" fmla="*/ 8 w 58"/>
                  <a:gd name="T105" fmla="*/ 15 h 98"/>
                  <a:gd name="T106" fmla="*/ 50 w 58"/>
                  <a:gd name="T107" fmla="*/ 15 h 98"/>
                  <a:gd name="T108" fmla="*/ 50 w 58"/>
                  <a:gd name="T109" fmla="*/ 22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8" h="98">
                    <a:moveTo>
                      <a:pt x="46" y="8"/>
                    </a:moveTo>
                    <a:lnTo>
                      <a:pt x="46" y="0"/>
                    </a:lnTo>
                    <a:lnTo>
                      <a:pt x="40" y="0"/>
                    </a:lnTo>
                    <a:lnTo>
                      <a:pt x="40" y="8"/>
                    </a:lnTo>
                    <a:lnTo>
                      <a:pt x="38" y="8"/>
                    </a:lnTo>
                    <a:lnTo>
                      <a:pt x="38" y="0"/>
                    </a:lnTo>
                    <a:lnTo>
                      <a:pt x="32" y="0"/>
                    </a:lnTo>
                    <a:lnTo>
                      <a:pt x="32" y="8"/>
                    </a:lnTo>
                    <a:lnTo>
                      <a:pt x="0" y="8"/>
                    </a:lnTo>
                    <a:lnTo>
                      <a:pt x="0" y="9"/>
                    </a:lnTo>
                    <a:lnTo>
                      <a:pt x="2" y="9"/>
                    </a:lnTo>
                    <a:lnTo>
                      <a:pt x="2" y="98"/>
                    </a:lnTo>
                    <a:lnTo>
                      <a:pt x="20" y="98"/>
                    </a:lnTo>
                    <a:lnTo>
                      <a:pt x="20" y="85"/>
                    </a:lnTo>
                    <a:lnTo>
                      <a:pt x="26" y="85"/>
                    </a:lnTo>
                    <a:lnTo>
                      <a:pt x="26" y="98"/>
                    </a:lnTo>
                    <a:lnTo>
                      <a:pt x="32" y="98"/>
                    </a:lnTo>
                    <a:lnTo>
                      <a:pt x="32" y="85"/>
                    </a:lnTo>
                    <a:lnTo>
                      <a:pt x="38" y="85"/>
                    </a:lnTo>
                    <a:lnTo>
                      <a:pt x="38" y="98"/>
                    </a:lnTo>
                    <a:lnTo>
                      <a:pt x="55" y="98"/>
                    </a:lnTo>
                    <a:lnTo>
                      <a:pt x="55" y="9"/>
                    </a:lnTo>
                    <a:lnTo>
                      <a:pt x="58" y="9"/>
                    </a:lnTo>
                    <a:lnTo>
                      <a:pt x="58" y="8"/>
                    </a:lnTo>
                    <a:lnTo>
                      <a:pt x="46" y="8"/>
                    </a:lnTo>
                    <a:close/>
                    <a:moveTo>
                      <a:pt x="50" y="80"/>
                    </a:moveTo>
                    <a:lnTo>
                      <a:pt x="8" y="80"/>
                    </a:lnTo>
                    <a:lnTo>
                      <a:pt x="8" y="74"/>
                    </a:lnTo>
                    <a:lnTo>
                      <a:pt x="50" y="74"/>
                    </a:lnTo>
                    <a:lnTo>
                      <a:pt x="50" y="80"/>
                    </a:lnTo>
                    <a:close/>
                    <a:moveTo>
                      <a:pt x="50" y="68"/>
                    </a:moveTo>
                    <a:lnTo>
                      <a:pt x="8" y="68"/>
                    </a:lnTo>
                    <a:lnTo>
                      <a:pt x="8" y="62"/>
                    </a:lnTo>
                    <a:lnTo>
                      <a:pt x="50" y="62"/>
                    </a:lnTo>
                    <a:lnTo>
                      <a:pt x="50" y="68"/>
                    </a:lnTo>
                    <a:close/>
                    <a:moveTo>
                      <a:pt x="50" y="57"/>
                    </a:moveTo>
                    <a:lnTo>
                      <a:pt x="8" y="57"/>
                    </a:lnTo>
                    <a:lnTo>
                      <a:pt x="8" y="51"/>
                    </a:lnTo>
                    <a:lnTo>
                      <a:pt x="50" y="51"/>
                    </a:lnTo>
                    <a:lnTo>
                      <a:pt x="50" y="57"/>
                    </a:lnTo>
                    <a:close/>
                    <a:moveTo>
                      <a:pt x="50" y="46"/>
                    </a:moveTo>
                    <a:lnTo>
                      <a:pt x="8" y="46"/>
                    </a:lnTo>
                    <a:lnTo>
                      <a:pt x="8" y="39"/>
                    </a:lnTo>
                    <a:lnTo>
                      <a:pt x="50" y="39"/>
                    </a:lnTo>
                    <a:lnTo>
                      <a:pt x="50" y="46"/>
                    </a:lnTo>
                    <a:close/>
                    <a:moveTo>
                      <a:pt x="50" y="34"/>
                    </a:moveTo>
                    <a:lnTo>
                      <a:pt x="8" y="34"/>
                    </a:lnTo>
                    <a:lnTo>
                      <a:pt x="8" y="27"/>
                    </a:lnTo>
                    <a:lnTo>
                      <a:pt x="50" y="27"/>
                    </a:lnTo>
                    <a:lnTo>
                      <a:pt x="50" y="34"/>
                    </a:lnTo>
                    <a:close/>
                    <a:moveTo>
                      <a:pt x="50" y="22"/>
                    </a:moveTo>
                    <a:lnTo>
                      <a:pt x="8" y="22"/>
                    </a:lnTo>
                    <a:lnTo>
                      <a:pt x="8" y="15"/>
                    </a:lnTo>
                    <a:lnTo>
                      <a:pt x="50" y="15"/>
                    </a:lnTo>
                    <a:lnTo>
                      <a:pt x="50" y="22"/>
                    </a:lnTo>
                    <a:close/>
                  </a:path>
                </a:pathLst>
              </a:custGeom>
              <a:solidFill>
                <a:schemeClr val="bg2">
                  <a:lumMod val="75000"/>
                </a:schemeClr>
              </a:solidFill>
              <a:ln>
                <a:noFill/>
              </a:ln>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228" name="Rectangle 10"/>
              <p:cNvSpPr>
                <a:spLocks noChangeArrowheads="1"/>
              </p:cNvSpPr>
              <p:nvPr/>
            </p:nvSpPr>
            <p:spPr bwMode="auto">
              <a:xfrm>
                <a:off x="3328347" y="2684863"/>
                <a:ext cx="41113" cy="27283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229" name="Rectangle 8"/>
              <p:cNvSpPr>
                <a:spLocks noChangeArrowheads="1"/>
              </p:cNvSpPr>
              <p:nvPr/>
            </p:nvSpPr>
            <p:spPr bwMode="auto">
              <a:xfrm>
                <a:off x="3328347" y="3792399"/>
                <a:ext cx="41113" cy="14202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230" name="Rectangle 9"/>
              <p:cNvSpPr>
                <a:spLocks noChangeArrowheads="1"/>
              </p:cNvSpPr>
              <p:nvPr/>
            </p:nvSpPr>
            <p:spPr bwMode="auto">
              <a:xfrm>
                <a:off x="3328347" y="3153292"/>
                <a:ext cx="41113" cy="13828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231" name="Freeform 15"/>
              <p:cNvSpPr>
                <a:spLocks noEditPoints="1"/>
              </p:cNvSpPr>
              <p:nvPr/>
            </p:nvSpPr>
            <p:spPr bwMode="auto">
              <a:xfrm>
                <a:off x="3165144" y="4045301"/>
                <a:ext cx="53571" cy="52325"/>
              </a:xfrm>
              <a:custGeom>
                <a:avLst/>
                <a:gdLst>
                  <a:gd name="T0" fmla="*/ 8 w 13"/>
                  <a:gd name="T1" fmla="*/ 0 h 13"/>
                  <a:gd name="T2" fmla="*/ 3 w 13"/>
                  <a:gd name="T3" fmla="*/ 5 h 13"/>
                  <a:gd name="T4" fmla="*/ 3 w 13"/>
                  <a:gd name="T5" fmla="*/ 8 h 13"/>
                  <a:gd name="T6" fmla="*/ 1 w 13"/>
                  <a:gd name="T7" fmla="*/ 11 h 13"/>
                  <a:gd name="T8" fmla="*/ 1 w 13"/>
                  <a:gd name="T9" fmla="*/ 12 h 13"/>
                  <a:gd name="T10" fmla="*/ 1 w 13"/>
                  <a:gd name="T11" fmla="*/ 13 h 13"/>
                  <a:gd name="T12" fmla="*/ 2 w 13"/>
                  <a:gd name="T13" fmla="*/ 12 h 13"/>
                  <a:gd name="T14" fmla="*/ 5 w 13"/>
                  <a:gd name="T15" fmla="*/ 9 h 13"/>
                  <a:gd name="T16" fmla="*/ 8 w 13"/>
                  <a:gd name="T17" fmla="*/ 10 h 13"/>
                  <a:gd name="T18" fmla="*/ 13 w 13"/>
                  <a:gd name="T19" fmla="*/ 5 h 13"/>
                  <a:gd name="T20" fmla="*/ 8 w 13"/>
                  <a:gd name="T21" fmla="*/ 0 h 13"/>
                  <a:gd name="T22" fmla="*/ 8 w 13"/>
                  <a:gd name="T23" fmla="*/ 8 h 13"/>
                  <a:gd name="T24" fmla="*/ 6 w 13"/>
                  <a:gd name="T25" fmla="*/ 7 h 13"/>
                  <a:gd name="T26" fmla="*/ 6 w 13"/>
                  <a:gd name="T27" fmla="*/ 7 h 13"/>
                  <a:gd name="T28" fmla="*/ 6 w 13"/>
                  <a:gd name="T29" fmla="*/ 7 h 13"/>
                  <a:gd name="T30" fmla="*/ 5 w 13"/>
                  <a:gd name="T31" fmla="*/ 5 h 13"/>
                  <a:gd name="T32" fmla="*/ 8 w 13"/>
                  <a:gd name="T33" fmla="*/ 2 h 13"/>
                  <a:gd name="T34" fmla="*/ 10 w 13"/>
                  <a:gd name="T35" fmla="*/ 5 h 13"/>
                  <a:gd name="T36" fmla="*/ 8 w 13"/>
                  <a:gd name="T37" fmla="*/ 8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3" h="13">
                    <a:moveTo>
                      <a:pt x="8" y="0"/>
                    </a:moveTo>
                    <a:cubicBezTo>
                      <a:pt x="5" y="0"/>
                      <a:pt x="3" y="2"/>
                      <a:pt x="3" y="5"/>
                    </a:cubicBezTo>
                    <a:cubicBezTo>
                      <a:pt x="3" y="6"/>
                      <a:pt x="3" y="7"/>
                      <a:pt x="3" y="8"/>
                    </a:cubicBezTo>
                    <a:cubicBezTo>
                      <a:pt x="1" y="11"/>
                      <a:pt x="1" y="11"/>
                      <a:pt x="1" y="11"/>
                    </a:cubicBezTo>
                    <a:cubicBezTo>
                      <a:pt x="0" y="11"/>
                      <a:pt x="0" y="12"/>
                      <a:pt x="1" y="12"/>
                    </a:cubicBezTo>
                    <a:cubicBezTo>
                      <a:pt x="1" y="12"/>
                      <a:pt x="1" y="13"/>
                      <a:pt x="1" y="13"/>
                    </a:cubicBezTo>
                    <a:cubicBezTo>
                      <a:pt x="2" y="13"/>
                      <a:pt x="2" y="12"/>
                      <a:pt x="2" y="12"/>
                    </a:cubicBezTo>
                    <a:cubicBezTo>
                      <a:pt x="5" y="9"/>
                      <a:pt x="5" y="9"/>
                      <a:pt x="5" y="9"/>
                    </a:cubicBezTo>
                    <a:cubicBezTo>
                      <a:pt x="6" y="10"/>
                      <a:pt x="7" y="10"/>
                      <a:pt x="8" y="10"/>
                    </a:cubicBezTo>
                    <a:cubicBezTo>
                      <a:pt x="10" y="10"/>
                      <a:pt x="13" y="8"/>
                      <a:pt x="13" y="5"/>
                    </a:cubicBezTo>
                    <a:cubicBezTo>
                      <a:pt x="13" y="2"/>
                      <a:pt x="10" y="0"/>
                      <a:pt x="8" y="0"/>
                    </a:cubicBezTo>
                    <a:close/>
                    <a:moveTo>
                      <a:pt x="8" y="8"/>
                    </a:moveTo>
                    <a:cubicBezTo>
                      <a:pt x="7" y="8"/>
                      <a:pt x="6" y="7"/>
                      <a:pt x="6" y="7"/>
                    </a:cubicBezTo>
                    <a:cubicBezTo>
                      <a:pt x="6" y="7"/>
                      <a:pt x="6" y="7"/>
                      <a:pt x="6" y="7"/>
                    </a:cubicBezTo>
                    <a:cubicBezTo>
                      <a:pt x="6" y="7"/>
                      <a:pt x="6" y="7"/>
                      <a:pt x="6" y="7"/>
                    </a:cubicBezTo>
                    <a:cubicBezTo>
                      <a:pt x="5" y="6"/>
                      <a:pt x="5" y="6"/>
                      <a:pt x="5" y="5"/>
                    </a:cubicBezTo>
                    <a:cubicBezTo>
                      <a:pt x="5" y="4"/>
                      <a:pt x="6" y="2"/>
                      <a:pt x="8" y="2"/>
                    </a:cubicBezTo>
                    <a:cubicBezTo>
                      <a:pt x="9" y="2"/>
                      <a:pt x="10" y="4"/>
                      <a:pt x="10" y="5"/>
                    </a:cubicBezTo>
                    <a:cubicBezTo>
                      <a:pt x="10" y="7"/>
                      <a:pt x="9" y="8"/>
                      <a:pt x="8" y="8"/>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232" name="Freeform 21"/>
              <p:cNvSpPr>
                <a:spLocks/>
              </p:cNvSpPr>
              <p:nvPr/>
            </p:nvSpPr>
            <p:spPr bwMode="auto">
              <a:xfrm>
                <a:off x="3104099" y="3092247"/>
                <a:ext cx="437284" cy="468429"/>
              </a:xfrm>
              <a:custGeom>
                <a:avLst/>
                <a:gdLst>
                  <a:gd name="T0" fmla="*/ 10 w 107"/>
                  <a:gd name="T1" fmla="*/ 19 h 115"/>
                  <a:gd name="T2" fmla="*/ 10 w 107"/>
                  <a:gd name="T3" fmla="*/ 57 h 115"/>
                  <a:gd name="T4" fmla="*/ 58 w 107"/>
                  <a:gd name="T5" fmla="*/ 105 h 115"/>
                  <a:gd name="T6" fmla="*/ 96 w 107"/>
                  <a:gd name="T7" fmla="*/ 105 h 115"/>
                  <a:gd name="T8" fmla="*/ 96 w 107"/>
                  <a:gd name="T9" fmla="*/ 67 h 115"/>
                  <a:gd name="T10" fmla="*/ 29 w 107"/>
                  <a:gd name="T11" fmla="*/ 0 h 115"/>
                  <a:gd name="T12" fmla="*/ 10 w 107"/>
                  <a:gd name="T13" fmla="*/ 19 h 115"/>
                </a:gdLst>
                <a:ahLst/>
                <a:cxnLst>
                  <a:cxn ang="0">
                    <a:pos x="T0" y="T1"/>
                  </a:cxn>
                  <a:cxn ang="0">
                    <a:pos x="T2" y="T3"/>
                  </a:cxn>
                  <a:cxn ang="0">
                    <a:pos x="T4" y="T5"/>
                  </a:cxn>
                  <a:cxn ang="0">
                    <a:pos x="T6" y="T7"/>
                  </a:cxn>
                  <a:cxn ang="0">
                    <a:pos x="T8" y="T9"/>
                  </a:cxn>
                  <a:cxn ang="0">
                    <a:pos x="T10" y="T11"/>
                  </a:cxn>
                  <a:cxn ang="0">
                    <a:pos x="T12" y="T13"/>
                  </a:cxn>
                </a:cxnLst>
                <a:rect l="0" t="0" r="r" b="b"/>
                <a:pathLst>
                  <a:path w="107" h="115">
                    <a:moveTo>
                      <a:pt x="10" y="19"/>
                    </a:moveTo>
                    <a:cubicBezTo>
                      <a:pt x="0" y="29"/>
                      <a:pt x="0" y="46"/>
                      <a:pt x="10" y="57"/>
                    </a:cubicBezTo>
                    <a:cubicBezTo>
                      <a:pt x="58" y="105"/>
                      <a:pt x="58" y="105"/>
                      <a:pt x="58" y="105"/>
                    </a:cubicBezTo>
                    <a:cubicBezTo>
                      <a:pt x="69" y="115"/>
                      <a:pt x="86" y="115"/>
                      <a:pt x="96" y="105"/>
                    </a:cubicBezTo>
                    <a:cubicBezTo>
                      <a:pt x="107" y="94"/>
                      <a:pt x="107" y="77"/>
                      <a:pt x="96" y="67"/>
                    </a:cubicBezTo>
                    <a:cubicBezTo>
                      <a:pt x="29" y="0"/>
                      <a:pt x="29" y="0"/>
                      <a:pt x="29" y="0"/>
                    </a:cubicBezTo>
                    <a:lnTo>
                      <a:pt x="10" y="19"/>
                    </a:lnTo>
                    <a:close/>
                  </a:path>
                </a:pathLst>
              </a:custGeom>
              <a:solidFill>
                <a:srgbClr val="BC90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233" name="Freeform 22"/>
              <p:cNvSpPr>
                <a:spLocks/>
              </p:cNvSpPr>
              <p:nvPr/>
            </p:nvSpPr>
            <p:spPr bwMode="auto">
              <a:xfrm>
                <a:off x="3271039" y="3304037"/>
                <a:ext cx="270344" cy="671499"/>
              </a:xfrm>
              <a:custGeom>
                <a:avLst/>
                <a:gdLst>
                  <a:gd name="T0" fmla="*/ 66 w 66"/>
                  <a:gd name="T1" fmla="*/ 124 h 165"/>
                  <a:gd name="T2" fmla="*/ 33 w 66"/>
                  <a:gd name="T3" fmla="*/ 157 h 165"/>
                  <a:gd name="T4" fmla="*/ 33 w 66"/>
                  <a:gd name="T5" fmla="*/ 157 h 165"/>
                  <a:gd name="T6" fmla="*/ 0 w 66"/>
                  <a:gd name="T7" fmla="*/ 146 h 165"/>
                  <a:gd name="T8" fmla="*/ 0 w 66"/>
                  <a:gd name="T9" fmla="*/ 18 h 165"/>
                  <a:gd name="T10" fmla="*/ 33 w 66"/>
                  <a:gd name="T11" fmla="*/ 7 h 165"/>
                  <a:gd name="T12" fmla="*/ 33 w 66"/>
                  <a:gd name="T13" fmla="*/ 7 h 165"/>
                  <a:gd name="T14" fmla="*/ 66 w 66"/>
                  <a:gd name="T15" fmla="*/ 40 h 165"/>
                  <a:gd name="T16" fmla="*/ 66 w 66"/>
                  <a:gd name="T17" fmla="*/ 124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165">
                    <a:moveTo>
                      <a:pt x="66" y="124"/>
                    </a:moveTo>
                    <a:cubicBezTo>
                      <a:pt x="66" y="142"/>
                      <a:pt x="51" y="157"/>
                      <a:pt x="33" y="157"/>
                    </a:cubicBezTo>
                    <a:cubicBezTo>
                      <a:pt x="33" y="157"/>
                      <a:pt x="33" y="157"/>
                      <a:pt x="33" y="157"/>
                    </a:cubicBezTo>
                    <a:cubicBezTo>
                      <a:pt x="15" y="157"/>
                      <a:pt x="0" y="165"/>
                      <a:pt x="0" y="146"/>
                    </a:cubicBezTo>
                    <a:cubicBezTo>
                      <a:pt x="0" y="18"/>
                      <a:pt x="0" y="18"/>
                      <a:pt x="0" y="18"/>
                    </a:cubicBezTo>
                    <a:cubicBezTo>
                      <a:pt x="0" y="0"/>
                      <a:pt x="15" y="7"/>
                      <a:pt x="33" y="7"/>
                    </a:cubicBezTo>
                    <a:cubicBezTo>
                      <a:pt x="33" y="7"/>
                      <a:pt x="33" y="7"/>
                      <a:pt x="33" y="7"/>
                    </a:cubicBezTo>
                    <a:cubicBezTo>
                      <a:pt x="51" y="7"/>
                      <a:pt x="66" y="22"/>
                      <a:pt x="66" y="40"/>
                    </a:cubicBezTo>
                    <a:lnTo>
                      <a:pt x="66" y="124"/>
                    </a:lnTo>
                    <a:close/>
                  </a:path>
                </a:pathLst>
              </a:custGeom>
              <a:solidFill>
                <a:srgbClr val="BC90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234" name="Freeform 24"/>
              <p:cNvSpPr>
                <a:spLocks/>
              </p:cNvSpPr>
              <p:nvPr/>
            </p:nvSpPr>
            <p:spPr bwMode="auto">
              <a:xfrm>
                <a:off x="3197535" y="3092247"/>
                <a:ext cx="127074" cy="102157"/>
              </a:xfrm>
              <a:custGeom>
                <a:avLst/>
                <a:gdLst>
                  <a:gd name="T0" fmla="*/ 6 w 31"/>
                  <a:gd name="T1" fmla="*/ 0 h 25"/>
                  <a:gd name="T2" fmla="*/ 0 w 31"/>
                  <a:gd name="T3" fmla="*/ 7 h 25"/>
                  <a:gd name="T4" fmla="*/ 10 w 31"/>
                  <a:gd name="T5" fmla="*/ 17 h 25"/>
                  <a:gd name="T6" fmla="*/ 31 w 31"/>
                  <a:gd name="T7" fmla="*/ 24 h 25"/>
                  <a:gd name="T8" fmla="*/ 6 w 31"/>
                  <a:gd name="T9" fmla="*/ 0 h 25"/>
                </a:gdLst>
                <a:ahLst/>
                <a:cxnLst>
                  <a:cxn ang="0">
                    <a:pos x="T0" y="T1"/>
                  </a:cxn>
                  <a:cxn ang="0">
                    <a:pos x="T2" y="T3"/>
                  </a:cxn>
                  <a:cxn ang="0">
                    <a:pos x="T4" y="T5"/>
                  </a:cxn>
                  <a:cxn ang="0">
                    <a:pos x="T6" y="T7"/>
                  </a:cxn>
                  <a:cxn ang="0">
                    <a:pos x="T8" y="T9"/>
                  </a:cxn>
                </a:cxnLst>
                <a:rect l="0" t="0" r="r" b="b"/>
                <a:pathLst>
                  <a:path w="31" h="25">
                    <a:moveTo>
                      <a:pt x="6" y="0"/>
                    </a:moveTo>
                    <a:cubicBezTo>
                      <a:pt x="0" y="7"/>
                      <a:pt x="0" y="7"/>
                      <a:pt x="0" y="7"/>
                    </a:cubicBezTo>
                    <a:cubicBezTo>
                      <a:pt x="10" y="17"/>
                      <a:pt x="10" y="17"/>
                      <a:pt x="10" y="17"/>
                    </a:cubicBezTo>
                    <a:cubicBezTo>
                      <a:pt x="16" y="23"/>
                      <a:pt x="23" y="25"/>
                      <a:pt x="31" y="24"/>
                    </a:cubicBezTo>
                    <a:lnTo>
                      <a:pt x="6" y="0"/>
                    </a:lnTo>
                    <a:close/>
                  </a:path>
                </a:pathLst>
              </a:custGeom>
              <a:solidFill>
                <a:srgbClr val="E5D0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235" name="Freeform 234"/>
              <p:cNvSpPr>
                <a:spLocks/>
              </p:cNvSpPr>
              <p:nvPr/>
            </p:nvSpPr>
            <p:spPr bwMode="auto">
              <a:xfrm>
                <a:off x="2928438" y="3760008"/>
                <a:ext cx="441021" cy="1075936"/>
              </a:xfrm>
              <a:custGeom>
                <a:avLst/>
                <a:gdLst>
                  <a:gd name="connsiteX0" fmla="*/ 441021 w 441021"/>
                  <a:gd name="connsiteY0" fmla="*/ 0 h 1075936"/>
                  <a:gd name="connsiteX1" fmla="*/ 441021 w 441021"/>
                  <a:gd name="connsiteY1" fmla="*/ 947125 h 1075936"/>
                  <a:gd name="connsiteX2" fmla="*/ 423095 w 441021"/>
                  <a:gd name="connsiteY2" fmla="*/ 963417 h 1075936"/>
                  <a:gd name="connsiteX3" fmla="*/ 288193 w 441021"/>
                  <a:gd name="connsiteY3" fmla="*/ 1064295 h 1075936"/>
                  <a:gd name="connsiteX4" fmla="*/ 269032 w 441021"/>
                  <a:gd name="connsiteY4" fmla="*/ 1075936 h 1075936"/>
                  <a:gd name="connsiteX5" fmla="*/ 265302 w 441021"/>
                  <a:gd name="connsiteY5" fmla="*/ 1073816 h 1075936"/>
                  <a:gd name="connsiteX6" fmla="*/ 0 w 441021"/>
                  <a:gd name="connsiteY6" fmla="*/ 578062 h 1075936"/>
                  <a:gd name="connsiteX7" fmla="*/ 441021 w 441021"/>
                  <a:gd name="connsiteY7" fmla="*/ 0 h 1075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1021" h="1075936">
                    <a:moveTo>
                      <a:pt x="441021" y="0"/>
                    </a:moveTo>
                    <a:lnTo>
                      <a:pt x="441021" y="947125"/>
                    </a:lnTo>
                    <a:lnTo>
                      <a:pt x="423095" y="963417"/>
                    </a:lnTo>
                    <a:cubicBezTo>
                      <a:pt x="379822" y="999129"/>
                      <a:pt x="334806" y="1032804"/>
                      <a:pt x="288193" y="1064295"/>
                    </a:cubicBezTo>
                    <a:lnTo>
                      <a:pt x="269032" y="1075936"/>
                    </a:lnTo>
                    <a:lnTo>
                      <a:pt x="265302" y="1073816"/>
                    </a:lnTo>
                    <a:cubicBezTo>
                      <a:pt x="105661" y="965811"/>
                      <a:pt x="0" y="785675"/>
                      <a:pt x="0" y="578062"/>
                    </a:cubicBezTo>
                    <a:cubicBezTo>
                      <a:pt x="0" y="305314"/>
                      <a:pt x="187842" y="73276"/>
                      <a:pt x="441021" y="0"/>
                    </a:cubicBezTo>
                    <a:close/>
                  </a:path>
                </a:pathLst>
              </a:custGeom>
              <a:solidFill>
                <a:srgbClr val="BC90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noAutofit/>
              </a:bodyPr>
              <a:lstStyle/>
              <a:p>
                <a:pPr defTabSz="896386">
                  <a:defRPr/>
                </a:pPr>
                <a:endParaRPr lang="en-US" sz="1765" kern="0">
                  <a:solidFill>
                    <a:sysClr val="windowText" lastClr="000000"/>
                  </a:solidFill>
                  <a:latin typeface="Segoe UI"/>
                </a:endParaRPr>
              </a:p>
            </p:txBody>
          </p:sp>
        </p:grpSp>
      </p:grpSp>
      <p:grpSp>
        <p:nvGrpSpPr>
          <p:cNvPr id="5" name="Group 4"/>
          <p:cNvGrpSpPr/>
          <p:nvPr/>
        </p:nvGrpSpPr>
        <p:grpSpPr>
          <a:xfrm>
            <a:off x="1" y="5670063"/>
            <a:ext cx="12192000" cy="1192031"/>
            <a:chOff x="0" y="5783263"/>
            <a:chExt cx="12436475" cy="1215934"/>
          </a:xfrm>
        </p:grpSpPr>
        <p:sp>
          <p:nvSpPr>
            <p:cNvPr id="11" name="Rectangle 10"/>
            <p:cNvSpPr/>
            <p:nvPr/>
          </p:nvSpPr>
          <p:spPr bwMode="auto">
            <a:xfrm>
              <a:off x="0" y="5783263"/>
              <a:ext cx="12436475" cy="1215934"/>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a:gradFill>
                  <a:gsLst>
                    <a:gs pos="0">
                      <a:srgbClr val="FFFFFF"/>
                    </a:gs>
                    <a:gs pos="100000">
                      <a:srgbClr val="FFFFFF"/>
                    </a:gs>
                  </a:gsLst>
                  <a:lin ang="5400000" scaled="0"/>
                </a:gradFill>
                <a:latin typeface="Segoe UI"/>
              </a:endParaRPr>
            </a:p>
          </p:txBody>
        </p:sp>
        <p:grpSp>
          <p:nvGrpSpPr>
            <p:cNvPr id="4" name="Group 3"/>
            <p:cNvGrpSpPr/>
            <p:nvPr/>
          </p:nvGrpSpPr>
          <p:grpSpPr>
            <a:xfrm>
              <a:off x="977635" y="6057153"/>
              <a:ext cx="9986589" cy="784588"/>
              <a:chOff x="977635" y="6057153"/>
              <a:chExt cx="9986589" cy="784588"/>
            </a:xfrm>
          </p:grpSpPr>
          <p:grpSp>
            <p:nvGrpSpPr>
              <p:cNvPr id="161" name="Group 160"/>
              <p:cNvGrpSpPr/>
              <p:nvPr/>
            </p:nvGrpSpPr>
            <p:grpSpPr>
              <a:xfrm>
                <a:off x="3914493" y="6130771"/>
                <a:ext cx="7049731" cy="671392"/>
                <a:chOff x="3914493" y="6130771"/>
                <a:chExt cx="7049731" cy="671392"/>
              </a:xfrm>
            </p:grpSpPr>
            <p:pic>
              <p:nvPicPr>
                <p:cNvPr id="162" name="Picture 161"/>
                <p:cNvPicPr/>
                <p:nvPr/>
              </p:nvPicPr>
              <p:blipFill>
                <a:blip r:embed="rId3" cstate="print">
                  <a:extLst>
                    <a:ext uri="{28A0092B-C50C-407E-A947-70E740481C1C}">
                      <a14:useLocalDpi xmlns:a14="http://schemas.microsoft.com/office/drawing/2010/main" val="0"/>
                    </a:ext>
                  </a:extLst>
                </a:blip>
                <a:stretch>
                  <a:fillRect/>
                </a:stretch>
              </p:blipFill>
              <p:spPr bwMode="auto">
                <a:xfrm>
                  <a:off x="3914493" y="6253959"/>
                  <a:ext cx="1707502" cy="486735"/>
                </a:xfrm>
                <a:prstGeom prst="rect">
                  <a:avLst/>
                </a:prstGeom>
                <a:noFill/>
                <a:ln>
                  <a:noFill/>
                </a:ln>
              </p:spPr>
            </p:pic>
            <p:pic>
              <p:nvPicPr>
                <p:cNvPr id="168" name="Picture 167"/>
                <p:cNvPicPr/>
                <p:nvPr/>
              </p:nvPicPr>
              <p:blipFill>
                <a:blip r:embed="rId4">
                  <a:extLst>
                    <a:ext uri="{28A0092B-C50C-407E-A947-70E740481C1C}">
                      <a14:useLocalDpi xmlns:a14="http://schemas.microsoft.com/office/drawing/2010/main" val="0"/>
                    </a:ext>
                  </a:extLst>
                </a:blip>
                <a:stretch>
                  <a:fillRect/>
                </a:stretch>
              </p:blipFill>
              <p:spPr bwMode="auto">
                <a:xfrm>
                  <a:off x="6775623" y="6130771"/>
                  <a:ext cx="1220712" cy="671392"/>
                </a:xfrm>
                <a:prstGeom prst="rect">
                  <a:avLst/>
                </a:prstGeom>
                <a:noFill/>
                <a:extLst/>
              </p:spPr>
            </p:pic>
            <p:pic>
              <p:nvPicPr>
                <p:cNvPr id="169" name="Picture 168"/>
                <p:cNvPicPr/>
                <p:nvPr/>
              </p:nvPicPr>
              <p:blipFill>
                <a:blip r:embed="rId5" cstate="print">
                  <a:extLst>
                    <a:ext uri="{28A0092B-C50C-407E-A947-70E740481C1C}">
                      <a14:useLocalDpi xmlns:a14="http://schemas.microsoft.com/office/drawing/2010/main" val="0"/>
                    </a:ext>
                  </a:extLst>
                </a:blip>
                <a:stretch>
                  <a:fillRect/>
                </a:stretch>
              </p:blipFill>
              <p:spPr bwMode="auto">
                <a:xfrm>
                  <a:off x="9778482" y="6261737"/>
                  <a:ext cx="1185742" cy="478957"/>
                </a:xfrm>
                <a:prstGeom prst="rect">
                  <a:avLst/>
                </a:prstGeom>
                <a:noFill/>
                <a:ln>
                  <a:noFill/>
                </a:ln>
              </p:spPr>
            </p:pic>
          </p:grpSp>
          <p:pic>
            <p:nvPicPr>
              <p:cNvPr id="276" name="Picture 275"/>
              <p:cNvPicPr>
                <a:picLocks noChangeAspect="1"/>
              </p:cNvPicPr>
              <p:nvPr/>
            </p:nvPicPr>
            <p:blipFill rotWithShape="1">
              <a:blip r:embed="rId6" cstate="print">
                <a:extLst>
                  <a:ext uri="{28A0092B-C50C-407E-A947-70E740481C1C}">
                    <a14:useLocalDpi xmlns:a14="http://schemas.microsoft.com/office/drawing/2010/main" val="0"/>
                  </a:ext>
                </a:extLst>
              </a:blip>
              <a:srcRect l="17090" t="18224" r="27170" b="31435"/>
              <a:stretch/>
            </p:blipFill>
            <p:spPr>
              <a:xfrm>
                <a:off x="977635" y="6057153"/>
                <a:ext cx="1956240" cy="784588"/>
              </a:xfrm>
              <a:prstGeom prst="rect">
                <a:avLst/>
              </a:prstGeom>
            </p:spPr>
          </p:pic>
        </p:grpSp>
      </p:grpSp>
    </p:spTree>
    <p:extLst>
      <p:ext uri="{BB962C8B-B14F-4D97-AF65-F5344CB8AC3E}">
        <p14:creationId xmlns:p14="http://schemas.microsoft.com/office/powerpoint/2010/main" val="1261651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1+#ppt_w/2"/>
                                          </p:val>
                                        </p:tav>
                                        <p:tav tm="100000">
                                          <p:val>
                                            <p:strVal val="#ppt_x"/>
                                          </p:val>
                                        </p:tav>
                                      </p:tavLst>
                                    </p:anim>
                                    <p:anim calcmode="lin" valueType="num">
                                      <p:cBhvr additive="base">
                                        <p:cTn id="8" dur="500" fill="hold"/>
                                        <p:tgtEl>
                                          <p:spTgt spid="1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par>
                                <p:cTn id="13" presetID="1" presetClass="entr" presetSubtype="0" fill="hold" nodeType="withEffect">
                                  <p:stCondLst>
                                    <p:cond delay="0"/>
                                  </p:stCondLst>
                                  <p:childTnLst>
                                    <p:set>
                                      <p:cBhvr>
                                        <p:cTn id="14" dur="1" fill="hold">
                                          <p:stCondLst>
                                            <p:cond delay="499"/>
                                          </p:stCondLst>
                                        </p:cTn>
                                        <p:tgtEl>
                                          <p:spTgt spid="175"/>
                                        </p:tgtEl>
                                        <p:attrNameLst>
                                          <p:attrName>style.visibility</p:attrName>
                                        </p:attrNameLst>
                                      </p:cBhvr>
                                      <p:to>
                                        <p:strVal val="visible"/>
                                      </p:to>
                                    </p:set>
                                  </p:childTnLst>
                                </p:cTn>
                              </p:par>
                              <p:par>
                                <p:cTn id="15" presetID="6" presetClass="emph" presetSubtype="0" accel="100000" autoRev="1" fill="hold" nodeType="withEffect">
                                  <p:stCondLst>
                                    <p:cond delay="0"/>
                                  </p:stCondLst>
                                  <p:childTnLst>
                                    <p:animScale>
                                      <p:cBhvr>
                                        <p:cTn id="16" dur="500" fill="hold"/>
                                        <p:tgtEl>
                                          <p:spTgt spid="175"/>
                                        </p:tgtEl>
                                      </p:cBhvr>
                                      <p:by x="0" y="0"/>
                                    </p:animScale>
                                  </p:childTnLst>
                                </p:cTn>
                              </p:par>
                              <p:par>
                                <p:cTn id="17" presetID="2" presetClass="entr" presetSubtype="4" fill="hold" nodeType="with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bwMode="auto">
          <a:xfrm>
            <a:off x="145205" y="687157"/>
            <a:ext cx="3402713" cy="2100015"/>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a:gradFill>
                <a:gsLst>
                  <a:gs pos="0">
                    <a:srgbClr val="FFFFFF"/>
                  </a:gs>
                  <a:gs pos="100000">
                    <a:srgbClr val="FFFFFF"/>
                  </a:gs>
                </a:gsLst>
                <a:lin ang="5400000" scaled="0"/>
              </a:gradFill>
              <a:latin typeface="Segoe UI"/>
            </a:endParaRPr>
          </a:p>
        </p:txBody>
      </p:sp>
      <p:sp>
        <p:nvSpPr>
          <p:cNvPr id="3" name="TextBox 2"/>
          <p:cNvSpPr txBox="1"/>
          <p:nvPr/>
        </p:nvSpPr>
        <p:spPr>
          <a:xfrm>
            <a:off x="3547918" y="687157"/>
            <a:ext cx="8219193" cy="2100015"/>
          </a:xfrm>
          <a:prstGeom prst="rect">
            <a:avLst/>
          </a:prstGeom>
          <a:solidFill>
            <a:srgbClr val="0070C0"/>
          </a:solidFill>
        </p:spPr>
        <p:txBody>
          <a:bodyPr wrap="square" lIns="179285" tIns="143428" rIns="179285" bIns="143428" rtlCol="0">
            <a:spAutoFit/>
          </a:bodyPr>
          <a:lstStyle/>
          <a:p>
            <a:pPr defTabSz="896386">
              <a:defRPr/>
            </a:pPr>
            <a:r>
              <a:rPr lang="en-US" sz="2353" kern="0">
                <a:solidFill>
                  <a:srgbClr val="FFFFFF"/>
                </a:solidFill>
                <a:latin typeface="Segoe UI"/>
              </a:rPr>
              <a:t>“We’re leveraging Azure App Service, we don’t want to maintain the underlying infrastructure, the OS, the patching and all that entails – instead we want to focus on delivering business value, quickly. ” </a:t>
            </a:r>
          </a:p>
          <a:p>
            <a:pPr defTabSz="896386">
              <a:defRPr/>
            </a:pPr>
            <a:r>
              <a:rPr lang="en-US" sz="2353" i="1" kern="0">
                <a:solidFill>
                  <a:srgbClr val="FFFFFF"/>
                </a:solidFill>
                <a:latin typeface="Segoe UI"/>
              </a:rPr>
              <a:t>Mike </a:t>
            </a:r>
            <a:r>
              <a:rPr lang="en-US" sz="2353" i="1" kern="0" err="1">
                <a:solidFill>
                  <a:srgbClr val="FFFFFF"/>
                </a:solidFill>
                <a:latin typeface="Segoe UI"/>
              </a:rPr>
              <a:t>Lorengo</a:t>
            </a:r>
            <a:r>
              <a:rPr lang="en-US" sz="2353" i="1" kern="0">
                <a:solidFill>
                  <a:srgbClr val="FFFFFF"/>
                </a:solidFill>
                <a:latin typeface="Segoe UI"/>
              </a:rPr>
              <a:t> – Director IT Strategy Alaska Airlines</a:t>
            </a:r>
          </a:p>
        </p:txBody>
      </p:sp>
      <p:sp>
        <p:nvSpPr>
          <p:cNvPr id="9" name="TextBox 8"/>
          <p:cNvSpPr txBox="1"/>
          <p:nvPr/>
        </p:nvSpPr>
        <p:spPr>
          <a:xfrm>
            <a:off x="154446" y="3336700"/>
            <a:ext cx="3225071" cy="2400736"/>
          </a:xfrm>
          <a:prstGeom prst="rect">
            <a:avLst/>
          </a:prstGeom>
          <a:noFill/>
        </p:spPr>
        <p:txBody>
          <a:bodyPr wrap="square" lIns="179285" tIns="143428" rIns="179285" bIns="143428" rtlCol="0">
            <a:spAutoFit/>
          </a:bodyPr>
          <a:lstStyle/>
          <a:p>
            <a:pPr defTabSz="896386">
              <a:lnSpc>
                <a:spcPct val="90000"/>
              </a:lnSpc>
              <a:spcAft>
                <a:spcPts val="980"/>
              </a:spcAft>
              <a:defRPr/>
            </a:pPr>
            <a:r>
              <a:rPr lang="en-US" sz="2353" kern="0">
                <a:solidFill>
                  <a:srgbClr val="FFFFFF"/>
                </a:solidFill>
                <a:latin typeface="Segoe UI"/>
              </a:rPr>
              <a:t>Challenge</a:t>
            </a:r>
          </a:p>
          <a:p>
            <a:pPr defTabSz="896386">
              <a:spcBef>
                <a:spcPts val="1176"/>
              </a:spcBef>
              <a:defRPr/>
            </a:pPr>
            <a:r>
              <a:rPr lang="en-US" sz="1961" kern="0">
                <a:solidFill>
                  <a:srgbClr val="FFFFFF"/>
                </a:solidFill>
                <a:latin typeface="Segoe UI"/>
              </a:rPr>
              <a:t>Make an internal web app to book standby travel available to mobile employees </a:t>
            </a:r>
            <a:r>
              <a:rPr lang="en-NZ" sz="1961" kern="0">
                <a:solidFill>
                  <a:srgbClr val="FFFFFF"/>
                </a:solidFill>
                <a:latin typeface="Segoe UI"/>
              </a:rPr>
              <a:t>wherever they are – in record time.</a:t>
            </a:r>
            <a:endParaRPr lang="en-US" sz="1961" kern="0">
              <a:solidFill>
                <a:srgbClr val="FFFFFF"/>
              </a:solidFill>
              <a:latin typeface="Segoe UI"/>
            </a:endParaRPr>
          </a:p>
        </p:txBody>
      </p:sp>
      <p:sp>
        <p:nvSpPr>
          <p:cNvPr id="160" name="TextBox 159"/>
          <p:cNvSpPr txBox="1"/>
          <p:nvPr/>
        </p:nvSpPr>
        <p:spPr>
          <a:xfrm>
            <a:off x="3960444" y="3333167"/>
            <a:ext cx="5225600" cy="3637813"/>
          </a:xfrm>
          <a:prstGeom prst="rect">
            <a:avLst/>
          </a:prstGeom>
          <a:noFill/>
        </p:spPr>
        <p:txBody>
          <a:bodyPr wrap="square" lIns="179285" tIns="143428" rIns="179285" bIns="143428" rtlCol="0">
            <a:spAutoFit/>
          </a:bodyPr>
          <a:lstStyle/>
          <a:p>
            <a:pPr defTabSz="896386">
              <a:lnSpc>
                <a:spcPct val="90000"/>
              </a:lnSpc>
              <a:spcAft>
                <a:spcPts val="980"/>
              </a:spcAft>
              <a:defRPr/>
            </a:pPr>
            <a:r>
              <a:rPr lang="en-US" sz="2353" kern="0">
                <a:gradFill>
                  <a:gsLst>
                    <a:gs pos="2917">
                      <a:srgbClr val="FFFFFF"/>
                    </a:gs>
                    <a:gs pos="30000">
                      <a:srgbClr val="FFFFFF"/>
                    </a:gs>
                  </a:gsLst>
                  <a:lin ang="5400000" scaled="0"/>
                </a:gradFill>
                <a:latin typeface="Segoe UI"/>
              </a:rPr>
              <a:t>Benefits</a:t>
            </a:r>
          </a:p>
          <a:p>
            <a:pPr marL="336145" indent="-336145" defTabSz="896386">
              <a:lnSpc>
                <a:spcPct val="90000"/>
              </a:lnSpc>
              <a:spcAft>
                <a:spcPts val="588"/>
              </a:spcAft>
              <a:buFont typeface="Wingdings" panose="05000000000000000000" pitchFamily="2" charset="2"/>
              <a:buChar char="§"/>
              <a:defRPr/>
            </a:pPr>
            <a:r>
              <a:rPr lang="en-US" sz="1961" kern="0">
                <a:gradFill>
                  <a:gsLst>
                    <a:gs pos="2917">
                      <a:srgbClr val="FFFFFF"/>
                    </a:gs>
                    <a:gs pos="30000">
                      <a:srgbClr val="FFFFFF"/>
                    </a:gs>
                  </a:gsLst>
                  <a:lin ang="5400000" scaled="0"/>
                </a:gradFill>
                <a:latin typeface="Segoe UI"/>
              </a:rPr>
              <a:t>Modern app experience for employees</a:t>
            </a:r>
          </a:p>
          <a:p>
            <a:pPr marL="336145" indent="-336145" defTabSz="896386">
              <a:lnSpc>
                <a:spcPct val="90000"/>
              </a:lnSpc>
              <a:spcAft>
                <a:spcPts val="588"/>
              </a:spcAft>
              <a:buFont typeface="Wingdings" panose="05000000000000000000" pitchFamily="2" charset="2"/>
              <a:buChar char="§"/>
              <a:defRPr/>
            </a:pPr>
            <a:r>
              <a:rPr lang="en-US" sz="1961" kern="0">
                <a:gradFill>
                  <a:gsLst>
                    <a:gs pos="2917">
                      <a:srgbClr val="FFFFFF"/>
                    </a:gs>
                    <a:gs pos="30000">
                      <a:srgbClr val="FFFFFF"/>
                    </a:gs>
                  </a:gsLst>
                  <a:lin ang="5400000" scaled="0"/>
                </a:gradFill>
                <a:latin typeface="Segoe UI"/>
              </a:rPr>
              <a:t>Seamless web and mobile integration</a:t>
            </a:r>
          </a:p>
          <a:p>
            <a:pPr marL="336145" indent="-336145" defTabSz="896386">
              <a:lnSpc>
                <a:spcPct val="90000"/>
              </a:lnSpc>
              <a:spcAft>
                <a:spcPts val="588"/>
              </a:spcAft>
              <a:buFont typeface="Wingdings" panose="05000000000000000000" pitchFamily="2" charset="2"/>
              <a:buChar char="§"/>
              <a:defRPr/>
            </a:pPr>
            <a:r>
              <a:rPr lang="en-US" sz="1961" kern="0">
                <a:gradFill>
                  <a:gsLst>
                    <a:gs pos="2917">
                      <a:srgbClr val="FFFFFF"/>
                    </a:gs>
                    <a:gs pos="30000">
                      <a:srgbClr val="FFFFFF"/>
                    </a:gs>
                  </a:gsLst>
                  <a:lin ang="5400000" scaled="0"/>
                </a:gradFill>
                <a:latin typeface="Segoe UI"/>
              </a:rPr>
              <a:t>Target multiple mobile platforms natively</a:t>
            </a:r>
          </a:p>
          <a:p>
            <a:pPr marL="336145" indent="-336145" defTabSz="896386">
              <a:lnSpc>
                <a:spcPct val="90000"/>
              </a:lnSpc>
              <a:spcAft>
                <a:spcPts val="588"/>
              </a:spcAft>
              <a:buFont typeface="Wingdings" panose="05000000000000000000" pitchFamily="2" charset="2"/>
              <a:buChar char="§"/>
              <a:defRPr/>
            </a:pPr>
            <a:r>
              <a:rPr lang="en-US" sz="1961" kern="0">
                <a:gradFill>
                  <a:gsLst>
                    <a:gs pos="2917">
                      <a:srgbClr val="FFFFFF"/>
                    </a:gs>
                    <a:gs pos="30000">
                      <a:srgbClr val="FFFFFF"/>
                    </a:gs>
                  </a:gsLst>
                  <a:lin ang="5400000" scaled="0"/>
                </a:gradFill>
                <a:latin typeface="Segoe UI"/>
              </a:rPr>
              <a:t>Leverage existing on-premises API’s and services</a:t>
            </a:r>
          </a:p>
          <a:p>
            <a:pPr marL="336145" indent="-336145" defTabSz="896386">
              <a:lnSpc>
                <a:spcPct val="90000"/>
              </a:lnSpc>
              <a:spcAft>
                <a:spcPts val="588"/>
              </a:spcAft>
              <a:buFont typeface="Wingdings" panose="05000000000000000000" pitchFamily="2" charset="2"/>
              <a:buChar char="§"/>
              <a:defRPr/>
            </a:pPr>
            <a:r>
              <a:rPr lang="en-US" sz="1961" kern="0">
                <a:gradFill>
                  <a:gsLst>
                    <a:gs pos="2917">
                      <a:srgbClr val="FFFFFF"/>
                    </a:gs>
                    <a:gs pos="30000">
                      <a:srgbClr val="FFFFFF"/>
                    </a:gs>
                  </a:gsLst>
                  <a:lin ang="5400000" scaled="0"/>
                </a:gradFill>
                <a:latin typeface="Segoe UI"/>
              </a:rPr>
              <a:t>Rapid development time with continuous integration and deployment</a:t>
            </a:r>
          </a:p>
          <a:p>
            <a:pPr marL="336145" indent="-336145" defTabSz="896386">
              <a:lnSpc>
                <a:spcPct val="90000"/>
              </a:lnSpc>
              <a:spcAft>
                <a:spcPts val="588"/>
              </a:spcAft>
              <a:buFont typeface="Wingdings" panose="05000000000000000000" pitchFamily="2" charset="2"/>
              <a:buChar char="§"/>
              <a:defRPr/>
            </a:pPr>
            <a:endParaRPr lang="en-US" sz="1961" kern="0">
              <a:gradFill>
                <a:gsLst>
                  <a:gs pos="2917">
                    <a:srgbClr val="FFFFFF"/>
                  </a:gs>
                  <a:gs pos="30000">
                    <a:srgbClr val="FFFFFF"/>
                  </a:gs>
                </a:gsLst>
                <a:lin ang="5400000" scaled="0"/>
              </a:gradFill>
              <a:latin typeface="Segoe UI"/>
            </a:endParaRPr>
          </a:p>
          <a:p>
            <a:pPr defTabSz="896386">
              <a:lnSpc>
                <a:spcPct val="90000"/>
              </a:lnSpc>
              <a:spcAft>
                <a:spcPts val="588"/>
              </a:spcAft>
              <a:defRPr/>
            </a:pPr>
            <a:endParaRPr lang="en-US" sz="1961" kern="0">
              <a:gradFill>
                <a:gsLst>
                  <a:gs pos="2917">
                    <a:srgbClr val="FFFFFF"/>
                  </a:gs>
                  <a:gs pos="30000">
                    <a:srgbClr val="FFFFFF"/>
                  </a:gs>
                </a:gsLst>
                <a:lin ang="5400000" scaled="0"/>
              </a:gradFill>
              <a:latin typeface="Segoe UI"/>
            </a:endParaRPr>
          </a:p>
        </p:txBody>
      </p:sp>
      <p:pic>
        <p:nvPicPr>
          <p:cNvPr id="4" name="Picture 3"/>
          <p:cNvPicPr>
            <a:picLocks noChangeAspect="1"/>
          </p:cNvPicPr>
          <p:nvPr/>
        </p:nvPicPr>
        <p:blipFill>
          <a:blip r:embed="rId3"/>
          <a:stretch>
            <a:fillRect/>
          </a:stretch>
        </p:blipFill>
        <p:spPr>
          <a:xfrm>
            <a:off x="9563660" y="4054870"/>
            <a:ext cx="2203450" cy="1512968"/>
          </a:xfrm>
          <a:prstGeom prst="rect">
            <a:avLst/>
          </a:prstGeom>
        </p:spPr>
      </p:pic>
      <p:pic>
        <p:nvPicPr>
          <p:cNvPr id="5" name="Picture 4"/>
          <p:cNvPicPr>
            <a:picLocks noChangeAspect="1"/>
          </p:cNvPicPr>
          <p:nvPr/>
        </p:nvPicPr>
        <p:blipFill rotWithShape="1">
          <a:blip r:embed="rId4" cstate="print">
            <a:extLst>
              <a:ext uri="{28A0092B-C50C-407E-A947-70E740481C1C}">
                <a14:useLocalDpi xmlns:a14="http://schemas.microsoft.com/office/drawing/2010/main" val="0"/>
              </a:ext>
            </a:extLst>
          </a:blip>
          <a:srcRect l="17090" t="18224" r="27170" b="31435"/>
          <a:stretch/>
        </p:blipFill>
        <p:spPr>
          <a:xfrm>
            <a:off x="355718" y="1118347"/>
            <a:ext cx="2822527" cy="1132029"/>
          </a:xfrm>
          <a:prstGeom prst="rect">
            <a:avLst/>
          </a:prstGeom>
        </p:spPr>
      </p:pic>
    </p:spTree>
    <p:extLst>
      <p:ext uri="{BB962C8B-B14F-4D97-AF65-F5344CB8AC3E}">
        <p14:creationId xmlns:p14="http://schemas.microsoft.com/office/powerpoint/2010/main" val="33100680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50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10" presetClass="entr" presetSubtype="0"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par>
                          <p:cTn id="13" fill="hold">
                            <p:stCondLst>
                              <p:cond delay="1500"/>
                            </p:stCondLst>
                            <p:childTnLst>
                              <p:par>
                                <p:cTn id="14" presetID="10" presetClass="entr" presetSubtype="0" fill="hold" grpId="0" nodeType="afterEffect">
                                  <p:stCondLst>
                                    <p:cond delay="0"/>
                                  </p:stCondLst>
                                  <p:childTnLst>
                                    <p:set>
                                      <p:cBhvr>
                                        <p:cTn id="15" dur="1" fill="hold">
                                          <p:stCondLst>
                                            <p:cond delay="0"/>
                                          </p:stCondLst>
                                        </p:cTn>
                                        <p:tgtEl>
                                          <p:spTgt spid="160"/>
                                        </p:tgtEl>
                                        <p:attrNameLst>
                                          <p:attrName>style.visibility</p:attrName>
                                        </p:attrNameLst>
                                      </p:cBhvr>
                                      <p:to>
                                        <p:strVal val="visible"/>
                                      </p:to>
                                    </p:set>
                                    <p:animEffect transition="in" filter="fade">
                                      <p:cBhvr>
                                        <p:cTn id="16" dur="500"/>
                                        <p:tgtEl>
                                          <p:spTgt spid="160"/>
                                        </p:tgtEl>
                                      </p:cBhvr>
                                    </p:animEffect>
                                  </p:childTnLst>
                                </p:cTn>
                              </p:par>
                            </p:childTnLst>
                          </p:cTn>
                        </p:par>
                        <p:par>
                          <p:cTn id="17" fill="hold">
                            <p:stCondLst>
                              <p:cond delay="2000"/>
                            </p:stCondLst>
                            <p:childTnLst>
                              <p:par>
                                <p:cTn id="18" presetID="10" presetClass="entr" presetSubtype="0" fill="hold" nodeType="after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9" grpId="0"/>
      <p:bldP spid="160"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Picture 51"/>
          <p:cNvPicPr>
            <a:picLocks noChangeAspect="1"/>
          </p:cNvPicPr>
          <p:nvPr/>
        </p:nvPicPr>
        <p:blipFill>
          <a:blip r:embed="rId3"/>
          <a:stretch>
            <a:fillRect/>
          </a:stretch>
        </p:blipFill>
        <p:spPr>
          <a:xfrm>
            <a:off x="1031513" y="2144619"/>
            <a:ext cx="2357162" cy="2357162"/>
          </a:xfrm>
          <a:prstGeom prst="rect">
            <a:avLst/>
          </a:prstGeom>
        </p:spPr>
      </p:pic>
      <p:pic>
        <p:nvPicPr>
          <p:cNvPr id="53" name="Picture 52"/>
          <p:cNvPicPr>
            <a:picLocks noChangeAspect="1"/>
          </p:cNvPicPr>
          <p:nvPr/>
        </p:nvPicPr>
        <p:blipFill>
          <a:blip r:embed="rId4"/>
          <a:stretch>
            <a:fillRect/>
          </a:stretch>
        </p:blipFill>
        <p:spPr>
          <a:xfrm>
            <a:off x="4886294" y="2128251"/>
            <a:ext cx="2357162" cy="2357162"/>
          </a:xfrm>
          <a:prstGeom prst="rect">
            <a:avLst/>
          </a:prstGeom>
        </p:spPr>
      </p:pic>
      <p:pic>
        <p:nvPicPr>
          <p:cNvPr id="54" name="Picture 53"/>
          <p:cNvPicPr>
            <a:picLocks noChangeAspect="1"/>
          </p:cNvPicPr>
          <p:nvPr/>
        </p:nvPicPr>
        <p:blipFill>
          <a:blip r:embed="rId4"/>
          <a:stretch>
            <a:fillRect/>
          </a:stretch>
        </p:blipFill>
        <p:spPr>
          <a:xfrm>
            <a:off x="8831030" y="2101793"/>
            <a:ext cx="2357162" cy="2357162"/>
          </a:xfrm>
          <a:prstGeom prst="rect">
            <a:avLst/>
          </a:prstGeom>
        </p:spPr>
      </p:pic>
      <p:sp>
        <p:nvSpPr>
          <p:cNvPr id="2" name="Title 1"/>
          <p:cNvSpPr>
            <a:spLocks noGrp="1"/>
          </p:cNvSpPr>
          <p:nvPr>
            <p:ph type="title"/>
          </p:nvPr>
        </p:nvSpPr>
        <p:spPr/>
        <p:txBody>
          <a:bodyPr/>
          <a:lstStyle/>
          <a:p>
            <a:r>
              <a:rPr lang="en-US"/>
              <a:t>App Service</a:t>
            </a:r>
          </a:p>
        </p:txBody>
      </p:sp>
      <p:sp>
        <p:nvSpPr>
          <p:cNvPr id="3" name="Text Placeholder 2"/>
          <p:cNvSpPr>
            <a:spLocks noGrp="1"/>
          </p:cNvSpPr>
          <p:nvPr>
            <p:ph type="body" sz="quarter" idx="4294967295"/>
          </p:nvPr>
        </p:nvSpPr>
        <p:spPr>
          <a:xfrm>
            <a:off x="269240" y="1165225"/>
            <a:ext cx="11205210" cy="727700"/>
          </a:xfrm>
          <a:prstGeom prst="rect">
            <a:avLst/>
          </a:prstGeom>
        </p:spPr>
        <p:txBody>
          <a:bodyPr/>
          <a:lstStyle/>
          <a:p>
            <a:pPr marL="0" indent="0">
              <a:buNone/>
            </a:pPr>
            <a:r>
              <a:rPr lang="en-US" dirty="0"/>
              <a:t>From on-premises to the Cloud</a:t>
            </a:r>
          </a:p>
        </p:txBody>
      </p:sp>
      <p:sp>
        <p:nvSpPr>
          <p:cNvPr id="11" name="TextBox 10"/>
          <p:cNvSpPr txBox="1"/>
          <p:nvPr/>
        </p:nvSpPr>
        <p:spPr>
          <a:xfrm>
            <a:off x="358570" y="4773637"/>
            <a:ext cx="3675342" cy="1523922"/>
          </a:xfrm>
          <a:prstGeom prst="rect">
            <a:avLst/>
          </a:prstGeom>
          <a:noFill/>
        </p:spPr>
        <p:txBody>
          <a:bodyPr wrap="square" lIns="89642" tIns="89642" rIns="89642" bIns="89642" rtlCol="0">
            <a:noAutofit/>
          </a:bodyPr>
          <a:lstStyle/>
          <a:p>
            <a:pPr defTabSz="914367">
              <a:spcAft>
                <a:spcPts val="588"/>
              </a:spcAft>
            </a:pPr>
            <a:r>
              <a:rPr lang="en-US" sz="1568" b="1">
                <a:solidFill>
                  <a:srgbClr val="0072C6"/>
                </a:solidFill>
                <a:latin typeface="Segoe UI"/>
              </a:rPr>
              <a:t>Azure App Service (Multi-tenant)</a:t>
            </a:r>
          </a:p>
          <a:p>
            <a:pPr algn="just" defTabSz="914367">
              <a:spcAft>
                <a:spcPts val="588"/>
              </a:spcAft>
            </a:pPr>
            <a:r>
              <a:rPr lang="en-US" sz="1568">
                <a:gradFill>
                  <a:gsLst>
                    <a:gs pos="2917">
                      <a:srgbClr val="FFFFFF"/>
                    </a:gs>
                    <a:gs pos="30000">
                      <a:srgbClr val="FFFFFF"/>
                    </a:gs>
                  </a:gsLst>
                  <a:lin ang="5400000" scaled="0"/>
                </a:gradFill>
                <a:latin typeface="Segoe UI"/>
              </a:rPr>
              <a:t>Get your API, Mobile App or Web App created in seconds in the cloud. We provide the infrastructure, you provide your application code.</a:t>
            </a:r>
          </a:p>
        </p:txBody>
      </p:sp>
      <p:sp>
        <p:nvSpPr>
          <p:cNvPr id="12" name="TextBox 11"/>
          <p:cNvSpPr txBox="1"/>
          <p:nvPr/>
        </p:nvSpPr>
        <p:spPr>
          <a:xfrm>
            <a:off x="4258018" y="4773637"/>
            <a:ext cx="3675342" cy="1523922"/>
          </a:xfrm>
          <a:prstGeom prst="rect">
            <a:avLst/>
          </a:prstGeom>
          <a:noFill/>
        </p:spPr>
        <p:txBody>
          <a:bodyPr wrap="square" lIns="89642" tIns="89642" rIns="89642" bIns="89642" rtlCol="0">
            <a:noAutofit/>
          </a:bodyPr>
          <a:lstStyle/>
          <a:p>
            <a:pPr defTabSz="914367">
              <a:spcAft>
                <a:spcPts val="588"/>
              </a:spcAft>
            </a:pPr>
            <a:r>
              <a:rPr lang="en-US" sz="1568" b="1">
                <a:solidFill>
                  <a:srgbClr val="0072C6"/>
                </a:solidFill>
                <a:latin typeface="Segoe UI"/>
              </a:rPr>
              <a:t>App Service Environment</a:t>
            </a:r>
          </a:p>
          <a:p>
            <a:pPr algn="just" defTabSz="914367">
              <a:spcAft>
                <a:spcPts val="588"/>
              </a:spcAft>
            </a:pPr>
            <a:r>
              <a:rPr lang="en-US" sz="1568">
                <a:solidFill>
                  <a:srgbClr val="FFFFFF"/>
                </a:solidFill>
                <a:latin typeface="Segoe UI"/>
              </a:rPr>
              <a:t>Take control of your entire cloud environment. Manage all of the servers behind your public endpoint creating an isolated environment specifically for your organization.</a:t>
            </a:r>
          </a:p>
        </p:txBody>
      </p:sp>
      <p:sp>
        <p:nvSpPr>
          <p:cNvPr id="13" name="TextBox 12"/>
          <p:cNvSpPr txBox="1"/>
          <p:nvPr/>
        </p:nvSpPr>
        <p:spPr>
          <a:xfrm>
            <a:off x="8157466" y="4773637"/>
            <a:ext cx="3675342" cy="1523922"/>
          </a:xfrm>
          <a:prstGeom prst="rect">
            <a:avLst/>
          </a:prstGeom>
          <a:noFill/>
        </p:spPr>
        <p:txBody>
          <a:bodyPr wrap="square" lIns="89642" tIns="89642" rIns="89642" bIns="89642" rtlCol="0">
            <a:noAutofit/>
          </a:bodyPr>
          <a:lstStyle/>
          <a:p>
            <a:pPr defTabSz="914367">
              <a:spcAft>
                <a:spcPts val="588"/>
              </a:spcAft>
            </a:pPr>
            <a:r>
              <a:rPr lang="en-US" sz="1568" b="1">
                <a:solidFill>
                  <a:srgbClr val="0072C6"/>
                </a:solidFill>
                <a:latin typeface="Segoe UI"/>
              </a:rPr>
              <a:t>Azure Stack</a:t>
            </a:r>
          </a:p>
          <a:p>
            <a:pPr algn="just" defTabSz="914367">
              <a:spcAft>
                <a:spcPts val="588"/>
              </a:spcAft>
            </a:pPr>
            <a:r>
              <a:rPr lang="en-US" sz="1568">
                <a:solidFill>
                  <a:srgbClr val="FFFFFF"/>
                </a:solidFill>
                <a:latin typeface="Segoe UI"/>
              </a:rPr>
              <a:t>Not able to take advantage of the Cloud? App Service on Azure Stack brings the power of Azure App Service to your own data centers.</a:t>
            </a:r>
          </a:p>
        </p:txBody>
      </p:sp>
      <p:grpSp>
        <p:nvGrpSpPr>
          <p:cNvPr id="135" name="Group 134"/>
          <p:cNvGrpSpPr/>
          <p:nvPr/>
        </p:nvGrpSpPr>
        <p:grpSpPr>
          <a:xfrm>
            <a:off x="10503423" y="3845932"/>
            <a:ext cx="1101856" cy="922882"/>
            <a:chOff x="4619625" y="3367088"/>
            <a:chExt cx="665163" cy="425450"/>
          </a:xfrm>
        </p:grpSpPr>
        <p:sp>
          <p:nvSpPr>
            <p:cNvPr id="136" name="Rectangle 386"/>
            <p:cNvSpPr>
              <a:spLocks noChangeArrowheads="1"/>
            </p:cNvSpPr>
            <p:nvPr/>
          </p:nvSpPr>
          <p:spPr bwMode="auto">
            <a:xfrm>
              <a:off x="4619625" y="3367088"/>
              <a:ext cx="203200" cy="42545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137" name="Rectangle 387"/>
            <p:cNvSpPr>
              <a:spLocks noChangeArrowheads="1"/>
            </p:cNvSpPr>
            <p:nvPr/>
          </p:nvSpPr>
          <p:spPr bwMode="auto">
            <a:xfrm>
              <a:off x="4638675" y="3387725"/>
              <a:ext cx="166688" cy="36988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138" name="Rectangle 388"/>
            <p:cNvSpPr>
              <a:spLocks noChangeArrowheads="1"/>
            </p:cNvSpPr>
            <p:nvPr/>
          </p:nvSpPr>
          <p:spPr bwMode="auto">
            <a:xfrm>
              <a:off x="4648200" y="3400425"/>
              <a:ext cx="147638" cy="3651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139" name="Rectangle 389"/>
            <p:cNvSpPr>
              <a:spLocks noChangeArrowheads="1"/>
            </p:cNvSpPr>
            <p:nvPr/>
          </p:nvSpPr>
          <p:spPr bwMode="auto">
            <a:xfrm>
              <a:off x="4654550" y="3403600"/>
              <a:ext cx="4763"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140" name="Rectangle 390"/>
            <p:cNvSpPr>
              <a:spLocks noChangeArrowheads="1"/>
            </p:cNvSpPr>
            <p:nvPr/>
          </p:nvSpPr>
          <p:spPr bwMode="auto">
            <a:xfrm>
              <a:off x="4664075" y="3403600"/>
              <a:ext cx="3175"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141" name="Rectangle 391"/>
            <p:cNvSpPr>
              <a:spLocks noChangeArrowheads="1"/>
            </p:cNvSpPr>
            <p:nvPr/>
          </p:nvSpPr>
          <p:spPr bwMode="auto">
            <a:xfrm>
              <a:off x="4670425" y="3403600"/>
              <a:ext cx="4763"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142" name="Rectangle 392"/>
            <p:cNvSpPr>
              <a:spLocks noChangeArrowheads="1"/>
            </p:cNvSpPr>
            <p:nvPr/>
          </p:nvSpPr>
          <p:spPr bwMode="auto">
            <a:xfrm>
              <a:off x="4678363" y="3403600"/>
              <a:ext cx="4763"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143" name="Rectangle 393"/>
            <p:cNvSpPr>
              <a:spLocks noChangeArrowheads="1"/>
            </p:cNvSpPr>
            <p:nvPr/>
          </p:nvSpPr>
          <p:spPr bwMode="auto">
            <a:xfrm>
              <a:off x="4686300" y="3403600"/>
              <a:ext cx="6350"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144" name="Rectangle 394"/>
            <p:cNvSpPr>
              <a:spLocks noChangeArrowheads="1"/>
            </p:cNvSpPr>
            <p:nvPr/>
          </p:nvSpPr>
          <p:spPr bwMode="auto">
            <a:xfrm>
              <a:off x="4695825" y="3403600"/>
              <a:ext cx="4763"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145" name="Freeform 395"/>
            <p:cNvSpPr>
              <a:spLocks/>
            </p:cNvSpPr>
            <p:nvPr/>
          </p:nvSpPr>
          <p:spPr bwMode="auto">
            <a:xfrm>
              <a:off x="4772025" y="3413125"/>
              <a:ext cx="9525" cy="11113"/>
            </a:xfrm>
            <a:custGeom>
              <a:avLst/>
              <a:gdLst>
                <a:gd name="T0" fmla="*/ 0 w 12"/>
                <a:gd name="T1" fmla="*/ 7 h 15"/>
                <a:gd name="T2" fmla="*/ 0 w 12"/>
                <a:gd name="T3" fmla="*/ 7 h 15"/>
                <a:gd name="T4" fmla="*/ 2 w 12"/>
                <a:gd name="T5" fmla="*/ 2 h 15"/>
                <a:gd name="T6" fmla="*/ 7 w 12"/>
                <a:gd name="T7" fmla="*/ 0 h 15"/>
                <a:gd name="T8" fmla="*/ 7 w 12"/>
                <a:gd name="T9" fmla="*/ 0 h 15"/>
                <a:gd name="T10" fmla="*/ 11 w 12"/>
                <a:gd name="T11" fmla="*/ 2 h 15"/>
                <a:gd name="T12" fmla="*/ 12 w 12"/>
                <a:gd name="T13" fmla="*/ 7 h 15"/>
                <a:gd name="T14" fmla="*/ 12 w 12"/>
                <a:gd name="T15" fmla="*/ 7 h 15"/>
                <a:gd name="T16" fmla="*/ 11 w 12"/>
                <a:gd name="T17" fmla="*/ 13 h 15"/>
                <a:gd name="T18" fmla="*/ 7 w 12"/>
                <a:gd name="T19" fmla="*/ 15 h 15"/>
                <a:gd name="T20" fmla="*/ 7 w 12"/>
                <a:gd name="T21" fmla="*/ 15 h 15"/>
                <a:gd name="T22" fmla="*/ 2 w 12"/>
                <a:gd name="T23" fmla="*/ 13 h 15"/>
                <a:gd name="T24" fmla="*/ 0 w 12"/>
                <a:gd name="T25" fmla="*/ 7 h 15"/>
                <a:gd name="T26" fmla="*/ 0 w 12"/>
                <a:gd name="T27" fmla="*/ 7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5">
                  <a:moveTo>
                    <a:pt x="0" y="7"/>
                  </a:moveTo>
                  <a:lnTo>
                    <a:pt x="0" y="7"/>
                  </a:lnTo>
                  <a:lnTo>
                    <a:pt x="2" y="2"/>
                  </a:lnTo>
                  <a:lnTo>
                    <a:pt x="7" y="0"/>
                  </a:lnTo>
                  <a:lnTo>
                    <a:pt x="7" y="0"/>
                  </a:lnTo>
                  <a:lnTo>
                    <a:pt x="11" y="2"/>
                  </a:lnTo>
                  <a:lnTo>
                    <a:pt x="12" y="7"/>
                  </a:lnTo>
                  <a:lnTo>
                    <a:pt x="12" y="7"/>
                  </a:lnTo>
                  <a:lnTo>
                    <a:pt x="11" y="13"/>
                  </a:lnTo>
                  <a:lnTo>
                    <a:pt x="7" y="15"/>
                  </a:lnTo>
                  <a:lnTo>
                    <a:pt x="7" y="15"/>
                  </a:lnTo>
                  <a:lnTo>
                    <a:pt x="2" y="13"/>
                  </a:lnTo>
                  <a:lnTo>
                    <a:pt x="0" y="7"/>
                  </a:lnTo>
                  <a:lnTo>
                    <a:pt x="0" y="7"/>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146" name="Rectangle 396"/>
            <p:cNvSpPr>
              <a:spLocks noChangeArrowheads="1"/>
            </p:cNvSpPr>
            <p:nvPr/>
          </p:nvSpPr>
          <p:spPr bwMode="auto">
            <a:xfrm>
              <a:off x="4648200" y="3444875"/>
              <a:ext cx="147638" cy="396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147" name="Rectangle 397"/>
            <p:cNvSpPr>
              <a:spLocks noChangeArrowheads="1"/>
            </p:cNvSpPr>
            <p:nvPr/>
          </p:nvSpPr>
          <p:spPr bwMode="auto">
            <a:xfrm>
              <a:off x="4654550" y="3451225"/>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148" name="Rectangle 398"/>
            <p:cNvSpPr>
              <a:spLocks noChangeArrowheads="1"/>
            </p:cNvSpPr>
            <p:nvPr/>
          </p:nvSpPr>
          <p:spPr bwMode="auto">
            <a:xfrm>
              <a:off x="4664075" y="3451225"/>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149" name="Rectangle 399"/>
            <p:cNvSpPr>
              <a:spLocks noChangeArrowheads="1"/>
            </p:cNvSpPr>
            <p:nvPr/>
          </p:nvSpPr>
          <p:spPr bwMode="auto">
            <a:xfrm>
              <a:off x="4670425" y="3451225"/>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150" name="Rectangle 400"/>
            <p:cNvSpPr>
              <a:spLocks noChangeArrowheads="1"/>
            </p:cNvSpPr>
            <p:nvPr/>
          </p:nvSpPr>
          <p:spPr bwMode="auto">
            <a:xfrm>
              <a:off x="4678363" y="3451225"/>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151" name="Rectangle 401"/>
            <p:cNvSpPr>
              <a:spLocks noChangeArrowheads="1"/>
            </p:cNvSpPr>
            <p:nvPr/>
          </p:nvSpPr>
          <p:spPr bwMode="auto">
            <a:xfrm>
              <a:off x="4686300" y="3451225"/>
              <a:ext cx="6350"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152" name="Rectangle 402"/>
            <p:cNvSpPr>
              <a:spLocks noChangeArrowheads="1"/>
            </p:cNvSpPr>
            <p:nvPr/>
          </p:nvSpPr>
          <p:spPr bwMode="auto">
            <a:xfrm>
              <a:off x="4695825" y="3451225"/>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153" name="Freeform 403"/>
            <p:cNvSpPr>
              <a:spLocks/>
            </p:cNvSpPr>
            <p:nvPr/>
          </p:nvSpPr>
          <p:spPr bwMode="auto">
            <a:xfrm>
              <a:off x="4772025" y="3460750"/>
              <a:ext cx="9525" cy="9525"/>
            </a:xfrm>
            <a:custGeom>
              <a:avLst/>
              <a:gdLst>
                <a:gd name="T0" fmla="*/ 0 w 12"/>
                <a:gd name="T1" fmla="*/ 6 h 11"/>
                <a:gd name="T2" fmla="*/ 0 w 12"/>
                <a:gd name="T3" fmla="*/ 6 h 11"/>
                <a:gd name="T4" fmla="*/ 2 w 12"/>
                <a:gd name="T5" fmla="*/ 2 h 11"/>
                <a:gd name="T6" fmla="*/ 7 w 12"/>
                <a:gd name="T7" fmla="*/ 0 h 11"/>
                <a:gd name="T8" fmla="*/ 7 w 12"/>
                <a:gd name="T9" fmla="*/ 0 h 11"/>
                <a:gd name="T10" fmla="*/ 11 w 12"/>
                <a:gd name="T11" fmla="*/ 2 h 11"/>
                <a:gd name="T12" fmla="*/ 12 w 12"/>
                <a:gd name="T13" fmla="*/ 6 h 11"/>
                <a:gd name="T14" fmla="*/ 12 w 12"/>
                <a:gd name="T15" fmla="*/ 6 h 11"/>
                <a:gd name="T16" fmla="*/ 11 w 12"/>
                <a:gd name="T17" fmla="*/ 9 h 11"/>
                <a:gd name="T18" fmla="*/ 7 w 12"/>
                <a:gd name="T19" fmla="*/ 11 h 11"/>
                <a:gd name="T20" fmla="*/ 7 w 12"/>
                <a:gd name="T21" fmla="*/ 11 h 11"/>
                <a:gd name="T22" fmla="*/ 2 w 12"/>
                <a:gd name="T23" fmla="*/ 9 h 11"/>
                <a:gd name="T24" fmla="*/ 0 w 12"/>
                <a:gd name="T25" fmla="*/ 6 h 11"/>
                <a:gd name="T26" fmla="*/ 0 w 12"/>
                <a:gd name="T27" fmla="*/ 6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1">
                  <a:moveTo>
                    <a:pt x="0" y="6"/>
                  </a:moveTo>
                  <a:lnTo>
                    <a:pt x="0" y="6"/>
                  </a:lnTo>
                  <a:lnTo>
                    <a:pt x="2" y="2"/>
                  </a:lnTo>
                  <a:lnTo>
                    <a:pt x="7" y="0"/>
                  </a:lnTo>
                  <a:lnTo>
                    <a:pt x="7" y="0"/>
                  </a:lnTo>
                  <a:lnTo>
                    <a:pt x="11" y="2"/>
                  </a:lnTo>
                  <a:lnTo>
                    <a:pt x="12" y="6"/>
                  </a:lnTo>
                  <a:lnTo>
                    <a:pt x="12" y="6"/>
                  </a:lnTo>
                  <a:lnTo>
                    <a:pt x="11" y="9"/>
                  </a:lnTo>
                  <a:lnTo>
                    <a:pt x="7" y="11"/>
                  </a:lnTo>
                  <a:lnTo>
                    <a:pt x="7" y="11"/>
                  </a:lnTo>
                  <a:lnTo>
                    <a:pt x="2" y="9"/>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154" name="Rectangle 404"/>
            <p:cNvSpPr>
              <a:spLocks noChangeArrowheads="1"/>
            </p:cNvSpPr>
            <p:nvPr/>
          </p:nvSpPr>
          <p:spPr bwMode="auto">
            <a:xfrm>
              <a:off x="4648200" y="3495675"/>
              <a:ext cx="147638" cy="381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155" name="Rectangle 405"/>
            <p:cNvSpPr>
              <a:spLocks noChangeArrowheads="1"/>
            </p:cNvSpPr>
            <p:nvPr/>
          </p:nvSpPr>
          <p:spPr bwMode="auto">
            <a:xfrm>
              <a:off x="4654550" y="3500438"/>
              <a:ext cx="4763"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grpSp>
          <p:nvGrpSpPr>
            <p:cNvPr id="156" name="Group 607"/>
            <p:cNvGrpSpPr>
              <a:grpSpLocks/>
            </p:cNvGrpSpPr>
            <p:nvPr/>
          </p:nvGrpSpPr>
          <p:grpSpPr bwMode="auto">
            <a:xfrm>
              <a:off x="4619625" y="3367088"/>
              <a:ext cx="434975" cy="425450"/>
              <a:chOff x="2949" y="1886"/>
              <a:chExt cx="274" cy="268"/>
            </a:xfrm>
          </p:grpSpPr>
          <p:sp>
            <p:nvSpPr>
              <p:cNvPr id="285" name="Rectangle 407"/>
              <p:cNvSpPr>
                <a:spLocks noChangeArrowheads="1"/>
              </p:cNvSpPr>
              <p:nvPr/>
            </p:nvSpPr>
            <p:spPr bwMode="auto">
              <a:xfrm>
                <a:off x="2977" y="1970"/>
                <a:ext cx="2"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286" name="Rectangle 408"/>
              <p:cNvSpPr>
                <a:spLocks noChangeArrowheads="1"/>
              </p:cNvSpPr>
              <p:nvPr/>
            </p:nvSpPr>
            <p:spPr bwMode="auto">
              <a:xfrm>
                <a:off x="2981" y="1970"/>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287" name="Rectangle 409"/>
              <p:cNvSpPr>
                <a:spLocks noChangeArrowheads="1"/>
              </p:cNvSpPr>
              <p:nvPr/>
            </p:nvSpPr>
            <p:spPr bwMode="auto">
              <a:xfrm>
                <a:off x="2986" y="1970"/>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288" name="Rectangle 410"/>
              <p:cNvSpPr>
                <a:spLocks noChangeArrowheads="1"/>
              </p:cNvSpPr>
              <p:nvPr/>
            </p:nvSpPr>
            <p:spPr bwMode="auto">
              <a:xfrm>
                <a:off x="2991" y="1970"/>
                <a:ext cx="4"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289" name="Rectangle 411"/>
              <p:cNvSpPr>
                <a:spLocks noChangeArrowheads="1"/>
              </p:cNvSpPr>
              <p:nvPr/>
            </p:nvSpPr>
            <p:spPr bwMode="auto">
              <a:xfrm>
                <a:off x="2997" y="1970"/>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290" name="Freeform 412"/>
              <p:cNvSpPr>
                <a:spLocks/>
              </p:cNvSpPr>
              <p:nvPr/>
            </p:nvSpPr>
            <p:spPr bwMode="auto">
              <a:xfrm>
                <a:off x="3045" y="1975"/>
                <a:ext cx="6" cy="6"/>
              </a:xfrm>
              <a:custGeom>
                <a:avLst/>
                <a:gdLst>
                  <a:gd name="T0" fmla="*/ 0 w 12"/>
                  <a:gd name="T1" fmla="*/ 7 h 12"/>
                  <a:gd name="T2" fmla="*/ 0 w 12"/>
                  <a:gd name="T3" fmla="*/ 7 h 12"/>
                  <a:gd name="T4" fmla="*/ 2 w 12"/>
                  <a:gd name="T5" fmla="*/ 1 h 12"/>
                  <a:gd name="T6" fmla="*/ 7 w 12"/>
                  <a:gd name="T7" fmla="*/ 0 h 12"/>
                  <a:gd name="T8" fmla="*/ 7 w 12"/>
                  <a:gd name="T9" fmla="*/ 0 h 12"/>
                  <a:gd name="T10" fmla="*/ 11 w 12"/>
                  <a:gd name="T11" fmla="*/ 1 h 12"/>
                  <a:gd name="T12" fmla="*/ 12 w 12"/>
                  <a:gd name="T13" fmla="*/ 7 h 12"/>
                  <a:gd name="T14" fmla="*/ 12 w 12"/>
                  <a:gd name="T15" fmla="*/ 7 h 12"/>
                  <a:gd name="T16" fmla="*/ 11 w 12"/>
                  <a:gd name="T17" fmla="*/ 10 h 12"/>
                  <a:gd name="T18" fmla="*/ 7 w 12"/>
                  <a:gd name="T19" fmla="*/ 12 h 12"/>
                  <a:gd name="T20" fmla="*/ 7 w 12"/>
                  <a:gd name="T21" fmla="*/ 12 h 12"/>
                  <a:gd name="T22" fmla="*/ 2 w 12"/>
                  <a:gd name="T23" fmla="*/ 10 h 12"/>
                  <a:gd name="T24" fmla="*/ 0 w 12"/>
                  <a:gd name="T25" fmla="*/ 7 h 12"/>
                  <a:gd name="T26" fmla="*/ 0 w 12"/>
                  <a:gd name="T27" fmla="*/ 7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2">
                    <a:moveTo>
                      <a:pt x="0" y="7"/>
                    </a:moveTo>
                    <a:lnTo>
                      <a:pt x="0" y="7"/>
                    </a:lnTo>
                    <a:lnTo>
                      <a:pt x="2" y="1"/>
                    </a:lnTo>
                    <a:lnTo>
                      <a:pt x="7" y="0"/>
                    </a:lnTo>
                    <a:lnTo>
                      <a:pt x="7" y="0"/>
                    </a:lnTo>
                    <a:lnTo>
                      <a:pt x="11" y="1"/>
                    </a:lnTo>
                    <a:lnTo>
                      <a:pt x="12" y="7"/>
                    </a:lnTo>
                    <a:lnTo>
                      <a:pt x="12" y="7"/>
                    </a:lnTo>
                    <a:lnTo>
                      <a:pt x="11" y="10"/>
                    </a:lnTo>
                    <a:lnTo>
                      <a:pt x="7" y="12"/>
                    </a:lnTo>
                    <a:lnTo>
                      <a:pt x="7" y="12"/>
                    </a:lnTo>
                    <a:lnTo>
                      <a:pt x="2" y="10"/>
                    </a:lnTo>
                    <a:lnTo>
                      <a:pt x="0" y="7"/>
                    </a:lnTo>
                    <a:lnTo>
                      <a:pt x="0" y="7"/>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291" name="Rectangle 413"/>
              <p:cNvSpPr>
                <a:spLocks noChangeArrowheads="1"/>
              </p:cNvSpPr>
              <p:nvPr/>
            </p:nvSpPr>
            <p:spPr bwMode="auto">
              <a:xfrm>
                <a:off x="2967" y="1996"/>
                <a:ext cx="93" cy="2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292" name="Rectangle 414"/>
              <p:cNvSpPr>
                <a:spLocks noChangeArrowheads="1"/>
              </p:cNvSpPr>
              <p:nvPr/>
            </p:nvSpPr>
            <p:spPr bwMode="auto">
              <a:xfrm>
                <a:off x="2971" y="200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293" name="Rectangle 415"/>
              <p:cNvSpPr>
                <a:spLocks noChangeArrowheads="1"/>
              </p:cNvSpPr>
              <p:nvPr/>
            </p:nvSpPr>
            <p:spPr bwMode="auto">
              <a:xfrm>
                <a:off x="2977" y="2000"/>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294" name="Rectangle 416"/>
              <p:cNvSpPr>
                <a:spLocks noChangeArrowheads="1"/>
              </p:cNvSpPr>
              <p:nvPr/>
            </p:nvSpPr>
            <p:spPr bwMode="auto">
              <a:xfrm>
                <a:off x="2981" y="200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295" name="Rectangle 417"/>
              <p:cNvSpPr>
                <a:spLocks noChangeArrowheads="1"/>
              </p:cNvSpPr>
              <p:nvPr/>
            </p:nvSpPr>
            <p:spPr bwMode="auto">
              <a:xfrm>
                <a:off x="2986" y="200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296" name="Rectangle 418"/>
              <p:cNvSpPr>
                <a:spLocks noChangeArrowheads="1"/>
              </p:cNvSpPr>
              <p:nvPr/>
            </p:nvSpPr>
            <p:spPr bwMode="auto">
              <a:xfrm>
                <a:off x="2991" y="2000"/>
                <a:ext cx="4"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297" name="Rectangle 419"/>
              <p:cNvSpPr>
                <a:spLocks noChangeArrowheads="1"/>
              </p:cNvSpPr>
              <p:nvPr/>
            </p:nvSpPr>
            <p:spPr bwMode="auto">
              <a:xfrm>
                <a:off x="2997" y="200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298" name="Freeform 420"/>
              <p:cNvSpPr>
                <a:spLocks/>
              </p:cNvSpPr>
              <p:nvPr/>
            </p:nvSpPr>
            <p:spPr bwMode="auto">
              <a:xfrm>
                <a:off x="3045" y="2006"/>
                <a:ext cx="6" cy="6"/>
              </a:xfrm>
              <a:custGeom>
                <a:avLst/>
                <a:gdLst>
                  <a:gd name="T0" fmla="*/ 0 w 12"/>
                  <a:gd name="T1" fmla="*/ 5 h 10"/>
                  <a:gd name="T2" fmla="*/ 0 w 12"/>
                  <a:gd name="T3" fmla="*/ 5 h 10"/>
                  <a:gd name="T4" fmla="*/ 2 w 12"/>
                  <a:gd name="T5" fmla="*/ 1 h 10"/>
                  <a:gd name="T6" fmla="*/ 7 w 12"/>
                  <a:gd name="T7" fmla="*/ 0 h 10"/>
                  <a:gd name="T8" fmla="*/ 7 w 12"/>
                  <a:gd name="T9" fmla="*/ 0 h 10"/>
                  <a:gd name="T10" fmla="*/ 11 w 12"/>
                  <a:gd name="T11" fmla="*/ 1 h 10"/>
                  <a:gd name="T12" fmla="*/ 12 w 12"/>
                  <a:gd name="T13" fmla="*/ 5 h 10"/>
                  <a:gd name="T14" fmla="*/ 12 w 12"/>
                  <a:gd name="T15" fmla="*/ 5 h 10"/>
                  <a:gd name="T16" fmla="*/ 11 w 12"/>
                  <a:gd name="T17" fmla="*/ 9 h 10"/>
                  <a:gd name="T18" fmla="*/ 7 w 12"/>
                  <a:gd name="T19" fmla="*/ 10 h 10"/>
                  <a:gd name="T20" fmla="*/ 7 w 12"/>
                  <a:gd name="T21" fmla="*/ 10 h 10"/>
                  <a:gd name="T22" fmla="*/ 2 w 12"/>
                  <a:gd name="T23" fmla="*/ 9 h 10"/>
                  <a:gd name="T24" fmla="*/ 0 w 12"/>
                  <a:gd name="T25" fmla="*/ 5 h 10"/>
                  <a:gd name="T26" fmla="*/ 0 w 12"/>
                  <a:gd name="T27" fmla="*/ 5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0">
                    <a:moveTo>
                      <a:pt x="0" y="5"/>
                    </a:moveTo>
                    <a:lnTo>
                      <a:pt x="0" y="5"/>
                    </a:lnTo>
                    <a:lnTo>
                      <a:pt x="2" y="1"/>
                    </a:lnTo>
                    <a:lnTo>
                      <a:pt x="7" y="0"/>
                    </a:lnTo>
                    <a:lnTo>
                      <a:pt x="7" y="0"/>
                    </a:lnTo>
                    <a:lnTo>
                      <a:pt x="11" y="1"/>
                    </a:lnTo>
                    <a:lnTo>
                      <a:pt x="12" y="5"/>
                    </a:lnTo>
                    <a:lnTo>
                      <a:pt x="12" y="5"/>
                    </a:lnTo>
                    <a:lnTo>
                      <a:pt x="11" y="9"/>
                    </a:lnTo>
                    <a:lnTo>
                      <a:pt x="7" y="10"/>
                    </a:lnTo>
                    <a:lnTo>
                      <a:pt x="7" y="10"/>
                    </a:lnTo>
                    <a:lnTo>
                      <a:pt x="2" y="9"/>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299" name="Rectangle 421"/>
              <p:cNvSpPr>
                <a:spLocks noChangeArrowheads="1"/>
              </p:cNvSpPr>
              <p:nvPr/>
            </p:nvSpPr>
            <p:spPr bwMode="auto">
              <a:xfrm>
                <a:off x="2967" y="2028"/>
                <a:ext cx="93" cy="2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300" name="Rectangle 422"/>
              <p:cNvSpPr>
                <a:spLocks noChangeArrowheads="1"/>
              </p:cNvSpPr>
              <p:nvPr/>
            </p:nvSpPr>
            <p:spPr bwMode="auto">
              <a:xfrm>
                <a:off x="2971" y="2031"/>
                <a:ext cx="3"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301" name="Rectangle 423"/>
              <p:cNvSpPr>
                <a:spLocks noChangeArrowheads="1"/>
              </p:cNvSpPr>
              <p:nvPr/>
            </p:nvSpPr>
            <p:spPr bwMode="auto">
              <a:xfrm>
                <a:off x="2977" y="2031"/>
                <a:ext cx="2"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302" name="Rectangle 424"/>
              <p:cNvSpPr>
                <a:spLocks noChangeArrowheads="1"/>
              </p:cNvSpPr>
              <p:nvPr/>
            </p:nvSpPr>
            <p:spPr bwMode="auto">
              <a:xfrm>
                <a:off x="2981" y="2031"/>
                <a:ext cx="3"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303" name="Rectangle 425"/>
              <p:cNvSpPr>
                <a:spLocks noChangeArrowheads="1"/>
              </p:cNvSpPr>
              <p:nvPr/>
            </p:nvSpPr>
            <p:spPr bwMode="auto">
              <a:xfrm>
                <a:off x="2986" y="2031"/>
                <a:ext cx="3"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304" name="Rectangle 426"/>
              <p:cNvSpPr>
                <a:spLocks noChangeArrowheads="1"/>
              </p:cNvSpPr>
              <p:nvPr/>
            </p:nvSpPr>
            <p:spPr bwMode="auto">
              <a:xfrm>
                <a:off x="2991" y="2031"/>
                <a:ext cx="4"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305" name="Rectangle 427"/>
              <p:cNvSpPr>
                <a:spLocks noChangeArrowheads="1"/>
              </p:cNvSpPr>
              <p:nvPr/>
            </p:nvSpPr>
            <p:spPr bwMode="auto">
              <a:xfrm>
                <a:off x="2997" y="2031"/>
                <a:ext cx="3"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306" name="Freeform 428"/>
              <p:cNvSpPr>
                <a:spLocks/>
              </p:cNvSpPr>
              <p:nvPr/>
            </p:nvSpPr>
            <p:spPr bwMode="auto">
              <a:xfrm>
                <a:off x="3045" y="2036"/>
                <a:ext cx="6" cy="4"/>
              </a:xfrm>
              <a:custGeom>
                <a:avLst/>
                <a:gdLst>
                  <a:gd name="T0" fmla="*/ 0 w 12"/>
                  <a:gd name="T1" fmla="*/ 5 h 9"/>
                  <a:gd name="T2" fmla="*/ 0 w 12"/>
                  <a:gd name="T3" fmla="*/ 5 h 9"/>
                  <a:gd name="T4" fmla="*/ 2 w 12"/>
                  <a:gd name="T5" fmla="*/ 2 h 9"/>
                  <a:gd name="T6" fmla="*/ 7 w 12"/>
                  <a:gd name="T7" fmla="*/ 0 h 9"/>
                  <a:gd name="T8" fmla="*/ 7 w 12"/>
                  <a:gd name="T9" fmla="*/ 0 h 9"/>
                  <a:gd name="T10" fmla="*/ 11 w 12"/>
                  <a:gd name="T11" fmla="*/ 2 h 9"/>
                  <a:gd name="T12" fmla="*/ 12 w 12"/>
                  <a:gd name="T13" fmla="*/ 5 h 9"/>
                  <a:gd name="T14" fmla="*/ 12 w 12"/>
                  <a:gd name="T15" fmla="*/ 5 h 9"/>
                  <a:gd name="T16" fmla="*/ 11 w 12"/>
                  <a:gd name="T17" fmla="*/ 7 h 9"/>
                  <a:gd name="T18" fmla="*/ 7 w 12"/>
                  <a:gd name="T19" fmla="*/ 9 h 9"/>
                  <a:gd name="T20" fmla="*/ 7 w 12"/>
                  <a:gd name="T21" fmla="*/ 9 h 9"/>
                  <a:gd name="T22" fmla="*/ 2 w 12"/>
                  <a:gd name="T23" fmla="*/ 7 h 9"/>
                  <a:gd name="T24" fmla="*/ 0 w 12"/>
                  <a:gd name="T25" fmla="*/ 5 h 9"/>
                  <a:gd name="T26" fmla="*/ 0 w 12"/>
                  <a:gd name="T27"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9">
                    <a:moveTo>
                      <a:pt x="0" y="5"/>
                    </a:moveTo>
                    <a:lnTo>
                      <a:pt x="0" y="5"/>
                    </a:lnTo>
                    <a:lnTo>
                      <a:pt x="2" y="2"/>
                    </a:lnTo>
                    <a:lnTo>
                      <a:pt x="7" y="0"/>
                    </a:lnTo>
                    <a:lnTo>
                      <a:pt x="7" y="0"/>
                    </a:lnTo>
                    <a:lnTo>
                      <a:pt x="11" y="2"/>
                    </a:lnTo>
                    <a:lnTo>
                      <a:pt x="12" y="5"/>
                    </a:lnTo>
                    <a:lnTo>
                      <a:pt x="12" y="5"/>
                    </a:lnTo>
                    <a:lnTo>
                      <a:pt x="11" y="7"/>
                    </a:lnTo>
                    <a:lnTo>
                      <a:pt x="7" y="9"/>
                    </a:lnTo>
                    <a:lnTo>
                      <a:pt x="7" y="9"/>
                    </a:lnTo>
                    <a:lnTo>
                      <a:pt x="2" y="7"/>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307" name="Rectangle 429"/>
              <p:cNvSpPr>
                <a:spLocks noChangeArrowheads="1"/>
              </p:cNvSpPr>
              <p:nvPr/>
            </p:nvSpPr>
            <p:spPr bwMode="auto">
              <a:xfrm>
                <a:off x="2967" y="2057"/>
                <a:ext cx="93" cy="2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308" name="Rectangle 430"/>
              <p:cNvSpPr>
                <a:spLocks noChangeArrowheads="1"/>
              </p:cNvSpPr>
              <p:nvPr/>
            </p:nvSpPr>
            <p:spPr bwMode="auto">
              <a:xfrm>
                <a:off x="2971" y="206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309" name="Rectangle 431"/>
              <p:cNvSpPr>
                <a:spLocks noChangeArrowheads="1"/>
              </p:cNvSpPr>
              <p:nvPr/>
            </p:nvSpPr>
            <p:spPr bwMode="auto">
              <a:xfrm>
                <a:off x="2977" y="2060"/>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310" name="Rectangle 432"/>
              <p:cNvSpPr>
                <a:spLocks noChangeArrowheads="1"/>
              </p:cNvSpPr>
              <p:nvPr/>
            </p:nvSpPr>
            <p:spPr bwMode="auto">
              <a:xfrm>
                <a:off x="2981" y="206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311" name="Rectangle 433"/>
              <p:cNvSpPr>
                <a:spLocks noChangeArrowheads="1"/>
              </p:cNvSpPr>
              <p:nvPr/>
            </p:nvSpPr>
            <p:spPr bwMode="auto">
              <a:xfrm>
                <a:off x="2986" y="206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312" name="Rectangle 434"/>
              <p:cNvSpPr>
                <a:spLocks noChangeArrowheads="1"/>
              </p:cNvSpPr>
              <p:nvPr/>
            </p:nvSpPr>
            <p:spPr bwMode="auto">
              <a:xfrm>
                <a:off x="2991" y="2060"/>
                <a:ext cx="4"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313" name="Rectangle 435"/>
              <p:cNvSpPr>
                <a:spLocks noChangeArrowheads="1"/>
              </p:cNvSpPr>
              <p:nvPr/>
            </p:nvSpPr>
            <p:spPr bwMode="auto">
              <a:xfrm>
                <a:off x="2997" y="206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314" name="Freeform 436"/>
              <p:cNvSpPr>
                <a:spLocks/>
              </p:cNvSpPr>
              <p:nvPr/>
            </p:nvSpPr>
            <p:spPr bwMode="auto">
              <a:xfrm>
                <a:off x="3045" y="2066"/>
                <a:ext cx="6" cy="6"/>
              </a:xfrm>
              <a:custGeom>
                <a:avLst/>
                <a:gdLst>
                  <a:gd name="T0" fmla="*/ 0 w 12"/>
                  <a:gd name="T1" fmla="*/ 6 h 13"/>
                  <a:gd name="T2" fmla="*/ 0 w 12"/>
                  <a:gd name="T3" fmla="*/ 6 h 13"/>
                  <a:gd name="T4" fmla="*/ 2 w 12"/>
                  <a:gd name="T5" fmla="*/ 2 h 13"/>
                  <a:gd name="T6" fmla="*/ 7 w 12"/>
                  <a:gd name="T7" fmla="*/ 0 h 13"/>
                  <a:gd name="T8" fmla="*/ 7 w 12"/>
                  <a:gd name="T9" fmla="*/ 0 h 13"/>
                  <a:gd name="T10" fmla="*/ 11 w 12"/>
                  <a:gd name="T11" fmla="*/ 2 h 13"/>
                  <a:gd name="T12" fmla="*/ 12 w 12"/>
                  <a:gd name="T13" fmla="*/ 6 h 13"/>
                  <a:gd name="T14" fmla="*/ 12 w 12"/>
                  <a:gd name="T15" fmla="*/ 6 h 13"/>
                  <a:gd name="T16" fmla="*/ 11 w 12"/>
                  <a:gd name="T17" fmla="*/ 11 h 13"/>
                  <a:gd name="T18" fmla="*/ 7 w 12"/>
                  <a:gd name="T19" fmla="*/ 13 h 13"/>
                  <a:gd name="T20" fmla="*/ 7 w 12"/>
                  <a:gd name="T21" fmla="*/ 13 h 13"/>
                  <a:gd name="T22" fmla="*/ 2 w 12"/>
                  <a:gd name="T23" fmla="*/ 11 h 13"/>
                  <a:gd name="T24" fmla="*/ 0 w 12"/>
                  <a:gd name="T25" fmla="*/ 6 h 13"/>
                  <a:gd name="T26" fmla="*/ 0 w 12"/>
                  <a:gd name="T27" fmla="*/ 6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3">
                    <a:moveTo>
                      <a:pt x="0" y="6"/>
                    </a:moveTo>
                    <a:lnTo>
                      <a:pt x="0" y="6"/>
                    </a:lnTo>
                    <a:lnTo>
                      <a:pt x="2" y="2"/>
                    </a:lnTo>
                    <a:lnTo>
                      <a:pt x="7" y="0"/>
                    </a:lnTo>
                    <a:lnTo>
                      <a:pt x="7" y="0"/>
                    </a:lnTo>
                    <a:lnTo>
                      <a:pt x="11" y="2"/>
                    </a:lnTo>
                    <a:lnTo>
                      <a:pt x="12" y="6"/>
                    </a:lnTo>
                    <a:lnTo>
                      <a:pt x="12" y="6"/>
                    </a:lnTo>
                    <a:lnTo>
                      <a:pt x="11" y="11"/>
                    </a:lnTo>
                    <a:lnTo>
                      <a:pt x="7" y="13"/>
                    </a:lnTo>
                    <a:lnTo>
                      <a:pt x="7" y="13"/>
                    </a:lnTo>
                    <a:lnTo>
                      <a:pt x="2" y="11"/>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315" name="Rectangle 437"/>
              <p:cNvSpPr>
                <a:spLocks noChangeArrowheads="1"/>
              </p:cNvSpPr>
              <p:nvPr/>
            </p:nvSpPr>
            <p:spPr bwMode="auto">
              <a:xfrm>
                <a:off x="2967" y="2087"/>
                <a:ext cx="93" cy="2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316" name="Rectangle 438"/>
              <p:cNvSpPr>
                <a:spLocks noChangeArrowheads="1"/>
              </p:cNvSpPr>
              <p:nvPr/>
            </p:nvSpPr>
            <p:spPr bwMode="auto">
              <a:xfrm>
                <a:off x="2971" y="2091"/>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317" name="Rectangle 439"/>
              <p:cNvSpPr>
                <a:spLocks noChangeArrowheads="1"/>
              </p:cNvSpPr>
              <p:nvPr/>
            </p:nvSpPr>
            <p:spPr bwMode="auto">
              <a:xfrm>
                <a:off x="2977" y="2091"/>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318" name="Rectangle 440"/>
              <p:cNvSpPr>
                <a:spLocks noChangeArrowheads="1"/>
              </p:cNvSpPr>
              <p:nvPr/>
            </p:nvSpPr>
            <p:spPr bwMode="auto">
              <a:xfrm>
                <a:off x="2981" y="2091"/>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319" name="Rectangle 441"/>
              <p:cNvSpPr>
                <a:spLocks noChangeArrowheads="1"/>
              </p:cNvSpPr>
              <p:nvPr/>
            </p:nvSpPr>
            <p:spPr bwMode="auto">
              <a:xfrm>
                <a:off x="2986" y="2091"/>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320" name="Rectangle 442"/>
              <p:cNvSpPr>
                <a:spLocks noChangeArrowheads="1"/>
              </p:cNvSpPr>
              <p:nvPr/>
            </p:nvSpPr>
            <p:spPr bwMode="auto">
              <a:xfrm>
                <a:off x="2991" y="2091"/>
                <a:ext cx="4"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321" name="Rectangle 443"/>
              <p:cNvSpPr>
                <a:spLocks noChangeArrowheads="1"/>
              </p:cNvSpPr>
              <p:nvPr/>
            </p:nvSpPr>
            <p:spPr bwMode="auto">
              <a:xfrm>
                <a:off x="2997" y="2091"/>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322" name="Freeform 444"/>
              <p:cNvSpPr>
                <a:spLocks/>
              </p:cNvSpPr>
              <p:nvPr/>
            </p:nvSpPr>
            <p:spPr bwMode="auto">
              <a:xfrm>
                <a:off x="3045" y="2096"/>
                <a:ext cx="6" cy="6"/>
              </a:xfrm>
              <a:custGeom>
                <a:avLst/>
                <a:gdLst>
                  <a:gd name="T0" fmla="*/ 0 w 12"/>
                  <a:gd name="T1" fmla="*/ 6 h 11"/>
                  <a:gd name="T2" fmla="*/ 0 w 12"/>
                  <a:gd name="T3" fmla="*/ 6 h 11"/>
                  <a:gd name="T4" fmla="*/ 2 w 12"/>
                  <a:gd name="T5" fmla="*/ 2 h 11"/>
                  <a:gd name="T6" fmla="*/ 7 w 12"/>
                  <a:gd name="T7" fmla="*/ 0 h 11"/>
                  <a:gd name="T8" fmla="*/ 7 w 12"/>
                  <a:gd name="T9" fmla="*/ 0 h 11"/>
                  <a:gd name="T10" fmla="*/ 11 w 12"/>
                  <a:gd name="T11" fmla="*/ 2 h 11"/>
                  <a:gd name="T12" fmla="*/ 12 w 12"/>
                  <a:gd name="T13" fmla="*/ 6 h 11"/>
                  <a:gd name="T14" fmla="*/ 12 w 12"/>
                  <a:gd name="T15" fmla="*/ 6 h 11"/>
                  <a:gd name="T16" fmla="*/ 11 w 12"/>
                  <a:gd name="T17" fmla="*/ 9 h 11"/>
                  <a:gd name="T18" fmla="*/ 7 w 12"/>
                  <a:gd name="T19" fmla="*/ 11 h 11"/>
                  <a:gd name="T20" fmla="*/ 7 w 12"/>
                  <a:gd name="T21" fmla="*/ 11 h 11"/>
                  <a:gd name="T22" fmla="*/ 2 w 12"/>
                  <a:gd name="T23" fmla="*/ 9 h 11"/>
                  <a:gd name="T24" fmla="*/ 0 w 12"/>
                  <a:gd name="T25" fmla="*/ 6 h 11"/>
                  <a:gd name="T26" fmla="*/ 0 w 12"/>
                  <a:gd name="T27" fmla="*/ 6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1">
                    <a:moveTo>
                      <a:pt x="0" y="6"/>
                    </a:moveTo>
                    <a:lnTo>
                      <a:pt x="0" y="6"/>
                    </a:lnTo>
                    <a:lnTo>
                      <a:pt x="2" y="2"/>
                    </a:lnTo>
                    <a:lnTo>
                      <a:pt x="7" y="0"/>
                    </a:lnTo>
                    <a:lnTo>
                      <a:pt x="7" y="0"/>
                    </a:lnTo>
                    <a:lnTo>
                      <a:pt x="11" y="2"/>
                    </a:lnTo>
                    <a:lnTo>
                      <a:pt x="12" y="6"/>
                    </a:lnTo>
                    <a:lnTo>
                      <a:pt x="12" y="6"/>
                    </a:lnTo>
                    <a:lnTo>
                      <a:pt x="11" y="9"/>
                    </a:lnTo>
                    <a:lnTo>
                      <a:pt x="7" y="11"/>
                    </a:lnTo>
                    <a:lnTo>
                      <a:pt x="7" y="11"/>
                    </a:lnTo>
                    <a:lnTo>
                      <a:pt x="2" y="9"/>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323" name="Rectangle 445"/>
              <p:cNvSpPr>
                <a:spLocks noChangeArrowheads="1"/>
              </p:cNvSpPr>
              <p:nvPr/>
            </p:nvSpPr>
            <p:spPr bwMode="auto">
              <a:xfrm>
                <a:off x="2949" y="1886"/>
                <a:ext cx="128" cy="26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324" name="Rectangle 446"/>
              <p:cNvSpPr>
                <a:spLocks noChangeArrowheads="1"/>
              </p:cNvSpPr>
              <p:nvPr/>
            </p:nvSpPr>
            <p:spPr bwMode="auto">
              <a:xfrm>
                <a:off x="2961" y="1899"/>
                <a:ext cx="105" cy="23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325" name="Rectangle 447"/>
              <p:cNvSpPr>
                <a:spLocks noChangeArrowheads="1"/>
              </p:cNvSpPr>
              <p:nvPr/>
            </p:nvSpPr>
            <p:spPr bwMode="auto">
              <a:xfrm>
                <a:off x="2967" y="1907"/>
                <a:ext cx="93" cy="2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326" name="Rectangle 448"/>
              <p:cNvSpPr>
                <a:spLocks noChangeArrowheads="1"/>
              </p:cNvSpPr>
              <p:nvPr/>
            </p:nvSpPr>
            <p:spPr bwMode="auto">
              <a:xfrm>
                <a:off x="2971" y="1909"/>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327" name="Rectangle 449"/>
              <p:cNvSpPr>
                <a:spLocks noChangeArrowheads="1"/>
              </p:cNvSpPr>
              <p:nvPr/>
            </p:nvSpPr>
            <p:spPr bwMode="auto">
              <a:xfrm>
                <a:off x="2977" y="1909"/>
                <a:ext cx="2"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328" name="Rectangle 450"/>
              <p:cNvSpPr>
                <a:spLocks noChangeArrowheads="1"/>
              </p:cNvSpPr>
              <p:nvPr/>
            </p:nvSpPr>
            <p:spPr bwMode="auto">
              <a:xfrm>
                <a:off x="2981" y="1909"/>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329" name="Rectangle 451"/>
              <p:cNvSpPr>
                <a:spLocks noChangeArrowheads="1"/>
              </p:cNvSpPr>
              <p:nvPr/>
            </p:nvSpPr>
            <p:spPr bwMode="auto">
              <a:xfrm>
                <a:off x="2986" y="1909"/>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330" name="Rectangle 452"/>
              <p:cNvSpPr>
                <a:spLocks noChangeArrowheads="1"/>
              </p:cNvSpPr>
              <p:nvPr/>
            </p:nvSpPr>
            <p:spPr bwMode="auto">
              <a:xfrm>
                <a:off x="2991" y="1909"/>
                <a:ext cx="4"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331" name="Rectangle 453"/>
              <p:cNvSpPr>
                <a:spLocks noChangeArrowheads="1"/>
              </p:cNvSpPr>
              <p:nvPr/>
            </p:nvSpPr>
            <p:spPr bwMode="auto">
              <a:xfrm>
                <a:off x="2997" y="1909"/>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332" name="Freeform 454"/>
              <p:cNvSpPr>
                <a:spLocks/>
              </p:cNvSpPr>
              <p:nvPr/>
            </p:nvSpPr>
            <p:spPr bwMode="auto">
              <a:xfrm>
                <a:off x="3045" y="1915"/>
                <a:ext cx="6" cy="7"/>
              </a:xfrm>
              <a:custGeom>
                <a:avLst/>
                <a:gdLst>
                  <a:gd name="T0" fmla="*/ 0 w 12"/>
                  <a:gd name="T1" fmla="*/ 7 h 15"/>
                  <a:gd name="T2" fmla="*/ 0 w 12"/>
                  <a:gd name="T3" fmla="*/ 7 h 15"/>
                  <a:gd name="T4" fmla="*/ 2 w 12"/>
                  <a:gd name="T5" fmla="*/ 2 h 15"/>
                  <a:gd name="T6" fmla="*/ 7 w 12"/>
                  <a:gd name="T7" fmla="*/ 0 h 15"/>
                  <a:gd name="T8" fmla="*/ 7 w 12"/>
                  <a:gd name="T9" fmla="*/ 0 h 15"/>
                  <a:gd name="T10" fmla="*/ 11 w 12"/>
                  <a:gd name="T11" fmla="*/ 2 h 15"/>
                  <a:gd name="T12" fmla="*/ 12 w 12"/>
                  <a:gd name="T13" fmla="*/ 7 h 15"/>
                  <a:gd name="T14" fmla="*/ 12 w 12"/>
                  <a:gd name="T15" fmla="*/ 7 h 15"/>
                  <a:gd name="T16" fmla="*/ 11 w 12"/>
                  <a:gd name="T17" fmla="*/ 13 h 15"/>
                  <a:gd name="T18" fmla="*/ 7 w 12"/>
                  <a:gd name="T19" fmla="*/ 15 h 15"/>
                  <a:gd name="T20" fmla="*/ 7 w 12"/>
                  <a:gd name="T21" fmla="*/ 15 h 15"/>
                  <a:gd name="T22" fmla="*/ 2 w 12"/>
                  <a:gd name="T23" fmla="*/ 13 h 15"/>
                  <a:gd name="T24" fmla="*/ 0 w 12"/>
                  <a:gd name="T25" fmla="*/ 7 h 15"/>
                  <a:gd name="T26" fmla="*/ 0 w 12"/>
                  <a:gd name="T27" fmla="*/ 7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5">
                    <a:moveTo>
                      <a:pt x="0" y="7"/>
                    </a:moveTo>
                    <a:lnTo>
                      <a:pt x="0" y="7"/>
                    </a:lnTo>
                    <a:lnTo>
                      <a:pt x="2" y="2"/>
                    </a:lnTo>
                    <a:lnTo>
                      <a:pt x="7" y="0"/>
                    </a:lnTo>
                    <a:lnTo>
                      <a:pt x="7" y="0"/>
                    </a:lnTo>
                    <a:lnTo>
                      <a:pt x="11" y="2"/>
                    </a:lnTo>
                    <a:lnTo>
                      <a:pt x="12" y="7"/>
                    </a:lnTo>
                    <a:lnTo>
                      <a:pt x="12" y="7"/>
                    </a:lnTo>
                    <a:lnTo>
                      <a:pt x="11" y="13"/>
                    </a:lnTo>
                    <a:lnTo>
                      <a:pt x="7" y="15"/>
                    </a:lnTo>
                    <a:lnTo>
                      <a:pt x="7" y="15"/>
                    </a:lnTo>
                    <a:lnTo>
                      <a:pt x="2" y="13"/>
                    </a:lnTo>
                    <a:lnTo>
                      <a:pt x="0" y="7"/>
                    </a:lnTo>
                    <a:lnTo>
                      <a:pt x="0" y="7"/>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333" name="Rectangle 455"/>
              <p:cNvSpPr>
                <a:spLocks noChangeArrowheads="1"/>
              </p:cNvSpPr>
              <p:nvPr/>
            </p:nvSpPr>
            <p:spPr bwMode="auto">
              <a:xfrm>
                <a:off x="2967" y="1935"/>
                <a:ext cx="93" cy="2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334" name="Rectangle 456"/>
              <p:cNvSpPr>
                <a:spLocks noChangeArrowheads="1"/>
              </p:cNvSpPr>
              <p:nvPr/>
            </p:nvSpPr>
            <p:spPr bwMode="auto">
              <a:xfrm>
                <a:off x="2971" y="1939"/>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335" name="Rectangle 457"/>
              <p:cNvSpPr>
                <a:spLocks noChangeArrowheads="1"/>
              </p:cNvSpPr>
              <p:nvPr/>
            </p:nvSpPr>
            <p:spPr bwMode="auto">
              <a:xfrm>
                <a:off x="2977" y="1939"/>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336" name="Rectangle 458"/>
              <p:cNvSpPr>
                <a:spLocks noChangeArrowheads="1"/>
              </p:cNvSpPr>
              <p:nvPr/>
            </p:nvSpPr>
            <p:spPr bwMode="auto">
              <a:xfrm>
                <a:off x="2981" y="1939"/>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337" name="Rectangle 459"/>
              <p:cNvSpPr>
                <a:spLocks noChangeArrowheads="1"/>
              </p:cNvSpPr>
              <p:nvPr/>
            </p:nvSpPr>
            <p:spPr bwMode="auto">
              <a:xfrm>
                <a:off x="2986" y="1939"/>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338" name="Rectangle 460"/>
              <p:cNvSpPr>
                <a:spLocks noChangeArrowheads="1"/>
              </p:cNvSpPr>
              <p:nvPr/>
            </p:nvSpPr>
            <p:spPr bwMode="auto">
              <a:xfrm>
                <a:off x="2991" y="1939"/>
                <a:ext cx="4"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339" name="Rectangle 461"/>
              <p:cNvSpPr>
                <a:spLocks noChangeArrowheads="1"/>
              </p:cNvSpPr>
              <p:nvPr/>
            </p:nvSpPr>
            <p:spPr bwMode="auto">
              <a:xfrm>
                <a:off x="2997" y="1939"/>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340" name="Freeform 462"/>
              <p:cNvSpPr>
                <a:spLocks/>
              </p:cNvSpPr>
              <p:nvPr/>
            </p:nvSpPr>
            <p:spPr bwMode="auto">
              <a:xfrm>
                <a:off x="3045" y="1945"/>
                <a:ext cx="6" cy="6"/>
              </a:xfrm>
              <a:custGeom>
                <a:avLst/>
                <a:gdLst>
                  <a:gd name="T0" fmla="*/ 0 w 12"/>
                  <a:gd name="T1" fmla="*/ 6 h 11"/>
                  <a:gd name="T2" fmla="*/ 0 w 12"/>
                  <a:gd name="T3" fmla="*/ 6 h 11"/>
                  <a:gd name="T4" fmla="*/ 2 w 12"/>
                  <a:gd name="T5" fmla="*/ 2 h 11"/>
                  <a:gd name="T6" fmla="*/ 7 w 12"/>
                  <a:gd name="T7" fmla="*/ 0 h 11"/>
                  <a:gd name="T8" fmla="*/ 7 w 12"/>
                  <a:gd name="T9" fmla="*/ 0 h 11"/>
                  <a:gd name="T10" fmla="*/ 11 w 12"/>
                  <a:gd name="T11" fmla="*/ 2 h 11"/>
                  <a:gd name="T12" fmla="*/ 12 w 12"/>
                  <a:gd name="T13" fmla="*/ 6 h 11"/>
                  <a:gd name="T14" fmla="*/ 12 w 12"/>
                  <a:gd name="T15" fmla="*/ 6 h 11"/>
                  <a:gd name="T16" fmla="*/ 11 w 12"/>
                  <a:gd name="T17" fmla="*/ 9 h 11"/>
                  <a:gd name="T18" fmla="*/ 7 w 12"/>
                  <a:gd name="T19" fmla="*/ 11 h 11"/>
                  <a:gd name="T20" fmla="*/ 7 w 12"/>
                  <a:gd name="T21" fmla="*/ 11 h 11"/>
                  <a:gd name="T22" fmla="*/ 2 w 12"/>
                  <a:gd name="T23" fmla="*/ 9 h 11"/>
                  <a:gd name="T24" fmla="*/ 0 w 12"/>
                  <a:gd name="T25" fmla="*/ 6 h 11"/>
                  <a:gd name="T26" fmla="*/ 0 w 12"/>
                  <a:gd name="T27" fmla="*/ 6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1">
                    <a:moveTo>
                      <a:pt x="0" y="6"/>
                    </a:moveTo>
                    <a:lnTo>
                      <a:pt x="0" y="6"/>
                    </a:lnTo>
                    <a:lnTo>
                      <a:pt x="2" y="2"/>
                    </a:lnTo>
                    <a:lnTo>
                      <a:pt x="7" y="0"/>
                    </a:lnTo>
                    <a:lnTo>
                      <a:pt x="7" y="0"/>
                    </a:lnTo>
                    <a:lnTo>
                      <a:pt x="11" y="2"/>
                    </a:lnTo>
                    <a:lnTo>
                      <a:pt x="12" y="6"/>
                    </a:lnTo>
                    <a:lnTo>
                      <a:pt x="12" y="6"/>
                    </a:lnTo>
                    <a:lnTo>
                      <a:pt x="11" y="9"/>
                    </a:lnTo>
                    <a:lnTo>
                      <a:pt x="7" y="11"/>
                    </a:lnTo>
                    <a:lnTo>
                      <a:pt x="7" y="11"/>
                    </a:lnTo>
                    <a:lnTo>
                      <a:pt x="2" y="9"/>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341" name="Rectangle 463"/>
              <p:cNvSpPr>
                <a:spLocks noChangeArrowheads="1"/>
              </p:cNvSpPr>
              <p:nvPr/>
            </p:nvSpPr>
            <p:spPr bwMode="auto">
              <a:xfrm>
                <a:off x="2967" y="1967"/>
                <a:ext cx="93" cy="2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342" name="Rectangle 464"/>
              <p:cNvSpPr>
                <a:spLocks noChangeArrowheads="1"/>
              </p:cNvSpPr>
              <p:nvPr/>
            </p:nvSpPr>
            <p:spPr bwMode="auto">
              <a:xfrm>
                <a:off x="2971" y="1970"/>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343" name="Rectangle 465"/>
              <p:cNvSpPr>
                <a:spLocks noChangeArrowheads="1"/>
              </p:cNvSpPr>
              <p:nvPr/>
            </p:nvSpPr>
            <p:spPr bwMode="auto">
              <a:xfrm>
                <a:off x="2977" y="1970"/>
                <a:ext cx="2"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344" name="Rectangle 466"/>
              <p:cNvSpPr>
                <a:spLocks noChangeArrowheads="1"/>
              </p:cNvSpPr>
              <p:nvPr/>
            </p:nvSpPr>
            <p:spPr bwMode="auto">
              <a:xfrm>
                <a:off x="2981" y="1970"/>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345" name="Rectangle 467"/>
              <p:cNvSpPr>
                <a:spLocks noChangeArrowheads="1"/>
              </p:cNvSpPr>
              <p:nvPr/>
            </p:nvSpPr>
            <p:spPr bwMode="auto">
              <a:xfrm>
                <a:off x="2986" y="1970"/>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346" name="Rectangle 468"/>
              <p:cNvSpPr>
                <a:spLocks noChangeArrowheads="1"/>
              </p:cNvSpPr>
              <p:nvPr/>
            </p:nvSpPr>
            <p:spPr bwMode="auto">
              <a:xfrm>
                <a:off x="2991" y="1970"/>
                <a:ext cx="4"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347" name="Rectangle 469"/>
              <p:cNvSpPr>
                <a:spLocks noChangeArrowheads="1"/>
              </p:cNvSpPr>
              <p:nvPr/>
            </p:nvSpPr>
            <p:spPr bwMode="auto">
              <a:xfrm>
                <a:off x="2997" y="1970"/>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348" name="Freeform 470"/>
              <p:cNvSpPr>
                <a:spLocks/>
              </p:cNvSpPr>
              <p:nvPr/>
            </p:nvSpPr>
            <p:spPr bwMode="auto">
              <a:xfrm>
                <a:off x="3045" y="1975"/>
                <a:ext cx="6" cy="6"/>
              </a:xfrm>
              <a:custGeom>
                <a:avLst/>
                <a:gdLst>
                  <a:gd name="T0" fmla="*/ 0 w 12"/>
                  <a:gd name="T1" fmla="*/ 7 h 12"/>
                  <a:gd name="T2" fmla="*/ 0 w 12"/>
                  <a:gd name="T3" fmla="*/ 7 h 12"/>
                  <a:gd name="T4" fmla="*/ 2 w 12"/>
                  <a:gd name="T5" fmla="*/ 1 h 12"/>
                  <a:gd name="T6" fmla="*/ 7 w 12"/>
                  <a:gd name="T7" fmla="*/ 0 h 12"/>
                  <a:gd name="T8" fmla="*/ 7 w 12"/>
                  <a:gd name="T9" fmla="*/ 0 h 12"/>
                  <a:gd name="T10" fmla="*/ 11 w 12"/>
                  <a:gd name="T11" fmla="*/ 1 h 12"/>
                  <a:gd name="T12" fmla="*/ 12 w 12"/>
                  <a:gd name="T13" fmla="*/ 7 h 12"/>
                  <a:gd name="T14" fmla="*/ 12 w 12"/>
                  <a:gd name="T15" fmla="*/ 7 h 12"/>
                  <a:gd name="T16" fmla="*/ 11 w 12"/>
                  <a:gd name="T17" fmla="*/ 10 h 12"/>
                  <a:gd name="T18" fmla="*/ 7 w 12"/>
                  <a:gd name="T19" fmla="*/ 12 h 12"/>
                  <a:gd name="T20" fmla="*/ 7 w 12"/>
                  <a:gd name="T21" fmla="*/ 12 h 12"/>
                  <a:gd name="T22" fmla="*/ 2 w 12"/>
                  <a:gd name="T23" fmla="*/ 10 h 12"/>
                  <a:gd name="T24" fmla="*/ 0 w 12"/>
                  <a:gd name="T25" fmla="*/ 7 h 12"/>
                  <a:gd name="T26" fmla="*/ 0 w 12"/>
                  <a:gd name="T27" fmla="*/ 7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2">
                    <a:moveTo>
                      <a:pt x="0" y="7"/>
                    </a:moveTo>
                    <a:lnTo>
                      <a:pt x="0" y="7"/>
                    </a:lnTo>
                    <a:lnTo>
                      <a:pt x="2" y="1"/>
                    </a:lnTo>
                    <a:lnTo>
                      <a:pt x="7" y="0"/>
                    </a:lnTo>
                    <a:lnTo>
                      <a:pt x="7" y="0"/>
                    </a:lnTo>
                    <a:lnTo>
                      <a:pt x="11" y="1"/>
                    </a:lnTo>
                    <a:lnTo>
                      <a:pt x="12" y="7"/>
                    </a:lnTo>
                    <a:lnTo>
                      <a:pt x="12" y="7"/>
                    </a:lnTo>
                    <a:lnTo>
                      <a:pt x="11" y="10"/>
                    </a:lnTo>
                    <a:lnTo>
                      <a:pt x="7" y="12"/>
                    </a:lnTo>
                    <a:lnTo>
                      <a:pt x="7" y="12"/>
                    </a:lnTo>
                    <a:lnTo>
                      <a:pt x="2" y="10"/>
                    </a:lnTo>
                    <a:lnTo>
                      <a:pt x="0" y="7"/>
                    </a:lnTo>
                    <a:lnTo>
                      <a:pt x="0" y="7"/>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349" name="Rectangle 471"/>
              <p:cNvSpPr>
                <a:spLocks noChangeArrowheads="1"/>
              </p:cNvSpPr>
              <p:nvPr/>
            </p:nvSpPr>
            <p:spPr bwMode="auto">
              <a:xfrm>
                <a:off x="2967" y="1996"/>
                <a:ext cx="93" cy="2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350" name="Rectangle 472"/>
              <p:cNvSpPr>
                <a:spLocks noChangeArrowheads="1"/>
              </p:cNvSpPr>
              <p:nvPr/>
            </p:nvSpPr>
            <p:spPr bwMode="auto">
              <a:xfrm>
                <a:off x="2971" y="200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351" name="Rectangle 473"/>
              <p:cNvSpPr>
                <a:spLocks noChangeArrowheads="1"/>
              </p:cNvSpPr>
              <p:nvPr/>
            </p:nvSpPr>
            <p:spPr bwMode="auto">
              <a:xfrm>
                <a:off x="2977" y="2000"/>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352" name="Rectangle 474"/>
              <p:cNvSpPr>
                <a:spLocks noChangeArrowheads="1"/>
              </p:cNvSpPr>
              <p:nvPr/>
            </p:nvSpPr>
            <p:spPr bwMode="auto">
              <a:xfrm>
                <a:off x="2981" y="200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353" name="Rectangle 475"/>
              <p:cNvSpPr>
                <a:spLocks noChangeArrowheads="1"/>
              </p:cNvSpPr>
              <p:nvPr/>
            </p:nvSpPr>
            <p:spPr bwMode="auto">
              <a:xfrm>
                <a:off x="2986" y="200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354" name="Rectangle 476"/>
              <p:cNvSpPr>
                <a:spLocks noChangeArrowheads="1"/>
              </p:cNvSpPr>
              <p:nvPr/>
            </p:nvSpPr>
            <p:spPr bwMode="auto">
              <a:xfrm>
                <a:off x="2991" y="2000"/>
                <a:ext cx="4"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355" name="Rectangle 477"/>
              <p:cNvSpPr>
                <a:spLocks noChangeArrowheads="1"/>
              </p:cNvSpPr>
              <p:nvPr/>
            </p:nvSpPr>
            <p:spPr bwMode="auto">
              <a:xfrm>
                <a:off x="2997" y="200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356" name="Freeform 478"/>
              <p:cNvSpPr>
                <a:spLocks/>
              </p:cNvSpPr>
              <p:nvPr/>
            </p:nvSpPr>
            <p:spPr bwMode="auto">
              <a:xfrm>
                <a:off x="3045" y="2006"/>
                <a:ext cx="6" cy="6"/>
              </a:xfrm>
              <a:custGeom>
                <a:avLst/>
                <a:gdLst>
                  <a:gd name="T0" fmla="*/ 0 w 12"/>
                  <a:gd name="T1" fmla="*/ 5 h 10"/>
                  <a:gd name="T2" fmla="*/ 0 w 12"/>
                  <a:gd name="T3" fmla="*/ 5 h 10"/>
                  <a:gd name="T4" fmla="*/ 2 w 12"/>
                  <a:gd name="T5" fmla="*/ 1 h 10"/>
                  <a:gd name="T6" fmla="*/ 7 w 12"/>
                  <a:gd name="T7" fmla="*/ 0 h 10"/>
                  <a:gd name="T8" fmla="*/ 7 w 12"/>
                  <a:gd name="T9" fmla="*/ 0 h 10"/>
                  <a:gd name="T10" fmla="*/ 11 w 12"/>
                  <a:gd name="T11" fmla="*/ 1 h 10"/>
                  <a:gd name="T12" fmla="*/ 12 w 12"/>
                  <a:gd name="T13" fmla="*/ 5 h 10"/>
                  <a:gd name="T14" fmla="*/ 12 w 12"/>
                  <a:gd name="T15" fmla="*/ 5 h 10"/>
                  <a:gd name="T16" fmla="*/ 11 w 12"/>
                  <a:gd name="T17" fmla="*/ 9 h 10"/>
                  <a:gd name="T18" fmla="*/ 7 w 12"/>
                  <a:gd name="T19" fmla="*/ 10 h 10"/>
                  <a:gd name="T20" fmla="*/ 7 w 12"/>
                  <a:gd name="T21" fmla="*/ 10 h 10"/>
                  <a:gd name="T22" fmla="*/ 2 w 12"/>
                  <a:gd name="T23" fmla="*/ 9 h 10"/>
                  <a:gd name="T24" fmla="*/ 0 w 12"/>
                  <a:gd name="T25" fmla="*/ 5 h 10"/>
                  <a:gd name="T26" fmla="*/ 0 w 12"/>
                  <a:gd name="T27" fmla="*/ 5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0">
                    <a:moveTo>
                      <a:pt x="0" y="5"/>
                    </a:moveTo>
                    <a:lnTo>
                      <a:pt x="0" y="5"/>
                    </a:lnTo>
                    <a:lnTo>
                      <a:pt x="2" y="1"/>
                    </a:lnTo>
                    <a:lnTo>
                      <a:pt x="7" y="0"/>
                    </a:lnTo>
                    <a:lnTo>
                      <a:pt x="7" y="0"/>
                    </a:lnTo>
                    <a:lnTo>
                      <a:pt x="11" y="1"/>
                    </a:lnTo>
                    <a:lnTo>
                      <a:pt x="12" y="5"/>
                    </a:lnTo>
                    <a:lnTo>
                      <a:pt x="12" y="5"/>
                    </a:lnTo>
                    <a:lnTo>
                      <a:pt x="11" y="9"/>
                    </a:lnTo>
                    <a:lnTo>
                      <a:pt x="7" y="10"/>
                    </a:lnTo>
                    <a:lnTo>
                      <a:pt x="7" y="10"/>
                    </a:lnTo>
                    <a:lnTo>
                      <a:pt x="2" y="9"/>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357" name="Rectangle 479"/>
              <p:cNvSpPr>
                <a:spLocks noChangeArrowheads="1"/>
              </p:cNvSpPr>
              <p:nvPr/>
            </p:nvSpPr>
            <p:spPr bwMode="auto">
              <a:xfrm>
                <a:off x="2967" y="2028"/>
                <a:ext cx="93" cy="2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358" name="Rectangle 480"/>
              <p:cNvSpPr>
                <a:spLocks noChangeArrowheads="1"/>
              </p:cNvSpPr>
              <p:nvPr/>
            </p:nvSpPr>
            <p:spPr bwMode="auto">
              <a:xfrm>
                <a:off x="2971" y="2031"/>
                <a:ext cx="3"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359" name="Rectangle 481"/>
              <p:cNvSpPr>
                <a:spLocks noChangeArrowheads="1"/>
              </p:cNvSpPr>
              <p:nvPr/>
            </p:nvSpPr>
            <p:spPr bwMode="auto">
              <a:xfrm>
                <a:off x="2977" y="2031"/>
                <a:ext cx="2"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360" name="Rectangle 482"/>
              <p:cNvSpPr>
                <a:spLocks noChangeArrowheads="1"/>
              </p:cNvSpPr>
              <p:nvPr/>
            </p:nvSpPr>
            <p:spPr bwMode="auto">
              <a:xfrm>
                <a:off x="2981" y="2031"/>
                <a:ext cx="3"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361" name="Rectangle 483"/>
              <p:cNvSpPr>
                <a:spLocks noChangeArrowheads="1"/>
              </p:cNvSpPr>
              <p:nvPr/>
            </p:nvSpPr>
            <p:spPr bwMode="auto">
              <a:xfrm>
                <a:off x="2986" y="2031"/>
                <a:ext cx="3"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362" name="Rectangle 484"/>
              <p:cNvSpPr>
                <a:spLocks noChangeArrowheads="1"/>
              </p:cNvSpPr>
              <p:nvPr/>
            </p:nvSpPr>
            <p:spPr bwMode="auto">
              <a:xfrm>
                <a:off x="2991" y="2031"/>
                <a:ext cx="4"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363" name="Rectangle 485"/>
              <p:cNvSpPr>
                <a:spLocks noChangeArrowheads="1"/>
              </p:cNvSpPr>
              <p:nvPr/>
            </p:nvSpPr>
            <p:spPr bwMode="auto">
              <a:xfrm>
                <a:off x="2997" y="2031"/>
                <a:ext cx="3"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364" name="Freeform 486"/>
              <p:cNvSpPr>
                <a:spLocks/>
              </p:cNvSpPr>
              <p:nvPr/>
            </p:nvSpPr>
            <p:spPr bwMode="auto">
              <a:xfrm>
                <a:off x="3045" y="2036"/>
                <a:ext cx="6" cy="4"/>
              </a:xfrm>
              <a:custGeom>
                <a:avLst/>
                <a:gdLst>
                  <a:gd name="T0" fmla="*/ 0 w 12"/>
                  <a:gd name="T1" fmla="*/ 5 h 9"/>
                  <a:gd name="T2" fmla="*/ 0 w 12"/>
                  <a:gd name="T3" fmla="*/ 5 h 9"/>
                  <a:gd name="T4" fmla="*/ 2 w 12"/>
                  <a:gd name="T5" fmla="*/ 2 h 9"/>
                  <a:gd name="T6" fmla="*/ 7 w 12"/>
                  <a:gd name="T7" fmla="*/ 0 h 9"/>
                  <a:gd name="T8" fmla="*/ 7 w 12"/>
                  <a:gd name="T9" fmla="*/ 0 h 9"/>
                  <a:gd name="T10" fmla="*/ 11 w 12"/>
                  <a:gd name="T11" fmla="*/ 2 h 9"/>
                  <a:gd name="T12" fmla="*/ 12 w 12"/>
                  <a:gd name="T13" fmla="*/ 5 h 9"/>
                  <a:gd name="T14" fmla="*/ 12 w 12"/>
                  <a:gd name="T15" fmla="*/ 5 h 9"/>
                  <a:gd name="T16" fmla="*/ 11 w 12"/>
                  <a:gd name="T17" fmla="*/ 7 h 9"/>
                  <a:gd name="T18" fmla="*/ 7 w 12"/>
                  <a:gd name="T19" fmla="*/ 9 h 9"/>
                  <a:gd name="T20" fmla="*/ 7 w 12"/>
                  <a:gd name="T21" fmla="*/ 9 h 9"/>
                  <a:gd name="T22" fmla="*/ 2 w 12"/>
                  <a:gd name="T23" fmla="*/ 7 h 9"/>
                  <a:gd name="T24" fmla="*/ 0 w 12"/>
                  <a:gd name="T25" fmla="*/ 5 h 9"/>
                  <a:gd name="T26" fmla="*/ 0 w 12"/>
                  <a:gd name="T27"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9">
                    <a:moveTo>
                      <a:pt x="0" y="5"/>
                    </a:moveTo>
                    <a:lnTo>
                      <a:pt x="0" y="5"/>
                    </a:lnTo>
                    <a:lnTo>
                      <a:pt x="2" y="2"/>
                    </a:lnTo>
                    <a:lnTo>
                      <a:pt x="7" y="0"/>
                    </a:lnTo>
                    <a:lnTo>
                      <a:pt x="7" y="0"/>
                    </a:lnTo>
                    <a:lnTo>
                      <a:pt x="11" y="2"/>
                    </a:lnTo>
                    <a:lnTo>
                      <a:pt x="12" y="5"/>
                    </a:lnTo>
                    <a:lnTo>
                      <a:pt x="12" y="5"/>
                    </a:lnTo>
                    <a:lnTo>
                      <a:pt x="11" y="7"/>
                    </a:lnTo>
                    <a:lnTo>
                      <a:pt x="7" y="9"/>
                    </a:lnTo>
                    <a:lnTo>
                      <a:pt x="7" y="9"/>
                    </a:lnTo>
                    <a:lnTo>
                      <a:pt x="2" y="7"/>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365" name="Rectangle 487"/>
              <p:cNvSpPr>
                <a:spLocks noChangeArrowheads="1"/>
              </p:cNvSpPr>
              <p:nvPr/>
            </p:nvSpPr>
            <p:spPr bwMode="auto">
              <a:xfrm>
                <a:off x="2967" y="2057"/>
                <a:ext cx="93" cy="2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366" name="Rectangle 488"/>
              <p:cNvSpPr>
                <a:spLocks noChangeArrowheads="1"/>
              </p:cNvSpPr>
              <p:nvPr/>
            </p:nvSpPr>
            <p:spPr bwMode="auto">
              <a:xfrm>
                <a:off x="2971" y="206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367" name="Rectangle 489"/>
              <p:cNvSpPr>
                <a:spLocks noChangeArrowheads="1"/>
              </p:cNvSpPr>
              <p:nvPr/>
            </p:nvSpPr>
            <p:spPr bwMode="auto">
              <a:xfrm>
                <a:off x="2977" y="2060"/>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368" name="Rectangle 490"/>
              <p:cNvSpPr>
                <a:spLocks noChangeArrowheads="1"/>
              </p:cNvSpPr>
              <p:nvPr/>
            </p:nvSpPr>
            <p:spPr bwMode="auto">
              <a:xfrm>
                <a:off x="2981" y="206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369" name="Rectangle 491"/>
              <p:cNvSpPr>
                <a:spLocks noChangeArrowheads="1"/>
              </p:cNvSpPr>
              <p:nvPr/>
            </p:nvSpPr>
            <p:spPr bwMode="auto">
              <a:xfrm>
                <a:off x="2986" y="206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370" name="Rectangle 492"/>
              <p:cNvSpPr>
                <a:spLocks noChangeArrowheads="1"/>
              </p:cNvSpPr>
              <p:nvPr/>
            </p:nvSpPr>
            <p:spPr bwMode="auto">
              <a:xfrm>
                <a:off x="2991" y="2060"/>
                <a:ext cx="4"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371" name="Rectangle 493"/>
              <p:cNvSpPr>
                <a:spLocks noChangeArrowheads="1"/>
              </p:cNvSpPr>
              <p:nvPr/>
            </p:nvSpPr>
            <p:spPr bwMode="auto">
              <a:xfrm>
                <a:off x="2997" y="206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372" name="Freeform 494"/>
              <p:cNvSpPr>
                <a:spLocks/>
              </p:cNvSpPr>
              <p:nvPr/>
            </p:nvSpPr>
            <p:spPr bwMode="auto">
              <a:xfrm>
                <a:off x="3045" y="2066"/>
                <a:ext cx="6" cy="6"/>
              </a:xfrm>
              <a:custGeom>
                <a:avLst/>
                <a:gdLst>
                  <a:gd name="T0" fmla="*/ 0 w 12"/>
                  <a:gd name="T1" fmla="*/ 6 h 13"/>
                  <a:gd name="T2" fmla="*/ 0 w 12"/>
                  <a:gd name="T3" fmla="*/ 6 h 13"/>
                  <a:gd name="T4" fmla="*/ 2 w 12"/>
                  <a:gd name="T5" fmla="*/ 2 h 13"/>
                  <a:gd name="T6" fmla="*/ 7 w 12"/>
                  <a:gd name="T7" fmla="*/ 0 h 13"/>
                  <a:gd name="T8" fmla="*/ 7 w 12"/>
                  <a:gd name="T9" fmla="*/ 0 h 13"/>
                  <a:gd name="T10" fmla="*/ 11 w 12"/>
                  <a:gd name="T11" fmla="*/ 2 h 13"/>
                  <a:gd name="T12" fmla="*/ 12 w 12"/>
                  <a:gd name="T13" fmla="*/ 6 h 13"/>
                  <a:gd name="T14" fmla="*/ 12 w 12"/>
                  <a:gd name="T15" fmla="*/ 6 h 13"/>
                  <a:gd name="T16" fmla="*/ 11 w 12"/>
                  <a:gd name="T17" fmla="*/ 11 h 13"/>
                  <a:gd name="T18" fmla="*/ 7 w 12"/>
                  <a:gd name="T19" fmla="*/ 13 h 13"/>
                  <a:gd name="T20" fmla="*/ 7 w 12"/>
                  <a:gd name="T21" fmla="*/ 13 h 13"/>
                  <a:gd name="T22" fmla="*/ 2 w 12"/>
                  <a:gd name="T23" fmla="*/ 11 h 13"/>
                  <a:gd name="T24" fmla="*/ 0 w 12"/>
                  <a:gd name="T25" fmla="*/ 6 h 13"/>
                  <a:gd name="T26" fmla="*/ 0 w 12"/>
                  <a:gd name="T27" fmla="*/ 6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3">
                    <a:moveTo>
                      <a:pt x="0" y="6"/>
                    </a:moveTo>
                    <a:lnTo>
                      <a:pt x="0" y="6"/>
                    </a:lnTo>
                    <a:lnTo>
                      <a:pt x="2" y="2"/>
                    </a:lnTo>
                    <a:lnTo>
                      <a:pt x="7" y="0"/>
                    </a:lnTo>
                    <a:lnTo>
                      <a:pt x="7" y="0"/>
                    </a:lnTo>
                    <a:lnTo>
                      <a:pt x="11" y="2"/>
                    </a:lnTo>
                    <a:lnTo>
                      <a:pt x="12" y="6"/>
                    </a:lnTo>
                    <a:lnTo>
                      <a:pt x="12" y="6"/>
                    </a:lnTo>
                    <a:lnTo>
                      <a:pt x="11" y="11"/>
                    </a:lnTo>
                    <a:lnTo>
                      <a:pt x="7" y="13"/>
                    </a:lnTo>
                    <a:lnTo>
                      <a:pt x="7" y="13"/>
                    </a:lnTo>
                    <a:lnTo>
                      <a:pt x="2" y="11"/>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373" name="Rectangle 495"/>
              <p:cNvSpPr>
                <a:spLocks noChangeArrowheads="1"/>
              </p:cNvSpPr>
              <p:nvPr/>
            </p:nvSpPr>
            <p:spPr bwMode="auto">
              <a:xfrm>
                <a:off x="2967" y="2087"/>
                <a:ext cx="93" cy="2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374" name="Rectangle 496"/>
              <p:cNvSpPr>
                <a:spLocks noChangeArrowheads="1"/>
              </p:cNvSpPr>
              <p:nvPr/>
            </p:nvSpPr>
            <p:spPr bwMode="auto">
              <a:xfrm>
                <a:off x="2971" y="2091"/>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375" name="Rectangle 497"/>
              <p:cNvSpPr>
                <a:spLocks noChangeArrowheads="1"/>
              </p:cNvSpPr>
              <p:nvPr/>
            </p:nvSpPr>
            <p:spPr bwMode="auto">
              <a:xfrm>
                <a:off x="2977" y="2091"/>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376" name="Rectangle 498"/>
              <p:cNvSpPr>
                <a:spLocks noChangeArrowheads="1"/>
              </p:cNvSpPr>
              <p:nvPr/>
            </p:nvSpPr>
            <p:spPr bwMode="auto">
              <a:xfrm>
                <a:off x="2981" y="2091"/>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377" name="Rectangle 499"/>
              <p:cNvSpPr>
                <a:spLocks noChangeArrowheads="1"/>
              </p:cNvSpPr>
              <p:nvPr/>
            </p:nvSpPr>
            <p:spPr bwMode="auto">
              <a:xfrm>
                <a:off x="2986" y="2091"/>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378" name="Rectangle 500"/>
              <p:cNvSpPr>
                <a:spLocks noChangeArrowheads="1"/>
              </p:cNvSpPr>
              <p:nvPr/>
            </p:nvSpPr>
            <p:spPr bwMode="auto">
              <a:xfrm>
                <a:off x="2991" y="2091"/>
                <a:ext cx="4"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379" name="Rectangle 501"/>
              <p:cNvSpPr>
                <a:spLocks noChangeArrowheads="1"/>
              </p:cNvSpPr>
              <p:nvPr/>
            </p:nvSpPr>
            <p:spPr bwMode="auto">
              <a:xfrm>
                <a:off x="2997" y="2091"/>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380" name="Freeform 502"/>
              <p:cNvSpPr>
                <a:spLocks/>
              </p:cNvSpPr>
              <p:nvPr/>
            </p:nvSpPr>
            <p:spPr bwMode="auto">
              <a:xfrm>
                <a:off x="3045" y="2096"/>
                <a:ext cx="6" cy="6"/>
              </a:xfrm>
              <a:custGeom>
                <a:avLst/>
                <a:gdLst>
                  <a:gd name="T0" fmla="*/ 0 w 12"/>
                  <a:gd name="T1" fmla="*/ 6 h 11"/>
                  <a:gd name="T2" fmla="*/ 0 w 12"/>
                  <a:gd name="T3" fmla="*/ 6 h 11"/>
                  <a:gd name="T4" fmla="*/ 2 w 12"/>
                  <a:gd name="T5" fmla="*/ 2 h 11"/>
                  <a:gd name="T6" fmla="*/ 7 w 12"/>
                  <a:gd name="T7" fmla="*/ 0 h 11"/>
                  <a:gd name="T8" fmla="*/ 7 w 12"/>
                  <a:gd name="T9" fmla="*/ 0 h 11"/>
                  <a:gd name="T10" fmla="*/ 11 w 12"/>
                  <a:gd name="T11" fmla="*/ 2 h 11"/>
                  <a:gd name="T12" fmla="*/ 12 w 12"/>
                  <a:gd name="T13" fmla="*/ 6 h 11"/>
                  <a:gd name="T14" fmla="*/ 12 w 12"/>
                  <a:gd name="T15" fmla="*/ 6 h 11"/>
                  <a:gd name="T16" fmla="*/ 11 w 12"/>
                  <a:gd name="T17" fmla="*/ 9 h 11"/>
                  <a:gd name="T18" fmla="*/ 7 w 12"/>
                  <a:gd name="T19" fmla="*/ 11 h 11"/>
                  <a:gd name="T20" fmla="*/ 7 w 12"/>
                  <a:gd name="T21" fmla="*/ 11 h 11"/>
                  <a:gd name="T22" fmla="*/ 2 w 12"/>
                  <a:gd name="T23" fmla="*/ 9 h 11"/>
                  <a:gd name="T24" fmla="*/ 0 w 12"/>
                  <a:gd name="T25" fmla="*/ 6 h 11"/>
                  <a:gd name="T26" fmla="*/ 0 w 12"/>
                  <a:gd name="T27" fmla="*/ 6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1">
                    <a:moveTo>
                      <a:pt x="0" y="6"/>
                    </a:moveTo>
                    <a:lnTo>
                      <a:pt x="0" y="6"/>
                    </a:lnTo>
                    <a:lnTo>
                      <a:pt x="2" y="2"/>
                    </a:lnTo>
                    <a:lnTo>
                      <a:pt x="7" y="0"/>
                    </a:lnTo>
                    <a:lnTo>
                      <a:pt x="7" y="0"/>
                    </a:lnTo>
                    <a:lnTo>
                      <a:pt x="11" y="2"/>
                    </a:lnTo>
                    <a:lnTo>
                      <a:pt x="12" y="6"/>
                    </a:lnTo>
                    <a:lnTo>
                      <a:pt x="12" y="6"/>
                    </a:lnTo>
                    <a:lnTo>
                      <a:pt x="11" y="9"/>
                    </a:lnTo>
                    <a:lnTo>
                      <a:pt x="7" y="11"/>
                    </a:lnTo>
                    <a:lnTo>
                      <a:pt x="7" y="11"/>
                    </a:lnTo>
                    <a:lnTo>
                      <a:pt x="2" y="9"/>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381" name="Rectangle 503"/>
              <p:cNvSpPr>
                <a:spLocks noChangeArrowheads="1"/>
              </p:cNvSpPr>
              <p:nvPr/>
            </p:nvSpPr>
            <p:spPr bwMode="auto">
              <a:xfrm>
                <a:off x="3093" y="1886"/>
                <a:ext cx="130" cy="26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382" name="Rectangle 504"/>
              <p:cNvSpPr>
                <a:spLocks noChangeArrowheads="1"/>
              </p:cNvSpPr>
              <p:nvPr/>
            </p:nvSpPr>
            <p:spPr bwMode="auto">
              <a:xfrm>
                <a:off x="3106" y="1899"/>
                <a:ext cx="104" cy="23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383" name="Rectangle 505"/>
              <p:cNvSpPr>
                <a:spLocks noChangeArrowheads="1"/>
              </p:cNvSpPr>
              <p:nvPr/>
            </p:nvSpPr>
            <p:spPr bwMode="auto">
              <a:xfrm>
                <a:off x="3112" y="1907"/>
                <a:ext cx="92" cy="2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384" name="Rectangle 506"/>
              <p:cNvSpPr>
                <a:spLocks noChangeArrowheads="1"/>
              </p:cNvSpPr>
              <p:nvPr/>
            </p:nvSpPr>
            <p:spPr bwMode="auto">
              <a:xfrm>
                <a:off x="3116" y="1909"/>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385" name="Rectangle 507"/>
              <p:cNvSpPr>
                <a:spLocks noChangeArrowheads="1"/>
              </p:cNvSpPr>
              <p:nvPr/>
            </p:nvSpPr>
            <p:spPr bwMode="auto">
              <a:xfrm>
                <a:off x="3121" y="1909"/>
                <a:ext cx="4"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386" name="Rectangle 508"/>
              <p:cNvSpPr>
                <a:spLocks noChangeArrowheads="1"/>
              </p:cNvSpPr>
              <p:nvPr/>
            </p:nvSpPr>
            <p:spPr bwMode="auto">
              <a:xfrm>
                <a:off x="3127" y="1909"/>
                <a:ext cx="2"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387" name="Rectangle 509"/>
              <p:cNvSpPr>
                <a:spLocks noChangeArrowheads="1"/>
              </p:cNvSpPr>
              <p:nvPr/>
            </p:nvSpPr>
            <p:spPr bwMode="auto">
              <a:xfrm>
                <a:off x="3131" y="1909"/>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388" name="Rectangle 510"/>
              <p:cNvSpPr>
                <a:spLocks noChangeArrowheads="1"/>
              </p:cNvSpPr>
              <p:nvPr/>
            </p:nvSpPr>
            <p:spPr bwMode="auto">
              <a:xfrm>
                <a:off x="3136" y="1909"/>
                <a:ext cx="2"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389" name="Rectangle 511"/>
              <p:cNvSpPr>
                <a:spLocks noChangeArrowheads="1"/>
              </p:cNvSpPr>
              <p:nvPr/>
            </p:nvSpPr>
            <p:spPr bwMode="auto">
              <a:xfrm>
                <a:off x="3141" y="1909"/>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390" name="Freeform 512"/>
              <p:cNvSpPr>
                <a:spLocks/>
              </p:cNvSpPr>
              <p:nvPr/>
            </p:nvSpPr>
            <p:spPr bwMode="auto">
              <a:xfrm>
                <a:off x="3190" y="1915"/>
                <a:ext cx="6" cy="7"/>
              </a:xfrm>
              <a:custGeom>
                <a:avLst/>
                <a:gdLst>
                  <a:gd name="T0" fmla="*/ 0 w 11"/>
                  <a:gd name="T1" fmla="*/ 7 h 15"/>
                  <a:gd name="T2" fmla="*/ 0 w 11"/>
                  <a:gd name="T3" fmla="*/ 7 h 15"/>
                  <a:gd name="T4" fmla="*/ 2 w 11"/>
                  <a:gd name="T5" fmla="*/ 2 h 15"/>
                  <a:gd name="T6" fmla="*/ 5 w 11"/>
                  <a:gd name="T7" fmla="*/ 0 h 15"/>
                  <a:gd name="T8" fmla="*/ 5 w 11"/>
                  <a:gd name="T9" fmla="*/ 0 h 15"/>
                  <a:gd name="T10" fmla="*/ 9 w 11"/>
                  <a:gd name="T11" fmla="*/ 2 h 15"/>
                  <a:gd name="T12" fmla="*/ 11 w 11"/>
                  <a:gd name="T13" fmla="*/ 7 h 15"/>
                  <a:gd name="T14" fmla="*/ 11 w 11"/>
                  <a:gd name="T15" fmla="*/ 7 h 15"/>
                  <a:gd name="T16" fmla="*/ 9 w 11"/>
                  <a:gd name="T17" fmla="*/ 13 h 15"/>
                  <a:gd name="T18" fmla="*/ 5 w 11"/>
                  <a:gd name="T19" fmla="*/ 15 h 15"/>
                  <a:gd name="T20" fmla="*/ 5 w 11"/>
                  <a:gd name="T21" fmla="*/ 15 h 15"/>
                  <a:gd name="T22" fmla="*/ 2 w 11"/>
                  <a:gd name="T23" fmla="*/ 13 h 15"/>
                  <a:gd name="T24" fmla="*/ 0 w 11"/>
                  <a:gd name="T25" fmla="*/ 7 h 15"/>
                  <a:gd name="T26" fmla="*/ 0 w 11"/>
                  <a:gd name="T27" fmla="*/ 7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15">
                    <a:moveTo>
                      <a:pt x="0" y="7"/>
                    </a:moveTo>
                    <a:lnTo>
                      <a:pt x="0" y="7"/>
                    </a:lnTo>
                    <a:lnTo>
                      <a:pt x="2" y="2"/>
                    </a:lnTo>
                    <a:lnTo>
                      <a:pt x="5" y="0"/>
                    </a:lnTo>
                    <a:lnTo>
                      <a:pt x="5" y="0"/>
                    </a:lnTo>
                    <a:lnTo>
                      <a:pt x="9" y="2"/>
                    </a:lnTo>
                    <a:lnTo>
                      <a:pt x="11" y="7"/>
                    </a:lnTo>
                    <a:lnTo>
                      <a:pt x="11" y="7"/>
                    </a:lnTo>
                    <a:lnTo>
                      <a:pt x="9" y="13"/>
                    </a:lnTo>
                    <a:lnTo>
                      <a:pt x="5" y="15"/>
                    </a:lnTo>
                    <a:lnTo>
                      <a:pt x="5" y="15"/>
                    </a:lnTo>
                    <a:lnTo>
                      <a:pt x="2" y="13"/>
                    </a:lnTo>
                    <a:lnTo>
                      <a:pt x="0" y="7"/>
                    </a:lnTo>
                    <a:lnTo>
                      <a:pt x="0" y="7"/>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391" name="Rectangle 513"/>
              <p:cNvSpPr>
                <a:spLocks noChangeArrowheads="1"/>
              </p:cNvSpPr>
              <p:nvPr/>
            </p:nvSpPr>
            <p:spPr bwMode="auto">
              <a:xfrm>
                <a:off x="3112" y="1935"/>
                <a:ext cx="92" cy="2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392" name="Rectangle 514"/>
              <p:cNvSpPr>
                <a:spLocks noChangeArrowheads="1"/>
              </p:cNvSpPr>
              <p:nvPr/>
            </p:nvSpPr>
            <p:spPr bwMode="auto">
              <a:xfrm>
                <a:off x="3116" y="1939"/>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393" name="Rectangle 515"/>
              <p:cNvSpPr>
                <a:spLocks noChangeArrowheads="1"/>
              </p:cNvSpPr>
              <p:nvPr/>
            </p:nvSpPr>
            <p:spPr bwMode="auto">
              <a:xfrm>
                <a:off x="3121" y="1939"/>
                <a:ext cx="4"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394" name="Rectangle 516"/>
              <p:cNvSpPr>
                <a:spLocks noChangeArrowheads="1"/>
              </p:cNvSpPr>
              <p:nvPr/>
            </p:nvSpPr>
            <p:spPr bwMode="auto">
              <a:xfrm>
                <a:off x="3127" y="1939"/>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395" name="Rectangle 517"/>
              <p:cNvSpPr>
                <a:spLocks noChangeArrowheads="1"/>
              </p:cNvSpPr>
              <p:nvPr/>
            </p:nvSpPr>
            <p:spPr bwMode="auto">
              <a:xfrm>
                <a:off x="3131" y="1939"/>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396" name="Rectangle 518"/>
              <p:cNvSpPr>
                <a:spLocks noChangeArrowheads="1"/>
              </p:cNvSpPr>
              <p:nvPr/>
            </p:nvSpPr>
            <p:spPr bwMode="auto">
              <a:xfrm>
                <a:off x="3136" y="1939"/>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397" name="Rectangle 519"/>
              <p:cNvSpPr>
                <a:spLocks noChangeArrowheads="1"/>
              </p:cNvSpPr>
              <p:nvPr/>
            </p:nvSpPr>
            <p:spPr bwMode="auto">
              <a:xfrm>
                <a:off x="3141" y="1939"/>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398" name="Freeform 520"/>
              <p:cNvSpPr>
                <a:spLocks/>
              </p:cNvSpPr>
              <p:nvPr/>
            </p:nvSpPr>
            <p:spPr bwMode="auto">
              <a:xfrm>
                <a:off x="3190" y="1945"/>
                <a:ext cx="6" cy="6"/>
              </a:xfrm>
              <a:custGeom>
                <a:avLst/>
                <a:gdLst>
                  <a:gd name="T0" fmla="*/ 0 w 11"/>
                  <a:gd name="T1" fmla="*/ 6 h 11"/>
                  <a:gd name="T2" fmla="*/ 0 w 11"/>
                  <a:gd name="T3" fmla="*/ 6 h 11"/>
                  <a:gd name="T4" fmla="*/ 2 w 11"/>
                  <a:gd name="T5" fmla="*/ 2 h 11"/>
                  <a:gd name="T6" fmla="*/ 5 w 11"/>
                  <a:gd name="T7" fmla="*/ 0 h 11"/>
                  <a:gd name="T8" fmla="*/ 5 w 11"/>
                  <a:gd name="T9" fmla="*/ 0 h 11"/>
                  <a:gd name="T10" fmla="*/ 9 w 11"/>
                  <a:gd name="T11" fmla="*/ 2 h 11"/>
                  <a:gd name="T12" fmla="*/ 11 w 11"/>
                  <a:gd name="T13" fmla="*/ 6 h 11"/>
                  <a:gd name="T14" fmla="*/ 11 w 11"/>
                  <a:gd name="T15" fmla="*/ 6 h 11"/>
                  <a:gd name="T16" fmla="*/ 9 w 11"/>
                  <a:gd name="T17" fmla="*/ 9 h 11"/>
                  <a:gd name="T18" fmla="*/ 5 w 11"/>
                  <a:gd name="T19" fmla="*/ 11 h 11"/>
                  <a:gd name="T20" fmla="*/ 5 w 11"/>
                  <a:gd name="T21" fmla="*/ 11 h 11"/>
                  <a:gd name="T22" fmla="*/ 2 w 11"/>
                  <a:gd name="T23" fmla="*/ 9 h 11"/>
                  <a:gd name="T24" fmla="*/ 0 w 11"/>
                  <a:gd name="T25" fmla="*/ 6 h 11"/>
                  <a:gd name="T26" fmla="*/ 0 w 11"/>
                  <a:gd name="T27" fmla="*/ 6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11">
                    <a:moveTo>
                      <a:pt x="0" y="6"/>
                    </a:moveTo>
                    <a:lnTo>
                      <a:pt x="0" y="6"/>
                    </a:lnTo>
                    <a:lnTo>
                      <a:pt x="2" y="2"/>
                    </a:lnTo>
                    <a:lnTo>
                      <a:pt x="5" y="0"/>
                    </a:lnTo>
                    <a:lnTo>
                      <a:pt x="5" y="0"/>
                    </a:lnTo>
                    <a:lnTo>
                      <a:pt x="9" y="2"/>
                    </a:lnTo>
                    <a:lnTo>
                      <a:pt x="11" y="6"/>
                    </a:lnTo>
                    <a:lnTo>
                      <a:pt x="11" y="6"/>
                    </a:lnTo>
                    <a:lnTo>
                      <a:pt x="9" y="9"/>
                    </a:lnTo>
                    <a:lnTo>
                      <a:pt x="5" y="11"/>
                    </a:lnTo>
                    <a:lnTo>
                      <a:pt x="5" y="11"/>
                    </a:lnTo>
                    <a:lnTo>
                      <a:pt x="2" y="9"/>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399" name="Rectangle 521"/>
              <p:cNvSpPr>
                <a:spLocks noChangeArrowheads="1"/>
              </p:cNvSpPr>
              <p:nvPr/>
            </p:nvSpPr>
            <p:spPr bwMode="auto">
              <a:xfrm>
                <a:off x="3112" y="1967"/>
                <a:ext cx="92" cy="2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400" name="Rectangle 522"/>
              <p:cNvSpPr>
                <a:spLocks noChangeArrowheads="1"/>
              </p:cNvSpPr>
              <p:nvPr/>
            </p:nvSpPr>
            <p:spPr bwMode="auto">
              <a:xfrm>
                <a:off x="3116" y="1970"/>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401" name="Rectangle 523"/>
              <p:cNvSpPr>
                <a:spLocks noChangeArrowheads="1"/>
              </p:cNvSpPr>
              <p:nvPr/>
            </p:nvSpPr>
            <p:spPr bwMode="auto">
              <a:xfrm>
                <a:off x="3121" y="1970"/>
                <a:ext cx="4"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402" name="Rectangle 524"/>
              <p:cNvSpPr>
                <a:spLocks noChangeArrowheads="1"/>
              </p:cNvSpPr>
              <p:nvPr/>
            </p:nvSpPr>
            <p:spPr bwMode="auto">
              <a:xfrm>
                <a:off x="3127" y="1970"/>
                <a:ext cx="2"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403" name="Rectangle 525"/>
              <p:cNvSpPr>
                <a:spLocks noChangeArrowheads="1"/>
              </p:cNvSpPr>
              <p:nvPr/>
            </p:nvSpPr>
            <p:spPr bwMode="auto">
              <a:xfrm>
                <a:off x="3131" y="1970"/>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404" name="Rectangle 526"/>
              <p:cNvSpPr>
                <a:spLocks noChangeArrowheads="1"/>
              </p:cNvSpPr>
              <p:nvPr/>
            </p:nvSpPr>
            <p:spPr bwMode="auto">
              <a:xfrm>
                <a:off x="3136" y="1970"/>
                <a:ext cx="2"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405" name="Rectangle 527"/>
              <p:cNvSpPr>
                <a:spLocks noChangeArrowheads="1"/>
              </p:cNvSpPr>
              <p:nvPr/>
            </p:nvSpPr>
            <p:spPr bwMode="auto">
              <a:xfrm>
                <a:off x="3141" y="1970"/>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406" name="Freeform 528"/>
              <p:cNvSpPr>
                <a:spLocks/>
              </p:cNvSpPr>
              <p:nvPr/>
            </p:nvSpPr>
            <p:spPr bwMode="auto">
              <a:xfrm>
                <a:off x="3190" y="1975"/>
                <a:ext cx="6" cy="6"/>
              </a:xfrm>
              <a:custGeom>
                <a:avLst/>
                <a:gdLst>
                  <a:gd name="T0" fmla="*/ 0 w 11"/>
                  <a:gd name="T1" fmla="*/ 7 h 12"/>
                  <a:gd name="T2" fmla="*/ 0 w 11"/>
                  <a:gd name="T3" fmla="*/ 7 h 12"/>
                  <a:gd name="T4" fmla="*/ 2 w 11"/>
                  <a:gd name="T5" fmla="*/ 1 h 12"/>
                  <a:gd name="T6" fmla="*/ 5 w 11"/>
                  <a:gd name="T7" fmla="*/ 0 h 12"/>
                  <a:gd name="T8" fmla="*/ 5 w 11"/>
                  <a:gd name="T9" fmla="*/ 0 h 12"/>
                  <a:gd name="T10" fmla="*/ 9 w 11"/>
                  <a:gd name="T11" fmla="*/ 1 h 12"/>
                  <a:gd name="T12" fmla="*/ 11 w 11"/>
                  <a:gd name="T13" fmla="*/ 7 h 12"/>
                  <a:gd name="T14" fmla="*/ 11 w 11"/>
                  <a:gd name="T15" fmla="*/ 7 h 12"/>
                  <a:gd name="T16" fmla="*/ 9 w 11"/>
                  <a:gd name="T17" fmla="*/ 10 h 12"/>
                  <a:gd name="T18" fmla="*/ 5 w 11"/>
                  <a:gd name="T19" fmla="*/ 12 h 12"/>
                  <a:gd name="T20" fmla="*/ 5 w 11"/>
                  <a:gd name="T21" fmla="*/ 12 h 12"/>
                  <a:gd name="T22" fmla="*/ 2 w 11"/>
                  <a:gd name="T23" fmla="*/ 10 h 12"/>
                  <a:gd name="T24" fmla="*/ 0 w 11"/>
                  <a:gd name="T25" fmla="*/ 7 h 12"/>
                  <a:gd name="T26" fmla="*/ 0 w 11"/>
                  <a:gd name="T27" fmla="*/ 7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12">
                    <a:moveTo>
                      <a:pt x="0" y="7"/>
                    </a:moveTo>
                    <a:lnTo>
                      <a:pt x="0" y="7"/>
                    </a:lnTo>
                    <a:lnTo>
                      <a:pt x="2" y="1"/>
                    </a:lnTo>
                    <a:lnTo>
                      <a:pt x="5" y="0"/>
                    </a:lnTo>
                    <a:lnTo>
                      <a:pt x="5" y="0"/>
                    </a:lnTo>
                    <a:lnTo>
                      <a:pt x="9" y="1"/>
                    </a:lnTo>
                    <a:lnTo>
                      <a:pt x="11" y="7"/>
                    </a:lnTo>
                    <a:lnTo>
                      <a:pt x="11" y="7"/>
                    </a:lnTo>
                    <a:lnTo>
                      <a:pt x="9" y="10"/>
                    </a:lnTo>
                    <a:lnTo>
                      <a:pt x="5" y="12"/>
                    </a:lnTo>
                    <a:lnTo>
                      <a:pt x="5" y="12"/>
                    </a:lnTo>
                    <a:lnTo>
                      <a:pt x="2" y="10"/>
                    </a:lnTo>
                    <a:lnTo>
                      <a:pt x="0" y="7"/>
                    </a:lnTo>
                    <a:lnTo>
                      <a:pt x="0" y="7"/>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407" name="Rectangle 529"/>
              <p:cNvSpPr>
                <a:spLocks noChangeArrowheads="1"/>
              </p:cNvSpPr>
              <p:nvPr/>
            </p:nvSpPr>
            <p:spPr bwMode="auto">
              <a:xfrm>
                <a:off x="3112" y="1996"/>
                <a:ext cx="92" cy="2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408" name="Rectangle 530"/>
              <p:cNvSpPr>
                <a:spLocks noChangeArrowheads="1"/>
              </p:cNvSpPr>
              <p:nvPr/>
            </p:nvSpPr>
            <p:spPr bwMode="auto">
              <a:xfrm>
                <a:off x="3116" y="200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409" name="Rectangle 531"/>
              <p:cNvSpPr>
                <a:spLocks noChangeArrowheads="1"/>
              </p:cNvSpPr>
              <p:nvPr/>
            </p:nvSpPr>
            <p:spPr bwMode="auto">
              <a:xfrm>
                <a:off x="3121" y="2000"/>
                <a:ext cx="4"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410" name="Rectangle 532"/>
              <p:cNvSpPr>
                <a:spLocks noChangeArrowheads="1"/>
              </p:cNvSpPr>
              <p:nvPr/>
            </p:nvSpPr>
            <p:spPr bwMode="auto">
              <a:xfrm>
                <a:off x="3127" y="2000"/>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411" name="Rectangle 533"/>
              <p:cNvSpPr>
                <a:spLocks noChangeArrowheads="1"/>
              </p:cNvSpPr>
              <p:nvPr/>
            </p:nvSpPr>
            <p:spPr bwMode="auto">
              <a:xfrm>
                <a:off x="3131" y="200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412" name="Rectangle 534"/>
              <p:cNvSpPr>
                <a:spLocks noChangeArrowheads="1"/>
              </p:cNvSpPr>
              <p:nvPr/>
            </p:nvSpPr>
            <p:spPr bwMode="auto">
              <a:xfrm>
                <a:off x="3136" y="2000"/>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413" name="Rectangle 535"/>
              <p:cNvSpPr>
                <a:spLocks noChangeArrowheads="1"/>
              </p:cNvSpPr>
              <p:nvPr/>
            </p:nvSpPr>
            <p:spPr bwMode="auto">
              <a:xfrm>
                <a:off x="3141" y="200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414" name="Freeform 536"/>
              <p:cNvSpPr>
                <a:spLocks/>
              </p:cNvSpPr>
              <p:nvPr/>
            </p:nvSpPr>
            <p:spPr bwMode="auto">
              <a:xfrm>
                <a:off x="3190" y="2006"/>
                <a:ext cx="6" cy="6"/>
              </a:xfrm>
              <a:custGeom>
                <a:avLst/>
                <a:gdLst>
                  <a:gd name="T0" fmla="*/ 0 w 11"/>
                  <a:gd name="T1" fmla="*/ 5 h 10"/>
                  <a:gd name="T2" fmla="*/ 0 w 11"/>
                  <a:gd name="T3" fmla="*/ 5 h 10"/>
                  <a:gd name="T4" fmla="*/ 2 w 11"/>
                  <a:gd name="T5" fmla="*/ 1 h 10"/>
                  <a:gd name="T6" fmla="*/ 5 w 11"/>
                  <a:gd name="T7" fmla="*/ 0 h 10"/>
                  <a:gd name="T8" fmla="*/ 5 w 11"/>
                  <a:gd name="T9" fmla="*/ 0 h 10"/>
                  <a:gd name="T10" fmla="*/ 9 w 11"/>
                  <a:gd name="T11" fmla="*/ 1 h 10"/>
                  <a:gd name="T12" fmla="*/ 11 w 11"/>
                  <a:gd name="T13" fmla="*/ 5 h 10"/>
                  <a:gd name="T14" fmla="*/ 11 w 11"/>
                  <a:gd name="T15" fmla="*/ 5 h 10"/>
                  <a:gd name="T16" fmla="*/ 9 w 11"/>
                  <a:gd name="T17" fmla="*/ 9 h 10"/>
                  <a:gd name="T18" fmla="*/ 5 w 11"/>
                  <a:gd name="T19" fmla="*/ 10 h 10"/>
                  <a:gd name="T20" fmla="*/ 5 w 11"/>
                  <a:gd name="T21" fmla="*/ 10 h 10"/>
                  <a:gd name="T22" fmla="*/ 2 w 11"/>
                  <a:gd name="T23" fmla="*/ 9 h 10"/>
                  <a:gd name="T24" fmla="*/ 0 w 11"/>
                  <a:gd name="T25" fmla="*/ 5 h 10"/>
                  <a:gd name="T26" fmla="*/ 0 w 11"/>
                  <a:gd name="T27" fmla="*/ 5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10">
                    <a:moveTo>
                      <a:pt x="0" y="5"/>
                    </a:moveTo>
                    <a:lnTo>
                      <a:pt x="0" y="5"/>
                    </a:lnTo>
                    <a:lnTo>
                      <a:pt x="2" y="1"/>
                    </a:lnTo>
                    <a:lnTo>
                      <a:pt x="5" y="0"/>
                    </a:lnTo>
                    <a:lnTo>
                      <a:pt x="5" y="0"/>
                    </a:lnTo>
                    <a:lnTo>
                      <a:pt x="9" y="1"/>
                    </a:lnTo>
                    <a:lnTo>
                      <a:pt x="11" y="5"/>
                    </a:lnTo>
                    <a:lnTo>
                      <a:pt x="11" y="5"/>
                    </a:lnTo>
                    <a:lnTo>
                      <a:pt x="9" y="9"/>
                    </a:lnTo>
                    <a:lnTo>
                      <a:pt x="5" y="10"/>
                    </a:lnTo>
                    <a:lnTo>
                      <a:pt x="5" y="10"/>
                    </a:lnTo>
                    <a:lnTo>
                      <a:pt x="2" y="9"/>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415" name="Rectangle 537"/>
              <p:cNvSpPr>
                <a:spLocks noChangeArrowheads="1"/>
              </p:cNvSpPr>
              <p:nvPr/>
            </p:nvSpPr>
            <p:spPr bwMode="auto">
              <a:xfrm>
                <a:off x="3112" y="2028"/>
                <a:ext cx="92" cy="2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416" name="Rectangle 538"/>
              <p:cNvSpPr>
                <a:spLocks noChangeArrowheads="1"/>
              </p:cNvSpPr>
              <p:nvPr/>
            </p:nvSpPr>
            <p:spPr bwMode="auto">
              <a:xfrm>
                <a:off x="3116" y="2031"/>
                <a:ext cx="3"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417" name="Rectangle 539"/>
              <p:cNvSpPr>
                <a:spLocks noChangeArrowheads="1"/>
              </p:cNvSpPr>
              <p:nvPr/>
            </p:nvSpPr>
            <p:spPr bwMode="auto">
              <a:xfrm>
                <a:off x="3121" y="2031"/>
                <a:ext cx="4"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418" name="Rectangle 540"/>
              <p:cNvSpPr>
                <a:spLocks noChangeArrowheads="1"/>
              </p:cNvSpPr>
              <p:nvPr/>
            </p:nvSpPr>
            <p:spPr bwMode="auto">
              <a:xfrm>
                <a:off x="3127" y="2031"/>
                <a:ext cx="2"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419" name="Rectangle 541"/>
              <p:cNvSpPr>
                <a:spLocks noChangeArrowheads="1"/>
              </p:cNvSpPr>
              <p:nvPr/>
            </p:nvSpPr>
            <p:spPr bwMode="auto">
              <a:xfrm>
                <a:off x="3131" y="2031"/>
                <a:ext cx="3"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420" name="Rectangle 542"/>
              <p:cNvSpPr>
                <a:spLocks noChangeArrowheads="1"/>
              </p:cNvSpPr>
              <p:nvPr/>
            </p:nvSpPr>
            <p:spPr bwMode="auto">
              <a:xfrm>
                <a:off x="3136" y="2031"/>
                <a:ext cx="2"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421" name="Rectangle 543"/>
              <p:cNvSpPr>
                <a:spLocks noChangeArrowheads="1"/>
              </p:cNvSpPr>
              <p:nvPr/>
            </p:nvSpPr>
            <p:spPr bwMode="auto">
              <a:xfrm>
                <a:off x="3141" y="2031"/>
                <a:ext cx="3"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422" name="Freeform 544"/>
              <p:cNvSpPr>
                <a:spLocks/>
              </p:cNvSpPr>
              <p:nvPr/>
            </p:nvSpPr>
            <p:spPr bwMode="auto">
              <a:xfrm>
                <a:off x="3190" y="2036"/>
                <a:ext cx="6" cy="4"/>
              </a:xfrm>
              <a:custGeom>
                <a:avLst/>
                <a:gdLst>
                  <a:gd name="T0" fmla="*/ 0 w 11"/>
                  <a:gd name="T1" fmla="*/ 5 h 9"/>
                  <a:gd name="T2" fmla="*/ 0 w 11"/>
                  <a:gd name="T3" fmla="*/ 5 h 9"/>
                  <a:gd name="T4" fmla="*/ 2 w 11"/>
                  <a:gd name="T5" fmla="*/ 2 h 9"/>
                  <a:gd name="T6" fmla="*/ 5 w 11"/>
                  <a:gd name="T7" fmla="*/ 0 h 9"/>
                  <a:gd name="T8" fmla="*/ 5 w 11"/>
                  <a:gd name="T9" fmla="*/ 0 h 9"/>
                  <a:gd name="T10" fmla="*/ 9 w 11"/>
                  <a:gd name="T11" fmla="*/ 2 h 9"/>
                  <a:gd name="T12" fmla="*/ 11 w 11"/>
                  <a:gd name="T13" fmla="*/ 5 h 9"/>
                  <a:gd name="T14" fmla="*/ 11 w 11"/>
                  <a:gd name="T15" fmla="*/ 5 h 9"/>
                  <a:gd name="T16" fmla="*/ 9 w 11"/>
                  <a:gd name="T17" fmla="*/ 7 h 9"/>
                  <a:gd name="T18" fmla="*/ 5 w 11"/>
                  <a:gd name="T19" fmla="*/ 9 h 9"/>
                  <a:gd name="T20" fmla="*/ 5 w 11"/>
                  <a:gd name="T21" fmla="*/ 9 h 9"/>
                  <a:gd name="T22" fmla="*/ 2 w 11"/>
                  <a:gd name="T23" fmla="*/ 7 h 9"/>
                  <a:gd name="T24" fmla="*/ 0 w 11"/>
                  <a:gd name="T25" fmla="*/ 5 h 9"/>
                  <a:gd name="T26" fmla="*/ 0 w 11"/>
                  <a:gd name="T27"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9">
                    <a:moveTo>
                      <a:pt x="0" y="5"/>
                    </a:moveTo>
                    <a:lnTo>
                      <a:pt x="0" y="5"/>
                    </a:lnTo>
                    <a:lnTo>
                      <a:pt x="2" y="2"/>
                    </a:lnTo>
                    <a:lnTo>
                      <a:pt x="5" y="0"/>
                    </a:lnTo>
                    <a:lnTo>
                      <a:pt x="5" y="0"/>
                    </a:lnTo>
                    <a:lnTo>
                      <a:pt x="9" y="2"/>
                    </a:lnTo>
                    <a:lnTo>
                      <a:pt x="11" y="5"/>
                    </a:lnTo>
                    <a:lnTo>
                      <a:pt x="11" y="5"/>
                    </a:lnTo>
                    <a:lnTo>
                      <a:pt x="9" y="7"/>
                    </a:lnTo>
                    <a:lnTo>
                      <a:pt x="5" y="9"/>
                    </a:lnTo>
                    <a:lnTo>
                      <a:pt x="5" y="9"/>
                    </a:lnTo>
                    <a:lnTo>
                      <a:pt x="2" y="7"/>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423" name="Rectangle 545"/>
              <p:cNvSpPr>
                <a:spLocks noChangeArrowheads="1"/>
              </p:cNvSpPr>
              <p:nvPr/>
            </p:nvSpPr>
            <p:spPr bwMode="auto">
              <a:xfrm>
                <a:off x="3112" y="2057"/>
                <a:ext cx="92" cy="2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424" name="Rectangle 546"/>
              <p:cNvSpPr>
                <a:spLocks noChangeArrowheads="1"/>
              </p:cNvSpPr>
              <p:nvPr/>
            </p:nvSpPr>
            <p:spPr bwMode="auto">
              <a:xfrm>
                <a:off x="3116" y="206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425" name="Rectangle 547"/>
              <p:cNvSpPr>
                <a:spLocks noChangeArrowheads="1"/>
              </p:cNvSpPr>
              <p:nvPr/>
            </p:nvSpPr>
            <p:spPr bwMode="auto">
              <a:xfrm>
                <a:off x="3121" y="2060"/>
                <a:ext cx="4"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426" name="Rectangle 548"/>
              <p:cNvSpPr>
                <a:spLocks noChangeArrowheads="1"/>
              </p:cNvSpPr>
              <p:nvPr/>
            </p:nvSpPr>
            <p:spPr bwMode="auto">
              <a:xfrm>
                <a:off x="3127" y="2060"/>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427" name="Rectangle 549"/>
              <p:cNvSpPr>
                <a:spLocks noChangeArrowheads="1"/>
              </p:cNvSpPr>
              <p:nvPr/>
            </p:nvSpPr>
            <p:spPr bwMode="auto">
              <a:xfrm>
                <a:off x="3131" y="206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428" name="Rectangle 550"/>
              <p:cNvSpPr>
                <a:spLocks noChangeArrowheads="1"/>
              </p:cNvSpPr>
              <p:nvPr/>
            </p:nvSpPr>
            <p:spPr bwMode="auto">
              <a:xfrm>
                <a:off x="3136" y="2060"/>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429" name="Rectangle 551"/>
              <p:cNvSpPr>
                <a:spLocks noChangeArrowheads="1"/>
              </p:cNvSpPr>
              <p:nvPr/>
            </p:nvSpPr>
            <p:spPr bwMode="auto">
              <a:xfrm>
                <a:off x="3141" y="206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430" name="Freeform 552"/>
              <p:cNvSpPr>
                <a:spLocks/>
              </p:cNvSpPr>
              <p:nvPr/>
            </p:nvSpPr>
            <p:spPr bwMode="auto">
              <a:xfrm>
                <a:off x="3190" y="2066"/>
                <a:ext cx="6" cy="6"/>
              </a:xfrm>
              <a:custGeom>
                <a:avLst/>
                <a:gdLst>
                  <a:gd name="T0" fmla="*/ 0 w 11"/>
                  <a:gd name="T1" fmla="*/ 6 h 13"/>
                  <a:gd name="T2" fmla="*/ 0 w 11"/>
                  <a:gd name="T3" fmla="*/ 6 h 13"/>
                  <a:gd name="T4" fmla="*/ 2 w 11"/>
                  <a:gd name="T5" fmla="*/ 2 h 13"/>
                  <a:gd name="T6" fmla="*/ 5 w 11"/>
                  <a:gd name="T7" fmla="*/ 0 h 13"/>
                  <a:gd name="T8" fmla="*/ 5 w 11"/>
                  <a:gd name="T9" fmla="*/ 0 h 13"/>
                  <a:gd name="T10" fmla="*/ 9 w 11"/>
                  <a:gd name="T11" fmla="*/ 2 h 13"/>
                  <a:gd name="T12" fmla="*/ 11 w 11"/>
                  <a:gd name="T13" fmla="*/ 6 h 13"/>
                  <a:gd name="T14" fmla="*/ 11 w 11"/>
                  <a:gd name="T15" fmla="*/ 6 h 13"/>
                  <a:gd name="T16" fmla="*/ 9 w 11"/>
                  <a:gd name="T17" fmla="*/ 11 h 13"/>
                  <a:gd name="T18" fmla="*/ 5 w 11"/>
                  <a:gd name="T19" fmla="*/ 13 h 13"/>
                  <a:gd name="T20" fmla="*/ 5 w 11"/>
                  <a:gd name="T21" fmla="*/ 13 h 13"/>
                  <a:gd name="T22" fmla="*/ 2 w 11"/>
                  <a:gd name="T23" fmla="*/ 11 h 13"/>
                  <a:gd name="T24" fmla="*/ 0 w 11"/>
                  <a:gd name="T25" fmla="*/ 6 h 13"/>
                  <a:gd name="T26" fmla="*/ 0 w 11"/>
                  <a:gd name="T27" fmla="*/ 6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13">
                    <a:moveTo>
                      <a:pt x="0" y="6"/>
                    </a:moveTo>
                    <a:lnTo>
                      <a:pt x="0" y="6"/>
                    </a:lnTo>
                    <a:lnTo>
                      <a:pt x="2" y="2"/>
                    </a:lnTo>
                    <a:lnTo>
                      <a:pt x="5" y="0"/>
                    </a:lnTo>
                    <a:lnTo>
                      <a:pt x="5" y="0"/>
                    </a:lnTo>
                    <a:lnTo>
                      <a:pt x="9" y="2"/>
                    </a:lnTo>
                    <a:lnTo>
                      <a:pt x="11" y="6"/>
                    </a:lnTo>
                    <a:lnTo>
                      <a:pt x="11" y="6"/>
                    </a:lnTo>
                    <a:lnTo>
                      <a:pt x="9" y="11"/>
                    </a:lnTo>
                    <a:lnTo>
                      <a:pt x="5" y="13"/>
                    </a:lnTo>
                    <a:lnTo>
                      <a:pt x="5" y="13"/>
                    </a:lnTo>
                    <a:lnTo>
                      <a:pt x="2" y="11"/>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431" name="Rectangle 553"/>
              <p:cNvSpPr>
                <a:spLocks noChangeArrowheads="1"/>
              </p:cNvSpPr>
              <p:nvPr/>
            </p:nvSpPr>
            <p:spPr bwMode="auto">
              <a:xfrm>
                <a:off x="3112" y="2087"/>
                <a:ext cx="92" cy="2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432" name="Rectangle 554"/>
              <p:cNvSpPr>
                <a:spLocks noChangeArrowheads="1"/>
              </p:cNvSpPr>
              <p:nvPr/>
            </p:nvSpPr>
            <p:spPr bwMode="auto">
              <a:xfrm>
                <a:off x="3116" y="2091"/>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433" name="Rectangle 555"/>
              <p:cNvSpPr>
                <a:spLocks noChangeArrowheads="1"/>
              </p:cNvSpPr>
              <p:nvPr/>
            </p:nvSpPr>
            <p:spPr bwMode="auto">
              <a:xfrm>
                <a:off x="3121" y="2091"/>
                <a:ext cx="4"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434" name="Rectangle 556"/>
              <p:cNvSpPr>
                <a:spLocks noChangeArrowheads="1"/>
              </p:cNvSpPr>
              <p:nvPr/>
            </p:nvSpPr>
            <p:spPr bwMode="auto">
              <a:xfrm>
                <a:off x="3127" y="2091"/>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435" name="Rectangle 557"/>
              <p:cNvSpPr>
                <a:spLocks noChangeArrowheads="1"/>
              </p:cNvSpPr>
              <p:nvPr/>
            </p:nvSpPr>
            <p:spPr bwMode="auto">
              <a:xfrm>
                <a:off x="3131" y="2091"/>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436" name="Rectangle 558"/>
              <p:cNvSpPr>
                <a:spLocks noChangeArrowheads="1"/>
              </p:cNvSpPr>
              <p:nvPr/>
            </p:nvSpPr>
            <p:spPr bwMode="auto">
              <a:xfrm>
                <a:off x="3136" y="2091"/>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437" name="Rectangle 559"/>
              <p:cNvSpPr>
                <a:spLocks noChangeArrowheads="1"/>
              </p:cNvSpPr>
              <p:nvPr/>
            </p:nvSpPr>
            <p:spPr bwMode="auto">
              <a:xfrm>
                <a:off x="3141" y="2091"/>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438" name="Freeform 560"/>
              <p:cNvSpPr>
                <a:spLocks/>
              </p:cNvSpPr>
              <p:nvPr/>
            </p:nvSpPr>
            <p:spPr bwMode="auto">
              <a:xfrm>
                <a:off x="3190" y="2096"/>
                <a:ext cx="6" cy="6"/>
              </a:xfrm>
              <a:custGeom>
                <a:avLst/>
                <a:gdLst>
                  <a:gd name="T0" fmla="*/ 0 w 11"/>
                  <a:gd name="T1" fmla="*/ 6 h 11"/>
                  <a:gd name="T2" fmla="*/ 0 w 11"/>
                  <a:gd name="T3" fmla="*/ 6 h 11"/>
                  <a:gd name="T4" fmla="*/ 2 w 11"/>
                  <a:gd name="T5" fmla="*/ 2 h 11"/>
                  <a:gd name="T6" fmla="*/ 5 w 11"/>
                  <a:gd name="T7" fmla="*/ 0 h 11"/>
                  <a:gd name="T8" fmla="*/ 5 w 11"/>
                  <a:gd name="T9" fmla="*/ 0 h 11"/>
                  <a:gd name="T10" fmla="*/ 9 w 11"/>
                  <a:gd name="T11" fmla="*/ 2 h 11"/>
                  <a:gd name="T12" fmla="*/ 11 w 11"/>
                  <a:gd name="T13" fmla="*/ 6 h 11"/>
                  <a:gd name="T14" fmla="*/ 11 w 11"/>
                  <a:gd name="T15" fmla="*/ 6 h 11"/>
                  <a:gd name="T16" fmla="*/ 9 w 11"/>
                  <a:gd name="T17" fmla="*/ 9 h 11"/>
                  <a:gd name="T18" fmla="*/ 5 w 11"/>
                  <a:gd name="T19" fmla="*/ 11 h 11"/>
                  <a:gd name="T20" fmla="*/ 5 w 11"/>
                  <a:gd name="T21" fmla="*/ 11 h 11"/>
                  <a:gd name="T22" fmla="*/ 2 w 11"/>
                  <a:gd name="T23" fmla="*/ 9 h 11"/>
                  <a:gd name="T24" fmla="*/ 0 w 11"/>
                  <a:gd name="T25" fmla="*/ 6 h 11"/>
                  <a:gd name="T26" fmla="*/ 0 w 11"/>
                  <a:gd name="T27" fmla="*/ 6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11">
                    <a:moveTo>
                      <a:pt x="0" y="6"/>
                    </a:moveTo>
                    <a:lnTo>
                      <a:pt x="0" y="6"/>
                    </a:lnTo>
                    <a:lnTo>
                      <a:pt x="2" y="2"/>
                    </a:lnTo>
                    <a:lnTo>
                      <a:pt x="5" y="0"/>
                    </a:lnTo>
                    <a:lnTo>
                      <a:pt x="5" y="0"/>
                    </a:lnTo>
                    <a:lnTo>
                      <a:pt x="9" y="2"/>
                    </a:lnTo>
                    <a:lnTo>
                      <a:pt x="11" y="6"/>
                    </a:lnTo>
                    <a:lnTo>
                      <a:pt x="11" y="6"/>
                    </a:lnTo>
                    <a:lnTo>
                      <a:pt x="9" y="9"/>
                    </a:lnTo>
                    <a:lnTo>
                      <a:pt x="5" y="11"/>
                    </a:lnTo>
                    <a:lnTo>
                      <a:pt x="5" y="11"/>
                    </a:lnTo>
                    <a:lnTo>
                      <a:pt x="2" y="9"/>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439" name="Rectangle 561"/>
              <p:cNvSpPr>
                <a:spLocks noChangeArrowheads="1"/>
              </p:cNvSpPr>
              <p:nvPr/>
            </p:nvSpPr>
            <p:spPr bwMode="auto">
              <a:xfrm>
                <a:off x="3093" y="1886"/>
                <a:ext cx="130" cy="26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440" name="Rectangle 562"/>
              <p:cNvSpPr>
                <a:spLocks noChangeArrowheads="1"/>
              </p:cNvSpPr>
              <p:nvPr/>
            </p:nvSpPr>
            <p:spPr bwMode="auto">
              <a:xfrm>
                <a:off x="3106" y="1899"/>
                <a:ext cx="104" cy="23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441" name="Rectangle 563"/>
              <p:cNvSpPr>
                <a:spLocks noChangeArrowheads="1"/>
              </p:cNvSpPr>
              <p:nvPr/>
            </p:nvSpPr>
            <p:spPr bwMode="auto">
              <a:xfrm>
                <a:off x="3112" y="1907"/>
                <a:ext cx="92" cy="2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442" name="Rectangle 564"/>
              <p:cNvSpPr>
                <a:spLocks noChangeArrowheads="1"/>
              </p:cNvSpPr>
              <p:nvPr/>
            </p:nvSpPr>
            <p:spPr bwMode="auto">
              <a:xfrm>
                <a:off x="3116" y="1909"/>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443" name="Rectangle 565"/>
              <p:cNvSpPr>
                <a:spLocks noChangeArrowheads="1"/>
              </p:cNvSpPr>
              <p:nvPr/>
            </p:nvSpPr>
            <p:spPr bwMode="auto">
              <a:xfrm>
                <a:off x="3121" y="1909"/>
                <a:ext cx="4"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444" name="Rectangle 566"/>
              <p:cNvSpPr>
                <a:spLocks noChangeArrowheads="1"/>
              </p:cNvSpPr>
              <p:nvPr/>
            </p:nvSpPr>
            <p:spPr bwMode="auto">
              <a:xfrm>
                <a:off x="3127" y="1909"/>
                <a:ext cx="2"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445" name="Rectangle 567"/>
              <p:cNvSpPr>
                <a:spLocks noChangeArrowheads="1"/>
              </p:cNvSpPr>
              <p:nvPr/>
            </p:nvSpPr>
            <p:spPr bwMode="auto">
              <a:xfrm>
                <a:off x="3131" y="1909"/>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446" name="Rectangle 568"/>
              <p:cNvSpPr>
                <a:spLocks noChangeArrowheads="1"/>
              </p:cNvSpPr>
              <p:nvPr/>
            </p:nvSpPr>
            <p:spPr bwMode="auto">
              <a:xfrm>
                <a:off x="3136" y="1909"/>
                <a:ext cx="2"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447" name="Rectangle 569"/>
              <p:cNvSpPr>
                <a:spLocks noChangeArrowheads="1"/>
              </p:cNvSpPr>
              <p:nvPr/>
            </p:nvSpPr>
            <p:spPr bwMode="auto">
              <a:xfrm>
                <a:off x="3141" y="1909"/>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448" name="Freeform 570"/>
              <p:cNvSpPr>
                <a:spLocks/>
              </p:cNvSpPr>
              <p:nvPr/>
            </p:nvSpPr>
            <p:spPr bwMode="auto">
              <a:xfrm>
                <a:off x="3190" y="1915"/>
                <a:ext cx="6" cy="7"/>
              </a:xfrm>
              <a:custGeom>
                <a:avLst/>
                <a:gdLst>
                  <a:gd name="T0" fmla="*/ 0 w 11"/>
                  <a:gd name="T1" fmla="*/ 7 h 15"/>
                  <a:gd name="T2" fmla="*/ 0 w 11"/>
                  <a:gd name="T3" fmla="*/ 7 h 15"/>
                  <a:gd name="T4" fmla="*/ 2 w 11"/>
                  <a:gd name="T5" fmla="*/ 2 h 15"/>
                  <a:gd name="T6" fmla="*/ 5 w 11"/>
                  <a:gd name="T7" fmla="*/ 0 h 15"/>
                  <a:gd name="T8" fmla="*/ 5 w 11"/>
                  <a:gd name="T9" fmla="*/ 0 h 15"/>
                  <a:gd name="T10" fmla="*/ 9 w 11"/>
                  <a:gd name="T11" fmla="*/ 2 h 15"/>
                  <a:gd name="T12" fmla="*/ 11 w 11"/>
                  <a:gd name="T13" fmla="*/ 7 h 15"/>
                  <a:gd name="T14" fmla="*/ 11 w 11"/>
                  <a:gd name="T15" fmla="*/ 7 h 15"/>
                  <a:gd name="T16" fmla="*/ 9 w 11"/>
                  <a:gd name="T17" fmla="*/ 13 h 15"/>
                  <a:gd name="T18" fmla="*/ 5 w 11"/>
                  <a:gd name="T19" fmla="*/ 15 h 15"/>
                  <a:gd name="T20" fmla="*/ 5 w 11"/>
                  <a:gd name="T21" fmla="*/ 15 h 15"/>
                  <a:gd name="T22" fmla="*/ 2 w 11"/>
                  <a:gd name="T23" fmla="*/ 13 h 15"/>
                  <a:gd name="T24" fmla="*/ 0 w 11"/>
                  <a:gd name="T25" fmla="*/ 7 h 15"/>
                  <a:gd name="T26" fmla="*/ 0 w 11"/>
                  <a:gd name="T27" fmla="*/ 7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15">
                    <a:moveTo>
                      <a:pt x="0" y="7"/>
                    </a:moveTo>
                    <a:lnTo>
                      <a:pt x="0" y="7"/>
                    </a:lnTo>
                    <a:lnTo>
                      <a:pt x="2" y="2"/>
                    </a:lnTo>
                    <a:lnTo>
                      <a:pt x="5" y="0"/>
                    </a:lnTo>
                    <a:lnTo>
                      <a:pt x="5" y="0"/>
                    </a:lnTo>
                    <a:lnTo>
                      <a:pt x="9" y="2"/>
                    </a:lnTo>
                    <a:lnTo>
                      <a:pt x="11" y="7"/>
                    </a:lnTo>
                    <a:lnTo>
                      <a:pt x="11" y="7"/>
                    </a:lnTo>
                    <a:lnTo>
                      <a:pt x="9" y="13"/>
                    </a:lnTo>
                    <a:lnTo>
                      <a:pt x="5" y="15"/>
                    </a:lnTo>
                    <a:lnTo>
                      <a:pt x="5" y="15"/>
                    </a:lnTo>
                    <a:lnTo>
                      <a:pt x="2" y="13"/>
                    </a:lnTo>
                    <a:lnTo>
                      <a:pt x="0" y="7"/>
                    </a:lnTo>
                    <a:lnTo>
                      <a:pt x="0" y="7"/>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449" name="Rectangle 571"/>
              <p:cNvSpPr>
                <a:spLocks noChangeArrowheads="1"/>
              </p:cNvSpPr>
              <p:nvPr/>
            </p:nvSpPr>
            <p:spPr bwMode="auto">
              <a:xfrm>
                <a:off x="3112" y="1935"/>
                <a:ext cx="92" cy="2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450" name="Rectangle 572"/>
              <p:cNvSpPr>
                <a:spLocks noChangeArrowheads="1"/>
              </p:cNvSpPr>
              <p:nvPr/>
            </p:nvSpPr>
            <p:spPr bwMode="auto">
              <a:xfrm>
                <a:off x="3116" y="1939"/>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451" name="Rectangle 573"/>
              <p:cNvSpPr>
                <a:spLocks noChangeArrowheads="1"/>
              </p:cNvSpPr>
              <p:nvPr/>
            </p:nvSpPr>
            <p:spPr bwMode="auto">
              <a:xfrm>
                <a:off x="3121" y="1939"/>
                <a:ext cx="4"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452" name="Rectangle 574"/>
              <p:cNvSpPr>
                <a:spLocks noChangeArrowheads="1"/>
              </p:cNvSpPr>
              <p:nvPr/>
            </p:nvSpPr>
            <p:spPr bwMode="auto">
              <a:xfrm>
                <a:off x="3127" y="1939"/>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453" name="Rectangle 575"/>
              <p:cNvSpPr>
                <a:spLocks noChangeArrowheads="1"/>
              </p:cNvSpPr>
              <p:nvPr/>
            </p:nvSpPr>
            <p:spPr bwMode="auto">
              <a:xfrm>
                <a:off x="3131" y="1939"/>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454" name="Rectangle 576"/>
              <p:cNvSpPr>
                <a:spLocks noChangeArrowheads="1"/>
              </p:cNvSpPr>
              <p:nvPr/>
            </p:nvSpPr>
            <p:spPr bwMode="auto">
              <a:xfrm>
                <a:off x="3136" y="1939"/>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455" name="Rectangle 577"/>
              <p:cNvSpPr>
                <a:spLocks noChangeArrowheads="1"/>
              </p:cNvSpPr>
              <p:nvPr/>
            </p:nvSpPr>
            <p:spPr bwMode="auto">
              <a:xfrm>
                <a:off x="3141" y="1939"/>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456" name="Freeform 578"/>
              <p:cNvSpPr>
                <a:spLocks/>
              </p:cNvSpPr>
              <p:nvPr/>
            </p:nvSpPr>
            <p:spPr bwMode="auto">
              <a:xfrm>
                <a:off x="3190" y="1945"/>
                <a:ext cx="6" cy="6"/>
              </a:xfrm>
              <a:custGeom>
                <a:avLst/>
                <a:gdLst>
                  <a:gd name="T0" fmla="*/ 0 w 11"/>
                  <a:gd name="T1" fmla="*/ 6 h 11"/>
                  <a:gd name="T2" fmla="*/ 0 w 11"/>
                  <a:gd name="T3" fmla="*/ 6 h 11"/>
                  <a:gd name="T4" fmla="*/ 2 w 11"/>
                  <a:gd name="T5" fmla="*/ 2 h 11"/>
                  <a:gd name="T6" fmla="*/ 5 w 11"/>
                  <a:gd name="T7" fmla="*/ 0 h 11"/>
                  <a:gd name="T8" fmla="*/ 5 w 11"/>
                  <a:gd name="T9" fmla="*/ 0 h 11"/>
                  <a:gd name="T10" fmla="*/ 9 w 11"/>
                  <a:gd name="T11" fmla="*/ 2 h 11"/>
                  <a:gd name="T12" fmla="*/ 11 w 11"/>
                  <a:gd name="T13" fmla="*/ 6 h 11"/>
                  <a:gd name="T14" fmla="*/ 11 w 11"/>
                  <a:gd name="T15" fmla="*/ 6 h 11"/>
                  <a:gd name="T16" fmla="*/ 9 w 11"/>
                  <a:gd name="T17" fmla="*/ 9 h 11"/>
                  <a:gd name="T18" fmla="*/ 5 w 11"/>
                  <a:gd name="T19" fmla="*/ 11 h 11"/>
                  <a:gd name="T20" fmla="*/ 5 w 11"/>
                  <a:gd name="T21" fmla="*/ 11 h 11"/>
                  <a:gd name="T22" fmla="*/ 2 w 11"/>
                  <a:gd name="T23" fmla="*/ 9 h 11"/>
                  <a:gd name="T24" fmla="*/ 0 w 11"/>
                  <a:gd name="T25" fmla="*/ 6 h 11"/>
                  <a:gd name="T26" fmla="*/ 0 w 11"/>
                  <a:gd name="T27" fmla="*/ 6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11">
                    <a:moveTo>
                      <a:pt x="0" y="6"/>
                    </a:moveTo>
                    <a:lnTo>
                      <a:pt x="0" y="6"/>
                    </a:lnTo>
                    <a:lnTo>
                      <a:pt x="2" y="2"/>
                    </a:lnTo>
                    <a:lnTo>
                      <a:pt x="5" y="0"/>
                    </a:lnTo>
                    <a:lnTo>
                      <a:pt x="5" y="0"/>
                    </a:lnTo>
                    <a:lnTo>
                      <a:pt x="9" y="2"/>
                    </a:lnTo>
                    <a:lnTo>
                      <a:pt x="11" y="6"/>
                    </a:lnTo>
                    <a:lnTo>
                      <a:pt x="11" y="6"/>
                    </a:lnTo>
                    <a:lnTo>
                      <a:pt x="9" y="9"/>
                    </a:lnTo>
                    <a:lnTo>
                      <a:pt x="5" y="11"/>
                    </a:lnTo>
                    <a:lnTo>
                      <a:pt x="5" y="11"/>
                    </a:lnTo>
                    <a:lnTo>
                      <a:pt x="2" y="9"/>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457" name="Rectangle 579"/>
              <p:cNvSpPr>
                <a:spLocks noChangeArrowheads="1"/>
              </p:cNvSpPr>
              <p:nvPr/>
            </p:nvSpPr>
            <p:spPr bwMode="auto">
              <a:xfrm>
                <a:off x="3112" y="1967"/>
                <a:ext cx="92" cy="2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458" name="Rectangle 580"/>
              <p:cNvSpPr>
                <a:spLocks noChangeArrowheads="1"/>
              </p:cNvSpPr>
              <p:nvPr/>
            </p:nvSpPr>
            <p:spPr bwMode="auto">
              <a:xfrm>
                <a:off x="3116" y="1970"/>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459" name="Rectangle 581"/>
              <p:cNvSpPr>
                <a:spLocks noChangeArrowheads="1"/>
              </p:cNvSpPr>
              <p:nvPr/>
            </p:nvSpPr>
            <p:spPr bwMode="auto">
              <a:xfrm>
                <a:off x="3121" y="1970"/>
                <a:ext cx="4"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460" name="Rectangle 582"/>
              <p:cNvSpPr>
                <a:spLocks noChangeArrowheads="1"/>
              </p:cNvSpPr>
              <p:nvPr/>
            </p:nvSpPr>
            <p:spPr bwMode="auto">
              <a:xfrm>
                <a:off x="3127" y="1970"/>
                <a:ext cx="2"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461" name="Rectangle 583"/>
              <p:cNvSpPr>
                <a:spLocks noChangeArrowheads="1"/>
              </p:cNvSpPr>
              <p:nvPr/>
            </p:nvSpPr>
            <p:spPr bwMode="auto">
              <a:xfrm>
                <a:off x="3131" y="1970"/>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462" name="Rectangle 584"/>
              <p:cNvSpPr>
                <a:spLocks noChangeArrowheads="1"/>
              </p:cNvSpPr>
              <p:nvPr/>
            </p:nvSpPr>
            <p:spPr bwMode="auto">
              <a:xfrm>
                <a:off x="3136" y="1970"/>
                <a:ext cx="2"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463" name="Rectangle 585"/>
              <p:cNvSpPr>
                <a:spLocks noChangeArrowheads="1"/>
              </p:cNvSpPr>
              <p:nvPr/>
            </p:nvSpPr>
            <p:spPr bwMode="auto">
              <a:xfrm>
                <a:off x="3141" y="1970"/>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464" name="Freeform 586"/>
              <p:cNvSpPr>
                <a:spLocks/>
              </p:cNvSpPr>
              <p:nvPr/>
            </p:nvSpPr>
            <p:spPr bwMode="auto">
              <a:xfrm>
                <a:off x="3190" y="1975"/>
                <a:ext cx="6" cy="6"/>
              </a:xfrm>
              <a:custGeom>
                <a:avLst/>
                <a:gdLst>
                  <a:gd name="T0" fmla="*/ 0 w 11"/>
                  <a:gd name="T1" fmla="*/ 7 h 12"/>
                  <a:gd name="T2" fmla="*/ 0 w 11"/>
                  <a:gd name="T3" fmla="*/ 7 h 12"/>
                  <a:gd name="T4" fmla="*/ 2 w 11"/>
                  <a:gd name="T5" fmla="*/ 1 h 12"/>
                  <a:gd name="T6" fmla="*/ 5 w 11"/>
                  <a:gd name="T7" fmla="*/ 0 h 12"/>
                  <a:gd name="T8" fmla="*/ 5 w 11"/>
                  <a:gd name="T9" fmla="*/ 0 h 12"/>
                  <a:gd name="T10" fmla="*/ 9 w 11"/>
                  <a:gd name="T11" fmla="*/ 1 h 12"/>
                  <a:gd name="T12" fmla="*/ 11 w 11"/>
                  <a:gd name="T13" fmla="*/ 7 h 12"/>
                  <a:gd name="T14" fmla="*/ 11 w 11"/>
                  <a:gd name="T15" fmla="*/ 7 h 12"/>
                  <a:gd name="T16" fmla="*/ 9 w 11"/>
                  <a:gd name="T17" fmla="*/ 10 h 12"/>
                  <a:gd name="T18" fmla="*/ 5 w 11"/>
                  <a:gd name="T19" fmla="*/ 12 h 12"/>
                  <a:gd name="T20" fmla="*/ 5 w 11"/>
                  <a:gd name="T21" fmla="*/ 12 h 12"/>
                  <a:gd name="T22" fmla="*/ 2 w 11"/>
                  <a:gd name="T23" fmla="*/ 10 h 12"/>
                  <a:gd name="T24" fmla="*/ 0 w 11"/>
                  <a:gd name="T25" fmla="*/ 7 h 12"/>
                  <a:gd name="T26" fmla="*/ 0 w 11"/>
                  <a:gd name="T27" fmla="*/ 7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12">
                    <a:moveTo>
                      <a:pt x="0" y="7"/>
                    </a:moveTo>
                    <a:lnTo>
                      <a:pt x="0" y="7"/>
                    </a:lnTo>
                    <a:lnTo>
                      <a:pt x="2" y="1"/>
                    </a:lnTo>
                    <a:lnTo>
                      <a:pt x="5" y="0"/>
                    </a:lnTo>
                    <a:lnTo>
                      <a:pt x="5" y="0"/>
                    </a:lnTo>
                    <a:lnTo>
                      <a:pt x="9" y="1"/>
                    </a:lnTo>
                    <a:lnTo>
                      <a:pt x="11" y="7"/>
                    </a:lnTo>
                    <a:lnTo>
                      <a:pt x="11" y="7"/>
                    </a:lnTo>
                    <a:lnTo>
                      <a:pt x="9" y="10"/>
                    </a:lnTo>
                    <a:lnTo>
                      <a:pt x="5" y="12"/>
                    </a:lnTo>
                    <a:lnTo>
                      <a:pt x="5" y="12"/>
                    </a:lnTo>
                    <a:lnTo>
                      <a:pt x="2" y="10"/>
                    </a:lnTo>
                    <a:lnTo>
                      <a:pt x="0" y="7"/>
                    </a:lnTo>
                    <a:lnTo>
                      <a:pt x="0" y="7"/>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465" name="Rectangle 587"/>
              <p:cNvSpPr>
                <a:spLocks noChangeArrowheads="1"/>
              </p:cNvSpPr>
              <p:nvPr/>
            </p:nvSpPr>
            <p:spPr bwMode="auto">
              <a:xfrm>
                <a:off x="3112" y="1996"/>
                <a:ext cx="92" cy="2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466" name="Rectangle 588"/>
              <p:cNvSpPr>
                <a:spLocks noChangeArrowheads="1"/>
              </p:cNvSpPr>
              <p:nvPr/>
            </p:nvSpPr>
            <p:spPr bwMode="auto">
              <a:xfrm>
                <a:off x="3116" y="200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467" name="Rectangle 589"/>
              <p:cNvSpPr>
                <a:spLocks noChangeArrowheads="1"/>
              </p:cNvSpPr>
              <p:nvPr/>
            </p:nvSpPr>
            <p:spPr bwMode="auto">
              <a:xfrm>
                <a:off x="3121" y="2000"/>
                <a:ext cx="4"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468" name="Rectangle 590"/>
              <p:cNvSpPr>
                <a:spLocks noChangeArrowheads="1"/>
              </p:cNvSpPr>
              <p:nvPr/>
            </p:nvSpPr>
            <p:spPr bwMode="auto">
              <a:xfrm>
                <a:off x="3127" y="2000"/>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469" name="Rectangle 591"/>
              <p:cNvSpPr>
                <a:spLocks noChangeArrowheads="1"/>
              </p:cNvSpPr>
              <p:nvPr/>
            </p:nvSpPr>
            <p:spPr bwMode="auto">
              <a:xfrm>
                <a:off x="3131" y="200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470" name="Rectangle 592"/>
              <p:cNvSpPr>
                <a:spLocks noChangeArrowheads="1"/>
              </p:cNvSpPr>
              <p:nvPr/>
            </p:nvSpPr>
            <p:spPr bwMode="auto">
              <a:xfrm>
                <a:off x="3136" y="2000"/>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471" name="Rectangle 593"/>
              <p:cNvSpPr>
                <a:spLocks noChangeArrowheads="1"/>
              </p:cNvSpPr>
              <p:nvPr/>
            </p:nvSpPr>
            <p:spPr bwMode="auto">
              <a:xfrm>
                <a:off x="3141" y="200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472" name="Freeform 594"/>
              <p:cNvSpPr>
                <a:spLocks/>
              </p:cNvSpPr>
              <p:nvPr/>
            </p:nvSpPr>
            <p:spPr bwMode="auto">
              <a:xfrm>
                <a:off x="3190" y="2006"/>
                <a:ext cx="6" cy="6"/>
              </a:xfrm>
              <a:custGeom>
                <a:avLst/>
                <a:gdLst>
                  <a:gd name="T0" fmla="*/ 0 w 11"/>
                  <a:gd name="T1" fmla="*/ 5 h 10"/>
                  <a:gd name="T2" fmla="*/ 0 w 11"/>
                  <a:gd name="T3" fmla="*/ 5 h 10"/>
                  <a:gd name="T4" fmla="*/ 2 w 11"/>
                  <a:gd name="T5" fmla="*/ 1 h 10"/>
                  <a:gd name="T6" fmla="*/ 5 w 11"/>
                  <a:gd name="T7" fmla="*/ 0 h 10"/>
                  <a:gd name="T8" fmla="*/ 5 w 11"/>
                  <a:gd name="T9" fmla="*/ 0 h 10"/>
                  <a:gd name="T10" fmla="*/ 9 w 11"/>
                  <a:gd name="T11" fmla="*/ 1 h 10"/>
                  <a:gd name="T12" fmla="*/ 11 w 11"/>
                  <a:gd name="T13" fmla="*/ 5 h 10"/>
                  <a:gd name="T14" fmla="*/ 11 w 11"/>
                  <a:gd name="T15" fmla="*/ 5 h 10"/>
                  <a:gd name="T16" fmla="*/ 9 w 11"/>
                  <a:gd name="T17" fmla="*/ 9 h 10"/>
                  <a:gd name="T18" fmla="*/ 5 w 11"/>
                  <a:gd name="T19" fmla="*/ 10 h 10"/>
                  <a:gd name="T20" fmla="*/ 5 w 11"/>
                  <a:gd name="T21" fmla="*/ 10 h 10"/>
                  <a:gd name="T22" fmla="*/ 2 w 11"/>
                  <a:gd name="T23" fmla="*/ 9 h 10"/>
                  <a:gd name="T24" fmla="*/ 0 w 11"/>
                  <a:gd name="T25" fmla="*/ 5 h 10"/>
                  <a:gd name="T26" fmla="*/ 0 w 11"/>
                  <a:gd name="T27" fmla="*/ 5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10">
                    <a:moveTo>
                      <a:pt x="0" y="5"/>
                    </a:moveTo>
                    <a:lnTo>
                      <a:pt x="0" y="5"/>
                    </a:lnTo>
                    <a:lnTo>
                      <a:pt x="2" y="1"/>
                    </a:lnTo>
                    <a:lnTo>
                      <a:pt x="5" y="0"/>
                    </a:lnTo>
                    <a:lnTo>
                      <a:pt x="5" y="0"/>
                    </a:lnTo>
                    <a:lnTo>
                      <a:pt x="9" y="1"/>
                    </a:lnTo>
                    <a:lnTo>
                      <a:pt x="11" y="5"/>
                    </a:lnTo>
                    <a:lnTo>
                      <a:pt x="11" y="5"/>
                    </a:lnTo>
                    <a:lnTo>
                      <a:pt x="9" y="9"/>
                    </a:lnTo>
                    <a:lnTo>
                      <a:pt x="5" y="10"/>
                    </a:lnTo>
                    <a:lnTo>
                      <a:pt x="5" y="10"/>
                    </a:lnTo>
                    <a:lnTo>
                      <a:pt x="2" y="9"/>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473" name="Rectangle 595"/>
              <p:cNvSpPr>
                <a:spLocks noChangeArrowheads="1"/>
              </p:cNvSpPr>
              <p:nvPr/>
            </p:nvSpPr>
            <p:spPr bwMode="auto">
              <a:xfrm>
                <a:off x="3112" y="2028"/>
                <a:ext cx="92" cy="2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474" name="Rectangle 596"/>
              <p:cNvSpPr>
                <a:spLocks noChangeArrowheads="1"/>
              </p:cNvSpPr>
              <p:nvPr/>
            </p:nvSpPr>
            <p:spPr bwMode="auto">
              <a:xfrm>
                <a:off x="3116" y="2031"/>
                <a:ext cx="3"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475" name="Rectangle 597"/>
              <p:cNvSpPr>
                <a:spLocks noChangeArrowheads="1"/>
              </p:cNvSpPr>
              <p:nvPr/>
            </p:nvSpPr>
            <p:spPr bwMode="auto">
              <a:xfrm>
                <a:off x="3121" y="2031"/>
                <a:ext cx="4"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476" name="Rectangle 598"/>
              <p:cNvSpPr>
                <a:spLocks noChangeArrowheads="1"/>
              </p:cNvSpPr>
              <p:nvPr/>
            </p:nvSpPr>
            <p:spPr bwMode="auto">
              <a:xfrm>
                <a:off x="3127" y="2031"/>
                <a:ext cx="2"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477" name="Rectangle 599"/>
              <p:cNvSpPr>
                <a:spLocks noChangeArrowheads="1"/>
              </p:cNvSpPr>
              <p:nvPr/>
            </p:nvSpPr>
            <p:spPr bwMode="auto">
              <a:xfrm>
                <a:off x="3131" y="2031"/>
                <a:ext cx="3"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478" name="Rectangle 600"/>
              <p:cNvSpPr>
                <a:spLocks noChangeArrowheads="1"/>
              </p:cNvSpPr>
              <p:nvPr/>
            </p:nvSpPr>
            <p:spPr bwMode="auto">
              <a:xfrm>
                <a:off x="3136" y="2031"/>
                <a:ext cx="2"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479" name="Rectangle 601"/>
              <p:cNvSpPr>
                <a:spLocks noChangeArrowheads="1"/>
              </p:cNvSpPr>
              <p:nvPr/>
            </p:nvSpPr>
            <p:spPr bwMode="auto">
              <a:xfrm>
                <a:off x="3141" y="2031"/>
                <a:ext cx="3"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480" name="Freeform 602"/>
              <p:cNvSpPr>
                <a:spLocks/>
              </p:cNvSpPr>
              <p:nvPr/>
            </p:nvSpPr>
            <p:spPr bwMode="auto">
              <a:xfrm>
                <a:off x="3190" y="2036"/>
                <a:ext cx="6" cy="4"/>
              </a:xfrm>
              <a:custGeom>
                <a:avLst/>
                <a:gdLst>
                  <a:gd name="T0" fmla="*/ 0 w 11"/>
                  <a:gd name="T1" fmla="*/ 5 h 9"/>
                  <a:gd name="T2" fmla="*/ 0 w 11"/>
                  <a:gd name="T3" fmla="*/ 5 h 9"/>
                  <a:gd name="T4" fmla="*/ 2 w 11"/>
                  <a:gd name="T5" fmla="*/ 2 h 9"/>
                  <a:gd name="T6" fmla="*/ 5 w 11"/>
                  <a:gd name="T7" fmla="*/ 0 h 9"/>
                  <a:gd name="T8" fmla="*/ 5 w 11"/>
                  <a:gd name="T9" fmla="*/ 0 h 9"/>
                  <a:gd name="T10" fmla="*/ 9 w 11"/>
                  <a:gd name="T11" fmla="*/ 2 h 9"/>
                  <a:gd name="T12" fmla="*/ 11 w 11"/>
                  <a:gd name="T13" fmla="*/ 5 h 9"/>
                  <a:gd name="T14" fmla="*/ 11 w 11"/>
                  <a:gd name="T15" fmla="*/ 5 h 9"/>
                  <a:gd name="T16" fmla="*/ 9 w 11"/>
                  <a:gd name="T17" fmla="*/ 7 h 9"/>
                  <a:gd name="T18" fmla="*/ 5 w 11"/>
                  <a:gd name="T19" fmla="*/ 9 h 9"/>
                  <a:gd name="T20" fmla="*/ 5 w 11"/>
                  <a:gd name="T21" fmla="*/ 9 h 9"/>
                  <a:gd name="T22" fmla="*/ 2 w 11"/>
                  <a:gd name="T23" fmla="*/ 7 h 9"/>
                  <a:gd name="T24" fmla="*/ 0 w 11"/>
                  <a:gd name="T25" fmla="*/ 5 h 9"/>
                  <a:gd name="T26" fmla="*/ 0 w 11"/>
                  <a:gd name="T27"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9">
                    <a:moveTo>
                      <a:pt x="0" y="5"/>
                    </a:moveTo>
                    <a:lnTo>
                      <a:pt x="0" y="5"/>
                    </a:lnTo>
                    <a:lnTo>
                      <a:pt x="2" y="2"/>
                    </a:lnTo>
                    <a:lnTo>
                      <a:pt x="5" y="0"/>
                    </a:lnTo>
                    <a:lnTo>
                      <a:pt x="5" y="0"/>
                    </a:lnTo>
                    <a:lnTo>
                      <a:pt x="9" y="2"/>
                    </a:lnTo>
                    <a:lnTo>
                      <a:pt x="11" y="5"/>
                    </a:lnTo>
                    <a:lnTo>
                      <a:pt x="11" y="5"/>
                    </a:lnTo>
                    <a:lnTo>
                      <a:pt x="9" y="7"/>
                    </a:lnTo>
                    <a:lnTo>
                      <a:pt x="5" y="9"/>
                    </a:lnTo>
                    <a:lnTo>
                      <a:pt x="5" y="9"/>
                    </a:lnTo>
                    <a:lnTo>
                      <a:pt x="2" y="7"/>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481" name="Rectangle 603"/>
              <p:cNvSpPr>
                <a:spLocks noChangeArrowheads="1"/>
              </p:cNvSpPr>
              <p:nvPr/>
            </p:nvSpPr>
            <p:spPr bwMode="auto">
              <a:xfrm>
                <a:off x="3112" y="2057"/>
                <a:ext cx="92" cy="2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482" name="Rectangle 604"/>
              <p:cNvSpPr>
                <a:spLocks noChangeArrowheads="1"/>
              </p:cNvSpPr>
              <p:nvPr/>
            </p:nvSpPr>
            <p:spPr bwMode="auto">
              <a:xfrm>
                <a:off x="3116" y="206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483" name="Rectangle 605"/>
              <p:cNvSpPr>
                <a:spLocks noChangeArrowheads="1"/>
              </p:cNvSpPr>
              <p:nvPr/>
            </p:nvSpPr>
            <p:spPr bwMode="auto">
              <a:xfrm>
                <a:off x="3121" y="2060"/>
                <a:ext cx="4"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484" name="Rectangle 606"/>
              <p:cNvSpPr>
                <a:spLocks noChangeArrowheads="1"/>
              </p:cNvSpPr>
              <p:nvPr/>
            </p:nvSpPr>
            <p:spPr bwMode="auto">
              <a:xfrm>
                <a:off x="3127" y="2060"/>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grpSp>
        <p:sp>
          <p:nvSpPr>
            <p:cNvPr id="157" name="Rectangle 608"/>
            <p:cNvSpPr>
              <a:spLocks noChangeArrowheads="1"/>
            </p:cNvSpPr>
            <p:nvPr/>
          </p:nvSpPr>
          <p:spPr bwMode="auto">
            <a:xfrm>
              <a:off x="4908550" y="3643313"/>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158" name="Rectangle 609"/>
            <p:cNvSpPr>
              <a:spLocks noChangeArrowheads="1"/>
            </p:cNvSpPr>
            <p:nvPr/>
          </p:nvSpPr>
          <p:spPr bwMode="auto">
            <a:xfrm>
              <a:off x="4916487" y="3643313"/>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159" name="Rectangle 610"/>
            <p:cNvSpPr>
              <a:spLocks noChangeArrowheads="1"/>
            </p:cNvSpPr>
            <p:nvPr/>
          </p:nvSpPr>
          <p:spPr bwMode="auto">
            <a:xfrm>
              <a:off x="4924425" y="3643313"/>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160" name="Freeform 611"/>
            <p:cNvSpPr>
              <a:spLocks/>
            </p:cNvSpPr>
            <p:nvPr/>
          </p:nvSpPr>
          <p:spPr bwMode="auto">
            <a:xfrm>
              <a:off x="5002212" y="3652838"/>
              <a:ext cx="9525" cy="9525"/>
            </a:xfrm>
            <a:custGeom>
              <a:avLst/>
              <a:gdLst>
                <a:gd name="T0" fmla="*/ 0 w 11"/>
                <a:gd name="T1" fmla="*/ 6 h 13"/>
                <a:gd name="T2" fmla="*/ 0 w 11"/>
                <a:gd name="T3" fmla="*/ 6 h 13"/>
                <a:gd name="T4" fmla="*/ 2 w 11"/>
                <a:gd name="T5" fmla="*/ 2 h 13"/>
                <a:gd name="T6" fmla="*/ 5 w 11"/>
                <a:gd name="T7" fmla="*/ 0 h 13"/>
                <a:gd name="T8" fmla="*/ 5 w 11"/>
                <a:gd name="T9" fmla="*/ 0 h 13"/>
                <a:gd name="T10" fmla="*/ 9 w 11"/>
                <a:gd name="T11" fmla="*/ 2 h 13"/>
                <a:gd name="T12" fmla="*/ 11 w 11"/>
                <a:gd name="T13" fmla="*/ 6 h 13"/>
                <a:gd name="T14" fmla="*/ 11 w 11"/>
                <a:gd name="T15" fmla="*/ 6 h 13"/>
                <a:gd name="T16" fmla="*/ 9 w 11"/>
                <a:gd name="T17" fmla="*/ 11 h 13"/>
                <a:gd name="T18" fmla="*/ 5 w 11"/>
                <a:gd name="T19" fmla="*/ 13 h 13"/>
                <a:gd name="T20" fmla="*/ 5 w 11"/>
                <a:gd name="T21" fmla="*/ 13 h 13"/>
                <a:gd name="T22" fmla="*/ 2 w 11"/>
                <a:gd name="T23" fmla="*/ 11 h 13"/>
                <a:gd name="T24" fmla="*/ 0 w 11"/>
                <a:gd name="T25" fmla="*/ 6 h 13"/>
                <a:gd name="T26" fmla="*/ 0 w 11"/>
                <a:gd name="T27" fmla="*/ 6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13">
                  <a:moveTo>
                    <a:pt x="0" y="6"/>
                  </a:moveTo>
                  <a:lnTo>
                    <a:pt x="0" y="6"/>
                  </a:lnTo>
                  <a:lnTo>
                    <a:pt x="2" y="2"/>
                  </a:lnTo>
                  <a:lnTo>
                    <a:pt x="5" y="0"/>
                  </a:lnTo>
                  <a:lnTo>
                    <a:pt x="5" y="0"/>
                  </a:lnTo>
                  <a:lnTo>
                    <a:pt x="9" y="2"/>
                  </a:lnTo>
                  <a:lnTo>
                    <a:pt x="11" y="6"/>
                  </a:lnTo>
                  <a:lnTo>
                    <a:pt x="11" y="6"/>
                  </a:lnTo>
                  <a:lnTo>
                    <a:pt x="9" y="11"/>
                  </a:lnTo>
                  <a:lnTo>
                    <a:pt x="5" y="13"/>
                  </a:lnTo>
                  <a:lnTo>
                    <a:pt x="5" y="13"/>
                  </a:lnTo>
                  <a:lnTo>
                    <a:pt x="2" y="11"/>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161" name="Rectangle 612"/>
            <p:cNvSpPr>
              <a:spLocks noChangeArrowheads="1"/>
            </p:cNvSpPr>
            <p:nvPr/>
          </p:nvSpPr>
          <p:spPr bwMode="auto">
            <a:xfrm>
              <a:off x="4878387" y="3686176"/>
              <a:ext cx="146050" cy="381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162" name="Rectangle 613"/>
            <p:cNvSpPr>
              <a:spLocks noChangeArrowheads="1"/>
            </p:cNvSpPr>
            <p:nvPr/>
          </p:nvSpPr>
          <p:spPr bwMode="auto">
            <a:xfrm>
              <a:off x="4884737" y="3692526"/>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163" name="Rectangle 614"/>
            <p:cNvSpPr>
              <a:spLocks noChangeArrowheads="1"/>
            </p:cNvSpPr>
            <p:nvPr/>
          </p:nvSpPr>
          <p:spPr bwMode="auto">
            <a:xfrm>
              <a:off x="4892675" y="3692526"/>
              <a:ext cx="6350"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164" name="Rectangle 615"/>
            <p:cNvSpPr>
              <a:spLocks noChangeArrowheads="1"/>
            </p:cNvSpPr>
            <p:nvPr/>
          </p:nvSpPr>
          <p:spPr bwMode="auto">
            <a:xfrm>
              <a:off x="4902200" y="3692526"/>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165" name="Rectangle 616"/>
            <p:cNvSpPr>
              <a:spLocks noChangeArrowheads="1"/>
            </p:cNvSpPr>
            <p:nvPr/>
          </p:nvSpPr>
          <p:spPr bwMode="auto">
            <a:xfrm>
              <a:off x="4908550" y="3692526"/>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166" name="Rectangle 617"/>
            <p:cNvSpPr>
              <a:spLocks noChangeArrowheads="1"/>
            </p:cNvSpPr>
            <p:nvPr/>
          </p:nvSpPr>
          <p:spPr bwMode="auto">
            <a:xfrm>
              <a:off x="4916487" y="3692526"/>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167" name="Rectangle 618"/>
            <p:cNvSpPr>
              <a:spLocks noChangeArrowheads="1"/>
            </p:cNvSpPr>
            <p:nvPr/>
          </p:nvSpPr>
          <p:spPr bwMode="auto">
            <a:xfrm>
              <a:off x="4924425" y="3692526"/>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168" name="Freeform 619"/>
            <p:cNvSpPr>
              <a:spLocks/>
            </p:cNvSpPr>
            <p:nvPr/>
          </p:nvSpPr>
          <p:spPr bwMode="auto">
            <a:xfrm>
              <a:off x="5002212" y="3700463"/>
              <a:ext cx="9525" cy="9525"/>
            </a:xfrm>
            <a:custGeom>
              <a:avLst/>
              <a:gdLst>
                <a:gd name="T0" fmla="*/ 0 w 11"/>
                <a:gd name="T1" fmla="*/ 6 h 11"/>
                <a:gd name="T2" fmla="*/ 0 w 11"/>
                <a:gd name="T3" fmla="*/ 6 h 11"/>
                <a:gd name="T4" fmla="*/ 2 w 11"/>
                <a:gd name="T5" fmla="*/ 2 h 11"/>
                <a:gd name="T6" fmla="*/ 5 w 11"/>
                <a:gd name="T7" fmla="*/ 0 h 11"/>
                <a:gd name="T8" fmla="*/ 5 w 11"/>
                <a:gd name="T9" fmla="*/ 0 h 11"/>
                <a:gd name="T10" fmla="*/ 9 w 11"/>
                <a:gd name="T11" fmla="*/ 2 h 11"/>
                <a:gd name="T12" fmla="*/ 11 w 11"/>
                <a:gd name="T13" fmla="*/ 6 h 11"/>
                <a:gd name="T14" fmla="*/ 11 w 11"/>
                <a:gd name="T15" fmla="*/ 6 h 11"/>
                <a:gd name="T16" fmla="*/ 9 w 11"/>
                <a:gd name="T17" fmla="*/ 9 h 11"/>
                <a:gd name="T18" fmla="*/ 5 w 11"/>
                <a:gd name="T19" fmla="*/ 11 h 11"/>
                <a:gd name="T20" fmla="*/ 5 w 11"/>
                <a:gd name="T21" fmla="*/ 11 h 11"/>
                <a:gd name="T22" fmla="*/ 2 w 11"/>
                <a:gd name="T23" fmla="*/ 9 h 11"/>
                <a:gd name="T24" fmla="*/ 0 w 11"/>
                <a:gd name="T25" fmla="*/ 6 h 11"/>
                <a:gd name="T26" fmla="*/ 0 w 11"/>
                <a:gd name="T27" fmla="*/ 6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11">
                  <a:moveTo>
                    <a:pt x="0" y="6"/>
                  </a:moveTo>
                  <a:lnTo>
                    <a:pt x="0" y="6"/>
                  </a:lnTo>
                  <a:lnTo>
                    <a:pt x="2" y="2"/>
                  </a:lnTo>
                  <a:lnTo>
                    <a:pt x="5" y="0"/>
                  </a:lnTo>
                  <a:lnTo>
                    <a:pt x="5" y="0"/>
                  </a:lnTo>
                  <a:lnTo>
                    <a:pt x="9" y="2"/>
                  </a:lnTo>
                  <a:lnTo>
                    <a:pt x="11" y="6"/>
                  </a:lnTo>
                  <a:lnTo>
                    <a:pt x="11" y="6"/>
                  </a:lnTo>
                  <a:lnTo>
                    <a:pt x="9" y="9"/>
                  </a:lnTo>
                  <a:lnTo>
                    <a:pt x="5" y="11"/>
                  </a:lnTo>
                  <a:lnTo>
                    <a:pt x="5" y="11"/>
                  </a:lnTo>
                  <a:lnTo>
                    <a:pt x="2" y="9"/>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169" name="Rectangle 620"/>
            <p:cNvSpPr>
              <a:spLocks noChangeArrowheads="1"/>
            </p:cNvSpPr>
            <p:nvPr/>
          </p:nvSpPr>
          <p:spPr bwMode="auto">
            <a:xfrm>
              <a:off x="5080000" y="3367088"/>
              <a:ext cx="204788" cy="42545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170" name="Rectangle 621"/>
            <p:cNvSpPr>
              <a:spLocks noChangeArrowheads="1"/>
            </p:cNvSpPr>
            <p:nvPr/>
          </p:nvSpPr>
          <p:spPr bwMode="auto">
            <a:xfrm>
              <a:off x="5099050" y="3387726"/>
              <a:ext cx="165100" cy="36988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171" name="Rectangle 622"/>
            <p:cNvSpPr>
              <a:spLocks noChangeArrowheads="1"/>
            </p:cNvSpPr>
            <p:nvPr/>
          </p:nvSpPr>
          <p:spPr bwMode="auto">
            <a:xfrm>
              <a:off x="5108575" y="3400426"/>
              <a:ext cx="147638" cy="3651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172" name="Rectangle 623"/>
            <p:cNvSpPr>
              <a:spLocks noChangeArrowheads="1"/>
            </p:cNvSpPr>
            <p:nvPr/>
          </p:nvSpPr>
          <p:spPr bwMode="auto">
            <a:xfrm>
              <a:off x="5114925" y="3403601"/>
              <a:ext cx="3175"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173" name="Rectangle 624"/>
            <p:cNvSpPr>
              <a:spLocks noChangeArrowheads="1"/>
            </p:cNvSpPr>
            <p:nvPr/>
          </p:nvSpPr>
          <p:spPr bwMode="auto">
            <a:xfrm>
              <a:off x="5122862" y="3403601"/>
              <a:ext cx="4763"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174" name="Rectangle 625"/>
            <p:cNvSpPr>
              <a:spLocks noChangeArrowheads="1"/>
            </p:cNvSpPr>
            <p:nvPr/>
          </p:nvSpPr>
          <p:spPr bwMode="auto">
            <a:xfrm>
              <a:off x="5130800" y="3403601"/>
              <a:ext cx="4763"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175" name="Rectangle 626"/>
            <p:cNvSpPr>
              <a:spLocks noChangeArrowheads="1"/>
            </p:cNvSpPr>
            <p:nvPr/>
          </p:nvSpPr>
          <p:spPr bwMode="auto">
            <a:xfrm>
              <a:off x="5140325" y="3403601"/>
              <a:ext cx="3175"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176" name="Rectangle 627"/>
            <p:cNvSpPr>
              <a:spLocks noChangeArrowheads="1"/>
            </p:cNvSpPr>
            <p:nvPr/>
          </p:nvSpPr>
          <p:spPr bwMode="auto">
            <a:xfrm>
              <a:off x="5148262" y="3403601"/>
              <a:ext cx="3175"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177" name="Rectangle 628"/>
            <p:cNvSpPr>
              <a:spLocks noChangeArrowheads="1"/>
            </p:cNvSpPr>
            <p:nvPr/>
          </p:nvSpPr>
          <p:spPr bwMode="auto">
            <a:xfrm>
              <a:off x="5156200" y="3403601"/>
              <a:ext cx="1588"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178" name="Freeform 629"/>
            <p:cNvSpPr>
              <a:spLocks/>
            </p:cNvSpPr>
            <p:nvPr/>
          </p:nvSpPr>
          <p:spPr bwMode="auto">
            <a:xfrm>
              <a:off x="5232400" y="3413126"/>
              <a:ext cx="11113" cy="11113"/>
            </a:xfrm>
            <a:custGeom>
              <a:avLst/>
              <a:gdLst>
                <a:gd name="T0" fmla="*/ 0 w 13"/>
                <a:gd name="T1" fmla="*/ 7 h 15"/>
                <a:gd name="T2" fmla="*/ 0 w 13"/>
                <a:gd name="T3" fmla="*/ 7 h 15"/>
                <a:gd name="T4" fmla="*/ 0 w 13"/>
                <a:gd name="T5" fmla="*/ 6 h 15"/>
                <a:gd name="T6" fmla="*/ 2 w 13"/>
                <a:gd name="T7" fmla="*/ 2 h 15"/>
                <a:gd name="T8" fmla="*/ 4 w 13"/>
                <a:gd name="T9" fmla="*/ 2 h 15"/>
                <a:gd name="T10" fmla="*/ 6 w 13"/>
                <a:gd name="T11" fmla="*/ 0 h 15"/>
                <a:gd name="T12" fmla="*/ 6 w 13"/>
                <a:gd name="T13" fmla="*/ 0 h 15"/>
                <a:gd name="T14" fmla="*/ 9 w 13"/>
                <a:gd name="T15" fmla="*/ 2 h 15"/>
                <a:gd name="T16" fmla="*/ 11 w 13"/>
                <a:gd name="T17" fmla="*/ 2 h 15"/>
                <a:gd name="T18" fmla="*/ 13 w 13"/>
                <a:gd name="T19" fmla="*/ 6 h 15"/>
                <a:gd name="T20" fmla="*/ 13 w 13"/>
                <a:gd name="T21" fmla="*/ 7 h 15"/>
                <a:gd name="T22" fmla="*/ 13 w 13"/>
                <a:gd name="T23" fmla="*/ 7 h 15"/>
                <a:gd name="T24" fmla="*/ 13 w 13"/>
                <a:gd name="T25" fmla="*/ 11 h 15"/>
                <a:gd name="T26" fmla="*/ 11 w 13"/>
                <a:gd name="T27" fmla="*/ 13 h 15"/>
                <a:gd name="T28" fmla="*/ 9 w 13"/>
                <a:gd name="T29" fmla="*/ 15 h 15"/>
                <a:gd name="T30" fmla="*/ 6 w 13"/>
                <a:gd name="T31" fmla="*/ 15 h 15"/>
                <a:gd name="T32" fmla="*/ 6 w 13"/>
                <a:gd name="T33" fmla="*/ 15 h 15"/>
                <a:gd name="T34" fmla="*/ 4 w 13"/>
                <a:gd name="T35" fmla="*/ 15 h 15"/>
                <a:gd name="T36" fmla="*/ 2 w 13"/>
                <a:gd name="T37" fmla="*/ 13 h 15"/>
                <a:gd name="T38" fmla="*/ 0 w 13"/>
                <a:gd name="T39" fmla="*/ 11 h 15"/>
                <a:gd name="T40" fmla="*/ 0 w 13"/>
                <a:gd name="T41" fmla="*/ 7 h 15"/>
                <a:gd name="T42" fmla="*/ 0 w 13"/>
                <a:gd name="T43" fmla="*/ 7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 h="15">
                  <a:moveTo>
                    <a:pt x="0" y="7"/>
                  </a:moveTo>
                  <a:lnTo>
                    <a:pt x="0" y="7"/>
                  </a:lnTo>
                  <a:lnTo>
                    <a:pt x="0" y="6"/>
                  </a:lnTo>
                  <a:lnTo>
                    <a:pt x="2" y="2"/>
                  </a:lnTo>
                  <a:lnTo>
                    <a:pt x="4" y="2"/>
                  </a:lnTo>
                  <a:lnTo>
                    <a:pt x="6" y="0"/>
                  </a:lnTo>
                  <a:lnTo>
                    <a:pt x="6" y="0"/>
                  </a:lnTo>
                  <a:lnTo>
                    <a:pt x="9" y="2"/>
                  </a:lnTo>
                  <a:lnTo>
                    <a:pt x="11" y="2"/>
                  </a:lnTo>
                  <a:lnTo>
                    <a:pt x="13" y="6"/>
                  </a:lnTo>
                  <a:lnTo>
                    <a:pt x="13" y="7"/>
                  </a:lnTo>
                  <a:lnTo>
                    <a:pt x="13" y="7"/>
                  </a:lnTo>
                  <a:lnTo>
                    <a:pt x="13" y="11"/>
                  </a:lnTo>
                  <a:lnTo>
                    <a:pt x="11" y="13"/>
                  </a:lnTo>
                  <a:lnTo>
                    <a:pt x="9" y="15"/>
                  </a:lnTo>
                  <a:lnTo>
                    <a:pt x="6" y="15"/>
                  </a:lnTo>
                  <a:lnTo>
                    <a:pt x="6" y="15"/>
                  </a:lnTo>
                  <a:lnTo>
                    <a:pt x="4" y="15"/>
                  </a:lnTo>
                  <a:lnTo>
                    <a:pt x="2" y="13"/>
                  </a:lnTo>
                  <a:lnTo>
                    <a:pt x="0" y="11"/>
                  </a:lnTo>
                  <a:lnTo>
                    <a:pt x="0" y="7"/>
                  </a:lnTo>
                  <a:lnTo>
                    <a:pt x="0" y="7"/>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179" name="Rectangle 630"/>
            <p:cNvSpPr>
              <a:spLocks noChangeArrowheads="1"/>
            </p:cNvSpPr>
            <p:nvPr/>
          </p:nvSpPr>
          <p:spPr bwMode="auto">
            <a:xfrm>
              <a:off x="5108575" y="3444876"/>
              <a:ext cx="147638" cy="396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180" name="Rectangle 631"/>
            <p:cNvSpPr>
              <a:spLocks noChangeArrowheads="1"/>
            </p:cNvSpPr>
            <p:nvPr/>
          </p:nvSpPr>
          <p:spPr bwMode="auto">
            <a:xfrm>
              <a:off x="5114925" y="3451226"/>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181" name="Rectangle 632"/>
            <p:cNvSpPr>
              <a:spLocks noChangeArrowheads="1"/>
            </p:cNvSpPr>
            <p:nvPr/>
          </p:nvSpPr>
          <p:spPr bwMode="auto">
            <a:xfrm>
              <a:off x="5122862" y="3451226"/>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182" name="Rectangle 633"/>
            <p:cNvSpPr>
              <a:spLocks noChangeArrowheads="1"/>
            </p:cNvSpPr>
            <p:nvPr/>
          </p:nvSpPr>
          <p:spPr bwMode="auto">
            <a:xfrm>
              <a:off x="5130800" y="3451226"/>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183" name="Rectangle 634"/>
            <p:cNvSpPr>
              <a:spLocks noChangeArrowheads="1"/>
            </p:cNvSpPr>
            <p:nvPr/>
          </p:nvSpPr>
          <p:spPr bwMode="auto">
            <a:xfrm>
              <a:off x="5140325" y="3451226"/>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184" name="Rectangle 635"/>
            <p:cNvSpPr>
              <a:spLocks noChangeArrowheads="1"/>
            </p:cNvSpPr>
            <p:nvPr/>
          </p:nvSpPr>
          <p:spPr bwMode="auto">
            <a:xfrm>
              <a:off x="5148262" y="3451226"/>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185" name="Rectangle 636"/>
            <p:cNvSpPr>
              <a:spLocks noChangeArrowheads="1"/>
            </p:cNvSpPr>
            <p:nvPr/>
          </p:nvSpPr>
          <p:spPr bwMode="auto">
            <a:xfrm>
              <a:off x="5156200" y="3451226"/>
              <a:ext cx="1588"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186" name="Freeform 637"/>
            <p:cNvSpPr>
              <a:spLocks/>
            </p:cNvSpPr>
            <p:nvPr/>
          </p:nvSpPr>
          <p:spPr bwMode="auto">
            <a:xfrm>
              <a:off x="5232400" y="3460751"/>
              <a:ext cx="11113" cy="9525"/>
            </a:xfrm>
            <a:custGeom>
              <a:avLst/>
              <a:gdLst>
                <a:gd name="T0" fmla="*/ 0 w 13"/>
                <a:gd name="T1" fmla="*/ 6 h 11"/>
                <a:gd name="T2" fmla="*/ 0 w 13"/>
                <a:gd name="T3" fmla="*/ 6 h 11"/>
                <a:gd name="T4" fmla="*/ 2 w 13"/>
                <a:gd name="T5" fmla="*/ 2 h 11"/>
                <a:gd name="T6" fmla="*/ 6 w 13"/>
                <a:gd name="T7" fmla="*/ 0 h 11"/>
                <a:gd name="T8" fmla="*/ 6 w 13"/>
                <a:gd name="T9" fmla="*/ 0 h 11"/>
                <a:gd name="T10" fmla="*/ 11 w 13"/>
                <a:gd name="T11" fmla="*/ 2 h 11"/>
                <a:gd name="T12" fmla="*/ 13 w 13"/>
                <a:gd name="T13" fmla="*/ 6 h 11"/>
                <a:gd name="T14" fmla="*/ 13 w 13"/>
                <a:gd name="T15" fmla="*/ 6 h 11"/>
                <a:gd name="T16" fmla="*/ 11 w 13"/>
                <a:gd name="T17" fmla="*/ 9 h 11"/>
                <a:gd name="T18" fmla="*/ 6 w 13"/>
                <a:gd name="T19" fmla="*/ 11 h 11"/>
                <a:gd name="T20" fmla="*/ 6 w 13"/>
                <a:gd name="T21" fmla="*/ 11 h 11"/>
                <a:gd name="T22" fmla="*/ 2 w 13"/>
                <a:gd name="T23" fmla="*/ 9 h 11"/>
                <a:gd name="T24" fmla="*/ 0 w 13"/>
                <a:gd name="T25" fmla="*/ 6 h 11"/>
                <a:gd name="T26" fmla="*/ 0 w 13"/>
                <a:gd name="T27" fmla="*/ 6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11">
                  <a:moveTo>
                    <a:pt x="0" y="6"/>
                  </a:moveTo>
                  <a:lnTo>
                    <a:pt x="0" y="6"/>
                  </a:lnTo>
                  <a:lnTo>
                    <a:pt x="2" y="2"/>
                  </a:lnTo>
                  <a:lnTo>
                    <a:pt x="6" y="0"/>
                  </a:lnTo>
                  <a:lnTo>
                    <a:pt x="6" y="0"/>
                  </a:lnTo>
                  <a:lnTo>
                    <a:pt x="11" y="2"/>
                  </a:lnTo>
                  <a:lnTo>
                    <a:pt x="13" y="6"/>
                  </a:lnTo>
                  <a:lnTo>
                    <a:pt x="13" y="6"/>
                  </a:lnTo>
                  <a:lnTo>
                    <a:pt x="11" y="9"/>
                  </a:lnTo>
                  <a:lnTo>
                    <a:pt x="6" y="11"/>
                  </a:lnTo>
                  <a:lnTo>
                    <a:pt x="6" y="11"/>
                  </a:lnTo>
                  <a:lnTo>
                    <a:pt x="2" y="9"/>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187" name="Rectangle 638"/>
            <p:cNvSpPr>
              <a:spLocks noChangeArrowheads="1"/>
            </p:cNvSpPr>
            <p:nvPr/>
          </p:nvSpPr>
          <p:spPr bwMode="auto">
            <a:xfrm>
              <a:off x="5108575" y="3495676"/>
              <a:ext cx="147638" cy="381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188" name="Rectangle 639"/>
            <p:cNvSpPr>
              <a:spLocks noChangeArrowheads="1"/>
            </p:cNvSpPr>
            <p:nvPr/>
          </p:nvSpPr>
          <p:spPr bwMode="auto">
            <a:xfrm>
              <a:off x="5114925" y="3500438"/>
              <a:ext cx="3175"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189" name="Rectangle 640"/>
            <p:cNvSpPr>
              <a:spLocks noChangeArrowheads="1"/>
            </p:cNvSpPr>
            <p:nvPr/>
          </p:nvSpPr>
          <p:spPr bwMode="auto">
            <a:xfrm>
              <a:off x="5122862" y="3500438"/>
              <a:ext cx="4763"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190" name="Rectangle 641"/>
            <p:cNvSpPr>
              <a:spLocks noChangeArrowheads="1"/>
            </p:cNvSpPr>
            <p:nvPr/>
          </p:nvSpPr>
          <p:spPr bwMode="auto">
            <a:xfrm>
              <a:off x="5130800" y="3500438"/>
              <a:ext cx="4763"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191" name="Rectangle 642"/>
            <p:cNvSpPr>
              <a:spLocks noChangeArrowheads="1"/>
            </p:cNvSpPr>
            <p:nvPr/>
          </p:nvSpPr>
          <p:spPr bwMode="auto">
            <a:xfrm>
              <a:off x="5140325" y="3500438"/>
              <a:ext cx="3175"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192" name="Rectangle 643"/>
            <p:cNvSpPr>
              <a:spLocks noChangeArrowheads="1"/>
            </p:cNvSpPr>
            <p:nvPr/>
          </p:nvSpPr>
          <p:spPr bwMode="auto">
            <a:xfrm>
              <a:off x="5148262" y="3500438"/>
              <a:ext cx="3175"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193" name="Rectangle 644"/>
            <p:cNvSpPr>
              <a:spLocks noChangeArrowheads="1"/>
            </p:cNvSpPr>
            <p:nvPr/>
          </p:nvSpPr>
          <p:spPr bwMode="auto">
            <a:xfrm>
              <a:off x="5156200" y="3500438"/>
              <a:ext cx="1588"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194" name="Freeform 645"/>
            <p:cNvSpPr>
              <a:spLocks/>
            </p:cNvSpPr>
            <p:nvPr/>
          </p:nvSpPr>
          <p:spPr bwMode="auto">
            <a:xfrm>
              <a:off x="5232400" y="3508376"/>
              <a:ext cx="11113" cy="9525"/>
            </a:xfrm>
            <a:custGeom>
              <a:avLst/>
              <a:gdLst>
                <a:gd name="T0" fmla="*/ 0 w 13"/>
                <a:gd name="T1" fmla="*/ 7 h 12"/>
                <a:gd name="T2" fmla="*/ 0 w 13"/>
                <a:gd name="T3" fmla="*/ 7 h 12"/>
                <a:gd name="T4" fmla="*/ 2 w 13"/>
                <a:gd name="T5" fmla="*/ 1 h 12"/>
                <a:gd name="T6" fmla="*/ 6 w 13"/>
                <a:gd name="T7" fmla="*/ 0 h 12"/>
                <a:gd name="T8" fmla="*/ 6 w 13"/>
                <a:gd name="T9" fmla="*/ 0 h 12"/>
                <a:gd name="T10" fmla="*/ 11 w 13"/>
                <a:gd name="T11" fmla="*/ 1 h 12"/>
                <a:gd name="T12" fmla="*/ 13 w 13"/>
                <a:gd name="T13" fmla="*/ 7 h 12"/>
                <a:gd name="T14" fmla="*/ 13 w 13"/>
                <a:gd name="T15" fmla="*/ 7 h 12"/>
                <a:gd name="T16" fmla="*/ 11 w 13"/>
                <a:gd name="T17" fmla="*/ 10 h 12"/>
                <a:gd name="T18" fmla="*/ 6 w 13"/>
                <a:gd name="T19" fmla="*/ 12 h 12"/>
                <a:gd name="T20" fmla="*/ 6 w 13"/>
                <a:gd name="T21" fmla="*/ 12 h 12"/>
                <a:gd name="T22" fmla="*/ 2 w 13"/>
                <a:gd name="T23" fmla="*/ 10 h 12"/>
                <a:gd name="T24" fmla="*/ 0 w 13"/>
                <a:gd name="T25" fmla="*/ 7 h 12"/>
                <a:gd name="T26" fmla="*/ 0 w 13"/>
                <a:gd name="T27" fmla="*/ 7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12">
                  <a:moveTo>
                    <a:pt x="0" y="7"/>
                  </a:moveTo>
                  <a:lnTo>
                    <a:pt x="0" y="7"/>
                  </a:lnTo>
                  <a:lnTo>
                    <a:pt x="2" y="1"/>
                  </a:lnTo>
                  <a:lnTo>
                    <a:pt x="6" y="0"/>
                  </a:lnTo>
                  <a:lnTo>
                    <a:pt x="6" y="0"/>
                  </a:lnTo>
                  <a:lnTo>
                    <a:pt x="11" y="1"/>
                  </a:lnTo>
                  <a:lnTo>
                    <a:pt x="13" y="7"/>
                  </a:lnTo>
                  <a:lnTo>
                    <a:pt x="13" y="7"/>
                  </a:lnTo>
                  <a:lnTo>
                    <a:pt x="11" y="10"/>
                  </a:lnTo>
                  <a:lnTo>
                    <a:pt x="6" y="12"/>
                  </a:lnTo>
                  <a:lnTo>
                    <a:pt x="6" y="12"/>
                  </a:lnTo>
                  <a:lnTo>
                    <a:pt x="2" y="10"/>
                  </a:lnTo>
                  <a:lnTo>
                    <a:pt x="0" y="7"/>
                  </a:lnTo>
                  <a:lnTo>
                    <a:pt x="0" y="7"/>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195" name="Rectangle 646"/>
            <p:cNvSpPr>
              <a:spLocks noChangeArrowheads="1"/>
            </p:cNvSpPr>
            <p:nvPr/>
          </p:nvSpPr>
          <p:spPr bwMode="auto">
            <a:xfrm>
              <a:off x="5108575" y="3541713"/>
              <a:ext cx="147638" cy="396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196" name="Rectangle 647"/>
            <p:cNvSpPr>
              <a:spLocks noChangeArrowheads="1"/>
            </p:cNvSpPr>
            <p:nvPr/>
          </p:nvSpPr>
          <p:spPr bwMode="auto">
            <a:xfrm>
              <a:off x="5114925" y="3548063"/>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197" name="Rectangle 648"/>
            <p:cNvSpPr>
              <a:spLocks noChangeArrowheads="1"/>
            </p:cNvSpPr>
            <p:nvPr/>
          </p:nvSpPr>
          <p:spPr bwMode="auto">
            <a:xfrm>
              <a:off x="5122862" y="3548063"/>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198" name="Rectangle 649"/>
            <p:cNvSpPr>
              <a:spLocks noChangeArrowheads="1"/>
            </p:cNvSpPr>
            <p:nvPr/>
          </p:nvSpPr>
          <p:spPr bwMode="auto">
            <a:xfrm>
              <a:off x="5130800" y="3548063"/>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199" name="Rectangle 650"/>
            <p:cNvSpPr>
              <a:spLocks noChangeArrowheads="1"/>
            </p:cNvSpPr>
            <p:nvPr/>
          </p:nvSpPr>
          <p:spPr bwMode="auto">
            <a:xfrm>
              <a:off x="5140325" y="3548063"/>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200" name="Rectangle 651"/>
            <p:cNvSpPr>
              <a:spLocks noChangeArrowheads="1"/>
            </p:cNvSpPr>
            <p:nvPr/>
          </p:nvSpPr>
          <p:spPr bwMode="auto">
            <a:xfrm>
              <a:off x="5148262" y="3548063"/>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201" name="Rectangle 652"/>
            <p:cNvSpPr>
              <a:spLocks noChangeArrowheads="1"/>
            </p:cNvSpPr>
            <p:nvPr/>
          </p:nvSpPr>
          <p:spPr bwMode="auto">
            <a:xfrm>
              <a:off x="5156200" y="3548063"/>
              <a:ext cx="1588"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202" name="Freeform 653"/>
            <p:cNvSpPr>
              <a:spLocks/>
            </p:cNvSpPr>
            <p:nvPr/>
          </p:nvSpPr>
          <p:spPr bwMode="auto">
            <a:xfrm>
              <a:off x="5232400" y="3557588"/>
              <a:ext cx="11113" cy="9525"/>
            </a:xfrm>
            <a:custGeom>
              <a:avLst/>
              <a:gdLst>
                <a:gd name="T0" fmla="*/ 0 w 13"/>
                <a:gd name="T1" fmla="*/ 5 h 10"/>
                <a:gd name="T2" fmla="*/ 0 w 13"/>
                <a:gd name="T3" fmla="*/ 5 h 10"/>
                <a:gd name="T4" fmla="*/ 2 w 13"/>
                <a:gd name="T5" fmla="*/ 1 h 10"/>
                <a:gd name="T6" fmla="*/ 6 w 13"/>
                <a:gd name="T7" fmla="*/ 0 h 10"/>
                <a:gd name="T8" fmla="*/ 6 w 13"/>
                <a:gd name="T9" fmla="*/ 0 h 10"/>
                <a:gd name="T10" fmla="*/ 11 w 13"/>
                <a:gd name="T11" fmla="*/ 1 h 10"/>
                <a:gd name="T12" fmla="*/ 13 w 13"/>
                <a:gd name="T13" fmla="*/ 5 h 10"/>
                <a:gd name="T14" fmla="*/ 13 w 13"/>
                <a:gd name="T15" fmla="*/ 5 h 10"/>
                <a:gd name="T16" fmla="*/ 11 w 13"/>
                <a:gd name="T17" fmla="*/ 9 h 10"/>
                <a:gd name="T18" fmla="*/ 6 w 13"/>
                <a:gd name="T19" fmla="*/ 10 h 10"/>
                <a:gd name="T20" fmla="*/ 6 w 13"/>
                <a:gd name="T21" fmla="*/ 10 h 10"/>
                <a:gd name="T22" fmla="*/ 2 w 13"/>
                <a:gd name="T23" fmla="*/ 9 h 10"/>
                <a:gd name="T24" fmla="*/ 0 w 13"/>
                <a:gd name="T25" fmla="*/ 5 h 10"/>
                <a:gd name="T26" fmla="*/ 0 w 13"/>
                <a:gd name="T27" fmla="*/ 5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10">
                  <a:moveTo>
                    <a:pt x="0" y="5"/>
                  </a:moveTo>
                  <a:lnTo>
                    <a:pt x="0" y="5"/>
                  </a:lnTo>
                  <a:lnTo>
                    <a:pt x="2" y="1"/>
                  </a:lnTo>
                  <a:lnTo>
                    <a:pt x="6" y="0"/>
                  </a:lnTo>
                  <a:lnTo>
                    <a:pt x="6" y="0"/>
                  </a:lnTo>
                  <a:lnTo>
                    <a:pt x="11" y="1"/>
                  </a:lnTo>
                  <a:lnTo>
                    <a:pt x="13" y="5"/>
                  </a:lnTo>
                  <a:lnTo>
                    <a:pt x="13" y="5"/>
                  </a:lnTo>
                  <a:lnTo>
                    <a:pt x="11" y="9"/>
                  </a:lnTo>
                  <a:lnTo>
                    <a:pt x="6" y="10"/>
                  </a:lnTo>
                  <a:lnTo>
                    <a:pt x="6" y="10"/>
                  </a:lnTo>
                  <a:lnTo>
                    <a:pt x="2" y="9"/>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203" name="Rectangle 654"/>
            <p:cNvSpPr>
              <a:spLocks noChangeArrowheads="1"/>
            </p:cNvSpPr>
            <p:nvPr/>
          </p:nvSpPr>
          <p:spPr bwMode="auto">
            <a:xfrm>
              <a:off x="5108575" y="3592513"/>
              <a:ext cx="147638" cy="3651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204" name="Rectangle 655"/>
            <p:cNvSpPr>
              <a:spLocks noChangeArrowheads="1"/>
            </p:cNvSpPr>
            <p:nvPr/>
          </p:nvSpPr>
          <p:spPr bwMode="auto">
            <a:xfrm>
              <a:off x="5114925" y="3597276"/>
              <a:ext cx="3175" cy="2381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205" name="Rectangle 656"/>
            <p:cNvSpPr>
              <a:spLocks noChangeArrowheads="1"/>
            </p:cNvSpPr>
            <p:nvPr/>
          </p:nvSpPr>
          <p:spPr bwMode="auto">
            <a:xfrm>
              <a:off x="5122862" y="3597276"/>
              <a:ext cx="4763" cy="2381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206" name="Rectangle 657"/>
            <p:cNvSpPr>
              <a:spLocks noChangeArrowheads="1"/>
            </p:cNvSpPr>
            <p:nvPr/>
          </p:nvSpPr>
          <p:spPr bwMode="auto">
            <a:xfrm>
              <a:off x="5130800" y="3597276"/>
              <a:ext cx="4763" cy="2381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207" name="Rectangle 658"/>
            <p:cNvSpPr>
              <a:spLocks noChangeArrowheads="1"/>
            </p:cNvSpPr>
            <p:nvPr/>
          </p:nvSpPr>
          <p:spPr bwMode="auto">
            <a:xfrm>
              <a:off x="5140325" y="3597276"/>
              <a:ext cx="3175" cy="2381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208" name="Rectangle 659"/>
            <p:cNvSpPr>
              <a:spLocks noChangeArrowheads="1"/>
            </p:cNvSpPr>
            <p:nvPr/>
          </p:nvSpPr>
          <p:spPr bwMode="auto">
            <a:xfrm>
              <a:off x="5148262" y="3597276"/>
              <a:ext cx="3175" cy="2381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209" name="Rectangle 660"/>
            <p:cNvSpPr>
              <a:spLocks noChangeArrowheads="1"/>
            </p:cNvSpPr>
            <p:nvPr/>
          </p:nvSpPr>
          <p:spPr bwMode="auto">
            <a:xfrm>
              <a:off x="5156200" y="3597276"/>
              <a:ext cx="1588" cy="2381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210" name="Freeform 661"/>
            <p:cNvSpPr>
              <a:spLocks/>
            </p:cNvSpPr>
            <p:nvPr/>
          </p:nvSpPr>
          <p:spPr bwMode="auto">
            <a:xfrm>
              <a:off x="5232400" y="3605213"/>
              <a:ext cx="11113" cy="6350"/>
            </a:xfrm>
            <a:custGeom>
              <a:avLst/>
              <a:gdLst>
                <a:gd name="T0" fmla="*/ 0 w 13"/>
                <a:gd name="T1" fmla="*/ 5 h 9"/>
                <a:gd name="T2" fmla="*/ 0 w 13"/>
                <a:gd name="T3" fmla="*/ 5 h 9"/>
                <a:gd name="T4" fmla="*/ 2 w 13"/>
                <a:gd name="T5" fmla="*/ 2 h 9"/>
                <a:gd name="T6" fmla="*/ 6 w 13"/>
                <a:gd name="T7" fmla="*/ 0 h 9"/>
                <a:gd name="T8" fmla="*/ 6 w 13"/>
                <a:gd name="T9" fmla="*/ 0 h 9"/>
                <a:gd name="T10" fmla="*/ 11 w 13"/>
                <a:gd name="T11" fmla="*/ 2 h 9"/>
                <a:gd name="T12" fmla="*/ 13 w 13"/>
                <a:gd name="T13" fmla="*/ 5 h 9"/>
                <a:gd name="T14" fmla="*/ 13 w 13"/>
                <a:gd name="T15" fmla="*/ 5 h 9"/>
                <a:gd name="T16" fmla="*/ 11 w 13"/>
                <a:gd name="T17" fmla="*/ 7 h 9"/>
                <a:gd name="T18" fmla="*/ 6 w 13"/>
                <a:gd name="T19" fmla="*/ 9 h 9"/>
                <a:gd name="T20" fmla="*/ 6 w 13"/>
                <a:gd name="T21" fmla="*/ 9 h 9"/>
                <a:gd name="T22" fmla="*/ 2 w 13"/>
                <a:gd name="T23" fmla="*/ 7 h 9"/>
                <a:gd name="T24" fmla="*/ 0 w 13"/>
                <a:gd name="T25" fmla="*/ 5 h 9"/>
                <a:gd name="T26" fmla="*/ 0 w 13"/>
                <a:gd name="T27"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9">
                  <a:moveTo>
                    <a:pt x="0" y="5"/>
                  </a:moveTo>
                  <a:lnTo>
                    <a:pt x="0" y="5"/>
                  </a:lnTo>
                  <a:lnTo>
                    <a:pt x="2" y="2"/>
                  </a:lnTo>
                  <a:lnTo>
                    <a:pt x="6" y="0"/>
                  </a:lnTo>
                  <a:lnTo>
                    <a:pt x="6" y="0"/>
                  </a:lnTo>
                  <a:lnTo>
                    <a:pt x="11" y="2"/>
                  </a:lnTo>
                  <a:lnTo>
                    <a:pt x="13" y="5"/>
                  </a:lnTo>
                  <a:lnTo>
                    <a:pt x="13" y="5"/>
                  </a:lnTo>
                  <a:lnTo>
                    <a:pt x="11" y="7"/>
                  </a:lnTo>
                  <a:lnTo>
                    <a:pt x="6" y="9"/>
                  </a:lnTo>
                  <a:lnTo>
                    <a:pt x="6" y="9"/>
                  </a:lnTo>
                  <a:lnTo>
                    <a:pt x="2" y="7"/>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211" name="Rectangle 662"/>
            <p:cNvSpPr>
              <a:spLocks noChangeArrowheads="1"/>
            </p:cNvSpPr>
            <p:nvPr/>
          </p:nvSpPr>
          <p:spPr bwMode="auto">
            <a:xfrm>
              <a:off x="5108575" y="3638551"/>
              <a:ext cx="147638" cy="381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212" name="Rectangle 663"/>
            <p:cNvSpPr>
              <a:spLocks noChangeArrowheads="1"/>
            </p:cNvSpPr>
            <p:nvPr/>
          </p:nvSpPr>
          <p:spPr bwMode="auto">
            <a:xfrm>
              <a:off x="5114925" y="3643313"/>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213" name="Rectangle 664"/>
            <p:cNvSpPr>
              <a:spLocks noChangeArrowheads="1"/>
            </p:cNvSpPr>
            <p:nvPr/>
          </p:nvSpPr>
          <p:spPr bwMode="auto">
            <a:xfrm>
              <a:off x="5122862" y="3643313"/>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214" name="Rectangle 665"/>
            <p:cNvSpPr>
              <a:spLocks noChangeArrowheads="1"/>
            </p:cNvSpPr>
            <p:nvPr/>
          </p:nvSpPr>
          <p:spPr bwMode="auto">
            <a:xfrm>
              <a:off x="5130800" y="3643313"/>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215" name="Rectangle 666"/>
            <p:cNvSpPr>
              <a:spLocks noChangeArrowheads="1"/>
            </p:cNvSpPr>
            <p:nvPr/>
          </p:nvSpPr>
          <p:spPr bwMode="auto">
            <a:xfrm>
              <a:off x="5140325" y="3643313"/>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216" name="Rectangle 667"/>
            <p:cNvSpPr>
              <a:spLocks noChangeArrowheads="1"/>
            </p:cNvSpPr>
            <p:nvPr/>
          </p:nvSpPr>
          <p:spPr bwMode="auto">
            <a:xfrm>
              <a:off x="5148262" y="3643313"/>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217" name="Rectangle 668"/>
            <p:cNvSpPr>
              <a:spLocks noChangeArrowheads="1"/>
            </p:cNvSpPr>
            <p:nvPr/>
          </p:nvSpPr>
          <p:spPr bwMode="auto">
            <a:xfrm>
              <a:off x="5156200" y="3643313"/>
              <a:ext cx="1588"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218" name="Freeform 669"/>
            <p:cNvSpPr>
              <a:spLocks/>
            </p:cNvSpPr>
            <p:nvPr/>
          </p:nvSpPr>
          <p:spPr bwMode="auto">
            <a:xfrm>
              <a:off x="5232400" y="3652838"/>
              <a:ext cx="11113" cy="9525"/>
            </a:xfrm>
            <a:custGeom>
              <a:avLst/>
              <a:gdLst>
                <a:gd name="T0" fmla="*/ 0 w 13"/>
                <a:gd name="T1" fmla="*/ 6 h 13"/>
                <a:gd name="T2" fmla="*/ 0 w 13"/>
                <a:gd name="T3" fmla="*/ 6 h 13"/>
                <a:gd name="T4" fmla="*/ 2 w 13"/>
                <a:gd name="T5" fmla="*/ 2 h 13"/>
                <a:gd name="T6" fmla="*/ 6 w 13"/>
                <a:gd name="T7" fmla="*/ 0 h 13"/>
                <a:gd name="T8" fmla="*/ 6 w 13"/>
                <a:gd name="T9" fmla="*/ 0 h 13"/>
                <a:gd name="T10" fmla="*/ 11 w 13"/>
                <a:gd name="T11" fmla="*/ 2 h 13"/>
                <a:gd name="T12" fmla="*/ 13 w 13"/>
                <a:gd name="T13" fmla="*/ 6 h 13"/>
                <a:gd name="T14" fmla="*/ 13 w 13"/>
                <a:gd name="T15" fmla="*/ 6 h 13"/>
                <a:gd name="T16" fmla="*/ 11 w 13"/>
                <a:gd name="T17" fmla="*/ 11 h 13"/>
                <a:gd name="T18" fmla="*/ 6 w 13"/>
                <a:gd name="T19" fmla="*/ 13 h 13"/>
                <a:gd name="T20" fmla="*/ 6 w 13"/>
                <a:gd name="T21" fmla="*/ 13 h 13"/>
                <a:gd name="T22" fmla="*/ 2 w 13"/>
                <a:gd name="T23" fmla="*/ 11 h 13"/>
                <a:gd name="T24" fmla="*/ 0 w 13"/>
                <a:gd name="T25" fmla="*/ 6 h 13"/>
                <a:gd name="T26" fmla="*/ 0 w 13"/>
                <a:gd name="T27" fmla="*/ 6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13">
                  <a:moveTo>
                    <a:pt x="0" y="6"/>
                  </a:moveTo>
                  <a:lnTo>
                    <a:pt x="0" y="6"/>
                  </a:lnTo>
                  <a:lnTo>
                    <a:pt x="2" y="2"/>
                  </a:lnTo>
                  <a:lnTo>
                    <a:pt x="6" y="0"/>
                  </a:lnTo>
                  <a:lnTo>
                    <a:pt x="6" y="0"/>
                  </a:lnTo>
                  <a:lnTo>
                    <a:pt x="11" y="2"/>
                  </a:lnTo>
                  <a:lnTo>
                    <a:pt x="13" y="6"/>
                  </a:lnTo>
                  <a:lnTo>
                    <a:pt x="13" y="6"/>
                  </a:lnTo>
                  <a:lnTo>
                    <a:pt x="11" y="11"/>
                  </a:lnTo>
                  <a:lnTo>
                    <a:pt x="6" y="13"/>
                  </a:lnTo>
                  <a:lnTo>
                    <a:pt x="6" y="13"/>
                  </a:lnTo>
                  <a:lnTo>
                    <a:pt x="2" y="11"/>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219" name="Rectangle 670"/>
            <p:cNvSpPr>
              <a:spLocks noChangeArrowheads="1"/>
            </p:cNvSpPr>
            <p:nvPr/>
          </p:nvSpPr>
          <p:spPr bwMode="auto">
            <a:xfrm>
              <a:off x="5108575" y="3686176"/>
              <a:ext cx="147638" cy="381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220" name="Rectangle 671"/>
            <p:cNvSpPr>
              <a:spLocks noChangeArrowheads="1"/>
            </p:cNvSpPr>
            <p:nvPr/>
          </p:nvSpPr>
          <p:spPr bwMode="auto">
            <a:xfrm>
              <a:off x="5114925" y="3692526"/>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221" name="Rectangle 672"/>
            <p:cNvSpPr>
              <a:spLocks noChangeArrowheads="1"/>
            </p:cNvSpPr>
            <p:nvPr/>
          </p:nvSpPr>
          <p:spPr bwMode="auto">
            <a:xfrm>
              <a:off x="5122862" y="3692526"/>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222" name="Rectangle 673"/>
            <p:cNvSpPr>
              <a:spLocks noChangeArrowheads="1"/>
            </p:cNvSpPr>
            <p:nvPr/>
          </p:nvSpPr>
          <p:spPr bwMode="auto">
            <a:xfrm>
              <a:off x="5130800" y="3692526"/>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223" name="Rectangle 674"/>
            <p:cNvSpPr>
              <a:spLocks noChangeArrowheads="1"/>
            </p:cNvSpPr>
            <p:nvPr/>
          </p:nvSpPr>
          <p:spPr bwMode="auto">
            <a:xfrm>
              <a:off x="5140325" y="3692526"/>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224" name="Rectangle 675"/>
            <p:cNvSpPr>
              <a:spLocks noChangeArrowheads="1"/>
            </p:cNvSpPr>
            <p:nvPr/>
          </p:nvSpPr>
          <p:spPr bwMode="auto">
            <a:xfrm>
              <a:off x="5148262" y="3692526"/>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225" name="Rectangle 676"/>
            <p:cNvSpPr>
              <a:spLocks noChangeArrowheads="1"/>
            </p:cNvSpPr>
            <p:nvPr/>
          </p:nvSpPr>
          <p:spPr bwMode="auto">
            <a:xfrm>
              <a:off x="5156200" y="3692526"/>
              <a:ext cx="1588"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226" name="Freeform 677"/>
            <p:cNvSpPr>
              <a:spLocks/>
            </p:cNvSpPr>
            <p:nvPr/>
          </p:nvSpPr>
          <p:spPr bwMode="auto">
            <a:xfrm>
              <a:off x="5232400" y="3700463"/>
              <a:ext cx="11113" cy="9525"/>
            </a:xfrm>
            <a:custGeom>
              <a:avLst/>
              <a:gdLst>
                <a:gd name="T0" fmla="*/ 0 w 13"/>
                <a:gd name="T1" fmla="*/ 6 h 11"/>
                <a:gd name="T2" fmla="*/ 0 w 13"/>
                <a:gd name="T3" fmla="*/ 6 h 11"/>
                <a:gd name="T4" fmla="*/ 2 w 13"/>
                <a:gd name="T5" fmla="*/ 2 h 11"/>
                <a:gd name="T6" fmla="*/ 6 w 13"/>
                <a:gd name="T7" fmla="*/ 0 h 11"/>
                <a:gd name="T8" fmla="*/ 6 w 13"/>
                <a:gd name="T9" fmla="*/ 0 h 11"/>
                <a:gd name="T10" fmla="*/ 11 w 13"/>
                <a:gd name="T11" fmla="*/ 2 h 11"/>
                <a:gd name="T12" fmla="*/ 13 w 13"/>
                <a:gd name="T13" fmla="*/ 6 h 11"/>
                <a:gd name="T14" fmla="*/ 13 w 13"/>
                <a:gd name="T15" fmla="*/ 6 h 11"/>
                <a:gd name="T16" fmla="*/ 11 w 13"/>
                <a:gd name="T17" fmla="*/ 9 h 11"/>
                <a:gd name="T18" fmla="*/ 6 w 13"/>
                <a:gd name="T19" fmla="*/ 11 h 11"/>
                <a:gd name="T20" fmla="*/ 6 w 13"/>
                <a:gd name="T21" fmla="*/ 11 h 11"/>
                <a:gd name="T22" fmla="*/ 2 w 13"/>
                <a:gd name="T23" fmla="*/ 9 h 11"/>
                <a:gd name="T24" fmla="*/ 0 w 13"/>
                <a:gd name="T25" fmla="*/ 6 h 11"/>
                <a:gd name="T26" fmla="*/ 0 w 13"/>
                <a:gd name="T27" fmla="*/ 6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11">
                  <a:moveTo>
                    <a:pt x="0" y="6"/>
                  </a:moveTo>
                  <a:lnTo>
                    <a:pt x="0" y="6"/>
                  </a:lnTo>
                  <a:lnTo>
                    <a:pt x="2" y="2"/>
                  </a:lnTo>
                  <a:lnTo>
                    <a:pt x="6" y="0"/>
                  </a:lnTo>
                  <a:lnTo>
                    <a:pt x="6" y="0"/>
                  </a:lnTo>
                  <a:lnTo>
                    <a:pt x="11" y="2"/>
                  </a:lnTo>
                  <a:lnTo>
                    <a:pt x="13" y="6"/>
                  </a:lnTo>
                  <a:lnTo>
                    <a:pt x="13" y="6"/>
                  </a:lnTo>
                  <a:lnTo>
                    <a:pt x="11" y="9"/>
                  </a:lnTo>
                  <a:lnTo>
                    <a:pt x="6" y="11"/>
                  </a:lnTo>
                  <a:lnTo>
                    <a:pt x="6" y="11"/>
                  </a:lnTo>
                  <a:lnTo>
                    <a:pt x="2" y="9"/>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227" name="Rectangle 678"/>
            <p:cNvSpPr>
              <a:spLocks noChangeArrowheads="1"/>
            </p:cNvSpPr>
            <p:nvPr/>
          </p:nvSpPr>
          <p:spPr bwMode="auto">
            <a:xfrm>
              <a:off x="5080000" y="3367088"/>
              <a:ext cx="204788" cy="42545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228" name="Rectangle 679"/>
            <p:cNvSpPr>
              <a:spLocks noChangeArrowheads="1"/>
            </p:cNvSpPr>
            <p:nvPr/>
          </p:nvSpPr>
          <p:spPr bwMode="auto">
            <a:xfrm>
              <a:off x="5099050" y="3387726"/>
              <a:ext cx="165100" cy="36988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229" name="Rectangle 680"/>
            <p:cNvSpPr>
              <a:spLocks noChangeArrowheads="1"/>
            </p:cNvSpPr>
            <p:nvPr/>
          </p:nvSpPr>
          <p:spPr bwMode="auto">
            <a:xfrm>
              <a:off x="5108575" y="3400426"/>
              <a:ext cx="147638" cy="3651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230" name="Rectangle 681"/>
            <p:cNvSpPr>
              <a:spLocks noChangeArrowheads="1"/>
            </p:cNvSpPr>
            <p:nvPr/>
          </p:nvSpPr>
          <p:spPr bwMode="auto">
            <a:xfrm>
              <a:off x="5114925" y="3403601"/>
              <a:ext cx="3175"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231" name="Rectangle 682"/>
            <p:cNvSpPr>
              <a:spLocks noChangeArrowheads="1"/>
            </p:cNvSpPr>
            <p:nvPr/>
          </p:nvSpPr>
          <p:spPr bwMode="auto">
            <a:xfrm>
              <a:off x="5122862" y="3403601"/>
              <a:ext cx="4763"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232" name="Rectangle 683"/>
            <p:cNvSpPr>
              <a:spLocks noChangeArrowheads="1"/>
            </p:cNvSpPr>
            <p:nvPr/>
          </p:nvSpPr>
          <p:spPr bwMode="auto">
            <a:xfrm>
              <a:off x="5130800" y="3403601"/>
              <a:ext cx="4763"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233" name="Rectangle 684"/>
            <p:cNvSpPr>
              <a:spLocks noChangeArrowheads="1"/>
            </p:cNvSpPr>
            <p:nvPr/>
          </p:nvSpPr>
          <p:spPr bwMode="auto">
            <a:xfrm>
              <a:off x="5140325" y="3403601"/>
              <a:ext cx="3175"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234" name="Rectangle 685"/>
            <p:cNvSpPr>
              <a:spLocks noChangeArrowheads="1"/>
            </p:cNvSpPr>
            <p:nvPr/>
          </p:nvSpPr>
          <p:spPr bwMode="auto">
            <a:xfrm>
              <a:off x="5148262" y="3403601"/>
              <a:ext cx="3175"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235" name="Rectangle 686"/>
            <p:cNvSpPr>
              <a:spLocks noChangeArrowheads="1"/>
            </p:cNvSpPr>
            <p:nvPr/>
          </p:nvSpPr>
          <p:spPr bwMode="auto">
            <a:xfrm>
              <a:off x="5156200" y="3403601"/>
              <a:ext cx="1588"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236" name="Freeform 687"/>
            <p:cNvSpPr>
              <a:spLocks/>
            </p:cNvSpPr>
            <p:nvPr/>
          </p:nvSpPr>
          <p:spPr bwMode="auto">
            <a:xfrm>
              <a:off x="5232400" y="3413126"/>
              <a:ext cx="11113" cy="11113"/>
            </a:xfrm>
            <a:custGeom>
              <a:avLst/>
              <a:gdLst>
                <a:gd name="T0" fmla="*/ 0 w 13"/>
                <a:gd name="T1" fmla="*/ 7 h 15"/>
                <a:gd name="T2" fmla="*/ 0 w 13"/>
                <a:gd name="T3" fmla="*/ 7 h 15"/>
                <a:gd name="T4" fmla="*/ 0 w 13"/>
                <a:gd name="T5" fmla="*/ 6 h 15"/>
                <a:gd name="T6" fmla="*/ 2 w 13"/>
                <a:gd name="T7" fmla="*/ 2 h 15"/>
                <a:gd name="T8" fmla="*/ 4 w 13"/>
                <a:gd name="T9" fmla="*/ 2 h 15"/>
                <a:gd name="T10" fmla="*/ 6 w 13"/>
                <a:gd name="T11" fmla="*/ 0 h 15"/>
                <a:gd name="T12" fmla="*/ 6 w 13"/>
                <a:gd name="T13" fmla="*/ 0 h 15"/>
                <a:gd name="T14" fmla="*/ 9 w 13"/>
                <a:gd name="T15" fmla="*/ 2 h 15"/>
                <a:gd name="T16" fmla="*/ 11 w 13"/>
                <a:gd name="T17" fmla="*/ 2 h 15"/>
                <a:gd name="T18" fmla="*/ 13 w 13"/>
                <a:gd name="T19" fmla="*/ 6 h 15"/>
                <a:gd name="T20" fmla="*/ 13 w 13"/>
                <a:gd name="T21" fmla="*/ 7 h 15"/>
                <a:gd name="T22" fmla="*/ 13 w 13"/>
                <a:gd name="T23" fmla="*/ 7 h 15"/>
                <a:gd name="T24" fmla="*/ 13 w 13"/>
                <a:gd name="T25" fmla="*/ 11 h 15"/>
                <a:gd name="T26" fmla="*/ 11 w 13"/>
                <a:gd name="T27" fmla="*/ 13 h 15"/>
                <a:gd name="T28" fmla="*/ 9 w 13"/>
                <a:gd name="T29" fmla="*/ 15 h 15"/>
                <a:gd name="T30" fmla="*/ 6 w 13"/>
                <a:gd name="T31" fmla="*/ 15 h 15"/>
                <a:gd name="T32" fmla="*/ 6 w 13"/>
                <a:gd name="T33" fmla="*/ 15 h 15"/>
                <a:gd name="T34" fmla="*/ 4 w 13"/>
                <a:gd name="T35" fmla="*/ 15 h 15"/>
                <a:gd name="T36" fmla="*/ 2 w 13"/>
                <a:gd name="T37" fmla="*/ 13 h 15"/>
                <a:gd name="T38" fmla="*/ 0 w 13"/>
                <a:gd name="T39" fmla="*/ 11 h 15"/>
                <a:gd name="T40" fmla="*/ 0 w 13"/>
                <a:gd name="T41" fmla="*/ 7 h 15"/>
                <a:gd name="T42" fmla="*/ 0 w 13"/>
                <a:gd name="T43" fmla="*/ 7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 h="15">
                  <a:moveTo>
                    <a:pt x="0" y="7"/>
                  </a:moveTo>
                  <a:lnTo>
                    <a:pt x="0" y="7"/>
                  </a:lnTo>
                  <a:lnTo>
                    <a:pt x="0" y="6"/>
                  </a:lnTo>
                  <a:lnTo>
                    <a:pt x="2" y="2"/>
                  </a:lnTo>
                  <a:lnTo>
                    <a:pt x="4" y="2"/>
                  </a:lnTo>
                  <a:lnTo>
                    <a:pt x="6" y="0"/>
                  </a:lnTo>
                  <a:lnTo>
                    <a:pt x="6" y="0"/>
                  </a:lnTo>
                  <a:lnTo>
                    <a:pt x="9" y="2"/>
                  </a:lnTo>
                  <a:lnTo>
                    <a:pt x="11" y="2"/>
                  </a:lnTo>
                  <a:lnTo>
                    <a:pt x="13" y="6"/>
                  </a:lnTo>
                  <a:lnTo>
                    <a:pt x="13" y="7"/>
                  </a:lnTo>
                  <a:lnTo>
                    <a:pt x="13" y="7"/>
                  </a:lnTo>
                  <a:lnTo>
                    <a:pt x="13" y="11"/>
                  </a:lnTo>
                  <a:lnTo>
                    <a:pt x="11" y="13"/>
                  </a:lnTo>
                  <a:lnTo>
                    <a:pt x="9" y="15"/>
                  </a:lnTo>
                  <a:lnTo>
                    <a:pt x="6" y="15"/>
                  </a:lnTo>
                  <a:lnTo>
                    <a:pt x="6" y="15"/>
                  </a:lnTo>
                  <a:lnTo>
                    <a:pt x="4" y="15"/>
                  </a:lnTo>
                  <a:lnTo>
                    <a:pt x="2" y="13"/>
                  </a:lnTo>
                  <a:lnTo>
                    <a:pt x="0" y="11"/>
                  </a:lnTo>
                  <a:lnTo>
                    <a:pt x="0" y="7"/>
                  </a:lnTo>
                  <a:lnTo>
                    <a:pt x="0" y="7"/>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237" name="Rectangle 688"/>
            <p:cNvSpPr>
              <a:spLocks noChangeArrowheads="1"/>
            </p:cNvSpPr>
            <p:nvPr/>
          </p:nvSpPr>
          <p:spPr bwMode="auto">
            <a:xfrm>
              <a:off x="5108575" y="3444876"/>
              <a:ext cx="147638" cy="396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238" name="Rectangle 689"/>
            <p:cNvSpPr>
              <a:spLocks noChangeArrowheads="1"/>
            </p:cNvSpPr>
            <p:nvPr/>
          </p:nvSpPr>
          <p:spPr bwMode="auto">
            <a:xfrm>
              <a:off x="5114925" y="3451226"/>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239" name="Rectangle 690"/>
            <p:cNvSpPr>
              <a:spLocks noChangeArrowheads="1"/>
            </p:cNvSpPr>
            <p:nvPr/>
          </p:nvSpPr>
          <p:spPr bwMode="auto">
            <a:xfrm>
              <a:off x="5122862" y="3451226"/>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240" name="Rectangle 691"/>
            <p:cNvSpPr>
              <a:spLocks noChangeArrowheads="1"/>
            </p:cNvSpPr>
            <p:nvPr/>
          </p:nvSpPr>
          <p:spPr bwMode="auto">
            <a:xfrm>
              <a:off x="5130800" y="3451226"/>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241" name="Rectangle 692"/>
            <p:cNvSpPr>
              <a:spLocks noChangeArrowheads="1"/>
            </p:cNvSpPr>
            <p:nvPr/>
          </p:nvSpPr>
          <p:spPr bwMode="auto">
            <a:xfrm>
              <a:off x="5140325" y="3451226"/>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242" name="Rectangle 693"/>
            <p:cNvSpPr>
              <a:spLocks noChangeArrowheads="1"/>
            </p:cNvSpPr>
            <p:nvPr/>
          </p:nvSpPr>
          <p:spPr bwMode="auto">
            <a:xfrm>
              <a:off x="5148262" y="3451226"/>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243" name="Rectangle 694"/>
            <p:cNvSpPr>
              <a:spLocks noChangeArrowheads="1"/>
            </p:cNvSpPr>
            <p:nvPr/>
          </p:nvSpPr>
          <p:spPr bwMode="auto">
            <a:xfrm>
              <a:off x="5156200" y="3451226"/>
              <a:ext cx="1588"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244" name="Freeform 695"/>
            <p:cNvSpPr>
              <a:spLocks/>
            </p:cNvSpPr>
            <p:nvPr/>
          </p:nvSpPr>
          <p:spPr bwMode="auto">
            <a:xfrm>
              <a:off x="5232400" y="3460751"/>
              <a:ext cx="11113" cy="9525"/>
            </a:xfrm>
            <a:custGeom>
              <a:avLst/>
              <a:gdLst>
                <a:gd name="T0" fmla="*/ 0 w 13"/>
                <a:gd name="T1" fmla="*/ 6 h 11"/>
                <a:gd name="T2" fmla="*/ 0 w 13"/>
                <a:gd name="T3" fmla="*/ 6 h 11"/>
                <a:gd name="T4" fmla="*/ 2 w 13"/>
                <a:gd name="T5" fmla="*/ 2 h 11"/>
                <a:gd name="T6" fmla="*/ 6 w 13"/>
                <a:gd name="T7" fmla="*/ 0 h 11"/>
                <a:gd name="T8" fmla="*/ 6 w 13"/>
                <a:gd name="T9" fmla="*/ 0 h 11"/>
                <a:gd name="T10" fmla="*/ 11 w 13"/>
                <a:gd name="T11" fmla="*/ 2 h 11"/>
                <a:gd name="T12" fmla="*/ 13 w 13"/>
                <a:gd name="T13" fmla="*/ 6 h 11"/>
                <a:gd name="T14" fmla="*/ 13 w 13"/>
                <a:gd name="T15" fmla="*/ 6 h 11"/>
                <a:gd name="T16" fmla="*/ 11 w 13"/>
                <a:gd name="T17" fmla="*/ 9 h 11"/>
                <a:gd name="T18" fmla="*/ 6 w 13"/>
                <a:gd name="T19" fmla="*/ 11 h 11"/>
                <a:gd name="T20" fmla="*/ 6 w 13"/>
                <a:gd name="T21" fmla="*/ 11 h 11"/>
                <a:gd name="T22" fmla="*/ 2 w 13"/>
                <a:gd name="T23" fmla="*/ 9 h 11"/>
                <a:gd name="T24" fmla="*/ 0 w 13"/>
                <a:gd name="T25" fmla="*/ 6 h 11"/>
                <a:gd name="T26" fmla="*/ 0 w 13"/>
                <a:gd name="T27" fmla="*/ 6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11">
                  <a:moveTo>
                    <a:pt x="0" y="6"/>
                  </a:moveTo>
                  <a:lnTo>
                    <a:pt x="0" y="6"/>
                  </a:lnTo>
                  <a:lnTo>
                    <a:pt x="2" y="2"/>
                  </a:lnTo>
                  <a:lnTo>
                    <a:pt x="6" y="0"/>
                  </a:lnTo>
                  <a:lnTo>
                    <a:pt x="6" y="0"/>
                  </a:lnTo>
                  <a:lnTo>
                    <a:pt x="11" y="2"/>
                  </a:lnTo>
                  <a:lnTo>
                    <a:pt x="13" y="6"/>
                  </a:lnTo>
                  <a:lnTo>
                    <a:pt x="13" y="6"/>
                  </a:lnTo>
                  <a:lnTo>
                    <a:pt x="11" y="9"/>
                  </a:lnTo>
                  <a:lnTo>
                    <a:pt x="6" y="11"/>
                  </a:lnTo>
                  <a:lnTo>
                    <a:pt x="6" y="11"/>
                  </a:lnTo>
                  <a:lnTo>
                    <a:pt x="2" y="9"/>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245" name="Rectangle 696"/>
            <p:cNvSpPr>
              <a:spLocks noChangeArrowheads="1"/>
            </p:cNvSpPr>
            <p:nvPr/>
          </p:nvSpPr>
          <p:spPr bwMode="auto">
            <a:xfrm>
              <a:off x="5108575" y="3495676"/>
              <a:ext cx="147638" cy="381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246" name="Rectangle 697"/>
            <p:cNvSpPr>
              <a:spLocks noChangeArrowheads="1"/>
            </p:cNvSpPr>
            <p:nvPr/>
          </p:nvSpPr>
          <p:spPr bwMode="auto">
            <a:xfrm>
              <a:off x="5114925" y="3500438"/>
              <a:ext cx="3175"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247" name="Rectangle 698"/>
            <p:cNvSpPr>
              <a:spLocks noChangeArrowheads="1"/>
            </p:cNvSpPr>
            <p:nvPr/>
          </p:nvSpPr>
          <p:spPr bwMode="auto">
            <a:xfrm>
              <a:off x="5122862" y="3500438"/>
              <a:ext cx="4763"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248" name="Rectangle 699"/>
            <p:cNvSpPr>
              <a:spLocks noChangeArrowheads="1"/>
            </p:cNvSpPr>
            <p:nvPr/>
          </p:nvSpPr>
          <p:spPr bwMode="auto">
            <a:xfrm>
              <a:off x="5130800" y="3500438"/>
              <a:ext cx="4763"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249" name="Rectangle 700"/>
            <p:cNvSpPr>
              <a:spLocks noChangeArrowheads="1"/>
            </p:cNvSpPr>
            <p:nvPr/>
          </p:nvSpPr>
          <p:spPr bwMode="auto">
            <a:xfrm>
              <a:off x="5140325" y="3500438"/>
              <a:ext cx="3175"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250" name="Rectangle 701"/>
            <p:cNvSpPr>
              <a:spLocks noChangeArrowheads="1"/>
            </p:cNvSpPr>
            <p:nvPr/>
          </p:nvSpPr>
          <p:spPr bwMode="auto">
            <a:xfrm>
              <a:off x="5148262" y="3500438"/>
              <a:ext cx="3175"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251" name="Rectangle 702"/>
            <p:cNvSpPr>
              <a:spLocks noChangeArrowheads="1"/>
            </p:cNvSpPr>
            <p:nvPr/>
          </p:nvSpPr>
          <p:spPr bwMode="auto">
            <a:xfrm>
              <a:off x="5156200" y="3500438"/>
              <a:ext cx="1588"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252" name="Freeform 703"/>
            <p:cNvSpPr>
              <a:spLocks/>
            </p:cNvSpPr>
            <p:nvPr/>
          </p:nvSpPr>
          <p:spPr bwMode="auto">
            <a:xfrm>
              <a:off x="5232400" y="3508376"/>
              <a:ext cx="11113" cy="9525"/>
            </a:xfrm>
            <a:custGeom>
              <a:avLst/>
              <a:gdLst>
                <a:gd name="T0" fmla="*/ 0 w 13"/>
                <a:gd name="T1" fmla="*/ 7 h 12"/>
                <a:gd name="T2" fmla="*/ 0 w 13"/>
                <a:gd name="T3" fmla="*/ 7 h 12"/>
                <a:gd name="T4" fmla="*/ 2 w 13"/>
                <a:gd name="T5" fmla="*/ 1 h 12"/>
                <a:gd name="T6" fmla="*/ 6 w 13"/>
                <a:gd name="T7" fmla="*/ 0 h 12"/>
                <a:gd name="T8" fmla="*/ 6 w 13"/>
                <a:gd name="T9" fmla="*/ 0 h 12"/>
                <a:gd name="T10" fmla="*/ 11 w 13"/>
                <a:gd name="T11" fmla="*/ 1 h 12"/>
                <a:gd name="T12" fmla="*/ 13 w 13"/>
                <a:gd name="T13" fmla="*/ 7 h 12"/>
                <a:gd name="T14" fmla="*/ 13 w 13"/>
                <a:gd name="T15" fmla="*/ 7 h 12"/>
                <a:gd name="T16" fmla="*/ 11 w 13"/>
                <a:gd name="T17" fmla="*/ 10 h 12"/>
                <a:gd name="T18" fmla="*/ 6 w 13"/>
                <a:gd name="T19" fmla="*/ 12 h 12"/>
                <a:gd name="T20" fmla="*/ 6 w 13"/>
                <a:gd name="T21" fmla="*/ 12 h 12"/>
                <a:gd name="T22" fmla="*/ 2 w 13"/>
                <a:gd name="T23" fmla="*/ 10 h 12"/>
                <a:gd name="T24" fmla="*/ 0 w 13"/>
                <a:gd name="T25" fmla="*/ 7 h 12"/>
                <a:gd name="T26" fmla="*/ 0 w 13"/>
                <a:gd name="T27" fmla="*/ 7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12">
                  <a:moveTo>
                    <a:pt x="0" y="7"/>
                  </a:moveTo>
                  <a:lnTo>
                    <a:pt x="0" y="7"/>
                  </a:lnTo>
                  <a:lnTo>
                    <a:pt x="2" y="1"/>
                  </a:lnTo>
                  <a:lnTo>
                    <a:pt x="6" y="0"/>
                  </a:lnTo>
                  <a:lnTo>
                    <a:pt x="6" y="0"/>
                  </a:lnTo>
                  <a:lnTo>
                    <a:pt x="11" y="1"/>
                  </a:lnTo>
                  <a:lnTo>
                    <a:pt x="13" y="7"/>
                  </a:lnTo>
                  <a:lnTo>
                    <a:pt x="13" y="7"/>
                  </a:lnTo>
                  <a:lnTo>
                    <a:pt x="11" y="10"/>
                  </a:lnTo>
                  <a:lnTo>
                    <a:pt x="6" y="12"/>
                  </a:lnTo>
                  <a:lnTo>
                    <a:pt x="6" y="12"/>
                  </a:lnTo>
                  <a:lnTo>
                    <a:pt x="2" y="10"/>
                  </a:lnTo>
                  <a:lnTo>
                    <a:pt x="0" y="7"/>
                  </a:lnTo>
                  <a:lnTo>
                    <a:pt x="0" y="7"/>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253" name="Rectangle 704"/>
            <p:cNvSpPr>
              <a:spLocks noChangeArrowheads="1"/>
            </p:cNvSpPr>
            <p:nvPr/>
          </p:nvSpPr>
          <p:spPr bwMode="auto">
            <a:xfrm>
              <a:off x="5108575" y="3541713"/>
              <a:ext cx="147638" cy="396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254" name="Rectangle 705"/>
            <p:cNvSpPr>
              <a:spLocks noChangeArrowheads="1"/>
            </p:cNvSpPr>
            <p:nvPr/>
          </p:nvSpPr>
          <p:spPr bwMode="auto">
            <a:xfrm>
              <a:off x="5114925" y="3548063"/>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255" name="Rectangle 706"/>
            <p:cNvSpPr>
              <a:spLocks noChangeArrowheads="1"/>
            </p:cNvSpPr>
            <p:nvPr/>
          </p:nvSpPr>
          <p:spPr bwMode="auto">
            <a:xfrm>
              <a:off x="5122862" y="3548063"/>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256" name="Rectangle 707"/>
            <p:cNvSpPr>
              <a:spLocks noChangeArrowheads="1"/>
            </p:cNvSpPr>
            <p:nvPr/>
          </p:nvSpPr>
          <p:spPr bwMode="auto">
            <a:xfrm>
              <a:off x="5130800" y="3548063"/>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257" name="Rectangle 708"/>
            <p:cNvSpPr>
              <a:spLocks noChangeArrowheads="1"/>
            </p:cNvSpPr>
            <p:nvPr/>
          </p:nvSpPr>
          <p:spPr bwMode="auto">
            <a:xfrm>
              <a:off x="5140325" y="3548063"/>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258" name="Rectangle 709"/>
            <p:cNvSpPr>
              <a:spLocks noChangeArrowheads="1"/>
            </p:cNvSpPr>
            <p:nvPr/>
          </p:nvSpPr>
          <p:spPr bwMode="auto">
            <a:xfrm>
              <a:off x="5148262" y="3548063"/>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259" name="Rectangle 710"/>
            <p:cNvSpPr>
              <a:spLocks noChangeArrowheads="1"/>
            </p:cNvSpPr>
            <p:nvPr/>
          </p:nvSpPr>
          <p:spPr bwMode="auto">
            <a:xfrm>
              <a:off x="5156200" y="3548063"/>
              <a:ext cx="1588"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260" name="Freeform 711"/>
            <p:cNvSpPr>
              <a:spLocks/>
            </p:cNvSpPr>
            <p:nvPr/>
          </p:nvSpPr>
          <p:spPr bwMode="auto">
            <a:xfrm>
              <a:off x="5232400" y="3557588"/>
              <a:ext cx="11113" cy="9525"/>
            </a:xfrm>
            <a:custGeom>
              <a:avLst/>
              <a:gdLst>
                <a:gd name="T0" fmla="*/ 0 w 13"/>
                <a:gd name="T1" fmla="*/ 5 h 10"/>
                <a:gd name="T2" fmla="*/ 0 w 13"/>
                <a:gd name="T3" fmla="*/ 5 h 10"/>
                <a:gd name="T4" fmla="*/ 2 w 13"/>
                <a:gd name="T5" fmla="*/ 1 h 10"/>
                <a:gd name="T6" fmla="*/ 6 w 13"/>
                <a:gd name="T7" fmla="*/ 0 h 10"/>
                <a:gd name="T8" fmla="*/ 6 w 13"/>
                <a:gd name="T9" fmla="*/ 0 h 10"/>
                <a:gd name="T10" fmla="*/ 11 w 13"/>
                <a:gd name="T11" fmla="*/ 1 h 10"/>
                <a:gd name="T12" fmla="*/ 13 w 13"/>
                <a:gd name="T13" fmla="*/ 5 h 10"/>
                <a:gd name="T14" fmla="*/ 13 w 13"/>
                <a:gd name="T15" fmla="*/ 5 h 10"/>
                <a:gd name="T16" fmla="*/ 11 w 13"/>
                <a:gd name="T17" fmla="*/ 9 h 10"/>
                <a:gd name="T18" fmla="*/ 6 w 13"/>
                <a:gd name="T19" fmla="*/ 10 h 10"/>
                <a:gd name="T20" fmla="*/ 6 w 13"/>
                <a:gd name="T21" fmla="*/ 10 h 10"/>
                <a:gd name="T22" fmla="*/ 2 w 13"/>
                <a:gd name="T23" fmla="*/ 9 h 10"/>
                <a:gd name="T24" fmla="*/ 0 w 13"/>
                <a:gd name="T25" fmla="*/ 5 h 10"/>
                <a:gd name="T26" fmla="*/ 0 w 13"/>
                <a:gd name="T27" fmla="*/ 5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10">
                  <a:moveTo>
                    <a:pt x="0" y="5"/>
                  </a:moveTo>
                  <a:lnTo>
                    <a:pt x="0" y="5"/>
                  </a:lnTo>
                  <a:lnTo>
                    <a:pt x="2" y="1"/>
                  </a:lnTo>
                  <a:lnTo>
                    <a:pt x="6" y="0"/>
                  </a:lnTo>
                  <a:lnTo>
                    <a:pt x="6" y="0"/>
                  </a:lnTo>
                  <a:lnTo>
                    <a:pt x="11" y="1"/>
                  </a:lnTo>
                  <a:lnTo>
                    <a:pt x="13" y="5"/>
                  </a:lnTo>
                  <a:lnTo>
                    <a:pt x="13" y="5"/>
                  </a:lnTo>
                  <a:lnTo>
                    <a:pt x="11" y="9"/>
                  </a:lnTo>
                  <a:lnTo>
                    <a:pt x="6" y="10"/>
                  </a:lnTo>
                  <a:lnTo>
                    <a:pt x="6" y="10"/>
                  </a:lnTo>
                  <a:lnTo>
                    <a:pt x="2" y="9"/>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261" name="Rectangle 712"/>
            <p:cNvSpPr>
              <a:spLocks noChangeArrowheads="1"/>
            </p:cNvSpPr>
            <p:nvPr/>
          </p:nvSpPr>
          <p:spPr bwMode="auto">
            <a:xfrm>
              <a:off x="5108575" y="3592513"/>
              <a:ext cx="147638" cy="3651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262" name="Rectangle 713"/>
            <p:cNvSpPr>
              <a:spLocks noChangeArrowheads="1"/>
            </p:cNvSpPr>
            <p:nvPr/>
          </p:nvSpPr>
          <p:spPr bwMode="auto">
            <a:xfrm>
              <a:off x="5114925" y="3597276"/>
              <a:ext cx="3175" cy="2381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263" name="Rectangle 714"/>
            <p:cNvSpPr>
              <a:spLocks noChangeArrowheads="1"/>
            </p:cNvSpPr>
            <p:nvPr/>
          </p:nvSpPr>
          <p:spPr bwMode="auto">
            <a:xfrm>
              <a:off x="5122862" y="3597276"/>
              <a:ext cx="4763" cy="2381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264" name="Rectangle 715"/>
            <p:cNvSpPr>
              <a:spLocks noChangeArrowheads="1"/>
            </p:cNvSpPr>
            <p:nvPr/>
          </p:nvSpPr>
          <p:spPr bwMode="auto">
            <a:xfrm>
              <a:off x="5130800" y="3597276"/>
              <a:ext cx="4763" cy="2381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265" name="Rectangle 716"/>
            <p:cNvSpPr>
              <a:spLocks noChangeArrowheads="1"/>
            </p:cNvSpPr>
            <p:nvPr/>
          </p:nvSpPr>
          <p:spPr bwMode="auto">
            <a:xfrm>
              <a:off x="5140325" y="3597276"/>
              <a:ext cx="3175" cy="2381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266" name="Rectangle 717"/>
            <p:cNvSpPr>
              <a:spLocks noChangeArrowheads="1"/>
            </p:cNvSpPr>
            <p:nvPr/>
          </p:nvSpPr>
          <p:spPr bwMode="auto">
            <a:xfrm>
              <a:off x="5148262" y="3597276"/>
              <a:ext cx="3175" cy="2381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267" name="Rectangle 718"/>
            <p:cNvSpPr>
              <a:spLocks noChangeArrowheads="1"/>
            </p:cNvSpPr>
            <p:nvPr/>
          </p:nvSpPr>
          <p:spPr bwMode="auto">
            <a:xfrm>
              <a:off x="5156200" y="3597276"/>
              <a:ext cx="1588" cy="2381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268" name="Freeform 719"/>
            <p:cNvSpPr>
              <a:spLocks/>
            </p:cNvSpPr>
            <p:nvPr/>
          </p:nvSpPr>
          <p:spPr bwMode="auto">
            <a:xfrm>
              <a:off x="5232400" y="3605213"/>
              <a:ext cx="11113" cy="6350"/>
            </a:xfrm>
            <a:custGeom>
              <a:avLst/>
              <a:gdLst>
                <a:gd name="T0" fmla="*/ 0 w 13"/>
                <a:gd name="T1" fmla="*/ 5 h 9"/>
                <a:gd name="T2" fmla="*/ 0 w 13"/>
                <a:gd name="T3" fmla="*/ 5 h 9"/>
                <a:gd name="T4" fmla="*/ 2 w 13"/>
                <a:gd name="T5" fmla="*/ 2 h 9"/>
                <a:gd name="T6" fmla="*/ 6 w 13"/>
                <a:gd name="T7" fmla="*/ 0 h 9"/>
                <a:gd name="T8" fmla="*/ 6 w 13"/>
                <a:gd name="T9" fmla="*/ 0 h 9"/>
                <a:gd name="T10" fmla="*/ 11 w 13"/>
                <a:gd name="T11" fmla="*/ 2 h 9"/>
                <a:gd name="T12" fmla="*/ 13 w 13"/>
                <a:gd name="T13" fmla="*/ 5 h 9"/>
                <a:gd name="T14" fmla="*/ 13 w 13"/>
                <a:gd name="T15" fmla="*/ 5 h 9"/>
                <a:gd name="T16" fmla="*/ 11 w 13"/>
                <a:gd name="T17" fmla="*/ 7 h 9"/>
                <a:gd name="T18" fmla="*/ 6 w 13"/>
                <a:gd name="T19" fmla="*/ 9 h 9"/>
                <a:gd name="T20" fmla="*/ 6 w 13"/>
                <a:gd name="T21" fmla="*/ 9 h 9"/>
                <a:gd name="T22" fmla="*/ 2 w 13"/>
                <a:gd name="T23" fmla="*/ 7 h 9"/>
                <a:gd name="T24" fmla="*/ 0 w 13"/>
                <a:gd name="T25" fmla="*/ 5 h 9"/>
                <a:gd name="T26" fmla="*/ 0 w 13"/>
                <a:gd name="T27"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9">
                  <a:moveTo>
                    <a:pt x="0" y="5"/>
                  </a:moveTo>
                  <a:lnTo>
                    <a:pt x="0" y="5"/>
                  </a:lnTo>
                  <a:lnTo>
                    <a:pt x="2" y="2"/>
                  </a:lnTo>
                  <a:lnTo>
                    <a:pt x="6" y="0"/>
                  </a:lnTo>
                  <a:lnTo>
                    <a:pt x="6" y="0"/>
                  </a:lnTo>
                  <a:lnTo>
                    <a:pt x="11" y="2"/>
                  </a:lnTo>
                  <a:lnTo>
                    <a:pt x="13" y="5"/>
                  </a:lnTo>
                  <a:lnTo>
                    <a:pt x="13" y="5"/>
                  </a:lnTo>
                  <a:lnTo>
                    <a:pt x="11" y="7"/>
                  </a:lnTo>
                  <a:lnTo>
                    <a:pt x="6" y="9"/>
                  </a:lnTo>
                  <a:lnTo>
                    <a:pt x="6" y="9"/>
                  </a:lnTo>
                  <a:lnTo>
                    <a:pt x="2" y="7"/>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269" name="Rectangle 720"/>
            <p:cNvSpPr>
              <a:spLocks noChangeArrowheads="1"/>
            </p:cNvSpPr>
            <p:nvPr/>
          </p:nvSpPr>
          <p:spPr bwMode="auto">
            <a:xfrm>
              <a:off x="5108575" y="3638551"/>
              <a:ext cx="147638" cy="381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270" name="Rectangle 721"/>
            <p:cNvSpPr>
              <a:spLocks noChangeArrowheads="1"/>
            </p:cNvSpPr>
            <p:nvPr/>
          </p:nvSpPr>
          <p:spPr bwMode="auto">
            <a:xfrm>
              <a:off x="5114925" y="3643313"/>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271" name="Rectangle 722"/>
            <p:cNvSpPr>
              <a:spLocks noChangeArrowheads="1"/>
            </p:cNvSpPr>
            <p:nvPr/>
          </p:nvSpPr>
          <p:spPr bwMode="auto">
            <a:xfrm>
              <a:off x="5122862" y="3643313"/>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272" name="Rectangle 723"/>
            <p:cNvSpPr>
              <a:spLocks noChangeArrowheads="1"/>
            </p:cNvSpPr>
            <p:nvPr/>
          </p:nvSpPr>
          <p:spPr bwMode="auto">
            <a:xfrm>
              <a:off x="5130800" y="3643313"/>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273" name="Rectangle 724"/>
            <p:cNvSpPr>
              <a:spLocks noChangeArrowheads="1"/>
            </p:cNvSpPr>
            <p:nvPr/>
          </p:nvSpPr>
          <p:spPr bwMode="auto">
            <a:xfrm>
              <a:off x="5140325" y="3643313"/>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274" name="Rectangle 725"/>
            <p:cNvSpPr>
              <a:spLocks noChangeArrowheads="1"/>
            </p:cNvSpPr>
            <p:nvPr/>
          </p:nvSpPr>
          <p:spPr bwMode="auto">
            <a:xfrm>
              <a:off x="5148262" y="3643313"/>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275" name="Rectangle 726"/>
            <p:cNvSpPr>
              <a:spLocks noChangeArrowheads="1"/>
            </p:cNvSpPr>
            <p:nvPr/>
          </p:nvSpPr>
          <p:spPr bwMode="auto">
            <a:xfrm>
              <a:off x="5156200" y="3643313"/>
              <a:ext cx="1588"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276" name="Freeform 727"/>
            <p:cNvSpPr>
              <a:spLocks/>
            </p:cNvSpPr>
            <p:nvPr/>
          </p:nvSpPr>
          <p:spPr bwMode="auto">
            <a:xfrm>
              <a:off x="5232400" y="3652838"/>
              <a:ext cx="11113" cy="9525"/>
            </a:xfrm>
            <a:custGeom>
              <a:avLst/>
              <a:gdLst>
                <a:gd name="T0" fmla="*/ 0 w 13"/>
                <a:gd name="T1" fmla="*/ 6 h 13"/>
                <a:gd name="T2" fmla="*/ 0 w 13"/>
                <a:gd name="T3" fmla="*/ 6 h 13"/>
                <a:gd name="T4" fmla="*/ 2 w 13"/>
                <a:gd name="T5" fmla="*/ 2 h 13"/>
                <a:gd name="T6" fmla="*/ 6 w 13"/>
                <a:gd name="T7" fmla="*/ 0 h 13"/>
                <a:gd name="T8" fmla="*/ 6 w 13"/>
                <a:gd name="T9" fmla="*/ 0 h 13"/>
                <a:gd name="T10" fmla="*/ 11 w 13"/>
                <a:gd name="T11" fmla="*/ 2 h 13"/>
                <a:gd name="T12" fmla="*/ 13 w 13"/>
                <a:gd name="T13" fmla="*/ 6 h 13"/>
                <a:gd name="T14" fmla="*/ 13 w 13"/>
                <a:gd name="T15" fmla="*/ 6 h 13"/>
                <a:gd name="T16" fmla="*/ 11 w 13"/>
                <a:gd name="T17" fmla="*/ 11 h 13"/>
                <a:gd name="T18" fmla="*/ 6 w 13"/>
                <a:gd name="T19" fmla="*/ 13 h 13"/>
                <a:gd name="T20" fmla="*/ 6 w 13"/>
                <a:gd name="T21" fmla="*/ 13 h 13"/>
                <a:gd name="T22" fmla="*/ 2 w 13"/>
                <a:gd name="T23" fmla="*/ 11 h 13"/>
                <a:gd name="T24" fmla="*/ 0 w 13"/>
                <a:gd name="T25" fmla="*/ 6 h 13"/>
                <a:gd name="T26" fmla="*/ 0 w 13"/>
                <a:gd name="T27" fmla="*/ 6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13">
                  <a:moveTo>
                    <a:pt x="0" y="6"/>
                  </a:moveTo>
                  <a:lnTo>
                    <a:pt x="0" y="6"/>
                  </a:lnTo>
                  <a:lnTo>
                    <a:pt x="2" y="2"/>
                  </a:lnTo>
                  <a:lnTo>
                    <a:pt x="6" y="0"/>
                  </a:lnTo>
                  <a:lnTo>
                    <a:pt x="6" y="0"/>
                  </a:lnTo>
                  <a:lnTo>
                    <a:pt x="11" y="2"/>
                  </a:lnTo>
                  <a:lnTo>
                    <a:pt x="13" y="6"/>
                  </a:lnTo>
                  <a:lnTo>
                    <a:pt x="13" y="6"/>
                  </a:lnTo>
                  <a:lnTo>
                    <a:pt x="11" y="11"/>
                  </a:lnTo>
                  <a:lnTo>
                    <a:pt x="6" y="13"/>
                  </a:lnTo>
                  <a:lnTo>
                    <a:pt x="6" y="13"/>
                  </a:lnTo>
                  <a:lnTo>
                    <a:pt x="2" y="11"/>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277" name="Rectangle 728"/>
            <p:cNvSpPr>
              <a:spLocks noChangeArrowheads="1"/>
            </p:cNvSpPr>
            <p:nvPr/>
          </p:nvSpPr>
          <p:spPr bwMode="auto">
            <a:xfrm>
              <a:off x="5108575" y="3686176"/>
              <a:ext cx="147638" cy="381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278" name="Rectangle 729"/>
            <p:cNvSpPr>
              <a:spLocks noChangeArrowheads="1"/>
            </p:cNvSpPr>
            <p:nvPr/>
          </p:nvSpPr>
          <p:spPr bwMode="auto">
            <a:xfrm>
              <a:off x="5114925" y="3692526"/>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279" name="Rectangle 730"/>
            <p:cNvSpPr>
              <a:spLocks noChangeArrowheads="1"/>
            </p:cNvSpPr>
            <p:nvPr/>
          </p:nvSpPr>
          <p:spPr bwMode="auto">
            <a:xfrm>
              <a:off x="5122862" y="3692526"/>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280" name="Rectangle 731"/>
            <p:cNvSpPr>
              <a:spLocks noChangeArrowheads="1"/>
            </p:cNvSpPr>
            <p:nvPr/>
          </p:nvSpPr>
          <p:spPr bwMode="auto">
            <a:xfrm>
              <a:off x="5130800" y="3692526"/>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281" name="Rectangle 732"/>
            <p:cNvSpPr>
              <a:spLocks noChangeArrowheads="1"/>
            </p:cNvSpPr>
            <p:nvPr/>
          </p:nvSpPr>
          <p:spPr bwMode="auto">
            <a:xfrm>
              <a:off x="5140325" y="3692526"/>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282" name="Rectangle 733"/>
            <p:cNvSpPr>
              <a:spLocks noChangeArrowheads="1"/>
            </p:cNvSpPr>
            <p:nvPr/>
          </p:nvSpPr>
          <p:spPr bwMode="auto">
            <a:xfrm>
              <a:off x="5148262" y="3692526"/>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283" name="Rectangle 734"/>
            <p:cNvSpPr>
              <a:spLocks noChangeArrowheads="1"/>
            </p:cNvSpPr>
            <p:nvPr/>
          </p:nvSpPr>
          <p:spPr bwMode="auto">
            <a:xfrm>
              <a:off x="5156200" y="3692526"/>
              <a:ext cx="1588"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284" name="Freeform 735"/>
            <p:cNvSpPr>
              <a:spLocks/>
            </p:cNvSpPr>
            <p:nvPr/>
          </p:nvSpPr>
          <p:spPr bwMode="auto">
            <a:xfrm>
              <a:off x="5232400" y="3700463"/>
              <a:ext cx="11113" cy="9525"/>
            </a:xfrm>
            <a:custGeom>
              <a:avLst/>
              <a:gdLst>
                <a:gd name="T0" fmla="*/ 0 w 13"/>
                <a:gd name="T1" fmla="*/ 6 h 11"/>
                <a:gd name="T2" fmla="*/ 0 w 13"/>
                <a:gd name="T3" fmla="*/ 6 h 11"/>
                <a:gd name="T4" fmla="*/ 2 w 13"/>
                <a:gd name="T5" fmla="*/ 2 h 11"/>
                <a:gd name="T6" fmla="*/ 6 w 13"/>
                <a:gd name="T7" fmla="*/ 0 h 11"/>
                <a:gd name="T8" fmla="*/ 6 w 13"/>
                <a:gd name="T9" fmla="*/ 0 h 11"/>
                <a:gd name="T10" fmla="*/ 11 w 13"/>
                <a:gd name="T11" fmla="*/ 2 h 11"/>
                <a:gd name="T12" fmla="*/ 13 w 13"/>
                <a:gd name="T13" fmla="*/ 6 h 11"/>
                <a:gd name="T14" fmla="*/ 13 w 13"/>
                <a:gd name="T15" fmla="*/ 6 h 11"/>
                <a:gd name="T16" fmla="*/ 11 w 13"/>
                <a:gd name="T17" fmla="*/ 9 h 11"/>
                <a:gd name="T18" fmla="*/ 6 w 13"/>
                <a:gd name="T19" fmla="*/ 11 h 11"/>
                <a:gd name="T20" fmla="*/ 6 w 13"/>
                <a:gd name="T21" fmla="*/ 11 h 11"/>
                <a:gd name="T22" fmla="*/ 2 w 13"/>
                <a:gd name="T23" fmla="*/ 9 h 11"/>
                <a:gd name="T24" fmla="*/ 0 w 13"/>
                <a:gd name="T25" fmla="*/ 6 h 11"/>
                <a:gd name="T26" fmla="*/ 0 w 13"/>
                <a:gd name="T27" fmla="*/ 6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11">
                  <a:moveTo>
                    <a:pt x="0" y="6"/>
                  </a:moveTo>
                  <a:lnTo>
                    <a:pt x="0" y="6"/>
                  </a:lnTo>
                  <a:lnTo>
                    <a:pt x="2" y="2"/>
                  </a:lnTo>
                  <a:lnTo>
                    <a:pt x="6" y="0"/>
                  </a:lnTo>
                  <a:lnTo>
                    <a:pt x="6" y="0"/>
                  </a:lnTo>
                  <a:lnTo>
                    <a:pt x="11" y="2"/>
                  </a:lnTo>
                  <a:lnTo>
                    <a:pt x="13" y="6"/>
                  </a:lnTo>
                  <a:lnTo>
                    <a:pt x="13" y="6"/>
                  </a:lnTo>
                  <a:lnTo>
                    <a:pt x="11" y="9"/>
                  </a:lnTo>
                  <a:lnTo>
                    <a:pt x="6" y="11"/>
                  </a:lnTo>
                  <a:lnTo>
                    <a:pt x="6" y="11"/>
                  </a:lnTo>
                  <a:lnTo>
                    <a:pt x="2" y="9"/>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grpSp>
    </p:spTree>
    <p:extLst>
      <p:ext uri="{BB962C8B-B14F-4D97-AF65-F5344CB8AC3E}">
        <p14:creationId xmlns:p14="http://schemas.microsoft.com/office/powerpoint/2010/main" val="3130979194"/>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 </a:t>
            </a:r>
            <a:r>
              <a:rPr lang="en-US">
                <a:solidFill>
                  <a:schemeClr val="tx1"/>
                </a:solidFill>
                <a:latin typeface="Segoe UI Light" charset="0"/>
                <a:cs typeface="Segoe UI Light" charset="0"/>
              </a:rPr>
              <a:t>Get started with Azure App Service !</a:t>
            </a:r>
            <a:endParaRPr lang="en-US"/>
          </a:p>
        </p:txBody>
      </p:sp>
      <p:sp>
        <p:nvSpPr>
          <p:cNvPr id="4" name="Text Placeholder 3"/>
          <p:cNvSpPr>
            <a:spLocks noGrp="1"/>
          </p:cNvSpPr>
          <p:nvPr>
            <p:ph type="body" sz="quarter" idx="11"/>
          </p:nvPr>
        </p:nvSpPr>
        <p:spPr/>
        <p:txBody>
          <a:bodyPr/>
          <a:lstStyle/>
          <a:p>
            <a:pPr>
              <a:lnSpc>
                <a:spcPct val="100000"/>
              </a:lnSpc>
              <a:spcBef>
                <a:spcPts val="0"/>
              </a:spcBef>
              <a:spcAft>
                <a:spcPts val="1765"/>
              </a:spcAft>
            </a:pPr>
            <a:r>
              <a:rPr lang="en-US" sz="1765"/>
              <a:t>Build free (no credit card required!) apps today! </a:t>
            </a:r>
            <a:r>
              <a:rPr lang="en-US" sz="1765" b="1">
                <a:solidFill>
                  <a:schemeClr val="accent3">
                    <a:lumMod val="60000"/>
                    <a:lumOff val="40000"/>
                  </a:schemeClr>
                </a:solidFill>
              </a:rPr>
              <a:t>aka.ms/</a:t>
            </a:r>
            <a:r>
              <a:rPr lang="en-US" sz="1765" b="1" err="1">
                <a:solidFill>
                  <a:schemeClr val="accent3">
                    <a:lumMod val="60000"/>
                    <a:lumOff val="40000"/>
                  </a:schemeClr>
                </a:solidFill>
              </a:rPr>
              <a:t>tryappservice</a:t>
            </a:r>
            <a:endParaRPr lang="en-US" sz="1765" b="1">
              <a:solidFill>
                <a:schemeClr val="accent3">
                  <a:lumMod val="60000"/>
                  <a:lumOff val="40000"/>
                </a:schemeClr>
              </a:solidFill>
            </a:endParaRPr>
          </a:p>
          <a:p>
            <a:pPr>
              <a:lnSpc>
                <a:spcPct val="100000"/>
              </a:lnSpc>
              <a:spcBef>
                <a:spcPts val="0"/>
              </a:spcBef>
              <a:spcAft>
                <a:spcPts val="1765"/>
              </a:spcAft>
            </a:pPr>
            <a:r>
              <a:rPr lang="en-US" sz="1765"/>
              <a:t>Learn more and get free training at </a:t>
            </a:r>
            <a:r>
              <a:rPr lang="en-US" sz="1765" b="1">
                <a:solidFill>
                  <a:schemeClr val="accent3">
                    <a:lumMod val="60000"/>
                    <a:lumOff val="40000"/>
                  </a:schemeClr>
                </a:solidFill>
              </a:rPr>
              <a:t>http://azure.microsoft.com</a:t>
            </a:r>
            <a:r>
              <a:rPr lang="en-US" sz="1765"/>
              <a:t> </a:t>
            </a:r>
          </a:p>
          <a:p>
            <a:pPr>
              <a:lnSpc>
                <a:spcPct val="100000"/>
              </a:lnSpc>
              <a:spcBef>
                <a:spcPts val="0"/>
              </a:spcBef>
              <a:spcAft>
                <a:spcPts val="1765"/>
              </a:spcAft>
            </a:pPr>
            <a:r>
              <a:rPr lang="en-US" sz="1765"/>
              <a:t>Talk to your Microsoft rep about a free briefing or Fast Start* </a:t>
            </a:r>
            <a:br>
              <a:rPr lang="en-US" sz="1765"/>
            </a:br>
            <a:r>
              <a:rPr lang="en-US" sz="1765"/>
              <a:t>(*for Premier customers)  </a:t>
            </a:r>
          </a:p>
          <a:p>
            <a:pPr>
              <a:lnSpc>
                <a:spcPct val="100000"/>
              </a:lnSpc>
              <a:spcBef>
                <a:spcPts val="0"/>
              </a:spcBef>
              <a:spcAft>
                <a:spcPts val="1765"/>
              </a:spcAft>
            </a:pPr>
            <a:endParaRPr lang="en-US" sz="4705"/>
          </a:p>
          <a:p>
            <a:endParaRPr lang="en-US"/>
          </a:p>
        </p:txBody>
      </p:sp>
      <p:grpSp>
        <p:nvGrpSpPr>
          <p:cNvPr id="82" name="Group 81"/>
          <p:cNvGrpSpPr/>
          <p:nvPr/>
        </p:nvGrpSpPr>
        <p:grpSpPr>
          <a:xfrm>
            <a:off x="1800632" y="2980793"/>
            <a:ext cx="8590738" cy="3327061"/>
            <a:chOff x="13708063" y="7750175"/>
            <a:chExt cx="17978438" cy="6962776"/>
          </a:xfrm>
        </p:grpSpPr>
        <p:sp>
          <p:nvSpPr>
            <p:cNvPr id="83" name="Freeform 5"/>
            <p:cNvSpPr>
              <a:spLocks/>
            </p:cNvSpPr>
            <p:nvPr/>
          </p:nvSpPr>
          <p:spPr bwMode="auto">
            <a:xfrm>
              <a:off x="21028026" y="10280650"/>
              <a:ext cx="3781425" cy="3263900"/>
            </a:xfrm>
            <a:custGeom>
              <a:avLst/>
              <a:gdLst>
                <a:gd name="T0" fmla="*/ 992 w 1008"/>
                <a:gd name="T1" fmla="*/ 0 h 869"/>
                <a:gd name="T2" fmla="*/ 185 w 1008"/>
                <a:gd name="T3" fmla="*/ 0 h 869"/>
                <a:gd name="T4" fmla="*/ 169 w 1008"/>
                <a:gd name="T5" fmla="*/ 16 h 869"/>
                <a:gd name="T6" fmla="*/ 169 w 1008"/>
                <a:gd name="T7" fmla="*/ 452 h 869"/>
                <a:gd name="T8" fmla="*/ 138 w 1008"/>
                <a:gd name="T9" fmla="*/ 444 h 869"/>
                <a:gd name="T10" fmla="*/ 125 w 1008"/>
                <a:gd name="T11" fmla="*/ 441 h 869"/>
                <a:gd name="T12" fmla="*/ 115 w 1008"/>
                <a:gd name="T13" fmla="*/ 447 h 869"/>
                <a:gd name="T14" fmla="*/ 41 w 1008"/>
                <a:gd name="T15" fmla="*/ 766 h 869"/>
                <a:gd name="T16" fmla="*/ 88 w 1008"/>
                <a:gd name="T17" fmla="*/ 561 h 869"/>
                <a:gd name="T18" fmla="*/ 57 w 1008"/>
                <a:gd name="T19" fmla="*/ 511 h 869"/>
                <a:gd name="T20" fmla="*/ 3 w 1008"/>
                <a:gd name="T21" fmla="*/ 744 h 869"/>
                <a:gd name="T22" fmla="*/ 2 w 1008"/>
                <a:gd name="T23" fmla="*/ 744 h 869"/>
                <a:gd name="T24" fmla="*/ 2 w 1008"/>
                <a:gd name="T25" fmla="*/ 745 h 869"/>
                <a:gd name="T26" fmla="*/ 2 w 1008"/>
                <a:gd name="T27" fmla="*/ 745 h 869"/>
                <a:gd name="T28" fmla="*/ 2 w 1008"/>
                <a:gd name="T29" fmla="*/ 745 h 869"/>
                <a:gd name="T30" fmla="*/ 15 w 1008"/>
                <a:gd name="T31" fmla="*/ 802 h 869"/>
                <a:gd name="T32" fmla="*/ 6 w 1008"/>
                <a:gd name="T33" fmla="*/ 800 h 869"/>
                <a:gd name="T34" fmla="*/ 0 w 1008"/>
                <a:gd name="T35" fmla="*/ 825 h 869"/>
                <a:gd name="T36" fmla="*/ 188 w 1008"/>
                <a:gd name="T37" fmla="*/ 869 h 869"/>
                <a:gd name="T38" fmla="*/ 194 w 1008"/>
                <a:gd name="T39" fmla="*/ 844 h 869"/>
                <a:gd name="T40" fmla="*/ 188 w 1008"/>
                <a:gd name="T41" fmla="*/ 843 h 869"/>
                <a:gd name="T42" fmla="*/ 200 w 1008"/>
                <a:gd name="T43" fmla="*/ 826 h 869"/>
                <a:gd name="T44" fmla="*/ 201 w 1008"/>
                <a:gd name="T45" fmla="*/ 826 h 869"/>
                <a:gd name="T46" fmla="*/ 211 w 1008"/>
                <a:gd name="T47" fmla="*/ 820 h 869"/>
                <a:gd name="T48" fmla="*/ 262 w 1008"/>
                <a:gd name="T49" fmla="*/ 601 h 869"/>
                <a:gd name="T50" fmla="*/ 364 w 1008"/>
                <a:gd name="T51" fmla="*/ 634 h 869"/>
                <a:gd name="T52" fmla="*/ 364 w 1008"/>
                <a:gd name="T53" fmla="*/ 676 h 869"/>
                <a:gd name="T54" fmla="*/ 481 w 1008"/>
                <a:gd name="T55" fmla="*/ 676 h 869"/>
                <a:gd name="T56" fmla="*/ 481 w 1008"/>
                <a:gd name="T57" fmla="*/ 605 h 869"/>
                <a:gd name="T58" fmla="*/ 514 w 1008"/>
                <a:gd name="T59" fmla="*/ 582 h 869"/>
                <a:gd name="T60" fmla="*/ 673 w 1008"/>
                <a:gd name="T61" fmla="*/ 582 h 869"/>
                <a:gd name="T62" fmla="*/ 707 w 1008"/>
                <a:gd name="T63" fmla="*/ 605 h 869"/>
                <a:gd name="T64" fmla="*/ 706 w 1008"/>
                <a:gd name="T65" fmla="*/ 676 h 869"/>
                <a:gd name="T66" fmla="*/ 824 w 1008"/>
                <a:gd name="T67" fmla="*/ 676 h 869"/>
                <a:gd name="T68" fmla="*/ 824 w 1008"/>
                <a:gd name="T69" fmla="*/ 634 h 869"/>
                <a:gd name="T70" fmla="*/ 949 w 1008"/>
                <a:gd name="T71" fmla="*/ 594 h 869"/>
                <a:gd name="T72" fmla="*/ 967 w 1008"/>
                <a:gd name="T73" fmla="*/ 582 h 869"/>
                <a:gd name="T74" fmla="*/ 992 w 1008"/>
                <a:gd name="T75" fmla="*/ 582 h 869"/>
                <a:gd name="T76" fmla="*/ 1008 w 1008"/>
                <a:gd name="T77" fmla="*/ 565 h 869"/>
                <a:gd name="T78" fmla="*/ 1008 w 1008"/>
                <a:gd name="T79" fmla="*/ 16 h 869"/>
                <a:gd name="T80" fmla="*/ 992 w 1008"/>
                <a:gd name="T81" fmla="*/ 0 h 8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08" h="869">
                  <a:moveTo>
                    <a:pt x="992" y="0"/>
                  </a:moveTo>
                  <a:cubicBezTo>
                    <a:pt x="185" y="0"/>
                    <a:pt x="185" y="0"/>
                    <a:pt x="185" y="0"/>
                  </a:cubicBezTo>
                  <a:cubicBezTo>
                    <a:pt x="176" y="0"/>
                    <a:pt x="169" y="7"/>
                    <a:pt x="169" y="16"/>
                  </a:cubicBezTo>
                  <a:cubicBezTo>
                    <a:pt x="169" y="452"/>
                    <a:pt x="169" y="452"/>
                    <a:pt x="169" y="452"/>
                  </a:cubicBezTo>
                  <a:cubicBezTo>
                    <a:pt x="138" y="444"/>
                    <a:pt x="138" y="444"/>
                    <a:pt x="138" y="444"/>
                  </a:cubicBezTo>
                  <a:cubicBezTo>
                    <a:pt x="125" y="441"/>
                    <a:pt x="125" y="441"/>
                    <a:pt x="125" y="441"/>
                  </a:cubicBezTo>
                  <a:cubicBezTo>
                    <a:pt x="125" y="441"/>
                    <a:pt x="117" y="439"/>
                    <a:pt x="115" y="447"/>
                  </a:cubicBezTo>
                  <a:cubicBezTo>
                    <a:pt x="41" y="766"/>
                    <a:pt x="41" y="766"/>
                    <a:pt x="41" y="766"/>
                  </a:cubicBezTo>
                  <a:cubicBezTo>
                    <a:pt x="88" y="561"/>
                    <a:pt x="88" y="561"/>
                    <a:pt x="88" y="561"/>
                  </a:cubicBezTo>
                  <a:cubicBezTo>
                    <a:pt x="94" y="539"/>
                    <a:pt x="80" y="516"/>
                    <a:pt x="57" y="511"/>
                  </a:cubicBezTo>
                  <a:cubicBezTo>
                    <a:pt x="3" y="744"/>
                    <a:pt x="3" y="744"/>
                    <a:pt x="3" y="744"/>
                  </a:cubicBezTo>
                  <a:cubicBezTo>
                    <a:pt x="2" y="744"/>
                    <a:pt x="2" y="744"/>
                    <a:pt x="2" y="744"/>
                  </a:cubicBezTo>
                  <a:cubicBezTo>
                    <a:pt x="2" y="745"/>
                    <a:pt x="2" y="745"/>
                    <a:pt x="2" y="745"/>
                  </a:cubicBezTo>
                  <a:cubicBezTo>
                    <a:pt x="2" y="745"/>
                    <a:pt x="2" y="745"/>
                    <a:pt x="2" y="745"/>
                  </a:cubicBezTo>
                  <a:cubicBezTo>
                    <a:pt x="2" y="745"/>
                    <a:pt x="2" y="745"/>
                    <a:pt x="2" y="745"/>
                  </a:cubicBezTo>
                  <a:cubicBezTo>
                    <a:pt x="15" y="802"/>
                    <a:pt x="15" y="802"/>
                    <a:pt x="15" y="802"/>
                  </a:cubicBezTo>
                  <a:cubicBezTo>
                    <a:pt x="6" y="800"/>
                    <a:pt x="6" y="800"/>
                    <a:pt x="6" y="800"/>
                  </a:cubicBezTo>
                  <a:cubicBezTo>
                    <a:pt x="0" y="825"/>
                    <a:pt x="0" y="825"/>
                    <a:pt x="0" y="825"/>
                  </a:cubicBezTo>
                  <a:cubicBezTo>
                    <a:pt x="188" y="869"/>
                    <a:pt x="188" y="869"/>
                    <a:pt x="188" y="869"/>
                  </a:cubicBezTo>
                  <a:cubicBezTo>
                    <a:pt x="194" y="844"/>
                    <a:pt x="194" y="844"/>
                    <a:pt x="194" y="844"/>
                  </a:cubicBezTo>
                  <a:cubicBezTo>
                    <a:pt x="188" y="843"/>
                    <a:pt x="188" y="843"/>
                    <a:pt x="188" y="843"/>
                  </a:cubicBezTo>
                  <a:cubicBezTo>
                    <a:pt x="200" y="826"/>
                    <a:pt x="200" y="826"/>
                    <a:pt x="200" y="826"/>
                  </a:cubicBezTo>
                  <a:cubicBezTo>
                    <a:pt x="201" y="826"/>
                    <a:pt x="201" y="826"/>
                    <a:pt x="201" y="826"/>
                  </a:cubicBezTo>
                  <a:cubicBezTo>
                    <a:pt x="201" y="826"/>
                    <a:pt x="209" y="828"/>
                    <a:pt x="211" y="820"/>
                  </a:cubicBezTo>
                  <a:cubicBezTo>
                    <a:pt x="262" y="601"/>
                    <a:pt x="262" y="601"/>
                    <a:pt x="262" y="601"/>
                  </a:cubicBezTo>
                  <a:cubicBezTo>
                    <a:pt x="364" y="634"/>
                    <a:pt x="364" y="634"/>
                    <a:pt x="364" y="634"/>
                  </a:cubicBezTo>
                  <a:cubicBezTo>
                    <a:pt x="364" y="676"/>
                    <a:pt x="364" y="676"/>
                    <a:pt x="364" y="676"/>
                  </a:cubicBezTo>
                  <a:cubicBezTo>
                    <a:pt x="481" y="676"/>
                    <a:pt x="481" y="676"/>
                    <a:pt x="481" y="676"/>
                  </a:cubicBezTo>
                  <a:cubicBezTo>
                    <a:pt x="481" y="605"/>
                    <a:pt x="481" y="605"/>
                    <a:pt x="481" y="605"/>
                  </a:cubicBezTo>
                  <a:cubicBezTo>
                    <a:pt x="514" y="582"/>
                    <a:pt x="514" y="582"/>
                    <a:pt x="514" y="582"/>
                  </a:cubicBezTo>
                  <a:cubicBezTo>
                    <a:pt x="673" y="582"/>
                    <a:pt x="673" y="582"/>
                    <a:pt x="673" y="582"/>
                  </a:cubicBezTo>
                  <a:cubicBezTo>
                    <a:pt x="707" y="605"/>
                    <a:pt x="707" y="605"/>
                    <a:pt x="707" y="605"/>
                  </a:cubicBezTo>
                  <a:cubicBezTo>
                    <a:pt x="706" y="676"/>
                    <a:pt x="706" y="676"/>
                    <a:pt x="706" y="676"/>
                  </a:cubicBezTo>
                  <a:cubicBezTo>
                    <a:pt x="824" y="676"/>
                    <a:pt x="824" y="676"/>
                    <a:pt x="824" y="676"/>
                  </a:cubicBezTo>
                  <a:cubicBezTo>
                    <a:pt x="824" y="634"/>
                    <a:pt x="824" y="634"/>
                    <a:pt x="824" y="634"/>
                  </a:cubicBezTo>
                  <a:cubicBezTo>
                    <a:pt x="949" y="594"/>
                    <a:pt x="949" y="594"/>
                    <a:pt x="949" y="594"/>
                  </a:cubicBezTo>
                  <a:cubicBezTo>
                    <a:pt x="967" y="582"/>
                    <a:pt x="967" y="582"/>
                    <a:pt x="967" y="582"/>
                  </a:cubicBezTo>
                  <a:cubicBezTo>
                    <a:pt x="992" y="582"/>
                    <a:pt x="992" y="582"/>
                    <a:pt x="992" y="582"/>
                  </a:cubicBezTo>
                  <a:cubicBezTo>
                    <a:pt x="1001" y="582"/>
                    <a:pt x="1008" y="575"/>
                    <a:pt x="1008" y="565"/>
                  </a:cubicBezTo>
                  <a:cubicBezTo>
                    <a:pt x="1008" y="16"/>
                    <a:pt x="1008" y="16"/>
                    <a:pt x="1008" y="16"/>
                  </a:cubicBezTo>
                  <a:cubicBezTo>
                    <a:pt x="1008" y="7"/>
                    <a:pt x="1001" y="0"/>
                    <a:pt x="992" y="0"/>
                  </a:cubicBezTo>
                  <a:close/>
                </a:path>
              </a:pathLst>
            </a:custGeom>
            <a:solidFill>
              <a:srgbClr val="00153E"/>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39">
                <a:defRPr/>
              </a:pPr>
              <a:endParaRPr lang="en-US">
                <a:solidFill>
                  <a:srgbClr val="505050"/>
                </a:solidFill>
                <a:latin typeface="Segoe UI Light" charset="0"/>
              </a:endParaRPr>
            </a:p>
          </p:txBody>
        </p:sp>
        <p:sp>
          <p:nvSpPr>
            <p:cNvPr id="84" name="Freeform 6"/>
            <p:cNvSpPr>
              <a:spLocks/>
            </p:cNvSpPr>
            <p:nvPr/>
          </p:nvSpPr>
          <p:spPr bwMode="auto">
            <a:xfrm>
              <a:off x="21853526" y="13057188"/>
              <a:ext cx="107950" cy="165100"/>
            </a:xfrm>
            <a:custGeom>
              <a:avLst/>
              <a:gdLst>
                <a:gd name="T0" fmla="*/ 26 w 29"/>
                <a:gd name="T1" fmla="*/ 26 h 44"/>
                <a:gd name="T2" fmla="*/ 10 w 29"/>
                <a:gd name="T3" fmla="*/ 0 h 44"/>
                <a:gd name="T4" fmla="*/ 0 w 29"/>
                <a:gd name="T5" fmla="*/ 42 h 44"/>
                <a:gd name="T6" fmla="*/ 26 w 29"/>
                <a:gd name="T7" fmla="*/ 26 h 44"/>
              </a:gdLst>
              <a:ahLst/>
              <a:cxnLst>
                <a:cxn ang="0">
                  <a:pos x="T0" y="T1"/>
                </a:cxn>
                <a:cxn ang="0">
                  <a:pos x="T2" y="T3"/>
                </a:cxn>
                <a:cxn ang="0">
                  <a:pos x="T4" y="T5"/>
                </a:cxn>
                <a:cxn ang="0">
                  <a:pos x="T6" y="T7"/>
                </a:cxn>
              </a:cxnLst>
              <a:rect l="0" t="0" r="r" b="b"/>
              <a:pathLst>
                <a:path w="29" h="44">
                  <a:moveTo>
                    <a:pt x="26" y="26"/>
                  </a:moveTo>
                  <a:cubicBezTo>
                    <a:pt x="29" y="14"/>
                    <a:pt x="22" y="3"/>
                    <a:pt x="10" y="0"/>
                  </a:cubicBezTo>
                  <a:cubicBezTo>
                    <a:pt x="0" y="42"/>
                    <a:pt x="0" y="42"/>
                    <a:pt x="0" y="42"/>
                  </a:cubicBezTo>
                  <a:cubicBezTo>
                    <a:pt x="12" y="44"/>
                    <a:pt x="23" y="37"/>
                    <a:pt x="26" y="26"/>
                  </a:cubicBezTo>
                  <a:close/>
                </a:path>
              </a:pathLst>
            </a:custGeom>
            <a:solidFill>
              <a:srgbClr val="00153E"/>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39">
                <a:defRPr/>
              </a:pPr>
              <a:endParaRPr lang="en-US">
                <a:solidFill>
                  <a:srgbClr val="505050"/>
                </a:solidFill>
                <a:latin typeface="Segoe UI Light" charset="0"/>
              </a:endParaRPr>
            </a:p>
          </p:txBody>
        </p:sp>
        <p:sp>
          <p:nvSpPr>
            <p:cNvPr id="85" name="Freeform 7"/>
            <p:cNvSpPr>
              <a:spLocks/>
            </p:cNvSpPr>
            <p:nvPr/>
          </p:nvSpPr>
          <p:spPr bwMode="auto">
            <a:xfrm>
              <a:off x="21891626" y="12898438"/>
              <a:ext cx="107950" cy="169863"/>
            </a:xfrm>
            <a:custGeom>
              <a:avLst/>
              <a:gdLst>
                <a:gd name="T0" fmla="*/ 26 w 29"/>
                <a:gd name="T1" fmla="*/ 26 h 45"/>
                <a:gd name="T2" fmla="*/ 10 w 29"/>
                <a:gd name="T3" fmla="*/ 0 h 45"/>
                <a:gd name="T4" fmla="*/ 0 w 29"/>
                <a:gd name="T5" fmla="*/ 42 h 45"/>
                <a:gd name="T6" fmla="*/ 26 w 29"/>
                <a:gd name="T7" fmla="*/ 26 h 45"/>
              </a:gdLst>
              <a:ahLst/>
              <a:cxnLst>
                <a:cxn ang="0">
                  <a:pos x="T0" y="T1"/>
                </a:cxn>
                <a:cxn ang="0">
                  <a:pos x="T2" y="T3"/>
                </a:cxn>
                <a:cxn ang="0">
                  <a:pos x="T4" y="T5"/>
                </a:cxn>
                <a:cxn ang="0">
                  <a:pos x="T6" y="T7"/>
                </a:cxn>
              </a:cxnLst>
              <a:rect l="0" t="0" r="r" b="b"/>
              <a:pathLst>
                <a:path w="29" h="45">
                  <a:moveTo>
                    <a:pt x="26" y="26"/>
                  </a:moveTo>
                  <a:cubicBezTo>
                    <a:pt x="29" y="14"/>
                    <a:pt x="21" y="3"/>
                    <a:pt x="10" y="0"/>
                  </a:cubicBezTo>
                  <a:cubicBezTo>
                    <a:pt x="0" y="42"/>
                    <a:pt x="0" y="42"/>
                    <a:pt x="0" y="42"/>
                  </a:cubicBezTo>
                  <a:cubicBezTo>
                    <a:pt x="12" y="45"/>
                    <a:pt x="23" y="37"/>
                    <a:pt x="26" y="26"/>
                  </a:cubicBezTo>
                  <a:close/>
                </a:path>
              </a:pathLst>
            </a:custGeom>
            <a:solidFill>
              <a:srgbClr val="00153E"/>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39">
                <a:defRPr/>
              </a:pPr>
              <a:endParaRPr lang="en-US">
                <a:solidFill>
                  <a:srgbClr val="505050"/>
                </a:solidFill>
                <a:latin typeface="Segoe UI Light" charset="0"/>
              </a:endParaRPr>
            </a:p>
          </p:txBody>
        </p:sp>
        <p:sp>
          <p:nvSpPr>
            <p:cNvPr id="86" name="Freeform 8"/>
            <p:cNvSpPr>
              <a:spLocks/>
            </p:cNvSpPr>
            <p:nvPr/>
          </p:nvSpPr>
          <p:spPr bwMode="auto">
            <a:xfrm>
              <a:off x="21928138" y="12741275"/>
              <a:ext cx="104775" cy="169863"/>
            </a:xfrm>
            <a:custGeom>
              <a:avLst/>
              <a:gdLst>
                <a:gd name="T0" fmla="*/ 26 w 28"/>
                <a:gd name="T1" fmla="*/ 26 h 45"/>
                <a:gd name="T2" fmla="*/ 10 w 28"/>
                <a:gd name="T3" fmla="*/ 0 h 45"/>
                <a:gd name="T4" fmla="*/ 0 w 28"/>
                <a:gd name="T5" fmla="*/ 42 h 45"/>
                <a:gd name="T6" fmla="*/ 26 w 28"/>
                <a:gd name="T7" fmla="*/ 26 h 45"/>
              </a:gdLst>
              <a:ahLst/>
              <a:cxnLst>
                <a:cxn ang="0">
                  <a:pos x="T0" y="T1"/>
                </a:cxn>
                <a:cxn ang="0">
                  <a:pos x="T2" y="T3"/>
                </a:cxn>
                <a:cxn ang="0">
                  <a:pos x="T4" y="T5"/>
                </a:cxn>
                <a:cxn ang="0">
                  <a:pos x="T6" y="T7"/>
                </a:cxn>
              </a:cxnLst>
              <a:rect l="0" t="0" r="r" b="b"/>
              <a:pathLst>
                <a:path w="28" h="45">
                  <a:moveTo>
                    <a:pt x="26" y="26"/>
                  </a:moveTo>
                  <a:cubicBezTo>
                    <a:pt x="28" y="15"/>
                    <a:pt x="21" y="3"/>
                    <a:pt x="10" y="0"/>
                  </a:cubicBezTo>
                  <a:cubicBezTo>
                    <a:pt x="0" y="42"/>
                    <a:pt x="0" y="42"/>
                    <a:pt x="0" y="42"/>
                  </a:cubicBezTo>
                  <a:cubicBezTo>
                    <a:pt x="11" y="45"/>
                    <a:pt x="23" y="38"/>
                    <a:pt x="26" y="26"/>
                  </a:cubicBezTo>
                  <a:close/>
                </a:path>
              </a:pathLst>
            </a:custGeom>
            <a:solidFill>
              <a:srgbClr val="00153E"/>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39">
                <a:defRPr/>
              </a:pPr>
              <a:endParaRPr lang="en-US">
                <a:solidFill>
                  <a:srgbClr val="505050"/>
                </a:solidFill>
                <a:latin typeface="Segoe UI Light" charset="0"/>
              </a:endParaRPr>
            </a:p>
          </p:txBody>
        </p:sp>
        <p:sp>
          <p:nvSpPr>
            <p:cNvPr id="87" name="Freeform 9"/>
            <p:cNvSpPr>
              <a:spLocks/>
            </p:cNvSpPr>
            <p:nvPr/>
          </p:nvSpPr>
          <p:spPr bwMode="auto">
            <a:xfrm>
              <a:off x="21966238" y="12587288"/>
              <a:ext cx="104775" cy="165100"/>
            </a:xfrm>
            <a:custGeom>
              <a:avLst/>
              <a:gdLst>
                <a:gd name="T0" fmla="*/ 9 w 28"/>
                <a:gd name="T1" fmla="*/ 0 h 44"/>
                <a:gd name="T2" fmla="*/ 0 w 28"/>
                <a:gd name="T3" fmla="*/ 41 h 44"/>
                <a:gd name="T4" fmla="*/ 25 w 28"/>
                <a:gd name="T5" fmla="*/ 25 h 44"/>
                <a:gd name="T6" fmla="*/ 9 w 28"/>
                <a:gd name="T7" fmla="*/ 0 h 44"/>
              </a:gdLst>
              <a:ahLst/>
              <a:cxnLst>
                <a:cxn ang="0">
                  <a:pos x="T0" y="T1"/>
                </a:cxn>
                <a:cxn ang="0">
                  <a:pos x="T2" y="T3"/>
                </a:cxn>
                <a:cxn ang="0">
                  <a:pos x="T4" y="T5"/>
                </a:cxn>
                <a:cxn ang="0">
                  <a:pos x="T6" y="T7"/>
                </a:cxn>
              </a:cxnLst>
              <a:rect l="0" t="0" r="r" b="b"/>
              <a:pathLst>
                <a:path w="28" h="44">
                  <a:moveTo>
                    <a:pt x="9" y="0"/>
                  </a:moveTo>
                  <a:cubicBezTo>
                    <a:pt x="0" y="41"/>
                    <a:pt x="0" y="41"/>
                    <a:pt x="0" y="41"/>
                  </a:cubicBezTo>
                  <a:cubicBezTo>
                    <a:pt x="11" y="44"/>
                    <a:pt x="23" y="37"/>
                    <a:pt x="25" y="25"/>
                  </a:cubicBezTo>
                  <a:cubicBezTo>
                    <a:pt x="28" y="14"/>
                    <a:pt x="21" y="2"/>
                    <a:pt x="9" y="0"/>
                  </a:cubicBezTo>
                  <a:close/>
                </a:path>
              </a:pathLst>
            </a:custGeom>
            <a:solidFill>
              <a:srgbClr val="00153E"/>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39">
                <a:defRPr/>
              </a:pPr>
              <a:endParaRPr lang="en-US">
                <a:solidFill>
                  <a:srgbClr val="505050"/>
                </a:solidFill>
                <a:latin typeface="Segoe UI Light" charset="0"/>
              </a:endParaRPr>
            </a:p>
          </p:txBody>
        </p:sp>
        <p:sp>
          <p:nvSpPr>
            <p:cNvPr id="88" name="Freeform 10"/>
            <p:cNvSpPr>
              <a:spLocks/>
            </p:cNvSpPr>
            <p:nvPr/>
          </p:nvSpPr>
          <p:spPr bwMode="auto">
            <a:xfrm>
              <a:off x="22244051" y="12914313"/>
              <a:ext cx="619125" cy="1798638"/>
            </a:xfrm>
            <a:custGeom>
              <a:avLst/>
              <a:gdLst>
                <a:gd name="T0" fmla="*/ 0 w 390"/>
                <a:gd name="T1" fmla="*/ 1133 h 1133"/>
                <a:gd name="T2" fmla="*/ 309 w 390"/>
                <a:gd name="T3" fmla="*/ 1133 h 1133"/>
                <a:gd name="T4" fmla="*/ 390 w 390"/>
                <a:gd name="T5" fmla="*/ 0 h 1133"/>
                <a:gd name="T6" fmla="*/ 80 w 390"/>
                <a:gd name="T7" fmla="*/ 0 h 1133"/>
                <a:gd name="T8" fmla="*/ 0 w 390"/>
                <a:gd name="T9" fmla="*/ 1133 h 1133"/>
              </a:gdLst>
              <a:ahLst/>
              <a:cxnLst>
                <a:cxn ang="0">
                  <a:pos x="T0" y="T1"/>
                </a:cxn>
                <a:cxn ang="0">
                  <a:pos x="T2" y="T3"/>
                </a:cxn>
                <a:cxn ang="0">
                  <a:pos x="T4" y="T5"/>
                </a:cxn>
                <a:cxn ang="0">
                  <a:pos x="T6" y="T7"/>
                </a:cxn>
                <a:cxn ang="0">
                  <a:pos x="T8" y="T9"/>
                </a:cxn>
              </a:cxnLst>
              <a:rect l="0" t="0" r="r" b="b"/>
              <a:pathLst>
                <a:path w="390" h="1133">
                  <a:moveTo>
                    <a:pt x="0" y="1133"/>
                  </a:moveTo>
                  <a:lnTo>
                    <a:pt x="309" y="1133"/>
                  </a:lnTo>
                  <a:lnTo>
                    <a:pt x="390" y="0"/>
                  </a:lnTo>
                  <a:lnTo>
                    <a:pt x="80" y="0"/>
                  </a:lnTo>
                  <a:lnTo>
                    <a:pt x="0" y="1133"/>
                  </a:lnTo>
                  <a:close/>
                </a:path>
              </a:pathLst>
            </a:custGeom>
            <a:solidFill>
              <a:srgbClr val="00153E"/>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39">
                <a:defRPr/>
              </a:pPr>
              <a:endParaRPr lang="en-US">
                <a:solidFill>
                  <a:srgbClr val="505050"/>
                </a:solidFill>
                <a:latin typeface="Segoe UI Light" charset="0"/>
              </a:endParaRPr>
            </a:p>
          </p:txBody>
        </p:sp>
        <p:sp>
          <p:nvSpPr>
            <p:cNvPr id="89" name="Freeform 11"/>
            <p:cNvSpPr>
              <a:spLocks/>
            </p:cNvSpPr>
            <p:nvPr/>
          </p:nvSpPr>
          <p:spPr bwMode="auto">
            <a:xfrm>
              <a:off x="23647401" y="12914313"/>
              <a:ext cx="619125" cy="1798638"/>
            </a:xfrm>
            <a:custGeom>
              <a:avLst/>
              <a:gdLst>
                <a:gd name="T0" fmla="*/ 0 w 390"/>
                <a:gd name="T1" fmla="*/ 0 h 1133"/>
                <a:gd name="T2" fmla="*/ 80 w 390"/>
                <a:gd name="T3" fmla="*/ 1133 h 1133"/>
                <a:gd name="T4" fmla="*/ 390 w 390"/>
                <a:gd name="T5" fmla="*/ 1133 h 1133"/>
                <a:gd name="T6" fmla="*/ 312 w 390"/>
                <a:gd name="T7" fmla="*/ 0 h 1133"/>
                <a:gd name="T8" fmla="*/ 0 w 390"/>
                <a:gd name="T9" fmla="*/ 0 h 1133"/>
              </a:gdLst>
              <a:ahLst/>
              <a:cxnLst>
                <a:cxn ang="0">
                  <a:pos x="T0" y="T1"/>
                </a:cxn>
                <a:cxn ang="0">
                  <a:pos x="T2" y="T3"/>
                </a:cxn>
                <a:cxn ang="0">
                  <a:pos x="T4" y="T5"/>
                </a:cxn>
                <a:cxn ang="0">
                  <a:pos x="T6" y="T7"/>
                </a:cxn>
                <a:cxn ang="0">
                  <a:pos x="T8" y="T9"/>
                </a:cxn>
              </a:cxnLst>
              <a:rect l="0" t="0" r="r" b="b"/>
              <a:pathLst>
                <a:path w="390" h="1133">
                  <a:moveTo>
                    <a:pt x="0" y="0"/>
                  </a:moveTo>
                  <a:lnTo>
                    <a:pt x="80" y="1133"/>
                  </a:lnTo>
                  <a:lnTo>
                    <a:pt x="390" y="1133"/>
                  </a:lnTo>
                  <a:lnTo>
                    <a:pt x="312" y="0"/>
                  </a:lnTo>
                  <a:lnTo>
                    <a:pt x="0" y="0"/>
                  </a:lnTo>
                  <a:close/>
                </a:path>
              </a:pathLst>
            </a:custGeom>
            <a:solidFill>
              <a:srgbClr val="D2D2D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39">
                <a:defRPr/>
              </a:pPr>
              <a:endParaRPr lang="en-US">
                <a:solidFill>
                  <a:srgbClr val="505050"/>
                </a:solidFill>
                <a:latin typeface="Segoe UI Light" charset="0"/>
              </a:endParaRPr>
            </a:p>
          </p:txBody>
        </p:sp>
        <p:sp>
          <p:nvSpPr>
            <p:cNvPr id="90" name="Freeform 12"/>
            <p:cNvSpPr>
              <a:spLocks/>
            </p:cNvSpPr>
            <p:nvPr/>
          </p:nvSpPr>
          <p:spPr bwMode="auto">
            <a:xfrm>
              <a:off x="20742276" y="13373100"/>
              <a:ext cx="1025525" cy="1339850"/>
            </a:xfrm>
            <a:custGeom>
              <a:avLst/>
              <a:gdLst>
                <a:gd name="T0" fmla="*/ 0 w 646"/>
                <a:gd name="T1" fmla="*/ 844 h 844"/>
                <a:gd name="T2" fmla="*/ 501 w 646"/>
                <a:gd name="T3" fmla="*/ 844 h 844"/>
                <a:gd name="T4" fmla="*/ 646 w 646"/>
                <a:gd name="T5" fmla="*/ 113 h 844"/>
                <a:gd name="T6" fmla="*/ 159 w 646"/>
                <a:gd name="T7" fmla="*/ 0 h 844"/>
                <a:gd name="T8" fmla="*/ 0 w 646"/>
                <a:gd name="T9" fmla="*/ 844 h 844"/>
              </a:gdLst>
              <a:ahLst/>
              <a:cxnLst>
                <a:cxn ang="0">
                  <a:pos x="T0" y="T1"/>
                </a:cxn>
                <a:cxn ang="0">
                  <a:pos x="T2" y="T3"/>
                </a:cxn>
                <a:cxn ang="0">
                  <a:pos x="T4" y="T5"/>
                </a:cxn>
                <a:cxn ang="0">
                  <a:pos x="T6" y="T7"/>
                </a:cxn>
                <a:cxn ang="0">
                  <a:pos x="T8" y="T9"/>
                </a:cxn>
              </a:cxnLst>
              <a:rect l="0" t="0" r="r" b="b"/>
              <a:pathLst>
                <a:path w="646" h="844">
                  <a:moveTo>
                    <a:pt x="0" y="844"/>
                  </a:moveTo>
                  <a:lnTo>
                    <a:pt x="501" y="844"/>
                  </a:lnTo>
                  <a:lnTo>
                    <a:pt x="646" y="113"/>
                  </a:lnTo>
                  <a:lnTo>
                    <a:pt x="159" y="0"/>
                  </a:lnTo>
                  <a:lnTo>
                    <a:pt x="0" y="844"/>
                  </a:lnTo>
                  <a:close/>
                </a:path>
              </a:pathLst>
            </a:custGeom>
            <a:solidFill>
              <a:srgbClr val="00153E"/>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39">
                <a:defRPr/>
              </a:pPr>
              <a:endParaRPr lang="en-US">
                <a:solidFill>
                  <a:srgbClr val="505050"/>
                </a:solidFill>
                <a:latin typeface="Segoe UI Light" charset="0"/>
              </a:endParaRPr>
            </a:p>
          </p:txBody>
        </p:sp>
        <p:sp>
          <p:nvSpPr>
            <p:cNvPr id="91" name="Freeform 13"/>
            <p:cNvSpPr>
              <a:spLocks/>
            </p:cNvSpPr>
            <p:nvPr/>
          </p:nvSpPr>
          <p:spPr bwMode="auto">
            <a:xfrm>
              <a:off x="27012901" y="10975975"/>
              <a:ext cx="1090613" cy="1757363"/>
            </a:xfrm>
            <a:custGeom>
              <a:avLst/>
              <a:gdLst>
                <a:gd name="T0" fmla="*/ 201 w 291"/>
                <a:gd name="T1" fmla="*/ 441 h 468"/>
                <a:gd name="T2" fmla="*/ 195 w 291"/>
                <a:gd name="T3" fmla="*/ 468 h 468"/>
                <a:gd name="T4" fmla="*/ 0 w 291"/>
                <a:gd name="T5" fmla="*/ 419 h 468"/>
                <a:gd name="T6" fmla="*/ 7 w 291"/>
                <a:gd name="T7" fmla="*/ 392 h 468"/>
                <a:gd name="T8" fmla="*/ 13 w 291"/>
                <a:gd name="T9" fmla="*/ 394 h 468"/>
                <a:gd name="T10" fmla="*/ 10 w 291"/>
                <a:gd name="T11" fmla="*/ 372 h 468"/>
                <a:gd name="T12" fmla="*/ 8 w 291"/>
                <a:gd name="T13" fmla="*/ 372 h 468"/>
                <a:gd name="T14" fmla="*/ 2 w 291"/>
                <a:gd name="T15" fmla="*/ 361 h 468"/>
                <a:gd name="T16" fmla="*/ 87 w 291"/>
                <a:gd name="T17" fmla="*/ 8 h 468"/>
                <a:gd name="T18" fmla="*/ 97 w 291"/>
                <a:gd name="T19" fmla="*/ 2 h 468"/>
                <a:gd name="T20" fmla="*/ 247 w 291"/>
                <a:gd name="T21" fmla="*/ 40 h 468"/>
                <a:gd name="T22" fmla="*/ 261 w 291"/>
                <a:gd name="T23" fmla="*/ 43 h 468"/>
                <a:gd name="T24" fmla="*/ 267 w 291"/>
                <a:gd name="T25" fmla="*/ 54 h 468"/>
                <a:gd name="T26" fmla="*/ 182 w 291"/>
                <a:gd name="T27" fmla="*/ 407 h 468"/>
                <a:gd name="T28" fmla="*/ 172 w 291"/>
                <a:gd name="T29" fmla="*/ 413 h 468"/>
                <a:gd name="T30" fmla="*/ 93 w 291"/>
                <a:gd name="T31" fmla="*/ 393 h 468"/>
                <a:gd name="T32" fmla="*/ 172 w 291"/>
                <a:gd name="T33" fmla="*/ 413 h 468"/>
                <a:gd name="T34" fmla="*/ 182 w 291"/>
                <a:gd name="T35" fmla="*/ 407 h 468"/>
                <a:gd name="T36" fmla="*/ 238 w 291"/>
                <a:gd name="T37" fmla="*/ 175 h 468"/>
                <a:gd name="T38" fmla="*/ 291 w 291"/>
                <a:gd name="T39" fmla="*/ 142 h 468"/>
                <a:gd name="T40" fmla="*/ 231 w 291"/>
                <a:gd name="T41" fmla="*/ 390 h 468"/>
                <a:gd name="T42" fmla="*/ 231 w 291"/>
                <a:gd name="T43" fmla="*/ 390 h 468"/>
                <a:gd name="T44" fmla="*/ 231 w 291"/>
                <a:gd name="T45" fmla="*/ 390 h 468"/>
                <a:gd name="T46" fmla="*/ 231 w 291"/>
                <a:gd name="T47" fmla="*/ 390 h 468"/>
                <a:gd name="T48" fmla="*/ 231 w 291"/>
                <a:gd name="T49" fmla="*/ 390 h 468"/>
                <a:gd name="T50" fmla="*/ 192 w 291"/>
                <a:gd name="T51" fmla="*/ 439 h 468"/>
                <a:gd name="T52" fmla="*/ 201 w 291"/>
                <a:gd name="T53" fmla="*/ 441 h 4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91" h="468">
                  <a:moveTo>
                    <a:pt x="201" y="441"/>
                  </a:moveTo>
                  <a:cubicBezTo>
                    <a:pt x="195" y="468"/>
                    <a:pt x="195" y="468"/>
                    <a:pt x="195" y="468"/>
                  </a:cubicBezTo>
                  <a:cubicBezTo>
                    <a:pt x="0" y="419"/>
                    <a:pt x="0" y="419"/>
                    <a:pt x="0" y="419"/>
                  </a:cubicBezTo>
                  <a:cubicBezTo>
                    <a:pt x="7" y="392"/>
                    <a:pt x="7" y="392"/>
                    <a:pt x="7" y="392"/>
                  </a:cubicBezTo>
                  <a:cubicBezTo>
                    <a:pt x="13" y="394"/>
                    <a:pt x="13" y="394"/>
                    <a:pt x="13" y="394"/>
                  </a:cubicBezTo>
                  <a:cubicBezTo>
                    <a:pt x="10" y="372"/>
                    <a:pt x="10" y="372"/>
                    <a:pt x="10" y="372"/>
                  </a:cubicBezTo>
                  <a:cubicBezTo>
                    <a:pt x="8" y="372"/>
                    <a:pt x="8" y="372"/>
                    <a:pt x="8" y="372"/>
                  </a:cubicBezTo>
                  <a:cubicBezTo>
                    <a:pt x="8" y="372"/>
                    <a:pt x="0" y="370"/>
                    <a:pt x="2" y="361"/>
                  </a:cubicBezTo>
                  <a:cubicBezTo>
                    <a:pt x="87" y="8"/>
                    <a:pt x="87" y="8"/>
                    <a:pt x="87" y="8"/>
                  </a:cubicBezTo>
                  <a:cubicBezTo>
                    <a:pt x="87" y="8"/>
                    <a:pt x="89" y="0"/>
                    <a:pt x="97" y="2"/>
                  </a:cubicBezTo>
                  <a:cubicBezTo>
                    <a:pt x="247" y="40"/>
                    <a:pt x="247" y="40"/>
                    <a:pt x="247" y="40"/>
                  </a:cubicBezTo>
                  <a:cubicBezTo>
                    <a:pt x="261" y="43"/>
                    <a:pt x="261" y="43"/>
                    <a:pt x="261" y="43"/>
                  </a:cubicBezTo>
                  <a:cubicBezTo>
                    <a:pt x="261" y="43"/>
                    <a:pt x="269" y="45"/>
                    <a:pt x="267" y="54"/>
                  </a:cubicBezTo>
                  <a:cubicBezTo>
                    <a:pt x="182" y="407"/>
                    <a:pt x="182" y="407"/>
                    <a:pt x="182" y="407"/>
                  </a:cubicBezTo>
                  <a:cubicBezTo>
                    <a:pt x="182" y="407"/>
                    <a:pt x="180" y="415"/>
                    <a:pt x="172" y="413"/>
                  </a:cubicBezTo>
                  <a:cubicBezTo>
                    <a:pt x="93" y="393"/>
                    <a:pt x="93" y="393"/>
                    <a:pt x="93" y="393"/>
                  </a:cubicBezTo>
                  <a:cubicBezTo>
                    <a:pt x="172" y="413"/>
                    <a:pt x="172" y="413"/>
                    <a:pt x="172" y="413"/>
                  </a:cubicBezTo>
                  <a:cubicBezTo>
                    <a:pt x="180" y="415"/>
                    <a:pt x="182" y="407"/>
                    <a:pt x="182" y="407"/>
                  </a:cubicBezTo>
                  <a:cubicBezTo>
                    <a:pt x="238" y="175"/>
                    <a:pt x="238" y="175"/>
                    <a:pt x="238" y="175"/>
                  </a:cubicBezTo>
                  <a:cubicBezTo>
                    <a:pt x="244" y="151"/>
                    <a:pt x="267" y="136"/>
                    <a:pt x="291" y="142"/>
                  </a:cubicBezTo>
                  <a:cubicBezTo>
                    <a:pt x="231" y="390"/>
                    <a:pt x="231" y="390"/>
                    <a:pt x="231" y="390"/>
                  </a:cubicBezTo>
                  <a:cubicBezTo>
                    <a:pt x="231" y="390"/>
                    <a:pt x="231" y="390"/>
                    <a:pt x="231" y="390"/>
                  </a:cubicBezTo>
                  <a:cubicBezTo>
                    <a:pt x="231" y="390"/>
                    <a:pt x="231" y="390"/>
                    <a:pt x="231" y="390"/>
                  </a:cubicBezTo>
                  <a:cubicBezTo>
                    <a:pt x="231" y="390"/>
                    <a:pt x="231" y="390"/>
                    <a:pt x="231" y="390"/>
                  </a:cubicBezTo>
                  <a:cubicBezTo>
                    <a:pt x="231" y="390"/>
                    <a:pt x="231" y="390"/>
                    <a:pt x="231" y="390"/>
                  </a:cubicBezTo>
                  <a:cubicBezTo>
                    <a:pt x="192" y="439"/>
                    <a:pt x="192" y="439"/>
                    <a:pt x="192" y="439"/>
                  </a:cubicBezTo>
                  <a:lnTo>
                    <a:pt x="201" y="441"/>
                  </a:lnTo>
                  <a:close/>
                </a:path>
              </a:pathLst>
            </a:custGeom>
            <a:solidFill>
              <a:srgbClr val="00153E"/>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39">
                <a:defRPr/>
              </a:pPr>
              <a:endParaRPr lang="en-US">
                <a:solidFill>
                  <a:srgbClr val="505050"/>
                </a:solidFill>
                <a:latin typeface="Segoe UI Light" charset="0"/>
              </a:endParaRPr>
            </a:p>
          </p:txBody>
        </p:sp>
        <p:sp>
          <p:nvSpPr>
            <p:cNvPr id="92" name="Freeform 14"/>
            <p:cNvSpPr>
              <a:spLocks/>
            </p:cNvSpPr>
            <p:nvPr/>
          </p:nvSpPr>
          <p:spPr bwMode="auto">
            <a:xfrm>
              <a:off x="26382663" y="12542838"/>
              <a:ext cx="1395413" cy="2170113"/>
            </a:xfrm>
            <a:custGeom>
              <a:avLst/>
              <a:gdLst>
                <a:gd name="T0" fmla="*/ 378 w 879"/>
                <a:gd name="T1" fmla="*/ 0 h 1367"/>
                <a:gd name="T2" fmla="*/ 879 w 879"/>
                <a:gd name="T3" fmla="*/ 125 h 1367"/>
                <a:gd name="T4" fmla="*/ 527 w 879"/>
                <a:gd name="T5" fmla="*/ 1367 h 1367"/>
                <a:gd name="T6" fmla="*/ 0 w 879"/>
                <a:gd name="T7" fmla="*/ 1367 h 1367"/>
                <a:gd name="T8" fmla="*/ 378 w 879"/>
                <a:gd name="T9" fmla="*/ 0 h 1367"/>
              </a:gdLst>
              <a:ahLst/>
              <a:cxnLst>
                <a:cxn ang="0">
                  <a:pos x="T0" y="T1"/>
                </a:cxn>
                <a:cxn ang="0">
                  <a:pos x="T2" y="T3"/>
                </a:cxn>
                <a:cxn ang="0">
                  <a:pos x="T4" y="T5"/>
                </a:cxn>
                <a:cxn ang="0">
                  <a:pos x="T6" y="T7"/>
                </a:cxn>
                <a:cxn ang="0">
                  <a:pos x="T8" y="T9"/>
                </a:cxn>
              </a:cxnLst>
              <a:rect l="0" t="0" r="r" b="b"/>
              <a:pathLst>
                <a:path w="879" h="1367">
                  <a:moveTo>
                    <a:pt x="378" y="0"/>
                  </a:moveTo>
                  <a:lnTo>
                    <a:pt x="879" y="125"/>
                  </a:lnTo>
                  <a:lnTo>
                    <a:pt x="527" y="1367"/>
                  </a:lnTo>
                  <a:lnTo>
                    <a:pt x="0" y="1367"/>
                  </a:lnTo>
                  <a:lnTo>
                    <a:pt x="378" y="0"/>
                  </a:lnTo>
                  <a:close/>
                </a:path>
              </a:pathLst>
            </a:custGeom>
            <a:solidFill>
              <a:srgbClr val="00153E"/>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39">
                <a:defRPr/>
              </a:pPr>
              <a:endParaRPr lang="en-US">
                <a:solidFill>
                  <a:srgbClr val="505050"/>
                </a:solidFill>
                <a:latin typeface="Segoe UI Light" charset="0"/>
              </a:endParaRPr>
            </a:p>
          </p:txBody>
        </p:sp>
        <p:sp>
          <p:nvSpPr>
            <p:cNvPr id="93" name="Freeform 15"/>
            <p:cNvSpPr>
              <a:spLocks/>
            </p:cNvSpPr>
            <p:nvPr/>
          </p:nvSpPr>
          <p:spPr bwMode="auto">
            <a:xfrm>
              <a:off x="24449088" y="10975975"/>
              <a:ext cx="1130300" cy="1757363"/>
            </a:xfrm>
            <a:custGeom>
              <a:avLst/>
              <a:gdLst>
                <a:gd name="T0" fmla="*/ 93 w 301"/>
                <a:gd name="T1" fmla="*/ 441 h 468"/>
                <a:gd name="T2" fmla="*/ 99 w 301"/>
                <a:gd name="T3" fmla="*/ 468 h 468"/>
                <a:gd name="T4" fmla="*/ 301 w 301"/>
                <a:gd name="T5" fmla="*/ 419 h 468"/>
                <a:gd name="T6" fmla="*/ 295 w 301"/>
                <a:gd name="T7" fmla="*/ 392 h 468"/>
                <a:gd name="T8" fmla="*/ 288 w 301"/>
                <a:gd name="T9" fmla="*/ 394 h 468"/>
                <a:gd name="T10" fmla="*/ 291 w 301"/>
                <a:gd name="T11" fmla="*/ 372 h 468"/>
                <a:gd name="T12" fmla="*/ 293 w 301"/>
                <a:gd name="T13" fmla="*/ 372 h 468"/>
                <a:gd name="T14" fmla="*/ 299 w 301"/>
                <a:gd name="T15" fmla="*/ 361 h 468"/>
                <a:gd name="T16" fmla="*/ 211 w 301"/>
                <a:gd name="T17" fmla="*/ 8 h 468"/>
                <a:gd name="T18" fmla="*/ 201 w 301"/>
                <a:gd name="T19" fmla="*/ 2 h 468"/>
                <a:gd name="T20" fmla="*/ 46 w 301"/>
                <a:gd name="T21" fmla="*/ 40 h 468"/>
                <a:gd name="T22" fmla="*/ 31 w 301"/>
                <a:gd name="T23" fmla="*/ 43 h 468"/>
                <a:gd name="T24" fmla="*/ 25 w 301"/>
                <a:gd name="T25" fmla="*/ 54 h 468"/>
                <a:gd name="T26" fmla="*/ 113 w 301"/>
                <a:gd name="T27" fmla="*/ 407 h 468"/>
                <a:gd name="T28" fmla="*/ 123 w 301"/>
                <a:gd name="T29" fmla="*/ 413 h 468"/>
                <a:gd name="T30" fmla="*/ 206 w 301"/>
                <a:gd name="T31" fmla="*/ 393 h 468"/>
                <a:gd name="T32" fmla="*/ 123 w 301"/>
                <a:gd name="T33" fmla="*/ 413 h 468"/>
                <a:gd name="T34" fmla="*/ 113 w 301"/>
                <a:gd name="T35" fmla="*/ 407 h 468"/>
                <a:gd name="T36" fmla="*/ 55 w 301"/>
                <a:gd name="T37" fmla="*/ 175 h 468"/>
                <a:gd name="T38" fmla="*/ 0 w 301"/>
                <a:gd name="T39" fmla="*/ 142 h 468"/>
                <a:gd name="T40" fmla="*/ 62 w 301"/>
                <a:gd name="T41" fmla="*/ 390 h 468"/>
                <a:gd name="T42" fmla="*/ 62 w 301"/>
                <a:gd name="T43" fmla="*/ 390 h 468"/>
                <a:gd name="T44" fmla="*/ 62 w 301"/>
                <a:gd name="T45" fmla="*/ 390 h 468"/>
                <a:gd name="T46" fmla="*/ 62 w 301"/>
                <a:gd name="T47" fmla="*/ 390 h 468"/>
                <a:gd name="T48" fmla="*/ 62 w 301"/>
                <a:gd name="T49" fmla="*/ 390 h 468"/>
                <a:gd name="T50" fmla="*/ 102 w 301"/>
                <a:gd name="T51" fmla="*/ 439 h 468"/>
                <a:gd name="T52" fmla="*/ 93 w 301"/>
                <a:gd name="T53" fmla="*/ 441 h 4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01" h="468">
                  <a:moveTo>
                    <a:pt x="93" y="441"/>
                  </a:moveTo>
                  <a:cubicBezTo>
                    <a:pt x="99" y="468"/>
                    <a:pt x="99" y="468"/>
                    <a:pt x="99" y="468"/>
                  </a:cubicBezTo>
                  <a:cubicBezTo>
                    <a:pt x="301" y="419"/>
                    <a:pt x="301" y="419"/>
                    <a:pt x="301" y="419"/>
                  </a:cubicBezTo>
                  <a:cubicBezTo>
                    <a:pt x="295" y="392"/>
                    <a:pt x="295" y="392"/>
                    <a:pt x="295" y="392"/>
                  </a:cubicBezTo>
                  <a:cubicBezTo>
                    <a:pt x="288" y="394"/>
                    <a:pt x="288" y="394"/>
                    <a:pt x="288" y="394"/>
                  </a:cubicBezTo>
                  <a:cubicBezTo>
                    <a:pt x="291" y="372"/>
                    <a:pt x="291" y="372"/>
                    <a:pt x="291" y="372"/>
                  </a:cubicBezTo>
                  <a:cubicBezTo>
                    <a:pt x="293" y="372"/>
                    <a:pt x="293" y="372"/>
                    <a:pt x="293" y="372"/>
                  </a:cubicBezTo>
                  <a:cubicBezTo>
                    <a:pt x="293" y="372"/>
                    <a:pt x="301" y="370"/>
                    <a:pt x="299" y="361"/>
                  </a:cubicBezTo>
                  <a:cubicBezTo>
                    <a:pt x="211" y="8"/>
                    <a:pt x="211" y="8"/>
                    <a:pt x="211" y="8"/>
                  </a:cubicBezTo>
                  <a:cubicBezTo>
                    <a:pt x="211" y="8"/>
                    <a:pt x="209" y="0"/>
                    <a:pt x="201" y="2"/>
                  </a:cubicBezTo>
                  <a:cubicBezTo>
                    <a:pt x="46" y="40"/>
                    <a:pt x="46" y="40"/>
                    <a:pt x="46" y="40"/>
                  </a:cubicBezTo>
                  <a:cubicBezTo>
                    <a:pt x="31" y="43"/>
                    <a:pt x="31" y="43"/>
                    <a:pt x="31" y="43"/>
                  </a:cubicBezTo>
                  <a:cubicBezTo>
                    <a:pt x="31" y="43"/>
                    <a:pt x="23" y="45"/>
                    <a:pt x="25" y="54"/>
                  </a:cubicBezTo>
                  <a:cubicBezTo>
                    <a:pt x="113" y="407"/>
                    <a:pt x="113" y="407"/>
                    <a:pt x="113" y="407"/>
                  </a:cubicBezTo>
                  <a:cubicBezTo>
                    <a:pt x="113" y="407"/>
                    <a:pt x="115" y="415"/>
                    <a:pt x="123" y="413"/>
                  </a:cubicBezTo>
                  <a:cubicBezTo>
                    <a:pt x="206" y="393"/>
                    <a:pt x="206" y="393"/>
                    <a:pt x="206" y="393"/>
                  </a:cubicBezTo>
                  <a:cubicBezTo>
                    <a:pt x="123" y="413"/>
                    <a:pt x="123" y="413"/>
                    <a:pt x="123" y="413"/>
                  </a:cubicBezTo>
                  <a:cubicBezTo>
                    <a:pt x="115" y="415"/>
                    <a:pt x="113" y="407"/>
                    <a:pt x="113" y="407"/>
                  </a:cubicBezTo>
                  <a:cubicBezTo>
                    <a:pt x="55" y="175"/>
                    <a:pt x="55" y="175"/>
                    <a:pt x="55" y="175"/>
                  </a:cubicBezTo>
                  <a:cubicBezTo>
                    <a:pt x="49" y="151"/>
                    <a:pt x="24" y="136"/>
                    <a:pt x="0" y="142"/>
                  </a:cubicBezTo>
                  <a:cubicBezTo>
                    <a:pt x="62" y="390"/>
                    <a:pt x="62" y="390"/>
                    <a:pt x="62" y="390"/>
                  </a:cubicBezTo>
                  <a:cubicBezTo>
                    <a:pt x="62" y="390"/>
                    <a:pt x="62" y="390"/>
                    <a:pt x="62" y="390"/>
                  </a:cubicBezTo>
                  <a:cubicBezTo>
                    <a:pt x="62" y="390"/>
                    <a:pt x="62" y="390"/>
                    <a:pt x="62" y="390"/>
                  </a:cubicBezTo>
                  <a:cubicBezTo>
                    <a:pt x="62" y="390"/>
                    <a:pt x="62" y="390"/>
                    <a:pt x="62" y="390"/>
                  </a:cubicBezTo>
                  <a:cubicBezTo>
                    <a:pt x="62" y="390"/>
                    <a:pt x="62" y="390"/>
                    <a:pt x="62" y="390"/>
                  </a:cubicBezTo>
                  <a:cubicBezTo>
                    <a:pt x="102" y="439"/>
                    <a:pt x="102" y="439"/>
                    <a:pt x="102" y="439"/>
                  </a:cubicBezTo>
                  <a:lnTo>
                    <a:pt x="93" y="441"/>
                  </a:lnTo>
                  <a:close/>
                </a:path>
              </a:pathLst>
            </a:custGeom>
            <a:solidFill>
              <a:srgbClr val="00153E"/>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39">
                <a:defRPr/>
              </a:pPr>
              <a:endParaRPr lang="en-US">
                <a:solidFill>
                  <a:srgbClr val="505050"/>
                </a:solidFill>
                <a:latin typeface="Segoe UI Light" charset="0"/>
              </a:endParaRPr>
            </a:p>
          </p:txBody>
        </p:sp>
        <p:sp>
          <p:nvSpPr>
            <p:cNvPr id="94" name="Freeform 16"/>
            <p:cNvSpPr>
              <a:spLocks/>
            </p:cNvSpPr>
            <p:nvPr/>
          </p:nvSpPr>
          <p:spPr bwMode="auto">
            <a:xfrm>
              <a:off x="24787226" y="12542838"/>
              <a:ext cx="1447800" cy="2170113"/>
            </a:xfrm>
            <a:custGeom>
              <a:avLst/>
              <a:gdLst>
                <a:gd name="T0" fmla="*/ 520 w 912"/>
                <a:gd name="T1" fmla="*/ 0 h 1367"/>
                <a:gd name="T2" fmla="*/ 0 w 912"/>
                <a:gd name="T3" fmla="*/ 125 h 1367"/>
                <a:gd name="T4" fmla="*/ 364 w 912"/>
                <a:gd name="T5" fmla="*/ 1367 h 1367"/>
                <a:gd name="T6" fmla="*/ 912 w 912"/>
                <a:gd name="T7" fmla="*/ 1367 h 1367"/>
                <a:gd name="T8" fmla="*/ 520 w 912"/>
                <a:gd name="T9" fmla="*/ 0 h 1367"/>
              </a:gdLst>
              <a:ahLst/>
              <a:cxnLst>
                <a:cxn ang="0">
                  <a:pos x="T0" y="T1"/>
                </a:cxn>
                <a:cxn ang="0">
                  <a:pos x="T2" y="T3"/>
                </a:cxn>
                <a:cxn ang="0">
                  <a:pos x="T4" y="T5"/>
                </a:cxn>
                <a:cxn ang="0">
                  <a:pos x="T6" y="T7"/>
                </a:cxn>
                <a:cxn ang="0">
                  <a:pos x="T8" y="T9"/>
                </a:cxn>
              </a:cxnLst>
              <a:rect l="0" t="0" r="r" b="b"/>
              <a:pathLst>
                <a:path w="912" h="1367">
                  <a:moveTo>
                    <a:pt x="520" y="0"/>
                  </a:moveTo>
                  <a:lnTo>
                    <a:pt x="0" y="125"/>
                  </a:lnTo>
                  <a:lnTo>
                    <a:pt x="364" y="1367"/>
                  </a:lnTo>
                  <a:lnTo>
                    <a:pt x="912" y="1367"/>
                  </a:lnTo>
                  <a:lnTo>
                    <a:pt x="520" y="0"/>
                  </a:lnTo>
                  <a:close/>
                </a:path>
              </a:pathLst>
            </a:custGeom>
            <a:solidFill>
              <a:srgbClr val="00153E"/>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39">
                <a:defRPr/>
              </a:pPr>
              <a:endParaRPr lang="en-US">
                <a:solidFill>
                  <a:srgbClr val="505050"/>
                </a:solidFill>
                <a:latin typeface="Segoe UI Light" charset="0"/>
              </a:endParaRPr>
            </a:p>
          </p:txBody>
        </p:sp>
        <p:sp>
          <p:nvSpPr>
            <p:cNvPr id="95" name="Freeform 17"/>
            <p:cNvSpPr>
              <a:spLocks/>
            </p:cNvSpPr>
            <p:nvPr/>
          </p:nvSpPr>
          <p:spPr bwMode="auto">
            <a:xfrm>
              <a:off x="13993813" y="10280650"/>
              <a:ext cx="3781425" cy="3263900"/>
            </a:xfrm>
            <a:custGeom>
              <a:avLst/>
              <a:gdLst>
                <a:gd name="T0" fmla="*/ 992 w 1008"/>
                <a:gd name="T1" fmla="*/ 0 h 869"/>
                <a:gd name="T2" fmla="*/ 185 w 1008"/>
                <a:gd name="T3" fmla="*/ 0 h 869"/>
                <a:gd name="T4" fmla="*/ 169 w 1008"/>
                <a:gd name="T5" fmla="*/ 16 h 869"/>
                <a:gd name="T6" fmla="*/ 169 w 1008"/>
                <a:gd name="T7" fmla="*/ 452 h 869"/>
                <a:gd name="T8" fmla="*/ 138 w 1008"/>
                <a:gd name="T9" fmla="*/ 444 h 869"/>
                <a:gd name="T10" fmla="*/ 124 w 1008"/>
                <a:gd name="T11" fmla="*/ 441 h 869"/>
                <a:gd name="T12" fmla="*/ 115 w 1008"/>
                <a:gd name="T13" fmla="*/ 447 h 869"/>
                <a:gd name="T14" fmla="*/ 40 w 1008"/>
                <a:gd name="T15" fmla="*/ 766 h 869"/>
                <a:gd name="T16" fmla="*/ 88 w 1008"/>
                <a:gd name="T17" fmla="*/ 561 h 869"/>
                <a:gd name="T18" fmla="*/ 57 w 1008"/>
                <a:gd name="T19" fmla="*/ 511 h 869"/>
                <a:gd name="T20" fmla="*/ 2 w 1008"/>
                <a:gd name="T21" fmla="*/ 744 h 869"/>
                <a:gd name="T22" fmla="*/ 2 w 1008"/>
                <a:gd name="T23" fmla="*/ 744 h 869"/>
                <a:gd name="T24" fmla="*/ 2 w 1008"/>
                <a:gd name="T25" fmla="*/ 745 h 869"/>
                <a:gd name="T26" fmla="*/ 2 w 1008"/>
                <a:gd name="T27" fmla="*/ 745 h 869"/>
                <a:gd name="T28" fmla="*/ 2 w 1008"/>
                <a:gd name="T29" fmla="*/ 745 h 869"/>
                <a:gd name="T30" fmla="*/ 15 w 1008"/>
                <a:gd name="T31" fmla="*/ 802 h 869"/>
                <a:gd name="T32" fmla="*/ 6 w 1008"/>
                <a:gd name="T33" fmla="*/ 800 h 869"/>
                <a:gd name="T34" fmla="*/ 0 w 1008"/>
                <a:gd name="T35" fmla="*/ 825 h 869"/>
                <a:gd name="T36" fmla="*/ 188 w 1008"/>
                <a:gd name="T37" fmla="*/ 869 h 869"/>
                <a:gd name="T38" fmla="*/ 194 w 1008"/>
                <a:gd name="T39" fmla="*/ 844 h 869"/>
                <a:gd name="T40" fmla="*/ 188 w 1008"/>
                <a:gd name="T41" fmla="*/ 843 h 869"/>
                <a:gd name="T42" fmla="*/ 200 w 1008"/>
                <a:gd name="T43" fmla="*/ 826 h 869"/>
                <a:gd name="T44" fmla="*/ 201 w 1008"/>
                <a:gd name="T45" fmla="*/ 826 h 869"/>
                <a:gd name="T46" fmla="*/ 211 w 1008"/>
                <a:gd name="T47" fmla="*/ 820 h 869"/>
                <a:gd name="T48" fmla="*/ 262 w 1008"/>
                <a:gd name="T49" fmla="*/ 601 h 869"/>
                <a:gd name="T50" fmla="*/ 364 w 1008"/>
                <a:gd name="T51" fmla="*/ 634 h 869"/>
                <a:gd name="T52" fmla="*/ 364 w 1008"/>
                <a:gd name="T53" fmla="*/ 676 h 869"/>
                <a:gd name="T54" fmla="*/ 481 w 1008"/>
                <a:gd name="T55" fmla="*/ 676 h 869"/>
                <a:gd name="T56" fmla="*/ 481 w 1008"/>
                <a:gd name="T57" fmla="*/ 605 h 869"/>
                <a:gd name="T58" fmla="*/ 514 w 1008"/>
                <a:gd name="T59" fmla="*/ 582 h 869"/>
                <a:gd name="T60" fmla="*/ 673 w 1008"/>
                <a:gd name="T61" fmla="*/ 582 h 869"/>
                <a:gd name="T62" fmla="*/ 706 w 1008"/>
                <a:gd name="T63" fmla="*/ 605 h 869"/>
                <a:gd name="T64" fmla="*/ 706 w 1008"/>
                <a:gd name="T65" fmla="*/ 676 h 869"/>
                <a:gd name="T66" fmla="*/ 823 w 1008"/>
                <a:gd name="T67" fmla="*/ 676 h 869"/>
                <a:gd name="T68" fmla="*/ 824 w 1008"/>
                <a:gd name="T69" fmla="*/ 634 h 869"/>
                <a:gd name="T70" fmla="*/ 949 w 1008"/>
                <a:gd name="T71" fmla="*/ 594 h 869"/>
                <a:gd name="T72" fmla="*/ 967 w 1008"/>
                <a:gd name="T73" fmla="*/ 582 h 869"/>
                <a:gd name="T74" fmla="*/ 992 w 1008"/>
                <a:gd name="T75" fmla="*/ 582 h 869"/>
                <a:gd name="T76" fmla="*/ 1008 w 1008"/>
                <a:gd name="T77" fmla="*/ 565 h 869"/>
                <a:gd name="T78" fmla="*/ 1008 w 1008"/>
                <a:gd name="T79" fmla="*/ 16 h 869"/>
                <a:gd name="T80" fmla="*/ 992 w 1008"/>
                <a:gd name="T81" fmla="*/ 0 h 8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08" h="869">
                  <a:moveTo>
                    <a:pt x="992" y="0"/>
                  </a:moveTo>
                  <a:cubicBezTo>
                    <a:pt x="185" y="0"/>
                    <a:pt x="185" y="0"/>
                    <a:pt x="185" y="0"/>
                  </a:cubicBezTo>
                  <a:cubicBezTo>
                    <a:pt x="176" y="0"/>
                    <a:pt x="169" y="7"/>
                    <a:pt x="169" y="16"/>
                  </a:cubicBezTo>
                  <a:cubicBezTo>
                    <a:pt x="169" y="452"/>
                    <a:pt x="169" y="452"/>
                    <a:pt x="169" y="452"/>
                  </a:cubicBezTo>
                  <a:cubicBezTo>
                    <a:pt x="138" y="444"/>
                    <a:pt x="138" y="444"/>
                    <a:pt x="138" y="444"/>
                  </a:cubicBezTo>
                  <a:cubicBezTo>
                    <a:pt x="124" y="441"/>
                    <a:pt x="124" y="441"/>
                    <a:pt x="124" y="441"/>
                  </a:cubicBezTo>
                  <a:cubicBezTo>
                    <a:pt x="124" y="441"/>
                    <a:pt x="117" y="439"/>
                    <a:pt x="115" y="447"/>
                  </a:cubicBezTo>
                  <a:cubicBezTo>
                    <a:pt x="40" y="766"/>
                    <a:pt x="40" y="766"/>
                    <a:pt x="40" y="766"/>
                  </a:cubicBezTo>
                  <a:cubicBezTo>
                    <a:pt x="88" y="561"/>
                    <a:pt x="88" y="561"/>
                    <a:pt x="88" y="561"/>
                  </a:cubicBezTo>
                  <a:cubicBezTo>
                    <a:pt x="93" y="539"/>
                    <a:pt x="79" y="516"/>
                    <a:pt x="57" y="511"/>
                  </a:cubicBezTo>
                  <a:cubicBezTo>
                    <a:pt x="2" y="744"/>
                    <a:pt x="2" y="744"/>
                    <a:pt x="2" y="744"/>
                  </a:cubicBezTo>
                  <a:cubicBezTo>
                    <a:pt x="2" y="744"/>
                    <a:pt x="2" y="744"/>
                    <a:pt x="2" y="744"/>
                  </a:cubicBezTo>
                  <a:cubicBezTo>
                    <a:pt x="2" y="745"/>
                    <a:pt x="2" y="745"/>
                    <a:pt x="2" y="745"/>
                  </a:cubicBezTo>
                  <a:cubicBezTo>
                    <a:pt x="2" y="745"/>
                    <a:pt x="2" y="745"/>
                    <a:pt x="2" y="745"/>
                  </a:cubicBezTo>
                  <a:cubicBezTo>
                    <a:pt x="2" y="745"/>
                    <a:pt x="2" y="745"/>
                    <a:pt x="2" y="745"/>
                  </a:cubicBezTo>
                  <a:cubicBezTo>
                    <a:pt x="15" y="802"/>
                    <a:pt x="15" y="802"/>
                    <a:pt x="15" y="802"/>
                  </a:cubicBezTo>
                  <a:cubicBezTo>
                    <a:pt x="6" y="800"/>
                    <a:pt x="6" y="800"/>
                    <a:pt x="6" y="800"/>
                  </a:cubicBezTo>
                  <a:cubicBezTo>
                    <a:pt x="0" y="825"/>
                    <a:pt x="0" y="825"/>
                    <a:pt x="0" y="825"/>
                  </a:cubicBezTo>
                  <a:cubicBezTo>
                    <a:pt x="188" y="869"/>
                    <a:pt x="188" y="869"/>
                    <a:pt x="188" y="869"/>
                  </a:cubicBezTo>
                  <a:cubicBezTo>
                    <a:pt x="194" y="844"/>
                    <a:pt x="194" y="844"/>
                    <a:pt x="194" y="844"/>
                  </a:cubicBezTo>
                  <a:cubicBezTo>
                    <a:pt x="188" y="843"/>
                    <a:pt x="188" y="843"/>
                    <a:pt x="188" y="843"/>
                  </a:cubicBezTo>
                  <a:cubicBezTo>
                    <a:pt x="200" y="826"/>
                    <a:pt x="200" y="826"/>
                    <a:pt x="200" y="826"/>
                  </a:cubicBezTo>
                  <a:cubicBezTo>
                    <a:pt x="201" y="826"/>
                    <a:pt x="201" y="826"/>
                    <a:pt x="201" y="826"/>
                  </a:cubicBezTo>
                  <a:cubicBezTo>
                    <a:pt x="201" y="826"/>
                    <a:pt x="209" y="828"/>
                    <a:pt x="211" y="820"/>
                  </a:cubicBezTo>
                  <a:cubicBezTo>
                    <a:pt x="262" y="601"/>
                    <a:pt x="262" y="601"/>
                    <a:pt x="262" y="601"/>
                  </a:cubicBezTo>
                  <a:cubicBezTo>
                    <a:pt x="364" y="634"/>
                    <a:pt x="364" y="634"/>
                    <a:pt x="364" y="634"/>
                  </a:cubicBezTo>
                  <a:cubicBezTo>
                    <a:pt x="364" y="676"/>
                    <a:pt x="364" y="676"/>
                    <a:pt x="364" y="676"/>
                  </a:cubicBezTo>
                  <a:cubicBezTo>
                    <a:pt x="481" y="676"/>
                    <a:pt x="481" y="676"/>
                    <a:pt x="481" y="676"/>
                  </a:cubicBezTo>
                  <a:cubicBezTo>
                    <a:pt x="481" y="605"/>
                    <a:pt x="481" y="605"/>
                    <a:pt x="481" y="605"/>
                  </a:cubicBezTo>
                  <a:cubicBezTo>
                    <a:pt x="514" y="582"/>
                    <a:pt x="514" y="582"/>
                    <a:pt x="514" y="582"/>
                  </a:cubicBezTo>
                  <a:cubicBezTo>
                    <a:pt x="673" y="582"/>
                    <a:pt x="673" y="582"/>
                    <a:pt x="673" y="582"/>
                  </a:cubicBezTo>
                  <a:cubicBezTo>
                    <a:pt x="706" y="605"/>
                    <a:pt x="706" y="605"/>
                    <a:pt x="706" y="605"/>
                  </a:cubicBezTo>
                  <a:cubicBezTo>
                    <a:pt x="706" y="676"/>
                    <a:pt x="706" y="676"/>
                    <a:pt x="706" y="676"/>
                  </a:cubicBezTo>
                  <a:cubicBezTo>
                    <a:pt x="823" y="676"/>
                    <a:pt x="823" y="676"/>
                    <a:pt x="823" y="676"/>
                  </a:cubicBezTo>
                  <a:cubicBezTo>
                    <a:pt x="824" y="634"/>
                    <a:pt x="824" y="634"/>
                    <a:pt x="824" y="634"/>
                  </a:cubicBezTo>
                  <a:cubicBezTo>
                    <a:pt x="949" y="594"/>
                    <a:pt x="949" y="594"/>
                    <a:pt x="949" y="594"/>
                  </a:cubicBezTo>
                  <a:cubicBezTo>
                    <a:pt x="967" y="582"/>
                    <a:pt x="967" y="582"/>
                    <a:pt x="967" y="582"/>
                  </a:cubicBezTo>
                  <a:cubicBezTo>
                    <a:pt x="992" y="582"/>
                    <a:pt x="992" y="582"/>
                    <a:pt x="992" y="582"/>
                  </a:cubicBezTo>
                  <a:cubicBezTo>
                    <a:pt x="1001" y="582"/>
                    <a:pt x="1008" y="575"/>
                    <a:pt x="1008" y="565"/>
                  </a:cubicBezTo>
                  <a:cubicBezTo>
                    <a:pt x="1008" y="16"/>
                    <a:pt x="1008" y="16"/>
                    <a:pt x="1008" y="16"/>
                  </a:cubicBezTo>
                  <a:cubicBezTo>
                    <a:pt x="1008" y="7"/>
                    <a:pt x="1001" y="0"/>
                    <a:pt x="992" y="0"/>
                  </a:cubicBezTo>
                  <a:close/>
                </a:path>
              </a:pathLst>
            </a:custGeom>
            <a:solidFill>
              <a:srgbClr val="00153E"/>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39">
                <a:defRPr/>
              </a:pPr>
              <a:endParaRPr lang="en-US">
                <a:solidFill>
                  <a:srgbClr val="505050"/>
                </a:solidFill>
                <a:latin typeface="Segoe UI Light" charset="0"/>
              </a:endParaRPr>
            </a:p>
          </p:txBody>
        </p:sp>
        <p:sp>
          <p:nvSpPr>
            <p:cNvPr id="96" name="Freeform 18"/>
            <p:cNvSpPr>
              <a:spLocks/>
            </p:cNvSpPr>
            <p:nvPr/>
          </p:nvSpPr>
          <p:spPr bwMode="auto">
            <a:xfrm>
              <a:off x="14819313" y="13057188"/>
              <a:ext cx="107950" cy="165100"/>
            </a:xfrm>
            <a:custGeom>
              <a:avLst/>
              <a:gdLst>
                <a:gd name="T0" fmla="*/ 26 w 29"/>
                <a:gd name="T1" fmla="*/ 26 h 44"/>
                <a:gd name="T2" fmla="*/ 10 w 29"/>
                <a:gd name="T3" fmla="*/ 0 h 44"/>
                <a:gd name="T4" fmla="*/ 0 w 29"/>
                <a:gd name="T5" fmla="*/ 42 h 44"/>
                <a:gd name="T6" fmla="*/ 26 w 29"/>
                <a:gd name="T7" fmla="*/ 26 h 44"/>
              </a:gdLst>
              <a:ahLst/>
              <a:cxnLst>
                <a:cxn ang="0">
                  <a:pos x="T0" y="T1"/>
                </a:cxn>
                <a:cxn ang="0">
                  <a:pos x="T2" y="T3"/>
                </a:cxn>
                <a:cxn ang="0">
                  <a:pos x="T4" y="T5"/>
                </a:cxn>
                <a:cxn ang="0">
                  <a:pos x="T6" y="T7"/>
                </a:cxn>
              </a:cxnLst>
              <a:rect l="0" t="0" r="r" b="b"/>
              <a:pathLst>
                <a:path w="29" h="44">
                  <a:moveTo>
                    <a:pt x="26" y="26"/>
                  </a:moveTo>
                  <a:cubicBezTo>
                    <a:pt x="29" y="14"/>
                    <a:pt x="21" y="3"/>
                    <a:pt x="10" y="0"/>
                  </a:cubicBezTo>
                  <a:cubicBezTo>
                    <a:pt x="0" y="42"/>
                    <a:pt x="0" y="42"/>
                    <a:pt x="0" y="42"/>
                  </a:cubicBezTo>
                  <a:cubicBezTo>
                    <a:pt x="12" y="44"/>
                    <a:pt x="23" y="37"/>
                    <a:pt x="26" y="26"/>
                  </a:cubicBezTo>
                  <a:close/>
                </a:path>
              </a:pathLst>
            </a:custGeom>
            <a:solidFill>
              <a:srgbClr val="00153E"/>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39">
                <a:defRPr/>
              </a:pPr>
              <a:endParaRPr lang="en-US">
                <a:solidFill>
                  <a:srgbClr val="505050"/>
                </a:solidFill>
                <a:latin typeface="Segoe UI Light" charset="0"/>
              </a:endParaRPr>
            </a:p>
          </p:txBody>
        </p:sp>
        <p:sp>
          <p:nvSpPr>
            <p:cNvPr id="97" name="Freeform 19"/>
            <p:cNvSpPr>
              <a:spLocks/>
            </p:cNvSpPr>
            <p:nvPr/>
          </p:nvSpPr>
          <p:spPr bwMode="auto">
            <a:xfrm>
              <a:off x="14855826" y="12898438"/>
              <a:ext cx="104775" cy="169863"/>
            </a:xfrm>
            <a:custGeom>
              <a:avLst/>
              <a:gdLst>
                <a:gd name="T0" fmla="*/ 26 w 28"/>
                <a:gd name="T1" fmla="*/ 26 h 45"/>
                <a:gd name="T2" fmla="*/ 10 w 28"/>
                <a:gd name="T3" fmla="*/ 0 h 45"/>
                <a:gd name="T4" fmla="*/ 0 w 28"/>
                <a:gd name="T5" fmla="*/ 42 h 45"/>
                <a:gd name="T6" fmla="*/ 26 w 28"/>
                <a:gd name="T7" fmla="*/ 26 h 45"/>
              </a:gdLst>
              <a:ahLst/>
              <a:cxnLst>
                <a:cxn ang="0">
                  <a:pos x="T0" y="T1"/>
                </a:cxn>
                <a:cxn ang="0">
                  <a:pos x="T2" y="T3"/>
                </a:cxn>
                <a:cxn ang="0">
                  <a:pos x="T4" y="T5"/>
                </a:cxn>
                <a:cxn ang="0">
                  <a:pos x="T6" y="T7"/>
                </a:cxn>
              </a:cxnLst>
              <a:rect l="0" t="0" r="r" b="b"/>
              <a:pathLst>
                <a:path w="28" h="45">
                  <a:moveTo>
                    <a:pt x="26" y="26"/>
                  </a:moveTo>
                  <a:cubicBezTo>
                    <a:pt x="28" y="14"/>
                    <a:pt x="21" y="3"/>
                    <a:pt x="10" y="0"/>
                  </a:cubicBezTo>
                  <a:cubicBezTo>
                    <a:pt x="0" y="42"/>
                    <a:pt x="0" y="42"/>
                    <a:pt x="0" y="42"/>
                  </a:cubicBezTo>
                  <a:cubicBezTo>
                    <a:pt x="11" y="45"/>
                    <a:pt x="23" y="37"/>
                    <a:pt x="26" y="26"/>
                  </a:cubicBezTo>
                  <a:close/>
                </a:path>
              </a:pathLst>
            </a:custGeom>
            <a:solidFill>
              <a:srgbClr val="00153E"/>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39">
                <a:defRPr/>
              </a:pPr>
              <a:endParaRPr lang="en-US">
                <a:solidFill>
                  <a:srgbClr val="505050"/>
                </a:solidFill>
                <a:latin typeface="Segoe UI Light" charset="0"/>
              </a:endParaRPr>
            </a:p>
          </p:txBody>
        </p:sp>
        <p:sp>
          <p:nvSpPr>
            <p:cNvPr id="98" name="Freeform 20"/>
            <p:cNvSpPr>
              <a:spLocks/>
            </p:cNvSpPr>
            <p:nvPr/>
          </p:nvSpPr>
          <p:spPr bwMode="auto">
            <a:xfrm>
              <a:off x="14893926" y="12741275"/>
              <a:ext cx="104775" cy="169863"/>
            </a:xfrm>
            <a:custGeom>
              <a:avLst/>
              <a:gdLst>
                <a:gd name="T0" fmla="*/ 25 w 28"/>
                <a:gd name="T1" fmla="*/ 26 h 45"/>
                <a:gd name="T2" fmla="*/ 9 w 28"/>
                <a:gd name="T3" fmla="*/ 0 h 45"/>
                <a:gd name="T4" fmla="*/ 0 w 28"/>
                <a:gd name="T5" fmla="*/ 42 h 45"/>
                <a:gd name="T6" fmla="*/ 25 w 28"/>
                <a:gd name="T7" fmla="*/ 26 h 45"/>
              </a:gdLst>
              <a:ahLst/>
              <a:cxnLst>
                <a:cxn ang="0">
                  <a:pos x="T0" y="T1"/>
                </a:cxn>
                <a:cxn ang="0">
                  <a:pos x="T2" y="T3"/>
                </a:cxn>
                <a:cxn ang="0">
                  <a:pos x="T4" y="T5"/>
                </a:cxn>
                <a:cxn ang="0">
                  <a:pos x="T6" y="T7"/>
                </a:cxn>
              </a:cxnLst>
              <a:rect l="0" t="0" r="r" b="b"/>
              <a:pathLst>
                <a:path w="28" h="45">
                  <a:moveTo>
                    <a:pt x="25" y="26"/>
                  </a:moveTo>
                  <a:cubicBezTo>
                    <a:pt x="28" y="15"/>
                    <a:pt x="21" y="3"/>
                    <a:pt x="9" y="0"/>
                  </a:cubicBezTo>
                  <a:cubicBezTo>
                    <a:pt x="0" y="42"/>
                    <a:pt x="0" y="42"/>
                    <a:pt x="0" y="42"/>
                  </a:cubicBezTo>
                  <a:cubicBezTo>
                    <a:pt x="11" y="45"/>
                    <a:pt x="23" y="38"/>
                    <a:pt x="25" y="26"/>
                  </a:cubicBezTo>
                  <a:close/>
                </a:path>
              </a:pathLst>
            </a:custGeom>
            <a:solidFill>
              <a:srgbClr val="00153E"/>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39">
                <a:defRPr/>
              </a:pPr>
              <a:endParaRPr lang="en-US">
                <a:solidFill>
                  <a:srgbClr val="505050"/>
                </a:solidFill>
                <a:latin typeface="Segoe UI Light" charset="0"/>
              </a:endParaRPr>
            </a:p>
          </p:txBody>
        </p:sp>
        <p:sp>
          <p:nvSpPr>
            <p:cNvPr id="99" name="Freeform 21"/>
            <p:cNvSpPr>
              <a:spLocks/>
            </p:cNvSpPr>
            <p:nvPr/>
          </p:nvSpPr>
          <p:spPr bwMode="auto">
            <a:xfrm>
              <a:off x="14927263" y="12587288"/>
              <a:ext cx="109538" cy="165100"/>
            </a:xfrm>
            <a:custGeom>
              <a:avLst/>
              <a:gdLst>
                <a:gd name="T0" fmla="*/ 10 w 29"/>
                <a:gd name="T1" fmla="*/ 0 h 44"/>
                <a:gd name="T2" fmla="*/ 0 w 29"/>
                <a:gd name="T3" fmla="*/ 41 h 44"/>
                <a:gd name="T4" fmla="*/ 26 w 29"/>
                <a:gd name="T5" fmla="*/ 25 h 44"/>
                <a:gd name="T6" fmla="*/ 10 w 29"/>
                <a:gd name="T7" fmla="*/ 0 h 44"/>
              </a:gdLst>
              <a:ahLst/>
              <a:cxnLst>
                <a:cxn ang="0">
                  <a:pos x="T0" y="T1"/>
                </a:cxn>
                <a:cxn ang="0">
                  <a:pos x="T2" y="T3"/>
                </a:cxn>
                <a:cxn ang="0">
                  <a:pos x="T4" y="T5"/>
                </a:cxn>
                <a:cxn ang="0">
                  <a:pos x="T6" y="T7"/>
                </a:cxn>
              </a:cxnLst>
              <a:rect l="0" t="0" r="r" b="b"/>
              <a:pathLst>
                <a:path w="29" h="44">
                  <a:moveTo>
                    <a:pt x="10" y="0"/>
                  </a:moveTo>
                  <a:cubicBezTo>
                    <a:pt x="0" y="41"/>
                    <a:pt x="0" y="41"/>
                    <a:pt x="0" y="41"/>
                  </a:cubicBezTo>
                  <a:cubicBezTo>
                    <a:pt x="12" y="44"/>
                    <a:pt x="23" y="37"/>
                    <a:pt x="26" y="25"/>
                  </a:cubicBezTo>
                  <a:cubicBezTo>
                    <a:pt x="29" y="14"/>
                    <a:pt x="22" y="2"/>
                    <a:pt x="10" y="0"/>
                  </a:cubicBezTo>
                  <a:close/>
                </a:path>
              </a:pathLst>
            </a:custGeom>
            <a:solidFill>
              <a:srgbClr val="00153E"/>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39">
                <a:defRPr/>
              </a:pPr>
              <a:endParaRPr lang="en-US">
                <a:solidFill>
                  <a:srgbClr val="505050"/>
                </a:solidFill>
                <a:latin typeface="Segoe UI Light" charset="0"/>
              </a:endParaRPr>
            </a:p>
          </p:txBody>
        </p:sp>
        <p:sp>
          <p:nvSpPr>
            <p:cNvPr id="100" name="Freeform 22"/>
            <p:cNvSpPr>
              <a:spLocks/>
            </p:cNvSpPr>
            <p:nvPr/>
          </p:nvSpPr>
          <p:spPr bwMode="auto">
            <a:xfrm>
              <a:off x="15208251" y="12914313"/>
              <a:ext cx="619125" cy="1798638"/>
            </a:xfrm>
            <a:custGeom>
              <a:avLst/>
              <a:gdLst>
                <a:gd name="T0" fmla="*/ 0 w 390"/>
                <a:gd name="T1" fmla="*/ 1133 h 1133"/>
                <a:gd name="T2" fmla="*/ 310 w 390"/>
                <a:gd name="T3" fmla="*/ 1133 h 1133"/>
                <a:gd name="T4" fmla="*/ 390 w 390"/>
                <a:gd name="T5" fmla="*/ 0 h 1133"/>
                <a:gd name="T6" fmla="*/ 81 w 390"/>
                <a:gd name="T7" fmla="*/ 0 h 1133"/>
                <a:gd name="T8" fmla="*/ 0 w 390"/>
                <a:gd name="T9" fmla="*/ 1133 h 1133"/>
              </a:gdLst>
              <a:ahLst/>
              <a:cxnLst>
                <a:cxn ang="0">
                  <a:pos x="T0" y="T1"/>
                </a:cxn>
                <a:cxn ang="0">
                  <a:pos x="T2" y="T3"/>
                </a:cxn>
                <a:cxn ang="0">
                  <a:pos x="T4" y="T5"/>
                </a:cxn>
                <a:cxn ang="0">
                  <a:pos x="T6" y="T7"/>
                </a:cxn>
                <a:cxn ang="0">
                  <a:pos x="T8" y="T9"/>
                </a:cxn>
              </a:cxnLst>
              <a:rect l="0" t="0" r="r" b="b"/>
              <a:pathLst>
                <a:path w="390" h="1133">
                  <a:moveTo>
                    <a:pt x="0" y="1133"/>
                  </a:moveTo>
                  <a:lnTo>
                    <a:pt x="310" y="1133"/>
                  </a:lnTo>
                  <a:lnTo>
                    <a:pt x="390" y="0"/>
                  </a:lnTo>
                  <a:lnTo>
                    <a:pt x="81" y="0"/>
                  </a:lnTo>
                  <a:lnTo>
                    <a:pt x="0" y="1133"/>
                  </a:lnTo>
                  <a:close/>
                </a:path>
              </a:pathLst>
            </a:custGeom>
            <a:solidFill>
              <a:srgbClr val="00153E"/>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39">
                <a:defRPr/>
              </a:pPr>
              <a:endParaRPr lang="en-US">
                <a:solidFill>
                  <a:srgbClr val="505050"/>
                </a:solidFill>
                <a:latin typeface="Segoe UI Light" charset="0"/>
              </a:endParaRPr>
            </a:p>
          </p:txBody>
        </p:sp>
        <p:sp>
          <p:nvSpPr>
            <p:cNvPr id="101" name="Freeform 23"/>
            <p:cNvSpPr>
              <a:spLocks/>
            </p:cNvSpPr>
            <p:nvPr/>
          </p:nvSpPr>
          <p:spPr bwMode="auto">
            <a:xfrm>
              <a:off x="16611601" y="12914313"/>
              <a:ext cx="619125" cy="1798638"/>
            </a:xfrm>
            <a:custGeom>
              <a:avLst/>
              <a:gdLst>
                <a:gd name="T0" fmla="*/ 0 w 390"/>
                <a:gd name="T1" fmla="*/ 0 h 1133"/>
                <a:gd name="T2" fmla="*/ 81 w 390"/>
                <a:gd name="T3" fmla="*/ 1133 h 1133"/>
                <a:gd name="T4" fmla="*/ 390 w 390"/>
                <a:gd name="T5" fmla="*/ 1133 h 1133"/>
                <a:gd name="T6" fmla="*/ 312 w 390"/>
                <a:gd name="T7" fmla="*/ 0 h 1133"/>
                <a:gd name="T8" fmla="*/ 0 w 390"/>
                <a:gd name="T9" fmla="*/ 0 h 1133"/>
              </a:gdLst>
              <a:ahLst/>
              <a:cxnLst>
                <a:cxn ang="0">
                  <a:pos x="T0" y="T1"/>
                </a:cxn>
                <a:cxn ang="0">
                  <a:pos x="T2" y="T3"/>
                </a:cxn>
                <a:cxn ang="0">
                  <a:pos x="T4" y="T5"/>
                </a:cxn>
                <a:cxn ang="0">
                  <a:pos x="T6" y="T7"/>
                </a:cxn>
                <a:cxn ang="0">
                  <a:pos x="T8" y="T9"/>
                </a:cxn>
              </a:cxnLst>
              <a:rect l="0" t="0" r="r" b="b"/>
              <a:pathLst>
                <a:path w="390" h="1133">
                  <a:moveTo>
                    <a:pt x="0" y="0"/>
                  </a:moveTo>
                  <a:lnTo>
                    <a:pt x="81" y="1133"/>
                  </a:lnTo>
                  <a:lnTo>
                    <a:pt x="390" y="1133"/>
                  </a:lnTo>
                  <a:lnTo>
                    <a:pt x="312" y="0"/>
                  </a:lnTo>
                  <a:lnTo>
                    <a:pt x="0" y="0"/>
                  </a:lnTo>
                  <a:close/>
                </a:path>
              </a:pathLst>
            </a:custGeom>
            <a:solidFill>
              <a:srgbClr val="00153E"/>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39">
                <a:defRPr/>
              </a:pPr>
              <a:endParaRPr lang="en-US">
                <a:solidFill>
                  <a:srgbClr val="505050"/>
                </a:solidFill>
                <a:latin typeface="Segoe UI Light" charset="0"/>
              </a:endParaRPr>
            </a:p>
          </p:txBody>
        </p:sp>
        <p:sp>
          <p:nvSpPr>
            <p:cNvPr id="102" name="Freeform 24"/>
            <p:cNvSpPr>
              <a:spLocks/>
            </p:cNvSpPr>
            <p:nvPr/>
          </p:nvSpPr>
          <p:spPr bwMode="auto">
            <a:xfrm>
              <a:off x="13708063" y="13373100"/>
              <a:ext cx="1020763" cy="1339850"/>
            </a:xfrm>
            <a:custGeom>
              <a:avLst/>
              <a:gdLst>
                <a:gd name="T0" fmla="*/ 0 w 643"/>
                <a:gd name="T1" fmla="*/ 844 h 844"/>
                <a:gd name="T2" fmla="*/ 501 w 643"/>
                <a:gd name="T3" fmla="*/ 844 h 844"/>
                <a:gd name="T4" fmla="*/ 643 w 643"/>
                <a:gd name="T5" fmla="*/ 113 h 844"/>
                <a:gd name="T6" fmla="*/ 158 w 643"/>
                <a:gd name="T7" fmla="*/ 0 h 844"/>
                <a:gd name="T8" fmla="*/ 0 w 643"/>
                <a:gd name="T9" fmla="*/ 844 h 844"/>
              </a:gdLst>
              <a:ahLst/>
              <a:cxnLst>
                <a:cxn ang="0">
                  <a:pos x="T0" y="T1"/>
                </a:cxn>
                <a:cxn ang="0">
                  <a:pos x="T2" y="T3"/>
                </a:cxn>
                <a:cxn ang="0">
                  <a:pos x="T4" y="T5"/>
                </a:cxn>
                <a:cxn ang="0">
                  <a:pos x="T6" y="T7"/>
                </a:cxn>
                <a:cxn ang="0">
                  <a:pos x="T8" y="T9"/>
                </a:cxn>
              </a:cxnLst>
              <a:rect l="0" t="0" r="r" b="b"/>
              <a:pathLst>
                <a:path w="643" h="844">
                  <a:moveTo>
                    <a:pt x="0" y="844"/>
                  </a:moveTo>
                  <a:lnTo>
                    <a:pt x="501" y="844"/>
                  </a:lnTo>
                  <a:lnTo>
                    <a:pt x="643" y="113"/>
                  </a:lnTo>
                  <a:lnTo>
                    <a:pt x="158" y="0"/>
                  </a:lnTo>
                  <a:lnTo>
                    <a:pt x="0" y="844"/>
                  </a:lnTo>
                  <a:close/>
                </a:path>
              </a:pathLst>
            </a:custGeom>
            <a:solidFill>
              <a:srgbClr val="00153E"/>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39">
                <a:defRPr/>
              </a:pPr>
              <a:endParaRPr lang="en-US">
                <a:solidFill>
                  <a:srgbClr val="505050"/>
                </a:solidFill>
                <a:latin typeface="Segoe UI Light" charset="0"/>
              </a:endParaRPr>
            </a:p>
          </p:txBody>
        </p:sp>
        <p:sp>
          <p:nvSpPr>
            <p:cNvPr id="103" name="Freeform 25"/>
            <p:cNvSpPr>
              <a:spLocks/>
            </p:cNvSpPr>
            <p:nvPr/>
          </p:nvSpPr>
          <p:spPr bwMode="auto">
            <a:xfrm>
              <a:off x="17414876" y="10975975"/>
              <a:ext cx="1128713" cy="1757363"/>
            </a:xfrm>
            <a:custGeom>
              <a:avLst/>
              <a:gdLst>
                <a:gd name="T0" fmla="*/ 93 w 301"/>
                <a:gd name="T1" fmla="*/ 441 h 468"/>
                <a:gd name="T2" fmla="*/ 99 w 301"/>
                <a:gd name="T3" fmla="*/ 468 h 468"/>
                <a:gd name="T4" fmla="*/ 301 w 301"/>
                <a:gd name="T5" fmla="*/ 419 h 468"/>
                <a:gd name="T6" fmla="*/ 294 w 301"/>
                <a:gd name="T7" fmla="*/ 392 h 468"/>
                <a:gd name="T8" fmla="*/ 288 w 301"/>
                <a:gd name="T9" fmla="*/ 394 h 468"/>
                <a:gd name="T10" fmla="*/ 291 w 301"/>
                <a:gd name="T11" fmla="*/ 372 h 468"/>
                <a:gd name="T12" fmla="*/ 293 w 301"/>
                <a:gd name="T13" fmla="*/ 372 h 468"/>
                <a:gd name="T14" fmla="*/ 299 w 301"/>
                <a:gd name="T15" fmla="*/ 361 h 468"/>
                <a:gd name="T16" fmla="*/ 211 w 301"/>
                <a:gd name="T17" fmla="*/ 8 h 468"/>
                <a:gd name="T18" fmla="*/ 201 w 301"/>
                <a:gd name="T19" fmla="*/ 2 h 468"/>
                <a:gd name="T20" fmla="*/ 45 w 301"/>
                <a:gd name="T21" fmla="*/ 40 h 468"/>
                <a:gd name="T22" fmla="*/ 31 w 301"/>
                <a:gd name="T23" fmla="*/ 43 h 468"/>
                <a:gd name="T24" fmla="*/ 25 w 301"/>
                <a:gd name="T25" fmla="*/ 54 h 468"/>
                <a:gd name="T26" fmla="*/ 113 w 301"/>
                <a:gd name="T27" fmla="*/ 407 h 468"/>
                <a:gd name="T28" fmla="*/ 123 w 301"/>
                <a:gd name="T29" fmla="*/ 413 h 468"/>
                <a:gd name="T30" fmla="*/ 205 w 301"/>
                <a:gd name="T31" fmla="*/ 393 h 468"/>
                <a:gd name="T32" fmla="*/ 123 w 301"/>
                <a:gd name="T33" fmla="*/ 413 h 468"/>
                <a:gd name="T34" fmla="*/ 113 w 301"/>
                <a:gd name="T35" fmla="*/ 407 h 468"/>
                <a:gd name="T36" fmla="*/ 55 w 301"/>
                <a:gd name="T37" fmla="*/ 175 h 468"/>
                <a:gd name="T38" fmla="*/ 0 w 301"/>
                <a:gd name="T39" fmla="*/ 142 h 468"/>
                <a:gd name="T40" fmla="*/ 62 w 301"/>
                <a:gd name="T41" fmla="*/ 390 h 468"/>
                <a:gd name="T42" fmla="*/ 62 w 301"/>
                <a:gd name="T43" fmla="*/ 390 h 468"/>
                <a:gd name="T44" fmla="*/ 62 w 301"/>
                <a:gd name="T45" fmla="*/ 390 h 468"/>
                <a:gd name="T46" fmla="*/ 62 w 301"/>
                <a:gd name="T47" fmla="*/ 390 h 468"/>
                <a:gd name="T48" fmla="*/ 62 w 301"/>
                <a:gd name="T49" fmla="*/ 390 h 468"/>
                <a:gd name="T50" fmla="*/ 102 w 301"/>
                <a:gd name="T51" fmla="*/ 439 h 468"/>
                <a:gd name="T52" fmla="*/ 93 w 301"/>
                <a:gd name="T53" fmla="*/ 441 h 4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01" h="468">
                  <a:moveTo>
                    <a:pt x="93" y="441"/>
                  </a:moveTo>
                  <a:cubicBezTo>
                    <a:pt x="99" y="468"/>
                    <a:pt x="99" y="468"/>
                    <a:pt x="99" y="468"/>
                  </a:cubicBezTo>
                  <a:cubicBezTo>
                    <a:pt x="301" y="419"/>
                    <a:pt x="301" y="419"/>
                    <a:pt x="301" y="419"/>
                  </a:cubicBezTo>
                  <a:cubicBezTo>
                    <a:pt x="294" y="392"/>
                    <a:pt x="294" y="392"/>
                    <a:pt x="294" y="392"/>
                  </a:cubicBezTo>
                  <a:cubicBezTo>
                    <a:pt x="288" y="394"/>
                    <a:pt x="288" y="394"/>
                    <a:pt x="288" y="394"/>
                  </a:cubicBezTo>
                  <a:cubicBezTo>
                    <a:pt x="291" y="372"/>
                    <a:pt x="291" y="372"/>
                    <a:pt x="291" y="372"/>
                  </a:cubicBezTo>
                  <a:cubicBezTo>
                    <a:pt x="293" y="372"/>
                    <a:pt x="293" y="372"/>
                    <a:pt x="293" y="372"/>
                  </a:cubicBezTo>
                  <a:cubicBezTo>
                    <a:pt x="293" y="372"/>
                    <a:pt x="301" y="370"/>
                    <a:pt x="299" y="361"/>
                  </a:cubicBezTo>
                  <a:cubicBezTo>
                    <a:pt x="211" y="8"/>
                    <a:pt x="211" y="8"/>
                    <a:pt x="211" y="8"/>
                  </a:cubicBezTo>
                  <a:cubicBezTo>
                    <a:pt x="211" y="8"/>
                    <a:pt x="209" y="0"/>
                    <a:pt x="201" y="2"/>
                  </a:cubicBezTo>
                  <a:cubicBezTo>
                    <a:pt x="45" y="40"/>
                    <a:pt x="45" y="40"/>
                    <a:pt x="45" y="40"/>
                  </a:cubicBezTo>
                  <a:cubicBezTo>
                    <a:pt x="31" y="43"/>
                    <a:pt x="31" y="43"/>
                    <a:pt x="31" y="43"/>
                  </a:cubicBezTo>
                  <a:cubicBezTo>
                    <a:pt x="31" y="43"/>
                    <a:pt x="22" y="45"/>
                    <a:pt x="25" y="54"/>
                  </a:cubicBezTo>
                  <a:cubicBezTo>
                    <a:pt x="113" y="407"/>
                    <a:pt x="113" y="407"/>
                    <a:pt x="113" y="407"/>
                  </a:cubicBezTo>
                  <a:cubicBezTo>
                    <a:pt x="113" y="407"/>
                    <a:pt x="115" y="415"/>
                    <a:pt x="123" y="413"/>
                  </a:cubicBezTo>
                  <a:cubicBezTo>
                    <a:pt x="205" y="393"/>
                    <a:pt x="205" y="393"/>
                    <a:pt x="205" y="393"/>
                  </a:cubicBezTo>
                  <a:cubicBezTo>
                    <a:pt x="123" y="413"/>
                    <a:pt x="123" y="413"/>
                    <a:pt x="123" y="413"/>
                  </a:cubicBezTo>
                  <a:cubicBezTo>
                    <a:pt x="115" y="415"/>
                    <a:pt x="113" y="407"/>
                    <a:pt x="113" y="407"/>
                  </a:cubicBezTo>
                  <a:cubicBezTo>
                    <a:pt x="55" y="175"/>
                    <a:pt x="55" y="175"/>
                    <a:pt x="55" y="175"/>
                  </a:cubicBezTo>
                  <a:cubicBezTo>
                    <a:pt x="49" y="151"/>
                    <a:pt x="24" y="136"/>
                    <a:pt x="0" y="142"/>
                  </a:cubicBezTo>
                  <a:cubicBezTo>
                    <a:pt x="62" y="390"/>
                    <a:pt x="62" y="390"/>
                    <a:pt x="62" y="390"/>
                  </a:cubicBezTo>
                  <a:cubicBezTo>
                    <a:pt x="62" y="390"/>
                    <a:pt x="62" y="390"/>
                    <a:pt x="62" y="390"/>
                  </a:cubicBezTo>
                  <a:cubicBezTo>
                    <a:pt x="62" y="390"/>
                    <a:pt x="62" y="390"/>
                    <a:pt x="62" y="390"/>
                  </a:cubicBezTo>
                  <a:cubicBezTo>
                    <a:pt x="62" y="390"/>
                    <a:pt x="62" y="390"/>
                    <a:pt x="62" y="390"/>
                  </a:cubicBezTo>
                  <a:cubicBezTo>
                    <a:pt x="62" y="390"/>
                    <a:pt x="62" y="390"/>
                    <a:pt x="62" y="390"/>
                  </a:cubicBezTo>
                  <a:cubicBezTo>
                    <a:pt x="102" y="439"/>
                    <a:pt x="102" y="439"/>
                    <a:pt x="102" y="439"/>
                  </a:cubicBezTo>
                  <a:lnTo>
                    <a:pt x="93" y="441"/>
                  </a:lnTo>
                  <a:close/>
                </a:path>
              </a:pathLst>
            </a:custGeom>
            <a:solidFill>
              <a:srgbClr val="00153E"/>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39">
                <a:defRPr/>
              </a:pPr>
              <a:endParaRPr lang="en-US">
                <a:solidFill>
                  <a:srgbClr val="505050"/>
                </a:solidFill>
                <a:latin typeface="Segoe UI Light" charset="0"/>
              </a:endParaRPr>
            </a:p>
          </p:txBody>
        </p:sp>
        <p:sp>
          <p:nvSpPr>
            <p:cNvPr id="104" name="Freeform 26"/>
            <p:cNvSpPr>
              <a:spLocks/>
            </p:cNvSpPr>
            <p:nvPr/>
          </p:nvSpPr>
          <p:spPr bwMode="auto">
            <a:xfrm>
              <a:off x="17753013" y="12542838"/>
              <a:ext cx="1447800" cy="2170113"/>
            </a:xfrm>
            <a:custGeom>
              <a:avLst/>
              <a:gdLst>
                <a:gd name="T0" fmla="*/ 520 w 912"/>
                <a:gd name="T1" fmla="*/ 0 h 1367"/>
                <a:gd name="T2" fmla="*/ 0 w 912"/>
                <a:gd name="T3" fmla="*/ 125 h 1367"/>
                <a:gd name="T4" fmla="*/ 364 w 912"/>
                <a:gd name="T5" fmla="*/ 1367 h 1367"/>
                <a:gd name="T6" fmla="*/ 912 w 912"/>
                <a:gd name="T7" fmla="*/ 1367 h 1367"/>
                <a:gd name="T8" fmla="*/ 520 w 912"/>
                <a:gd name="T9" fmla="*/ 0 h 1367"/>
              </a:gdLst>
              <a:ahLst/>
              <a:cxnLst>
                <a:cxn ang="0">
                  <a:pos x="T0" y="T1"/>
                </a:cxn>
                <a:cxn ang="0">
                  <a:pos x="T2" y="T3"/>
                </a:cxn>
                <a:cxn ang="0">
                  <a:pos x="T4" y="T5"/>
                </a:cxn>
                <a:cxn ang="0">
                  <a:pos x="T6" y="T7"/>
                </a:cxn>
                <a:cxn ang="0">
                  <a:pos x="T8" y="T9"/>
                </a:cxn>
              </a:cxnLst>
              <a:rect l="0" t="0" r="r" b="b"/>
              <a:pathLst>
                <a:path w="912" h="1367">
                  <a:moveTo>
                    <a:pt x="520" y="0"/>
                  </a:moveTo>
                  <a:lnTo>
                    <a:pt x="0" y="125"/>
                  </a:lnTo>
                  <a:lnTo>
                    <a:pt x="364" y="1367"/>
                  </a:lnTo>
                  <a:lnTo>
                    <a:pt x="912" y="1367"/>
                  </a:lnTo>
                  <a:lnTo>
                    <a:pt x="520" y="0"/>
                  </a:lnTo>
                  <a:close/>
                </a:path>
              </a:pathLst>
            </a:custGeom>
            <a:solidFill>
              <a:srgbClr val="00153E"/>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39">
                <a:defRPr/>
              </a:pPr>
              <a:endParaRPr lang="en-US">
                <a:solidFill>
                  <a:srgbClr val="505050"/>
                </a:solidFill>
                <a:latin typeface="Segoe UI Light" charset="0"/>
              </a:endParaRPr>
            </a:p>
          </p:txBody>
        </p:sp>
        <p:sp>
          <p:nvSpPr>
            <p:cNvPr id="105" name="Freeform 27"/>
            <p:cNvSpPr>
              <a:spLocks/>
            </p:cNvSpPr>
            <p:nvPr/>
          </p:nvSpPr>
          <p:spPr bwMode="auto">
            <a:xfrm>
              <a:off x="20015201" y="10950575"/>
              <a:ext cx="1216025" cy="1757363"/>
            </a:xfrm>
            <a:custGeom>
              <a:avLst/>
              <a:gdLst>
                <a:gd name="T0" fmla="*/ 225 w 324"/>
                <a:gd name="T1" fmla="*/ 441 h 468"/>
                <a:gd name="T2" fmla="*/ 217 w 324"/>
                <a:gd name="T3" fmla="*/ 468 h 468"/>
                <a:gd name="T4" fmla="*/ 1 w 324"/>
                <a:gd name="T5" fmla="*/ 419 h 468"/>
                <a:gd name="T6" fmla="*/ 8 w 324"/>
                <a:gd name="T7" fmla="*/ 392 h 468"/>
                <a:gd name="T8" fmla="*/ 14 w 324"/>
                <a:gd name="T9" fmla="*/ 394 h 468"/>
                <a:gd name="T10" fmla="*/ 11 w 324"/>
                <a:gd name="T11" fmla="*/ 372 h 468"/>
                <a:gd name="T12" fmla="*/ 10 w 324"/>
                <a:gd name="T13" fmla="*/ 372 h 468"/>
                <a:gd name="T14" fmla="*/ 3 w 324"/>
                <a:gd name="T15" fmla="*/ 361 h 468"/>
                <a:gd name="T16" fmla="*/ 97 w 324"/>
                <a:gd name="T17" fmla="*/ 8 h 468"/>
                <a:gd name="T18" fmla="*/ 109 w 324"/>
                <a:gd name="T19" fmla="*/ 2 h 468"/>
                <a:gd name="T20" fmla="*/ 275 w 324"/>
                <a:gd name="T21" fmla="*/ 40 h 468"/>
                <a:gd name="T22" fmla="*/ 291 w 324"/>
                <a:gd name="T23" fmla="*/ 43 h 468"/>
                <a:gd name="T24" fmla="*/ 298 w 324"/>
                <a:gd name="T25" fmla="*/ 54 h 468"/>
                <a:gd name="T26" fmla="*/ 203 w 324"/>
                <a:gd name="T27" fmla="*/ 407 h 468"/>
                <a:gd name="T28" fmla="*/ 192 w 324"/>
                <a:gd name="T29" fmla="*/ 413 h 468"/>
                <a:gd name="T30" fmla="*/ 103 w 324"/>
                <a:gd name="T31" fmla="*/ 393 h 468"/>
                <a:gd name="T32" fmla="*/ 192 w 324"/>
                <a:gd name="T33" fmla="*/ 413 h 468"/>
                <a:gd name="T34" fmla="*/ 203 w 324"/>
                <a:gd name="T35" fmla="*/ 407 h 468"/>
                <a:gd name="T36" fmla="*/ 265 w 324"/>
                <a:gd name="T37" fmla="*/ 175 h 468"/>
                <a:gd name="T38" fmla="*/ 324 w 324"/>
                <a:gd name="T39" fmla="*/ 142 h 468"/>
                <a:gd name="T40" fmla="*/ 258 w 324"/>
                <a:gd name="T41" fmla="*/ 390 h 468"/>
                <a:gd name="T42" fmla="*/ 258 w 324"/>
                <a:gd name="T43" fmla="*/ 390 h 468"/>
                <a:gd name="T44" fmla="*/ 258 w 324"/>
                <a:gd name="T45" fmla="*/ 390 h 468"/>
                <a:gd name="T46" fmla="*/ 258 w 324"/>
                <a:gd name="T47" fmla="*/ 390 h 468"/>
                <a:gd name="T48" fmla="*/ 258 w 324"/>
                <a:gd name="T49" fmla="*/ 390 h 468"/>
                <a:gd name="T50" fmla="*/ 214 w 324"/>
                <a:gd name="T51" fmla="*/ 439 h 468"/>
                <a:gd name="T52" fmla="*/ 225 w 324"/>
                <a:gd name="T53" fmla="*/ 441 h 4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24" h="468">
                  <a:moveTo>
                    <a:pt x="225" y="441"/>
                  </a:moveTo>
                  <a:cubicBezTo>
                    <a:pt x="217" y="468"/>
                    <a:pt x="217" y="468"/>
                    <a:pt x="217" y="468"/>
                  </a:cubicBezTo>
                  <a:cubicBezTo>
                    <a:pt x="1" y="419"/>
                    <a:pt x="1" y="419"/>
                    <a:pt x="1" y="419"/>
                  </a:cubicBezTo>
                  <a:cubicBezTo>
                    <a:pt x="8" y="392"/>
                    <a:pt x="8" y="392"/>
                    <a:pt x="8" y="392"/>
                  </a:cubicBezTo>
                  <a:cubicBezTo>
                    <a:pt x="14" y="394"/>
                    <a:pt x="14" y="394"/>
                    <a:pt x="14" y="394"/>
                  </a:cubicBezTo>
                  <a:cubicBezTo>
                    <a:pt x="11" y="372"/>
                    <a:pt x="11" y="372"/>
                    <a:pt x="11" y="372"/>
                  </a:cubicBezTo>
                  <a:cubicBezTo>
                    <a:pt x="10" y="372"/>
                    <a:pt x="10" y="372"/>
                    <a:pt x="10" y="372"/>
                  </a:cubicBezTo>
                  <a:cubicBezTo>
                    <a:pt x="10" y="372"/>
                    <a:pt x="0" y="370"/>
                    <a:pt x="3" y="361"/>
                  </a:cubicBezTo>
                  <a:cubicBezTo>
                    <a:pt x="97" y="8"/>
                    <a:pt x="97" y="8"/>
                    <a:pt x="97" y="8"/>
                  </a:cubicBezTo>
                  <a:cubicBezTo>
                    <a:pt x="97" y="8"/>
                    <a:pt x="99" y="0"/>
                    <a:pt x="109" y="2"/>
                  </a:cubicBezTo>
                  <a:cubicBezTo>
                    <a:pt x="275" y="40"/>
                    <a:pt x="275" y="40"/>
                    <a:pt x="275" y="40"/>
                  </a:cubicBezTo>
                  <a:cubicBezTo>
                    <a:pt x="291" y="43"/>
                    <a:pt x="291" y="43"/>
                    <a:pt x="291" y="43"/>
                  </a:cubicBezTo>
                  <a:cubicBezTo>
                    <a:pt x="291" y="43"/>
                    <a:pt x="300" y="45"/>
                    <a:pt x="298" y="54"/>
                  </a:cubicBezTo>
                  <a:cubicBezTo>
                    <a:pt x="203" y="407"/>
                    <a:pt x="203" y="407"/>
                    <a:pt x="203" y="407"/>
                  </a:cubicBezTo>
                  <a:cubicBezTo>
                    <a:pt x="203" y="407"/>
                    <a:pt x="201" y="415"/>
                    <a:pt x="192" y="413"/>
                  </a:cubicBezTo>
                  <a:cubicBezTo>
                    <a:pt x="103" y="393"/>
                    <a:pt x="103" y="393"/>
                    <a:pt x="103" y="393"/>
                  </a:cubicBezTo>
                  <a:cubicBezTo>
                    <a:pt x="192" y="413"/>
                    <a:pt x="192" y="413"/>
                    <a:pt x="192" y="413"/>
                  </a:cubicBezTo>
                  <a:cubicBezTo>
                    <a:pt x="201" y="415"/>
                    <a:pt x="203" y="407"/>
                    <a:pt x="203" y="407"/>
                  </a:cubicBezTo>
                  <a:cubicBezTo>
                    <a:pt x="265" y="175"/>
                    <a:pt x="265" y="175"/>
                    <a:pt x="265" y="175"/>
                  </a:cubicBezTo>
                  <a:cubicBezTo>
                    <a:pt x="272" y="151"/>
                    <a:pt x="298" y="136"/>
                    <a:pt x="324" y="142"/>
                  </a:cubicBezTo>
                  <a:cubicBezTo>
                    <a:pt x="258" y="390"/>
                    <a:pt x="258" y="390"/>
                    <a:pt x="258" y="390"/>
                  </a:cubicBezTo>
                  <a:cubicBezTo>
                    <a:pt x="258" y="390"/>
                    <a:pt x="258" y="390"/>
                    <a:pt x="258" y="390"/>
                  </a:cubicBezTo>
                  <a:cubicBezTo>
                    <a:pt x="258" y="390"/>
                    <a:pt x="258" y="390"/>
                    <a:pt x="258" y="390"/>
                  </a:cubicBezTo>
                  <a:cubicBezTo>
                    <a:pt x="258" y="390"/>
                    <a:pt x="258" y="390"/>
                    <a:pt x="258" y="390"/>
                  </a:cubicBezTo>
                  <a:cubicBezTo>
                    <a:pt x="258" y="390"/>
                    <a:pt x="258" y="390"/>
                    <a:pt x="258" y="390"/>
                  </a:cubicBezTo>
                  <a:cubicBezTo>
                    <a:pt x="214" y="439"/>
                    <a:pt x="214" y="439"/>
                    <a:pt x="214" y="439"/>
                  </a:cubicBezTo>
                  <a:lnTo>
                    <a:pt x="225" y="441"/>
                  </a:lnTo>
                  <a:close/>
                </a:path>
              </a:pathLst>
            </a:custGeom>
            <a:solidFill>
              <a:srgbClr val="00153E"/>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39">
                <a:defRPr/>
              </a:pPr>
              <a:endParaRPr lang="en-US">
                <a:solidFill>
                  <a:srgbClr val="505050"/>
                </a:solidFill>
                <a:latin typeface="Segoe UI Light" charset="0"/>
              </a:endParaRPr>
            </a:p>
          </p:txBody>
        </p:sp>
        <p:sp>
          <p:nvSpPr>
            <p:cNvPr id="106" name="Freeform 28"/>
            <p:cNvSpPr>
              <a:spLocks/>
            </p:cNvSpPr>
            <p:nvPr/>
          </p:nvSpPr>
          <p:spPr bwMode="auto">
            <a:xfrm>
              <a:off x="19313526" y="12515850"/>
              <a:ext cx="1557338" cy="2171700"/>
            </a:xfrm>
            <a:custGeom>
              <a:avLst/>
              <a:gdLst>
                <a:gd name="T0" fmla="*/ 421 w 981"/>
                <a:gd name="T1" fmla="*/ 0 h 1368"/>
                <a:gd name="T2" fmla="*/ 981 w 981"/>
                <a:gd name="T3" fmla="*/ 128 h 1368"/>
                <a:gd name="T4" fmla="*/ 588 w 981"/>
                <a:gd name="T5" fmla="*/ 1368 h 1368"/>
                <a:gd name="T6" fmla="*/ 0 w 981"/>
                <a:gd name="T7" fmla="*/ 1368 h 1368"/>
                <a:gd name="T8" fmla="*/ 421 w 981"/>
                <a:gd name="T9" fmla="*/ 0 h 1368"/>
              </a:gdLst>
              <a:ahLst/>
              <a:cxnLst>
                <a:cxn ang="0">
                  <a:pos x="T0" y="T1"/>
                </a:cxn>
                <a:cxn ang="0">
                  <a:pos x="T2" y="T3"/>
                </a:cxn>
                <a:cxn ang="0">
                  <a:pos x="T4" y="T5"/>
                </a:cxn>
                <a:cxn ang="0">
                  <a:pos x="T6" y="T7"/>
                </a:cxn>
                <a:cxn ang="0">
                  <a:pos x="T8" y="T9"/>
                </a:cxn>
              </a:cxnLst>
              <a:rect l="0" t="0" r="r" b="b"/>
              <a:pathLst>
                <a:path w="981" h="1368">
                  <a:moveTo>
                    <a:pt x="421" y="0"/>
                  </a:moveTo>
                  <a:lnTo>
                    <a:pt x="981" y="128"/>
                  </a:lnTo>
                  <a:lnTo>
                    <a:pt x="588" y="1368"/>
                  </a:lnTo>
                  <a:lnTo>
                    <a:pt x="0" y="1368"/>
                  </a:lnTo>
                  <a:lnTo>
                    <a:pt x="421" y="0"/>
                  </a:lnTo>
                  <a:close/>
                </a:path>
              </a:pathLst>
            </a:custGeom>
            <a:solidFill>
              <a:srgbClr val="00153E"/>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39">
                <a:defRPr/>
              </a:pPr>
              <a:endParaRPr lang="en-US">
                <a:solidFill>
                  <a:srgbClr val="505050"/>
                </a:solidFill>
                <a:latin typeface="Segoe UI Light" charset="0"/>
              </a:endParaRPr>
            </a:p>
          </p:txBody>
        </p:sp>
        <p:sp>
          <p:nvSpPr>
            <p:cNvPr id="107" name="Freeform 30"/>
            <p:cNvSpPr>
              <a:spLocks/>
            </p:cNvSpPr>
            <p:nvPr/>
          </p:nvSpPr>
          <p:spPr bwMode="auto">
            <a:xfrm>
              <a:off x="30595888" y="13057188"/>
              <a:ext cx="104775" cy="165100"/>
            </a:xfrm>
            <a:custGeom>
              <a:avLst/>
              <a:gdLst>
                <a:gd name="T0" fmla="*/ 26 w 28"/>
                <a:gd name="T1" fmla="*/ 26 h 44"/>
                <a:gd name="T2" fmla="*/ 10 w 28"/>
                <a:gd name="T3" fmla="*/ 0 h 44"/>
                <a:gd name="T4" fmla="*/ 0 w 28"/>
                <a:gd name="T5" fmla="*/ 42 h 44"/>
                <a:gd name="T6" fmla="*/ 26 w 28"/>
                <a:gd name="T7" fmla="*/ 26 h 44"/>
              </a:gdLst>
              <a:ahLst/>
              <a:cxnLst>
                <a:cxn ang="0">
                  <a:pos x="T0" y="T1"/>
                </a:cxn>
                <a:cxn ang="0">
                  <a:pos x="T2" y="T3"/>
                </a:cxn>
                <a:cxn ang="0">
                  <a:pos x="T4" y="T5"/>
                </a:cxn>
                <a:cxn ang="0">
                  <a:pos x="T6" y="T7"/>
                </a:cxn>
              </a:cxnLst>
              <a:rect l="0" t="0" r="r" b="b"/>
              <a:pathLst>
                <a:path w="28" h="44">
                  <a:moveTo>
                    <a:pt x="26" y="26"/>
                  </a:moveTo>
                  <a:cubicBezTo>
                    <a:pt x="28" y="14"/>
                    <a:pt x="21" y="3"/>
                    <a:pt x="10" y="0"/>
                  </a:cubicBezTo>
                  <a:cubicBezTo>
                    <a:pt x="0" y="42"/>
                    <a:pt x="0" y="42"/>
                    <a:pt x="0" y="42"/>
                  </a:cubicBezTo>
                  <a:cubicBezTo>
                    <a:pt x="12" y="44"/>
                    <a:pt x="23" y="37"/>
                    <a:pt x="26" y="26"/>
                  </a:cubicBezTo>
                  <a:close/>
                </a:path>
              </a:pathLst>
            </a:custGeom>
            <a:solidFill>
              <a:srgbClr val="D2D2D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39">
                <a:defRPr/>
              </a:pPr>
              <a:endParaRPr lang="en-US">
                <a:solidFill>
                  <a:srgbClr val="505050"/>
                </a:solidFill>
                <a:latin typeface="Segoe UI Light" charset="0"/>
              </a:endParaRPr>
            </a:p>
          </p:txBody>
        </p:sp>
        <p:sp>
          <p:nvSpPr>
            <p:cNvPr id="108" name="Freeform 31"/>
            <p:cNvSpPr>
              <a:spLocks/>
            </p:cNvSpPr>
            <p:nvPr/>
          </p:nvSpPr>
          <p:spPr bwMode="auto">
            <a:xfrm>
              <a:off x="30632401" y="12898438"/>
              <a:ext cx="104775" cy="169863"/>
            </a:xfrm>
            <a:custGeom>
              <a:avLst/>
              <a:gdLst>
                <a:gd name="T0" fmla="*/ 26 w 28"/>
                <a:gd name="T1" fmla="*/ 26 h 45"/>
                <a:gd name="T2" fmla="*/ 10 w 28"/>
                <a:gd name="T3" fmla="*/ 0 h 45"/>
                <a:gd name="T4" fmla="*/ 0 w 28"/>
                <a:gd name="T5" fmla="*/ 42 h 45"/>
                <a:gd name="T6" fmla="*/ 26 w 28"/>
                <a:gd name="T7" fmla="*/ 26 h 45"/>
              </a:gdLst>
              <a:ahLst/>
              <a:cxnLst>
                <a:cxn ang="0">
                  <a:pos x="T0" y="T1"/>
                </a:cxn>
                <a:cxn ang="0">
                  <a:pos x="T2" y="T3"/>
                </a:cxn>
                <a:cxn ang="0">
                  <a:pos x="T4" y="T5"/>
                </a:cxn>
                <a:cxn ang="0">
                  <a:pos x="T6" y="T7"/>
                </a:cxn>
              </a:cxnLst>
              <a:rect l="0" t="0" r="r" b="b"/>
              <a:pathLst>
                <a:path w="28" h="45">
                  <a:moveTo>
                    <a:pt x="26" y="26"/>
                  </a:moveTo>
                  <a:cubicBezTo>
                    <a:pt x="28" y="14"/>
                    <a:pt x="21" y="3"/>
                    <a:pt x="10" y="0"/>
                  </a:cubicBezTo>
                  <a:cubicBezTo>
                    <a:pt x="0" y="42"/>
                    <a:pt x="0" y="42"/>
                    <a:pt x="0" y="42"/>
                  </a:cubicBezTo>
                  <a:cubicBezTo>
                    <a:pt x="11" y="45"/>
                    <a:pt x="23" y="37"/>
                    <a:pt x="26" y="26"/>
                  </a:cubicBezTo>
                  <a:close/>
                </a:path>
              </a:pathLst>
            </a:custGeom>
            <a:solidFill>
              <a:srgbClr val="D2D2D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39">
                <a:defRPr/>
              </a:pPr>
              <a:endParaRPr lang="en-US">
                <a:solidFill>
                  <a:srgbClr val="505050"/>
                </a:solidFill>
                <a:latin typeface="Segoe UI Light" charset="0"/>
              </a:endParaRPr>
            </a:p>
          </p:txBody>
        </p:sp>
        <p:sp>
          <p:nvSpPr>
            <p:cNvPr id="109" name="Freeform 32"/>
            <p:cNvSpPr>
              <a:spLocks/>
            </p:cNvSpPr>
            <p:nvPr/>
          </p:nvSpPr>
          <p:spPr bwMode="auto">
            <a:xfrm>
              <a:off x="30670501" y="12741275"/>
              <a:ext cx="104775" cy="169863"/>
            </a:xfrm>
            <a:custGeom>
              <a:avLst/>
              <a:gdLst>
                <a:gd name="T0" fmla="*/ 25 w 28"/>
                <a:gd name="T1" fmla="*/ 26 h 45"/>
                <a:gd name="T2" fmla="*/ 9 w 28"/>
                <a:gd name="T3" fmla="*/ 0 h 45"/>
                <a:gd name="T4" fmla="*/ 0 w 28"/>
                <a:gd name="T5" fmla="*/ 42 h 45"/>
                <a:gd name="T6" fmla="*/ 25 w 28"/>
                <a:gd name="T7" fmla="*/ 26 h 45"/>
              </a:gdLst>
              <a:ahLst/>
              <a:cxnLst>
                <a:cxn ang="0">
                  <a:pos x="T0" y="T1"/>
                </a:cxn>
                <a:cxn ang="0">
                  <a:pos x="T2" y="T3"/>
                </a:cxn>
                <a:cxn ang="0">
                  <a:pos x="T4" y="T5"/>
                </a:cxn>
                <a:cxn ang="0">
                  <a:pos x="T6" y="T7"/>
                </a:cxn>
              </a:cxnLst>
              <a:rect l="0" t="0" r="r" b="b"/>
              <a:pathLst>
                <a:path w="28" h="45">
                  <a:moveTo>
                    <a:pt x="25" y="26"/>
                  </a:moveTo>
                  <a:cubicBezTo>
                    <a:pt x="28" y="15"/>
                    <a:pt x="21" y="3"/>
                    <a:pt x="9" y="0"/>
                  </a:cubicBezTo>
                  <a:cubicBezTo>
                    <a:pt x="0" y="42"/>
                    <a:pt x="0" y="42"/>
                    <a:pt x="0" y="42"/>
                  </a:cubicBezTo>
                  <a:cubicBezTo>
                    <a:pt x="11" y="45"/>
                    <a:pt x="23" y="38"/>
                    <a:pt x="25" y="26"/>
                  </a:cubicBezTo>
                  <a:close/>
                </a:path>
              </a:pathLst>
            </a:custGeom>
            <a:solidFill>
              <a:srgbClr val="D2D2D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39">
                <a:defRPr/>
              </a:pPr>
              <a:endParaRPr lang="en-US">
                <a:solidFill>
                  <a:srgbClr val="505050"/>
                </a:solidFill>
                <a:latin typeface="Segoe UI Light" charset="0"/>
              </a:endParaRPr>
            </a:p>
          </p:txBody>
        </p:sp>
        <p:sp>
          <p:nvSpPr>
            <p:cNvPr id="110" name="Freeform 33"/>
            <p:cNvSpPr>
              <a:spLocks/>
            </p:cNvSpPr>
            <p:nvPr/>
          </p:nvSpPr>
          <p:spPr bwMode="auto">
            <a:xfrm>
              <a:off x="30703838" y="12587288"/>
              <a:ext cx="109538" cy="165100"/>
            </a:xfrm>
            <a:custGeom>
              <a:avLst/>
              <a:gdLst>
                <a:gd name="T0" fmla="*/ 10 w 29"/>
                <a:gd name="T1" fmla="*/ 0 h 44"/>
                <a:gd name="T2" fmla="*/ 0 w 29"/>
                <a:gd name="T3" fmla="*/ 41 h 44"/>
                <a:gd name="T4" fmla="*/ 26 w 29"/>
                <a:gd name="T5" fmla="*/ 25 h 44"/>
                <a:gd name="T6" fmla="*/ 10 w 29"/>
                <a:gd name="T7" fmla="*/ 0 h 44"/>
              </a:gdLst>
              <a:ahLst/>
              <a:cxnLst>
                <a:cxn ang="0">
                  <a:pos x="T0" y="T1"/>
                </a:cxn>
                <a:cxn ang="0">
                  <a:pos x="T2" y="T3"/>
                </a:cxn>
                <a:cxn ang="0">
                  <a:pos x="T4" y="T5"/>
                </a:cxn>
                <a:cxn ang="0">
                  <a:pos x="T6" y="T7"/>
                </a:cxn>
              </a:cxnLst>
              <a:rect l="0" t="0" r="r" b="b"/>
              <a:pathLst>
                <a:path w="29" h="44">
                  <a:moveTo>
                    <a:pt x="10" y="0"/>
                  </a:moveTo>
                  <a:cubicBezTo>
                    <a:pt x="0" y="41"/>
                    <a:pt x="0" y="41"/>
                    <a:pt x="0" y="41"/>
                  </a:cubicBezTo>
                  <a:cubicBezTo>
                    <a:pt x="12" y="44"/>
                    <a:pt x="23" y="37"/>
                    <a:pt x="26" y="25"/>
                  </a:cubicBezTo>
                  <a:cubicBezTo>
                    <a:pt x="29" y="14"/>
                    <a:pt x="22" y="2"/>
                    <a:pt x="10" y="0"/>
                  </a:cubicBezTo>
                  <a:close/>
                </a:path>
              </a:pathLst>
            </a:custGeom>
            <a:solidFill>
              <a:srgbClr val="D2D2D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39">
                <a:defRPr/>
              </a:pPr>
              <a:endParaRPr lang="en-US">
                <a:solidFill>
                  <a:srgbClr val="505050"/>
                </a:solidFill>
                <a:latin typeface="Segoe UI Light" charset="0"/>
              </a:endParaRPr>
            </a:p>
          </p:txBody>
        </p:sp>
        <p:sp>
          <p:nvSpPr>
            <p:cNvPr id="111" name="Freeform 110"/>
            <p:cNvSpPr>
              <a:spLocks/>
            </p:cNvSpPr>
            <p:nvPr/>
          </p:nvSpPr>
          <p:spPr bwMode="auto">
            <a:xfrm>
              <a:off x="17797463" y="7750175"/>
              <a:ext cx="4948238" cy="3436938"/>
            </a:xfrm>
            <a:custGeom>
              <a:avLst/>
              <a:gdLst>
                <a:gd name="T0" fmla="*/ 1293 w 1319"/>
                <a:gd name="T1" fmla="*/ 915 h 915"/>
                <a:gd name="T2" fmla="*/ 1319 w 1319"/>
                <a:gd name="T3" fmla="*/ 889 h 915"/>
                <a:gd name="T4" fmla="*/ 1319 w 1319"/>
                <a:gd name="T5" fmla="*/ 26 h 915"/>
                <a:gd name="T6" fmla="*/ 1293 w 1319"/>
                <a:gd name="T7" fmla="*/ 0 h 915"/>
                <a:gd name="T8" fmla="*/ 26 w 1319"/>
                <a:gd name="T9" fmla="*/ 0 h 915"/>
                <a:gd name="T10" fmla="*/ 0 w 1319"/>
                <a:gd name="T11" fmla="*/ 26 h 915"/>
                <a:gd name="T12" fmla="*/ 0 w 1319"/>
                <a:gd name="T13" fmla="*/ 889 h 915"/>
                <a:gd name="T14" fmla="*/ 26 w 1319"/>
                <a:gd name="T15" fmla="*/ 915 h 915"/>
                <a:gd name="T16" fmla="*/ 1293 w 1319"/>
                <a:gd name="T17" fmla="*/ 915 h 9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19" h="915">
                  <a:moveTo>
                    <a:pt x="1293" y="915"/>
                  </a:moveTo>
                  <a:cubicBezTo>
                    <a:pt x="1307" y="915"/>
                    <a:pt x="1319" y="903"/>
                    <a:pt x="1319" y="889"/>
                  </a:cubicBezTo>
                  <a:cubicBezTo>
                    <a:pt x="1319" y="26"/>
                    <a:pt x="1319" y="26"/>
                    <a:pt x="1319" y="26"/>
                  </a:cubicBezTo>
                  <a:cubicBezTo>
                    <a:pt x="1319" y="12"/>
                    <a:pt x="1307" y="0"/>
                    <a:pt x="1293" y="0"/>
                  </a:cubicBezTo>
                  <a:cubicBezTo>
                    <a:pt x="26" y="0"/>
                    <a:pt x="26" y="0"/>
                    <a:pt x="26" y="0"/>
                  </a:cubicBezTo>
                  <a:cubicBezTo>
                    <a:pt x="12" y="0"/>
                    <a:pt x="0" y="12"/>
                    <a:pt x="0" y="26"/>
                  </a:cubicBezTo>
                  <a:cubicBezTo>
                    <a:pt x="0" y="889"/>
                    <a:pt x="0" y="889"/>
                    <a:pt x="0" y="889"/>
                  </a:cubicBezTo>
                  <a:cubicBezTo>
                    <a:pt x="0" y="903"/>
                    <a:pt x="12" y="915"/>
                    <a:pt x="26" y="915"/>
                  </a:cubicBezTo>
                  <a:lnTo>
                    <a:pt x="1293" y="915"/>
                  </a:lnTo>
                  <a:close/>
                </a:path>
              </a:pathLst>
            </a:custGeom>
            <a:solidFill>
              <a:srgbClr val="EB3C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39">
                <a:defRPr/>
              </a:pPr>
              <a:endParaRPr lang="en-US">
                <a:solidFill>
                  <a:srgbClr val="505050"/>
                </a:solidFill>
                <a:latin typeface="Segoe UI Light" charset="0"/>
              </a:endParaRPr>
            </a:p>
          </p:txBody>
        </p:sp>
        <p:sp>
          <p:nvSpPr>
            <p:cNvPr id="112" name="Rectangle 111"/>
            <p:cNvSpPr>
              <a:spLocks noChangeArrowheads="1"/>
            </p:cNvSpPr>
            <p:nvPr/>
          </p:nvSpPr>
          <p:spPr bwMode="auto">
            <a:xfrm>
              <a:off x="17954626" y="7900988"/>
              <a:ext cx="4633913" cy="2632075"/>
            </a:xfrm>
            <a:prstGeom prst="rect">
              <a:avLst/>
            </a:prstGeom>
            <a:solidFill>
              <a:srgbClr val="00BCF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39">
                <a:defRPr/>
              </a:pPr>
              <a:endParaRPr lang="en-US">
                <a:solidFill>
                  <a:srgbClr val="505050"/>
                </a:solidFill>
                <a:latin typeface="Segoe UI Light" charset="0"/>
              </a:endParaRPr>
            </a:p>
          </p:txBody>
        </p:sp>
        <p:sp>
          <p:nvSpPr>
            <p:cNvPr id="113" name="Freeform 112"/>
            <p:cNvSpPr>
              <a:spLocks/>
            </p:cNvSpPr>
            <p:nvPr/>
          </p:nvSpPr>
          <p:spPr bwMode="auto">
            <a:xfrm>
              <a:off x="24449088" y="10323513"/>
              <a:ext cx="2374900" cy="762000"/>
            </a:xfrm>
            <a:custGeom>
              <a:avLst/>
              <a:gdLst>
                <a:gd name="T0" fmla="*/ 1496 w 1496"/>
                <a:gd name="T1" fmla="*/ 0 h 480"/>
                <a:gd name="T2" fmla="*/ 0 w 1496"/>
                <a:gd name="T3" fmla="*/ 0 h 480"/>
                <a:gd name="T4" fmla="*/ 90 w 1496"/>
                <a:gd name="T5" fmla="*/ 59 h 480"/>
                <a:gd name="T6" fmla="*/ 728 w 1496"/>
                <a:gd name="T7" fmla="*/ 267 h 480"/>
                <a:gd name="T8" fmla="*/ 731 w 1496"/>
                <a:gd name="T9" fmla="*/ 480 h 480"/>
                <a:gd name="T10" fmla="*/ 1326 w 1496"/>
                <a:gd name="T11" fmla="*/ 480 h 480"/>
                <a:gd name="T12" fmla="*/ 1326 w 1496"/>
                <a:gd name="T13" fmla="*/ 118 h 480"/>
                <a:gd name="T14" fmla="*/ 1496 w 1496"/>
                <a:gd name="T15" fmla="*/ 0 h 4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96" h="480">
                  <a:moveTo>
                    <a:pt x="1496" y="0"/>
                  </a:moveTo>
                  <a:lnTo>
                    <a:pt x="0" y="0"/>
                  </a:lnTo>
                  <a:lnTo>
                    <a:pt x="90" y="59"/>
                  </a:lnTo>
                  <a:lnTo>
                    <a:pt x="728" y="267"/>
                  </a:lnTo>
                  <a:lnTo>
                    <a:pt x="731" y="480"/>
                  </a:lnTo>
                  <a:lnTo>
                    <a:pt x="1326" y="480"/>
                  </a:lnTo>
                  <a:lnTo>
                    <a:pt x="1326" y="118"/>
                  </a:lnTo>
                  <a:lnTo>
                    <a:pt x="1496" y="0"/>
                  </a:lnTo>
                  <a:close/>
                </a:path>
              </a:pathLst>
            </a:custGeom>
            <a:solidFill>
              <a:srgbClr val="77573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39">
                <a:defRPr/>
              </a:pPr>
              <a:endParaRPr lang="en-US">
                <a:solidFill>
                  <a:srgbClr val="505050"/>
                </a:solidFill>
                <a:latin typeface="Segoe UI Light" charset="0"/>
              </a:endParaRPr>
            </a:p>
          </p:txBody>
        </p:sp>
        <p:sp>
          <p:nvSpPr>
            <p:cNvPr id="114" name="Freeform 113"/>
            <p:cNvSpPr>
              <a:spLocks/>
            </p:cNvSpPr>
            <p:nvPr/>
          </p:nvSpPr>
          <p:spPr bwMode="auto">
            <a:xfrm>
              <a:off x="18105438" y="11187113"/>
              <a:ext cx="1728788" cy="555625"/>
            </a:xfrm>
            <a:custGeom>
              <a:avLst/>
              <a:gdLst>
                <a:gd name="T0" fmla="*/ 1089 w 1089"/>
                <a:gd name="T1" fmla="*/ 0 h 350"/>
                <a:gd name="T2" fmla="*/ 0 w 1089"/>
                <a:gd name="T3" fmla="*/ 0 h 350"/>
                <a:gd name="T4" fmla="*/ 66 w 1089"/>
                <a:gd name="T5" fmla="*/ 42 h 350"/>
                <a:gd name="T6" fmla="*/ 532 w 1089"/>
                <a:gd name="T7" fmla="*/ 194 h 350"/>
                <a:gd name="T8" fmla="*/ 532 w 1089"/>
                <a:gd name="T9" fmla="*/ 350 h 350"/>
                <a:gd name="T10" fmla="*/ 964 w 1089"/>
                <a:gd name="T11" fmla="*/ 350 h 350"/>
                <a:gd name="T12" fmla="*/ 964 w 1089"/>
                <a:gd name="T13" fmla="*/ 85 h 350"/>
                <a:gd name="T14" fmla="*/ 1089 w 1089"/>
                <a:gd name="T15" fmla="*/ 0 h 3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89" h="350">
                  <a:moveTo>
                    <a:pt x="1089" y="0"/>
                  </a:moveTo>
                  <a:lnTo>
                    <a:pt x="0" y="0"/>
                  </a:lnTo>
                  <a:lnTo>
                    <a:pt x="66" y="42"/>
                  </a:lnTo>
                  <a:lnTo>
                    <a:pt x="532" y="194"/>
                  </a:lnTo>
                  <a:lnTo>
                    <a:pt x="532" y="350"/>
                  </a:lnTo>
                  <a:lnTo>
                    <a:pt x="964" y="350"/>
                  </a:lnTo>
                  <a:lnTo>
                    <a:pt x="964" y="85"/>
                  </a:lnTo>
                  <a:lnTo>
                    <a:pt x="1089" y="0"/>
                  </a:lnTo>
                  <a:close/>
                </a:path>
              </a:pathLst>
            </a:custGeom>
            <a:solidFill>
              <a:srgbClr val="77573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39">
                <a:defRPr/>
              </a:pPr>
              <a:endParaRPr lang="en-US">
                <a:solidFill>
                  <a:srgbClr val="505050"/>
                </a:solidFill>
                <a:latin typeface="Segoe UI Light" charset="0"/>
              </a:endParaRPr>
            </a:p>
          </p:txBody>
        </p:sp>
        <p:sp>
          <p:nvSpPr>
            <p:cNvPr id="115" name="Freeform 114"/>
            <p:cNvSpPr>
              <a:spLocks/>
            </p:cNvSpPr>
            <p:nvPr/>
          </p:nvSpPr>
          <p:spPr bwMode="auto">
            <a:xfrm>
              <a:off x="20769263" y="11187113"/>
              <a:ext cx="1733550" cy="555625"/>
            </a:xfrm>
            <a:custGeom>
              <a:avLst/>
              <a:gdLst>
                <a:gd name="T0" fmla="*/ 0 w 1092"/>
                <a:gd name="T1" fmla="*/ 0 h 350"/>
                <a:gd name="T2" fmla="*/ 1092 w 1092"/>
                <a:gd name="T3" fmla="*/ 0 h 350"/>
                <a:gd name="T4" fmla="*/ 1026 w 1092"/>
                <a:gd name="T5" fmla="*/ 42 h 350"/>
                <a:gd name="T6" fmla="*/ 560 w 1092"/>
                <a:gd name="T7" fmla="*/ 194 h 350"/>
                <a:gd name="T8" fmla="*/ 560 w 1092"/>
                <a:gd name="T9" fmla="*/ 350 h 350"/>
                <a:gd name="T10" fmla="*/ 125 w 1092"/>
                <a:gd name="T11" fmla="*/ 350 h 350"/>
                <a:gd name="T12" fmla="*/ 125 w 1092"/>
                <a:gd name="T13" fmla="*/ 85 h 350"/>
                <a:gd name="T14" fmla="*/ 0 w 1092"/>
                <a:gd name="T15" fmla="*/ 0 h 3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92" h="350">
                  <a:moveTo>
                    <a:pt x="0" y="0"/>
                  </a:moveTo>
                  <a:lnTo>
                    <a:pt x="1092" y="0"/>
                  </a:lnTo>
                  <a:lnTo>
                    <a:pt x="1026" y="42"/>
                  </a:lnTo>
                  <a:lnTo>
                    <a:pt x="560" y="194"/>
                  </a:lnTo>
                  <a:lnTo>
                    <a:pt x="560" y="350"/>
                  </a:lnTo>
                  <a:lnTo>
                    <a:pt x="125" y="350"/>
                  </a:lnTo>
                  <a:lnTo>
                    <a:pt x="125" y="85"/>
                  </a:lnTo>
                  <a:lnTo>
                    <a:pt x="0" y="0"/>
                  </a:lnTo>
                  <a:close/>
                </a:path>
              </a:pathLst>
            </a:custGeom>
            <a:solidFill>
              <a:srgbClr val="77573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39">
                <a:defRPr/>
              </a:pPr>
              <a:endParaRPr lang="en-US">
                <a:solidFill>
                  <a:srgbClr val="505050"/>
                </a:solidFill>
                <a:latin typeface="Segoe UI Light" charset="0"/>
              </a:endParaRPr>
            </a:p>
          </p:txBody>
        </p:sp>
        <p:sp>
          <p:nvSpPr>
            <p:cNvPr id="116" name="Rectangle 115"/>
            <p:cNvSpPr>
              <a:spLocks noChangeArrowheads="1"/>
            </p:cNvSpPr>
            <p:nvPr/>
          </p:nvSpPr>
          <p:spPr bwMode="auto">
            <a:xfrm>
              <a:off x="25590501" y="11085513"/>
              <a:ext cx="998538" cy="198438"/>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39">
                <a:defRPr/>
              </a:pPr>
              <a:endParaRPr lang="en-US">
                <a:solidFill>
                  <a:srgbClr val="505050"/>
                </a:solidFill>
                <a:latin typeface="Segoe UI Light" charset="0"/>
              </a:endParaRPr>
            </a:p>
          </p:txBody>
        </p:sp>
        <p:sp>
          <p:nvSpPr>
            <p:cNvPr id="117" name="Freeform 116"/>
            <p:cNvSpPr>
              <a:spLocks/>
            </p:cNvSpPr>
            <p:nvPr/>
          </p:nvSpPr>
          <p:spPr bwMode="auto">
            <a:xfrm>
              <a:off x="27938413" y="11333163"/>
              <a:ext cx="2308225" cy="762000"/>
            </a:xfrm>
            <a:custGeom>
              <a:avLst/>
              <a:gdLst>
                <a:gd name="T0" fmla="*/ 0 w 1454"/>
                <a:gd name="T1" fmla="*/ 0 h 480"/>
                <a:gd name="T2" fmla="*/ 1454 w 1454"/>
                <a:gd name="T3" fmla="*/ 0 h 480"/>
                <a:gd name="T4" fmla="*/ 1366 w 1454"/>
                <a:gd name="T5" fmla="*/ 59 h 480"/>
                <a:gd name="T6" fmla="*/ 747 w 1454"/>
                <a:gd name="T7" fmla="*/ 267 h 480"/>
                <a:gd name="T8" fmla="*/ 745 w 1454"/>
                <a:gd name="T9" fmla="*/ 480 h 480"/>
                <a:gd name="T10" fmla="*/ 168 w 1454"/>
                <a:gd name="T11" fmla="*/ 480 h 480"/>
                <a:gd name="T12" fmla="*/ 168 w 1454"/>
                <a:gd name="T13" fmla="*/ 116 h 480"/>
                <a:gd name="T14" fmla="*/ 0 w 1454"/>
                <a:gd name="T15" fmla="*/ 0 h 4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54" h="480">
                  <a:moveTo>
                    <a:pt x="0" y="0"/>
                  </a:moveTo>
                  <a:lnTo>
                    <a:pt x="1454" y="0"/>
                  </a:lnTo>
                  <a:lnTo>
                    <a:pt x="1366" y="59"/>
                  </a:lnTo>
                  <a:lnTo>
                    <a:pt x="747" y="267"/>
                  </a:lnTo>
                  <a:lnTo>
                    <a:pt x="745" y="480"/>
                  </a:lnTo>
                  <a:lnTo>
                    <a:pt x="168" y="480"/>
                  </a:lnTo>
                  <a:lnTo>
                    <a:pt x="168" y="116"/>
                  </a:lnTo>
                  <a:lnTo>
                    <a:pt x="0" y="0"/>
                  </a:lnTo>
                  <a:close/>
                </a:path>
              </a:pathLst>
            </a:custGeom>
            <a:solidFill>
              <a:srgbClr val="77573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39">
                <a:defRPr/>
              </a:pPr>
              <a:endParaRPr lang="en-US">
                <a:solidFill>
                  <a:srgbClr val="505050"/>
                </a:solidFill>
                <a:latin typeface="Segoe UI Light" charset="0"/>
              </a:endParaRPr>
            </a:p>
          </p:txBody>
        </p:sp>
        <p:sp>
          <p:nvSpPr>
            <p:cNvPr id="118" name="Rectangle 117"/>
            <p:cNvSpPr>
              <a:spLocks noChangeArrowheads="1"/>
            </p:cNvSpPr>
            <p:nvPr/>
          </p:nvSpPr>
          <p:spPr bwMode="auto">
            <a:xfrm>
              <a:off x="28171776" y="12095163"/>
              <a:ext cx="968375" cy="20002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39">
                <a:defRPr/>
              </a:pPr>
              <a:endParaRPr lang="en-US">
                <a:solidFill>
                  <a:srgbClr val="505050"/>
                </a:solidFill>
                <a:latin typeface="Segoe UI Light" charset="0"/>
              </a:endParaRPr>
            </a:p>
          </p:txBody>
        </p:sp>
        <p:sp>
          <p:nvSpPr>
            <p:cNvPr id="119" name="Freeform 118"/>
            <p:cNvSpPr>
              <a:spLocks/>
            </p:cNvSpPr>
            <p:nvPr/>
          </p:nvSpPr>
          <p:spPr bwMode="auto">
            <a:xfrm>
              <a:off x="23383876" y="10134600"/>
              <a:ext cx="4413250" cy="180975"/>
            </a:xfrm>
            <a:custGeom>
              <a:avLst/>
              <a:gdLst>
                <a:gd name="T0" fmla="*/ 0 w 1176"/>
                <a:gd name="T1" fmla="*/ 0 h 48"/>
                <a:gd name="T2" fmla="*/ 0 w 1176"/>
                <a:gd name="T3" fmla="*/ 23 h 48"/>
                <a:gd name="T4" fmla="*/ 0 w 1176"/>
                <a:gd name="T5" fmla="*/ 24 h 48"/>
                <a:gd name="T6" fmla="*/ 0 w 1176"/>
                <a:gd name="T7" fmla="*/ 25 h 48"/>
                <a:gd name="T8" fmla="*/ 0 w 1176"/>
                <a:gd name="T9" fmla="*/ 27 h 48"/>
                <a:gd name="T10" fmla="*/ 0 w 1176"/>
                <a:gd name="T11" fmla="*/ 28 h 48"/>
                <a:gd name="T12" fmla="*/ 24 w 1176"/>
                <a:gd name="T13" fmla="*/ 48 h 48"/>
                <a:gd name="T14" fmla="*/ 1152 w 1176"/>
                <a:gd name="T15" fmla="*/ 48 h 48"/>
                <a:gd name="T16" fmla="*/ 1176 w 1176"/>
                <a:gd name="T17" fmla="*/ 30 h 48"/>
                <a:gd name="T18" fmla="*/ 1176 w 1176"/>
                <a:gd name="T19" fmla="*/ 30 h 48"/>
                <a:gd name="T20" fmla="*/ 1176 w 1176"/>
                <a:gd name="T21" fmla="*/ 0 h 48"/>
                <a:gd name="T22" fmla="*/ 0 w 1176"/>
                <a:gd name="T23" fmla="*/ 0 h 48"/>
                <a:gd name="T24" fmla="*/ 0 w 1176"/>
                <a:gd name="T25"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76" h="48">
                  <a:moveTo>
                    <a:pt x="0" y="0"/>
                  </a:moveTo>
                  <a:cubicBezTo>
                    <a:pt x="0" y="23"/>
                    <a:pt x="0" y="23"/>
                    <a:pt x="0" y="23"/>
                  </a:cubicBezTo>
                  <a:cubicBezTo>
                    <a:pt x="0" y="24"/>
                    <a:pt x="0" y="24"/>
                    <a:pt x="0" y="24"/>
                  </a:cubicBezTo>
                  <a:cubicBezTo>
                    <a:pt x="0" y="24"/>
                    <a:pt x="0" y="24"/>
                    <a:pt x="0" y="25"/>
                  </a:cubicBezTo>
                  <a:cubicBezTo>
                    <a:pt x="0" y="27"/>
                    <a:pt x="0" y="27"/>
                    <a:pt x="0" y="27"/>
                  </a:cubicBezTo>
                  <a:cubicBezTo>
                    <a:pt x="0" y="28"/>
                    <a:pt x="0" y="28"/>
                    <a:pt x="0" y="28"/>
                  </a:cubicBezTo>
                  <a:cubicBezTo>
                    <a:pt x="1" y="39"/>
                    <a:pt x="12" y="48"/>
                    <a:pt x="24" y="48"/>
                  </a:cubicBezTo>
                  <a:cubicBezTo>
                    <a:pt x="1152" y="48"/>
                    <a:pt x="1152" y="48"/>
                    <a:pt x="1152" y="48"/>
                  </a:cubicBezTo>
                  <a:cubicBezTo>
                    <a:pt x="1163" y="48"/>
                    <a:pt x="1172" y="41"/>
                    <a:pt x="1176" y="30"/>
                  </a:cubicBezTo>
                  <a:cubicBezTo>
                    <a:pt x="1176" y="30"/>
                    <a:pt x="1176" y="30"/>
                    <a:pt x="1176" y="30"/>
                  </a:cubicBezTo>
                  <a:cubicBezTo>
                    <a:pt x="1176" y="0"/>
                    <a:pt x="1176" y="0"/>
                    <a:pt x="1176" y="0"/>
                  </a:cubicBezTo>
                  <a:cubicBezTo>
                    <a:pt x="0" y="0"/>
                    <a:pt x="0" y="0"/>
                    <a:pt x="0" y="0"/>
                  </a:cubicBezTo>
                  <a:cubicBezTo>
                    <a:pt x="0" y="0"/>
                    <a:pt x="0" y="0"/>
                    <a:pt x="0" y="0"/>
                  </a:cubicBezTo>
                  <a:close/>
                </a:path>
              </a:pathLst>
            </a:custGeom>
            <a:solidFill>
              <a:srgbClr val="6821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39">
                <a:defRPr/>
              </a:pPr>
              <a:endParaRPr lang="en-US">
                <a:solidFill>
                  <a:srgbClr val="505050"/>
                </a:solidFill>
                <a:latin typeface="Segoe UI Light" charset="0"/>
              </a:endParaRPr>
            </a:p>
          </p:txBody>
        </p:sp>
        <p:sp>
          <p:nvSpPr>
            <p:cNvPr id="120" name="Freeform 119"/>
            <p:cNvSpPr>
              <a:spLocks/>
            </p:cNvSpPr>
            <p:nvPr/>
          </p:nvSpPr>
          <p:spPr bwMode="auto">
            <a:xfrm>
              <a:off x="23383876" y="10059988"/>
              <a:ext cx="4413250" cy="74613"/>
            </a:xfrm>
            <a:custGeom>
              <a:avLst/>
              <a:gdLst>
                <a:gd name="T0" fmla="*/ 0 w 2780"/>
                <a:gd name="T1" fmla="*/ 0 h 47"/>
                <a:gd name="T2" fmla="*/ 2780 w 2780"/>
                <a:gd name="T3" fmla="*/ 0 h 47"/>
                <a:gd name="T4" fmla="*/ 2780 w 2780"/>
                <a:gd name="T5" fmla="*/ 47 h 47"/>
                <a:gd name="T6" fmla="*/ 0 w 2780"/>
                <a:gd name="T7" fmla="*/ 47 h 47"/>
                <a:gd name="T8" fmla="*/ 0 w 2780"/>
                <a:gd name="T9" fmla="*/ 0 h 47"/>
                <a:gd name="T10" fmla="*/ 0 w 2780"/>
                <a:gd name="T11" fmla="*/ 0 h 47"/>
              </a:gdLst>
              <a:ahLst/>
              <a:cxnLst>
                <a:cxn ang="0">
                  <a:pos x="T0" y="T1"/>
                </a:cxn>
                <a:cxn ang="0">
                  <a:pos x="T2" y="T3"/>
                </a:cxn>
                <a:cxn ang="0">
                  <a:pos x="T4" y="T5"/>
                </a:cxn>
                <a:cxn ang="0">
                  <a:pos x="T6" y="T7"/>
                </a:cxn>
                <a:cxn ang="0">
                  <a:pos x="T8" y="T9"/>
                </a:cxn>
                <a:cxn ang="0">
                  <a:pos x="T10" y="T11"/>
                </a:cxn>
              </a:cxnLst>
              <a:rect l="0" t="0" r="r" b="b"/>
              <a:pathLst>
                <a:path w="2780" h="47">
                  <a:moveTo>
                    <a:pt x="0" y="0"/>
                  </a:moveTo>
                  <a:lnTo>
                    <a:pt x="2780" y="0"/>
                  </a:lnTo>
                  <a:lnTo>
                    <a:pt x="2780" y="47"/>
                  </a:lnTo>
                  <a:lnTo>
                    <a:pt x="0" y="47"/>
                  </a:lnTo>
                  <a:lnTo>
                    <a:pt x="0" y="0"/>
                  </a:lnTo>
                  <a:lnTo>
                    <a:pt x="0" y="0"/>
                  </a:lnTo>
                  <a:close/>
                </a:path>
              </a:pathLst>
            </a:custGeom>
            <a:solidFill>
              <a:srgbClr val="B957D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39">
                <a:defRPr/>
              </a:pPr>
              <a:endParaRPr lang="en-US">
                <a:solidFill>
                  <a:srgbClr val="505050"/>
                </a:solidFill>
                <a:latin typeface="Segoe UI Light" charset="0"/>
              </a:endParaRPr>
            </a:p>
          </p:txBody>
        </p:sp>
        <p:sp>
          <p:nvSpPr>
            <p:cNvPr id="121" name="Freeform 120"/>
            <p:cNvSpPr>
              <a:spLocks/>
            </p:cNvSpPr>
            <p:nvPr/>
          </p:nvSpPr>
          <p:spPr bwMode="auto">
            <a:xfrm>
              <a:off x="24085551" y="8047038"/>
              <a:ext cx="3024188" cy="1892300"/>
            </a:xfrm>
            <a:custGeom>
              <a:avLst/>
              <a:gdLst>
                <a:gd name="T0" fmla="*/ 0 w 1905"/>
                <a:gd name="T1" fmla="*/ 0 h 1192"/>
                <a:gd name="T2" fmla="*/ 1905 w 1905"/>
                <a:gd name="T3" fmla="*/ 0 h 1192"/>
                <a:gd name="T4" fmla="*/ 1905 w 1905"/>
                <a:gd name="T5" fmla="*/ 1192 h 1192"/>
                <a:gd name="T6" fmla="*/ 0 w 1905"/>
                <a:gd name="T7" fmla="*/ 1192 h 1192"/>
                <a:gd name="T8" fmla="*/ 0 w 1905"/>
                <a:gd name="T9" fmla="*/ 0 h 1192"/>
                <a:gd name="T10" fmla="*/ 0 w 1905"/>
                <a:gd name="T11" fmla="*/ 0 h 1192"/>
              </a:gdLst>
              <a:ahLst/>
              <a:cxnLst>
                <a:cxn ang="0">
                  <a:pos x="T0" y="T1"/>
                </a:cxn>
                <a:cxn ang="0">
                  <a:pos x="T2" y="T3"/>
                </a:cxn>
                <a:cxn ang="0">
                  <a:pos x="T4" y="T5"/>
                </a:cxn>
                <a:cxn ang="0">
                  <a:pos x="T6" y="T7"/>
                </a:cxn>
                <a:cxn ang="0">
                  <a:pos x="T8" y="T9"/>
                </a:cxn>
                <a:cxn ang="0">
                  <a:pos x="T10" y="T11"/>
                </a:cxn>
              </a:cxnLst>
              <a:rect l="0" t="0" r="r" b="b"/>
              <a:pathLst>
                <a:path w="1905" h="1192">
                  <a:moveTo>
                    <a:pt x="0" y="0"/>
                  </a:moveTo>
                  <a:lnTo>
                    <a:pt x="1905" y="0"/>
                  </a:lnTo>
                  <a:lnTo>
                    <a:pt x="1905" y="1192"/>
                  </a:lnTo>
                  <a:lnTo>
                    <a:pt x="0" y="1192"/>
                  </a:lnTo>
                  <a:lnTo>
                    <a:pt x="0" y="0"/>
                  </a:lnTo>
                  <a:lnTo>
                    <a:pt x="0" y="0"/>
                  </a:lnTo>
                  <a:close/>
                </a:path>
              </a:pathLst>
            </a:custGeom>
            <a:solidFill>
              <a:srgbClr val="00B29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39">
                <a:defRPr/>
              </a:pPr>
              <a:endParaRPr lang="en-US">
                <a:solidFill>
                  <a:srgbClr val="505050"/>
                </a:solidFill>
                <a:latin typeface="Segoe UI Light" charset="0"/>
              </a:endParaRPr>
            </a:p>
          </p:txBody>
        </p:sp>
        <p:sp>
          <p:nvSpPr>
            <p:cNvPr id="122" name="Freeform 121"/>
            <p:cNvSpPr>
              <a:spLocks noEditPoints="1"/>
            </p:cNvSpPr>
            <p:nvPr/>
          </p:nvSpPr>
          <p:spPr bwMode="auto">
            <a:xfrm>
              <a:off x="23947438" y="7937500"/>
              <a:ext cx="3294063" cy="2122488"/>
            </a:xfrm>
            <a:custGeom>
              <a:avLst/>
              <a:gdLst>
                <a:gd name="T0" fmla="*/ 29 w 878"/>
                <a:gd name="T1" fmla="*/ 565 h 565"/>
                <a:gd name="T2" fmla="*/ 850 w 878"/>
                <a:gd name="T3" fmla="*/ 565 h 565"/>
                <a:gd name="T4" fmla="*/ 878 w 878"/>
                <a:gd name="T5" fmla="*/ 535 h 565"/>
                <a:gd name="T6" fmla="*/ 878 w 878"/>
                <a:gd name="T7" fmla="*/ 31 h 565"/>
                <a:gd name="T8" fmla="*/ 850 w 878"/>
                <a:gd name="T9" fmla="*/ 0 h 565"/>
                <a:gd name="T10" fmla="*/ 29 w 878"/>
                <a:gd name="T11" fmla="*/ 0 h 565"/>
                <a:gd name="T12" fmla="*/ 0 w 878"/>
                <a:gd name="T13" fmla="*/ 31 h 565"/>
                <a:gd name="T14" fmla="*/ 0 w 878"/>
                <a:gd name="T15" fmla="*/ 535 h 565"/>
                <a:gd name="T16" fmla="*/ 29 w 878"/>
                <a:gd name="T17" fmla="*/ 565 h 565"/>
                <a:gd name="T18" fmla="*/ 37 w 878"/>
                <a:gd name="T19" fmla="*/ 34 h 565"/>
                <a:gd name="T20" fmla="*/ 841 w 878"/>
                <a:gd name="T21" fmla="*/ 34 h 565"/>
                <a:gd name="T22" fmla="*/ 841 w 878"/>
                <a:gd name="T23" fmla="*/ 529 h 565"/>
                <a:gd name="T24" fmla="*/ 37 w 878"/>
                <a:gd name="T25" fmla="*/ 529 h 565"/>
                <a:gd name="T26" fmla="*/ 37 w 878"/>
                <a:gd name="T27" fmla="*/ 34 h 5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8" h="565">
                  <a:moveTo>
                    <a:pt x="29" y="565"/>
                  </a:moveTo>
                  <a:cubicBezTo>
                    <a:pt x="850" y="565"/>
                    <a:pt x="850" y="565"/>
                    <a:pt x="850" y="565"/>
                  </a:cubicBezTo>
                  <a:cubicBezTo>
                    <a:pt x="867" y="565"/>
                    <a:pt x="878" y="553"/>
                    <a:pt x="878" y="535"/>
                  </a:cubicBezTo>
                  <a:cubicBezTo>
                    <a:pt x="878" y="31"/>
                    <a:pt x="878" y="31"/>
                    <a:pt x="878" y="31"/>
                  </a:cubicBezTo>
                  <a:cubicBezTo>
                    <a:pt x="878" y="12"/>
                    <a:pt x="867" y="0"/>
                    <a:pt x="850" y="0"/>
                  </a:cubicBezTo>
                  <a:cubicBezTo>
                    <a:pt x="29" y="0"/>
                    <a:pt x="29" y="0"/>
                    <a:pt x="29" y="0"/>
                  </a:cubicBezTo>
                  <a:cubicBezTo>
                    <a:pt x="14" y="0"/>
                    <a:pt x="0" y="12"/>
                    <a:pt x="0" y="31"/>
                  </a:cubicBezTo>
                  <a:cubicBezTo>
                    <a:pt x="0" y="535"/>
                    <a:pt x="0" y="535"/>
                    <a:pt x="0" y="535"/>
                  </a:cubicBezTo>
                  <a:cubicBezTo>
                    <a:pt x="0" y="553"/>
                    <a:pt x="14" y="565"/>
                    <a:pt x="29" y="565"/>
                  </a:cubicBezTo>
                  <a:close/>
                  <a:moveTo>
                    <a:pt x="37" y="34"/>
                  </a:moveTo>
                  <a:cubicBezTo>
                    <a:pt x="841" y="34"/>
                    <a:pt x="841" y="34"/>
                    <a:pt x="841" y="34"/>
                  </a:cubicBezTo>
                  <a:cubicBezTo>
                    <a:pt x="841" y="529"/>
                    <a:pt x="841" y="529"/>
                    <a:pt x="841" y="529"/>
                  </a:cubicBezTo>
                  <a:cubicBezTo>
                    <a:pt x="37" y="529"/>
                    <a:pt x="37" y="529"/>
                    <a:pt x="37" y="529"/>
                  </a:cubicBezTo>
                  <a:cubicBezTo>
                    <a:pt x="37" y="34"/>
                    <a:pt x="37" y="34"/>
                    <a:pt x="37" y="34"/>
                  </a:cubicBezTo>
                  <a:close/>
                </a:path>
              </a:pathLst>
            </a:custGeom>
            <a:solidFill>
              <a:srgbClr val="6821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39">
                <a:defRPr/>
              </a:pPr>
              <a:endParaRPr lang="en-US">
                <a:solidFill>
                  <a:srgbClr val="505050"/>
                </a:solidFill>
                <a:latin typeface="Segoe UI Light" charset="0"/>
              </a:endParaRPr>
            </a:p>
          </p:txBody>
        </p:sp>
        <p:sp>
          <p:nvSpPr>
            <p:cNvPr id="123" name="Freeform 122"/>
            <p:cNvSpPr>
              <a:spLocks/>
            </p:cNvSpPr>
            <p:nvPr/>
          </p:nvSpPr>
          <p:spPr bwMode="auto">
            <a:xfrm>
              <a:off x="27549476" y="9256713"/>
              <a:ext cx="3263900" cy="2068513"/>
            </a:xfrm>
            <a:custGeom>
              <a:avLst/>
              <a:gdLst>
                <a:gd name="T0" fmla="*/ 869 w 870"/>
                <a:gd name="T1" fmla="*/ 493 h 551"/>
                <a:gd name="T2" fmla="*/ 805 w 870"/>
                <a:gd name="T3" fmla="*/ 170 h 551"/>
                <a:gd name="T4" fmla="*/ 805 w 870"/>
                <a:gd name="T5" fmla="*/ 36 h 551"/>
                <a:gd name="T6" fmla="*/ 769 w 870"/>
                <a:gd name="T7" fmla="*/ 0 h 551"/>
                <a:gd name="T8" fmla="*/ 551 w 870"/>
                <a:gd name="T9" fmla="*/ 0 h 551"/>
                <a:gd name="T10" fmla="*/ 433 w 870"/>
                <a:gd name="T11" fmla="*/ 0 h 551"/>
                <a:gd name="T12" fmla="*/ 35 w 870"/>
                <a:gd name="T13" fmla="*/ 0 h 551"/>
                <a:gd name="T14" fmla="*/ 0 w 870"/>
                <a:gd name="T15" fmla="*/ 36 h 551"/>
                <a:gd name="T16" fmla="*/ 0 w 870"/>
                <a:gd name="T17" fmla="*/ 516 h 551"/>
                <a:gd name="T18" fmla="*/ 35 w 870"/>
                <a:gd name="T19" fmla="*/ 551 h 551"/>
                <a:gd name="T20" fmla="*/ 769 w 870"/>
                <a:gd name="T21" fmla="*/ 551 h 551"/>
                <a:gd name="T22" fmla="*/ 805 w 870"/>
                <a:gd name="T23" fmla="*/ 516 h 551"/>
                <a:gd name="T24" fmla="*/ 805 w 870"/>
                <a:gd name="T25" fmla="*/ 514 h 551"/>
                <a:gd name="T26" fmla="*/ 855 w 870"/>
                <a:gd name="T27" fmla="*/ 514 h 551"/>
                <a:gd name="T28" fmla="*/ 870 w 870"/>
                <a:gd name="T29" fmla="*/ 499 h 551"/>
                <a:gd name="T30" fmla="*/ 869 w 870"/>
                <a:gd name="T31" fmla="*/ 493 h 5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70" h="551">
                  <a:moveTo>
                    <a:pt x="869" y="493"/>
                  </a:moveTo>
                  <a:cubicBezTo>
                    <a:pt x="805" y="170"/>
                    <a:pt x="805" y="170"/>
                    <a:pt x="805" y="170"/>
                  </a:cubicBezTo>
                  <a:cubicBezTo>
                    <a:pt x="805" y="36"/>
                    <a:pt x="805" y="36"/>
                    <a:pt x="805" y="36"/>
                  </a:cubicBezTo>
                  <a:cubicBezTo>
                    <a:pt x="805" y="16"/>
                    <a:pt x="789" y="0"/>
                    <a:pt x="769" y="0"/>
                  </a:cubicBezTo>
                  <a:cubicBezTo>
                    <a:pt x="551" y="0"/>
                    <a:pt x="551" y="0"/>
                    <a:pt x="551" y="0"/>
                  </a:cubicBezTo>
                  <a:cubicBezTo>
                    <a:pt x="433" y="0"/>
                    <a:pt x="433" y="0"/>
                    <a:pt x="433" y="0"/>
                  </a:cubicBezTo>
                  <a:cubicBezTo>
                    <a:pt x="35" y="0"/>
                    <a:pt x="35" y="0"/>
                    <a:pt x="35" y="0"/>
                  </a:cubicBezTo>
                  <a:cubicBezTo>
                    <a:pt x="16" y="0"/>
                    <a:pt x="0" y="16"/>
                    <a:pt x="0" y="36"/>
                  </a:cubicBezTo>
                  <a:cubicBezTo>
                    <a:pt x="0" y="516"/>
                    <a:pt x="0" y="516"/>
                    <a:pt x="0" y="516"/>
                  </a:cubicBezTo>
                  <a:cubicBezTo>
                    <a:pt x="0" y="535"/>
                    <a:pt x="16" y="551"/>
                    <a:pt x="35" y="551"/>
                  </a:cubicBezTo>
                  <a:cubicBezTo>
                    <a:pt x="769" y="551"/>
                    <a:pt x="769" y="551"/>
                    <a:pt x="769" y="551"/>
                  </a:cubicBezTo>
                  <a:cubicBezTo>
                    <a:pt x="789" y="551"/>
                    <a:pt x="805" y="535"/>
                    <a:pt x="805" y="516"/>
                  </a:cubicBezTo>
                  <a:cubicBezTo>
                    <a:pt x="805" y="514"/>
                    <a:pt x="805" y="514"/>
                    <a:pt x="805" y="514"/>
                  </a:cubicBezTo>
                  <a:cubicBezTo>
                    <a:pt x="855" y="514"/>
                    <a:pt x="855" y="514"/>
                    <a:pt x="855" y="514"/>
                  </a:cubicBezTo>
                  <a:cubicBezTo>
                    <a:pt x="863" y="514"/>
                    <a:pt x="870" y="507"/>
                    <a:pt x="870" y="499"/>
                  </a:cubicBezTo>
                  <a:cubicBezTo>
                    <a:pt x="870" y="497"/>
                    <a:pt x="869" y="495"/>
                    <a:pt x="869" y="493"/>
                  </a:cubicBezTo>
                  <a:close/>
                </a:path>
              </a:pathLst>
            </a:custGeom>
            <a:solidFill>
              <a:srgbClr val="008DB5"/>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39">
                <a:defRPr/>
              </a:pPr>
              <a:endParaRPr lang="en-US">
                <a:solidFill>
                  <a:srgbClr val="505050"/>
                </a:solidFill>
                <a:latin typeface="Segoe UI Light" charset="0"/>
              </a:endParaRPr>
            </a:p>
          </p:txBody>
        </p:sp>
        <p:sp>
          <p:nvSpPr>
            <p:cNvPr id="124" name="Rectangle 123"/>
            <p:cNvSpPr>
              <a:spLocks noChangeArrowheads="1"/>
            </p:cNvSpPr>
            <p:nvPr/>
          </p:nvSpPr>
          <p:spPr bwMode="auto">
            <a:xfrm>
              <a:off x="27743151" y="9455150"/>
              <a:ext cx="2627313" cy="1674813"/>
            </a:xfrm>
            <a:prstGeom prst="rect">
              <a:avLst/>
            </a:prstGeom>
            <a:solidFill>
              <a:srgbClr val="D2D2D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39">
                <a:defRPr/>
              </a:pPr>
              <a:endParaRPr lang="en-US">
                <a:solidFill>
                  <a:srgbClr val="505050"/>
                </a:solidFill>
                <a:latin typeface="Segoe UI Light" charset="0"/>
              </a:endParaRPr>
            </a:p>
          </p:txBody>
        </p:sp>
        <p:sp>
          <p:nvSpPr>
            <p:cNvPr id="125" name="Freeform 124"/>
            <p:cNvSpPr>
              <a:spLocks/>
            </p:cNvSpPr>
            <p:nvPr/>
          </p:nvSpPr>
          <p:spPr bwMode="auto">
            <a:xfrm>
              <a:off x="23961726" y="10709275"/>
              <a:ext cx="169863" cy="258763"/>
            </a:xfrm>
            <a:custGeom>
              <a:avLst/>
              <a:gdLst>
                <a:gd name="T0" fmla="*/ 0 w 45"/>
                <a:gd name="T1" fmla="*/ 4 h 69"/>
                <a:gd name="T2" fmla="*/ 16 w 45"/>
                <a:gd name="T3" fmla="*/ 69 h 69"/>
                <a:gd name="T4" fmla="*/ 40 w 45"/>
                <a:gd name="T5" fmla="*/ 29 h 69"/>
                <a:gd name="T6" fmla="*/ 0 w 45"/>
                <a:gd name="T7" fmla="*/ 4 h 69"/>
              </a:gdLst>
              <a:ahLst/>
              <a:cxnLst>
                <a:cxn ang="0">
                  <a:pos x="T0" y="T1"/>
                </a:cxn>
                <a:cxn ang="0">
                  <a:pos x="T2" y="T3"/>
                </a:cxn>
                <a:cxn ang="0">
                  <a:pos x="T4" y="T5"/>
                </a:cxn>
                <a:cxn ang="0">
                  <a:pos x="T6" y="T7"/>
                </a:cxn>
              </a:cxnLst>
              <a:rect l="0" t="0" r="r" b="b"/>
              <a:pathLst>
                <a:path w="45" h="69">
                  <a:moveTo>
                    <a:pt x="0" y="4"/>
                  </a:moveTo>
                  <a:cubicBezTo>
                    <a:pt x="16" y="69"/>
                    <a:pt x="16" y="69"/>
                    <a:pt x="16" y="69"/>
                  </a:cubicBezTo>
                  <a:cubicBezTo>
                    <a:pt x="34" y="65"/>
                    <a:pt x="45" y="47"/>
                    <a:pt x="40" y="29"/>
                  </a:cubicBezTo>
                  <a:cubicBezTo>
                    <a:pt x="36" y="11"/>
                    <a:pt x="18" y="0"/>
                    <a:pt x="0" y="4"/>
                  </a:cubicBezTo>
                </a:path>
              </a:pathLst>
            </a:custGeom>
            <a:solidFill>
              <a:srgbClr val="FFB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39">
                <a:defRPr/>
              </a:pPr>
              <a:endParaRPr lang="en-US">
                <a:solidFill>
                  <a:srgbClr val="505050"/>
                </a:solidFill>
                <a:latin typeface="Segoe UI Light" charset="0"/>
              </a:endParaRPr>
            </a:p>
          </p:txBody>
        </p:sp>
        <p:sp>
          <p:nvSpPr>
            <p:cNvPr id="126" name="Freeform 125"/>
            <p:cNvSpPr>
              <a:spLocks/>
            </p:cNvSpPr>
            <p:nvPr/>
          </p:nvSpPr>
          <p:spPr bwMode="auto">
            <a:xfrm>
              <a:off x="23901401" y="10461625"/>
              <a:ext cx="169863" cy="263525"/>
            </a:xfrm>
            <a:custGeom>
              <a:avLst/>
              <a:gdLst>
                <a:gd name="T0" fmla="*/ 0 w 45"/>
                <a:gd name="T1" fmla="*/ 5 h 70"/>
                <a:gd name="T2" fmla="*/ 16 w 45"/>
                <a:gd name="T3" fmla="*/ 70 h 70"/>
                <a:gd name="T4" fmla="*/ 40 w 45"/>
                <a:gd name="T5" fmla="*/ 29 h 70"/>
                <a:gd name="T6" fmla="*/ 0 w 45"/>
                <a:gd name="T7" fmla="*/ 5 h 70"/>
              </a:gdLst>
              <a:ahLst/>
              <a:cxnLst>
                <a:cxn ang="0">
                  <a:pos x="T0" y="T1"/>
                </a:cxn>
                <a:cxn ang="0">
                  <a:pos x="T2" y="T3"/>
                </a:cxn>
                <a:cxn ang="0">
                  <a:pos x="T4" y="T5"/>
                </a:cxn>
                <a:cxn ang="0">
                  <a:pos x="T6" y="T7"/>
                </a:cxn>
              </a:cxnLst>
              <a:rect l="0" t="0" r="r" b="b"/>
              <a:pathLst>
                <a:path w="45" h="70">
                  <a:moveTo>
                    <a:pt x="0" y="5"/>
                  </a:moveTo>
                  <a:cubicBezTo>
                    <a:pt x="16" y="70"/>
                    <a:pt x="16" y="70"/>
                    <a:pt x="16" y="70"/>
                  </a:cubicBezTo>
                  <a:cubicBezTo>
                    <a:pt x="34" y="66"/>
                    <a:pt x="45" y="47"/>
                    <a:pt x="40" y="29"/>
                  </a:cubicBezTo>
                  <a:cubicBezTo>
                    <a:pt x="36" y="11"/>
                    <a:pt x="18" y="0"/>
                    <a:pt x="0" y="5"/>
                  </a:cubicBezTo>
                </a:path>
              </a:pathLst>
            </a:custGeom>
            <a:solidFill>
              <a:srgbClr val="FFB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39">
                <a:defRPr/>
              </a:pPr>
              <a:endParaRPr lang="en-US">
                <a:solidFill>
                  <a:srgbClr val="505050"/>
                </a:solidFill>
                <a:latin typeface="Segoe UI Light" charset="0"/>
              </a:endParaRPr>
            </a:p>
          </p:txBody>
        </p:sp>
        <p:sp>
          <p:nvSpPr>
            <p:cNvPr id="127" name="Freeform 126"/>
            <p:cNvSpPr>
              <a:spLocks/>
            </p:cNvSpPr>
            <p:nvPr/>
          </p:nvSpPr>
          <p:spPr bwMode="auto">
            <a:xfrm>
              <a:off x="23842663" y="10217150"/>
              <a:ext cx="168275" cy="263525"/>
            </a:xfrm>
            <a:custGeom>
              <a:avLst/>
              <a:gdLst>
                <a:gd name="T0" fmla="*/ 0 w 45"/>
                <a:gd name="T1" fmla="*/ 4 h 70"/>
                <a:gd name="T2" fmla="*/ 16 w 45"/>
                <a:gd name="T3" fmla="*/ 70 h 70"/>
                <a:gd name="T4" fmla="*/ 40 w 45"/>
                <a:gd name="T5" fmla="*/ 29 h 70"/>
                <a:gd name="T6" fmla="*/ 0 w 45"/>
                <a:gd name="T7" fmla="*/ 4 h 70"/>
              </a:gdLst>
              <a:ahLst/>
              <a:cxnLst>
                <a:cxn ang="0">
                  <a:pos x="T0" y="T1"/>
                </a:cxn>
                <a:cxn ang="0">
                  <a:pos x="T2" y="T3"/>
                </a:cxn>
                <a:cxn ang="0">
                  <a:pos x="T4" y="T5"/>
                </a:cxn>
                <a:cxn ang="0">
                  <a:pos x="T6" y="T7"/>
                </a:cxn>
              </a:cxnLst>
              <a:rect l="0" t="0" r="r" b="b"/>
              <a:pathLst>
                <a:path w="45" h="70">
                  <a:moveTo>
                    <a:pt x="0" y="4"/>
                  </a:moveTo>
                  <a:cubicBezTo>
                    <a:pt x="16" y="70"/>
                    <a:pt x="16" y="70"/>
                    <a:pt x="16" y="70"/>
                  </a:cubicBezTo>
                  <a:cubicBezTo>
                    <a:pt x="34" y="65"/>
                    <a:pt x="45" y="47"/>
                    <a:pt x="40" y="29"/>
                  </a:cubicBezTo>
                  <a:cubicBezTo>
                    <a:pt x="36" y="11"/>
                    <a:pt x="18" y="0"/>
                    <a:pt x="0" y="4"/>
                  </a:cubicBezTo>
                </a:path>
              </a:pathLst>
            </a:custGeom>
            <a:solidFill>
              <a:srgbClr val="FFB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39">
                <a:defRPr/>
              </a:pPr>
              <a:endParaRPr lang="en-US">
                <a:solidFill>
                  <a:srgbClr val="505050"/>
                </a:solidFill>
                <a:latin typeface="Segoe UI Light" charset="0"/>
              </a:endParaRPr>
            </a:p>
          </p:txBody>
        </p:sp>
        <p:sp>
          <p:nvSpPr>
            <p:cNvPr id="128" name="Freeform 127"/>
            <p:cNvSpPr>
              <a:spLocks/>
            </p:cNvSpPr>
            <p:nvPr/>
          </p:nvSpPr>
          <p:spPr bwMode="auto">
            <a:xfrm>
              <a:off x="23777576" y="9974263"/>
              <a:ext cx="173038" cy="258763"/>
            </a:xfrm>
            <a:custGeom>
              <a:avLst/>
              <a:gdLst>
                <a:gd name="T0" fmla="*/ 0 w 46"/>
                <a:gd name="T1" fmla="*/ 4 h 69"/>
                <a:gd name="T2" fmla="*/ 17 w 46"/>
                <a:gd name="T3" fmla="*/ 69 h 69"/>
                <a:gd name="T4" fmla="*/ 41 w 46"/>
                <a:gd name="T5" fmla="*/ 29 h 69"/>
                <a:gd name="T6" fmla="*/ 0 w 46"/>
                <a:gd name="T7" fmla="*/ 4 h 69"/>
              </a:gdLst>
              <a:ahLst/>
              <a:cxnLst>
                <a:cxn ang="0">
                  <a:pos x="T0" y="T1"/>
                </a:cxn>
                <a:cxn ang="0">
                  <a:pos x="T2" y="T3"/>
                </a:cxn>
                <a:cxn ang="0">
                  <a:pos x="T4" y="T5"/>
                </a:cxn>
                <a:cxn ang="0">
                  <a:pos x="T6" y="T7"/>
                </a:cxn>
              </a:cxnLst>
              <a:rect l="0" t="0" r="r" b="b"/>
              <a:pathLst>
                <a:path w="46" h="69">
                  <a:moveTo>
                    <a:pt x="0" y="4"/>
                  </a:moveTo>
                  <a:cubicBezTo>
                    <a:pt x="17" y="69"/>
                    <a:pt x="17" y="69"/>
                    <a:pt x="17" y="69"/>
                  </a:cubicBezTo>
                  <a:cubicBezTo>
                    <a:pt x="35" y="65"/>
                    <a:pt x="46" y="47"/>
                    <a:pt x="41" y="29"/>
                  </a:cubicBezTo>
                  <a:cubicBezTo>
                    <a:pt x="37" y="11"/>
                    <a:pt x="19" y="0"/>
                    <a:pt x="0" y="4"/>
                  </a:cubicBezTo>
                </a:path>
              </a:pathLst>
            </a:custGeom>
            <a:solidFill>
              <a:srgbClr val="FFB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39">
                <a:defRPr/>
              </a:pPr>
              <a:endParaRPr lang="en-US">
                <a:solidFill>
                  <a:srgbClr val="505050"/>
                </a:solidFill>
                <a:latin typeface="Segoe UI Light" charset="0"/>
              </a:endParaRPr>
            </a:p>
          </p:txBody>
        </p:sp>
        <p:sp>
          <p:nvSpPr>
            <p:cNvPr id="129" name="Freeform 128"/>
            <p:cNvSpPr>
              <a:spLocks/>
            </p:cNvSpPr>
            <p:nvPr/>
          </p:nvSpPr>
          <p:spPr bwMode="auto">
            <a:xfrm>
              <a:off x="22566313" y="9204325"/>
              <a:ext cx="1524000" cy="2297113"/>
            </a:xfrm>
            <a:custGeom>
              <a:avLst/>
              <a:gdLst>
                <a:gd name="T0" fmla="*/ 12 w 406"/>
                <a:gd name="T1" fmla="*/ 64 h 612"/>
                <a:gd name="T2" fmla="*/ 3 w 406"/>
                <a:gd name="T3" fmla="*/ 79 h 612"/>
                <a:gd name="T4" fmla="*/ 131 w 406"/>
                <a:gd name="T5" fmla="*/ 600 h 612"/>
                <a:gd name="T6" fmla="*/ 147 w 406"/>
                <a:gd name="T7" fmla="*/ 609 h 612"/>
                <a:gd name="T8" fmla="*/ 394 w 406"/>
                <a:gd name="T9" fmla="*/ 548 h 612"/>
                <a:gd name="T10" fmla="*/ 403 w 406"/>
                <a:gd name="T11" fmla="*/ 533 h 612"/>
                <a:gd name="T12" fmla="*/ 275 w 406"/>
                <a:gd name="T13" fmla="*/ 12 h 612"/>
                <a:gd name="T14" fmla="*/ 260 w 406"/>
                <a:gd name="T15" fmla="*/ 3 h 612"/>
                <a:gd name="T16" fmla="*/ 33 w 406"/>
                <a:gd name="T17" fmla="*/ 59 h 612"/>
                <a:gd name="T18" fmla="*/ 12 w 406"/>
                <a:gd name="T19" fmla="*/ 64 h 6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6" h="612">
                  <a:moveTo>
                    <a:pt x="12" y="64"/>
                  </a:moveTo>
                  <a:cubicBezTo>
                    <a:pt x="12" y="64"/>
                    <a:pt x="0" y="67"/>
                    <a:pt x="3" y="79"/>
                  </a:cubicBezTo>
                  <a:cubicBezTo>
                    <a:pt x="131" y="600"/>
                    <a:pt x="131" y="600"/>
                    <a:pt x="131" y="600"/>
                  </a:cubicBezTo>
                  <a:cubicBezTo>
                    <a:pt x="131" y="600"/>
                    <a:pt x="134" y="612"/>
                    <a:pt x="147" y="609"/>
                  </a:cubicBezTo>
                  <a:cubicBezTo>
                    <a:pt x="394" y="548"/>
                    <a:pt x="394" y="548"/>
                    <a:pt x="394" y="548"/>
                  </a:cubicBezTo>
                  <a:cubicBezTo>
                    <a:pt x="394" y="548"/>
                    <a:pt x="406" y="545"/>
                    <a:pt x="403" y="533"/>
                  </a:cubicBezTo>
                  <a:cubicBezTo>
                    <a:pt x="275" y="12"/>
                    <a:pt x="275" y="12"/>
                    <a:pt x="275" y="12"/>
                  </a:cubicBezTo>
                  <a:cubicBezTo>
                    <a:pt x="275" y="12"/>
                    <a:pt x="272" y="0"/>
                    <a:pt x="260" y="3"/>
                  </a:cubicBezTo>
                  <a:cubicBezTo>
                    <a:pt x="33" y="59"/>
                    <a:pt x="33" y="59"/>
                    <a:pt x="33" y="59"/>
                  </a:cubicBezTo>
                  <a:lnTo>
                    <a:pt x="12" y="64"/>
                  </a:lnTo>
                  <a:close/>
                </a:path>
              </a:pathLst>
            </a:custGeom>
            <a:solidFill>
              <a:srgbClr val="4423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39">
                <a:defRPr/>
              </a:pPr>
              <a:endParaRPr lang="en-US">
                <a:solidFill>
                  <a:srgbClr val="505050"/>
                </a:solidFill>
                <a:latin typeface="Segoe UI Light" charset="0"/>
              </a:endParaRPr>
            </a:p>
          </p:txBody>
        </p:sp>
        <p:sp>
          <p:nvSpPr>
            <p:cNvPr id="130" name="Freeform 129"/>
            <p:cNvSpPr>
              <a:spLocks/>
            </p:cNvSpPr>
            <p:nvPr/>
          </p:nvSpPr>
          <p:spPr bwMode="auto">
            <a:xfrm>
              <a:off x="22775863" y="9677400"/>
              <a:ext cx="1130300" cy="1457325"/>
            </a:xfrm>
            <a:custGeom>
              <a:avLst/>
              <a:gdLst>
                <a:gd name="T0" fmla="*/ 0 w 712"/>
                <a:gd name="T1" fmla="*/ 127 h 918"/>
                <a:gd name="T2" fmla="*/ 194 w 712"/>
                <a:gd name="T3" fmla="*/ 918 h 918"/>
                <a:gd name="T4" fmla="*/ 712 w 712"/>
                <a:gd name="T5" fmla="*/ 790 h 918"/>
                <a:gd name="T6" fmla="*/ 518 w 712"/>
                <a:gd name="T7" fmla="*/ 0 h 918"/>
                <a:gd name="T8" fmla="*/ 0 w 712"/>
                <a:gd name="T9" fmla="*/ 127 h 918"/>
              </a:gdLst>
              <a:ahLst/>
              <a:cxnLst>
                <a:cxn ang="0">
                  <a:pos x="T0" y="T1"/>
                </a:cxn>
                <a:cxn ang="0">
                  <a:pos x="T2" y="T3"/>
                </a:cxn>
                <a:cxn ang="0">
                  <a:pos x="T4" y="T5"/>
                </a:cxn>
                <a:cxn ang="0">
                  <a:pos x="T6" y="T7"/>
                </a:cxn>
                <a:cxn ang="0">
                  <a:pos x="T8" y="T9"/>
                </a:cxn>
              </a:cxnLst>
              <a:rect l="0" t="0" r="r" b="b"/>
              <a:pathLst>
                <a:path w="712" h="918">
                  <a:moveTo>
                    <a:pt x="0" y="127"/>
                  </a:moveTo>
                  <a:lnTo>
                    <a:pt x="194" y="918"/>
                  </a:lnTo>
                  <a:lnTo>
                    <a:pt x="712" y="790"/>
                  </a:lnTo>
                  <a:lnTo>
                    <a:pt x="518" y="0"/>
                  </a:lnTo>
                  <a:lnTo>
                    <a:pt x="0" y="127"/>
                  </a:lnTo>
                  <a:close/>
                </a:path>
              </a:pathLst>
            </a:custGeom>
            <a:solidFill>
              <a:srgbClr val="0072C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39">
                <a:defRPr/>
              </a:pPr>
              <a:endParaRPr lang="en-US">
                <a:solidFill>
                  <a:srgbClr val="505050"/>
                </a:solidFill>
                <a:latin typeface="Segoe UI Light" charset="0"/>
              </a:endParaRPr>
            </a:p>
          </p:txBody>
        </p:sp>
        <p:sp>
          <p:nvSpPr>
            <p:cNvPr id="131" name="Freeform 130"/>
            <p:cNvSpPr>
              <a:spLocks/>
            </p:cNvSpPr>
            <p:nvPr/>
          </p:nvSpPr>
          <p:spPr bwMode="auto">
            <a:xfrm>
              <a:off x="22442488" y="9955213"/>
              <a:ext cx="1593850" cy="1677988"/>
            </a:xfrm>
            <a:custGeom>
              <a:avLst/>
              <a:gdLst>
                <a:gd name="T0" fmla="*/ 180 w 425"/>
                <a:gd name="T1" fmla="*/ 409 h 447"/>
                <a:gd name="T2" fmla="*/ 164 w 425"/>
                <a:gd name="T3" fmla="*/ 400 h 447"/>
                <a:gd name="T4" fmla="*/ 80 w 425"/>
                <a:gd name="T5" fmla="*/ 57 h 447"/>
                <a:gd name="T6" fmla="*/ 0 w 425"/>
                <a:gd name="T7" fmla="*/ 9 h 447"/>
                <a:gd name="T8" fmla="*/ 90 w 425"/>
                <a:gd name="T9" fmla="*/ 375 h 447"/>
                <a:gd name="T10" fmla="*/ 90 w 425"/>
                <a:gd name="T11" fmla="*/ 375 h 447"/>
                <a:gd name="T12" fmla="*/ 90 w 425"/>
                <a:gd name="T13" fmla="*/ 375 h 447"/>
                <a:gd name="T14" fmla="*/ 90 w 425"/>
                <a:gd name="T15" fmla="*/ 375 h 447"/>
                <a:gd name="T16" fmla="*/ 90 w 425"/>
                <a:gd name="T17" fmla="*/ 375 h 447"/>
                <a:gd name="T18" fmla="*/ 150 w 425"/>
                <a:gd name="T19" fmla="*/ 447 h 447"/>
                <a:gd name="T20" fmla="*/ 420 w 425"/>
                <a:gd name="T21" fmla="*/ 381 h 447"/>
                <a:gd name="T22" fmla="*/ 425 w 425"/>
                <a:gd name="T23" fmla="*/ 349 h 447"/>
                <a:gd name="T24" fmla="*/ 180 w 425"/>
                <a:gd name="T25" fmla="*/ 409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5" h="447">
                  <a:moveTo>
                    <a:pt x="180" y="409"/>
                  </a:moveTo>
                  <a:cubicBezTo>
                    <a:pt x="167" y="412"/>
                    <a:pt x="164" y="400"/>
                    <a:pt x="164" y="400"/>
                  </a:cubicBezTo>
                  <a:cubicBezTo>
                    <a:pt x="80" y="57"/>
                    <a:pt x="80" y="57"/>
                    <a:pt x="80" y="57"/>
                  </a:cubicBezTo>
                  <a:cubicBezTo>
                    <a:pt x="71" y="22"/>
                    <a:pt x="35" y="0"/>
                    <a:pt x="0" y="9"/>
                  </a:cubicBezTo>
                  <a:cubicBezTo>
                    <a:pt x="90" y="375"/>
                    <a:pt x="90" y="375"/>
                    <a:pt x="90" y="375"/>
                  </a:cubicBezTo>
                  <a:cubicBezTo>
                    <a:pt x="90" y="375"/>
                    <a:pt x="90" y="375"/>
                    <a:pt x="90" y="375"/>
                  </a:cubicBezTo>
                  <a:cubicBezTo>
                    <a:pt x="90" y="375"/>
                    <a:pt x="90" y="375"/>
                    <a:pt x="90" y="375"/>
                  </a:cubicBezTo>
                  <a:cubicBezTo>
                    <a:pt x="90" y="375"/>
                    <a:pt x="90" y="375"/>
                    <a:pt x="90" y="375"/>
                  </a:cubicBezTo>
                  <a:cubicBezTo>
                    <a:pt x="90" y="375"/>
                    <a:pt x="90" y="375"/>
                    <a:pt x="90" y="375"/>
                  </a:cubicBezTo>
                  <a:cubicBezTo>
                    <a:pt x="150" y="447"/>
                    <a:pt x="150" y="447"/>
                    <a:pt x="150" y="447"/>
                  </a:cubicBezTo>
                  <a:cubicBezTo>
                    <a:pt x="420" y="381"/>
                    <a:pt x="420" y="381"/>
                    <a:pt x="420" y="381"/>
                  </a:cubicBezTo>
                  <a:cubicBezTo>
                    <a:pt x="425" y="349"/>
                    <a:pt x="425" y="349"/>
                    <a:pt x="425" y="349"/>
                  </a:cubicBezTo>
                  <a:lnTo>
                    <a:pt x="180" y="409"/>
                  </a:lnTo>
                  <a:close/>
                </a:path>
              </a:pathLst>
            </a:custGeom>
            <a:solidFill>
              <a:srgbClr val="FFB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39">
                <a:defRPr/>
              </a:pPr>
              <a:endParaRPr lang="en-US">
                <a:solidFill>
                  <a:srgbClr val="505050"/>
                </a:solidFill>
                <a:latin typeface="Segoe UI Light" charset="0"/>
              </a:endParaRPr>
            </a:p>
          </p:txBody>
        </p:sp>
        <p:sp>
          <p:nvSpPr>
            <p:cNvPr id="132" name="Freeform 131"/>
            <p:cNvSpPr>
              <a:spLocks/>
            </p:cNvSpPr>
            <p:nvPr/>
          </p:nvSpPr>
          <p:spPr bwMode="auto">
            <a:xfrm>
              <a:off x="22948901" y="11374438"/>
              <a:ext cx="1141413" cy="420688"/>
            </a:xfrm>
            <a:custGeom>
              <a:avLst/>
              <a:gdLst>
                <a:gd name="T0" fmla="*/ 0 w 719"/>
                <a:gd name="T1" fmla="*/ 170 h 265"/>
                <a:gd name="T2" fmla="*/ 24 w 719"/>
                <a:gd name="T3" fmla="*/ 265 h 265"/>
                <a:gd name="T4" fmla="*/ 719 w 719"/>
                <a:gd name="T5" fmla="*/ 92 h 265"/>
                <a:gd name="T6" fmla="*/ 695 w 719"/>
                <a:gd name="T7" fmla="*/ 0 h 265"/>
                <a:gd name="T8" fmla="*/ 0 w 719"/>
                <a:gd name="T9" fmla="*/ 170 h 265"/>
              </a:gdLst>
              <a:ahLst/>
              <a:cxnLst>
                <a:cxn ang="0">
                  <a:pos x="T0" y="T1"/>
                </a:cxn>
                <a:cxn ang="0">
                  <a:pos x="T2" y="T3"/>
                </a:cxn>
                <a:cxn ang="0">
                  <a:pos x="T4" y="T5"/>
                </a:cxn>
                <a:cxn ang="0">
                  <a:pos x="T6" y="T7"/>
                </a:cxn>
                <a:cxn ang="0">
                  <a:pos x="T8" y="T9"/>
                </a:cxn>
              </a:cxnLst>
              <a:rect l="0" t="0" r="r" b="b"/>
              <a:pathLst>
                <a:path w="719" h="265">
                  <a:moveTo>
                    <a:pt x="0" y="170"/>
                  </a:moveTo>
                  <a:lnTo>
                    <a:pt x="24" y="265"/>
                  </a:lnTo>
                  <a:lnTo>
                    <a:pt x="719" y="92"/>
                  </a:lnTo>
                  <a:lnTo>
                    <a:pt x="695" y="0"/>
                  </a:lnTo>
                  <a:lnTo>
                    <a:pt x="0" y="17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39">
                <a:defRPr/>
              </a:pPr>
              <a:endParaRPr lang="en-US">
                <a:solidFill>
                  <a:srgbClr val="505050"/>
                </a:solidFill>
                <a:latin typeface="Segoe UI Light" charset="0"/>
              </a:endParaRPr>
            </a:p>
          </p:txBody>
        </p:sp>
        <p:sp>
          <p:nvSpPr>
            <p:cNvPr id="133" name="Freeform 132"/>
            <p:cNvSpPr>
              <a:spLocks/>
            </p:cNvSpPr>
            <p:nvPr/>
          </p:nvSpPr>
          <p:spPr bwMode="auto">
            <a:xfrm>
              <a:off x="18102263" y="12111038"/>
              <a:ext cx="168275" cy="261938"/>
            </a:xfrm>
            <a:custGeom>
              <a:avLst/>
              <a:gdLst>
                <a:gd name="T0" fmla="*/ 16 w 45"/>
                <a:gd name="T1" fmla="*/ 0 h 70"/>
                <a:gd name="T2" fmla="*/ 0 w 45"/>
                <a:gd name="T3" fmla="*/ 66 h 70"/>
                <a:gd name="T4" fmla="*/ 41 w 45"/>
                <a:gd name="T5" fmla="*/ 41 h 70"/>
                <a:gd name="T6" fmla="*/ 16 w 45"/>
                <a:gd name="T7" fmla="*/ 0 h 70"/>
              </a:gdLst>
              <a:ahLst/>
              <a:cxnLst>
                <a:cxn ang="0">
                  <a:pos x="T0" y="T1"/>
                </a:cxn>
                <a:cxn ang="0">
                  <a:pos x="T2" y="T3"/>
                </a:cxn>
                <a:cxn ang="0">
                  <a:pos x="T4" y="T5"/>
                </a:cxn>
                <a:cxn ang="0">
                  <a:pos x="T6" y="T7"/>
                </a:cxn>
              </a:cxnLst>
              <a:rect l="0" t="0" r="r" b="b"/>
              <a:pathLst>
                <a:path w="45" h="70">
                  <a:moveTo>
                    <a:pt x="16" y="0"/>
                  </a:moveTo>
                  <a:cubicBezTo>
                    <a:pt x="0" y="66"/>
                    <a:pt x="0" y="66"/>
                    <a:pt x="0" y="66"/>
                  </a:cubicBezTo>
                  <a:cubicBezTo>
                    <a:pt x="18" y="70"/>
                    <a:pt x="37" y="59"/>
                    <a:pt x="41" y="41"/>
                  </a:cubicBezTo>
                  <a:cubicBezTo>
                    <a:pt x="45" y="23"/>
                    <a:pt x="34" y="4"/>
                    <a:pt x="16" y="0"/>
                  </a:cubicBezTo>
                </a:path>
              </a:pathLst>
            </a:custGeom>
            <a:solidFill>
              <a:srgbClr val="FFB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39">
                <a:defRPr/>
              </a:pPr>
              <a:endParaRPr lang="en-US">
                <a:solidFill>
                  <a:srgbClr val="505050"/>
                </a:solidFill>
                <a:latin typeface="Segoe UI Light" charset="0"/>
              </a:endParaRPr>
            </a:p>
          </p:txBody>
        </p:sp>
        <p:sp>
          <p:nvSpPr>
            <p:cNvPr id="134" name="Freeform 133"/>
            <p:cNvSpPr>
              <a:spLocks/>
            </p:cNvSpPr>
            <p:nvPr/>
          </p:nvSpPr>
          <p:spPr bwMode="auto">
            <a:xfrm>
              <a:off x="18161001" y="11866563"/>
              <a:ext cx="165100" cy="258763"/>
            </a:xfrm>
            <a:custGeom>
              <a:avLst/>
              <a:gdLst>
                <a:gd name="T0" fmla="*/ 15 w 44"/>
                <a:gd name="T1" fmla="*/ 0 h 69"/>
                <a:gd name="T2" fmla="*/ 0 w 44"/>
                <a:gd name="T3" fmla="*/ 65 h 69"/>
                <a:gd name="T4" fmla="*/ 40 w 44"/>
                <a:gd name="T5" fmla="*/ 40 h 69"/>
                <a:gd name="T6" fmla="*/ 15 w 44"/>
                <a:gd name="T7" fmla="*/ 0 h 69"/>
              </a:gdLst>
              <a:ahLst/>
              <a:cxnLst>
                <a:cxn ang="0">
                  <a:pos x="T0" y="T1"/>
                </a:cxn>
                <a:cxn ang="0">
                  <a:pos x="T2" y="T3"/>
                </a:cxn>
                <a:cxn ang="0">
                  <a:pos x="T4" y="T5"/>
                </a:cxn>
                <a:cxn ang="0">
                  <a:pos x="T6" y="T7"/>
                </a:cxn>
              </a:cxnLst>
              <a:rect l="0" t="0" r="r" b="b"/>
              <a:pathLst>
                <a:path w="44" h="69">
                  <a:moveTo>
                    <a:pt x="15" y="0"/>
                  </a:moveTo>
                  <a:cubicBezTo>
                    <a:pt x="0" y="65"/>
                    <a:pt x="0" y="65"/>
                    <a:pt x="0" y="65"/>
                  </a:cubicBezTo>
                  <a:cubicBezTo>
                    <a:pt x="18" y="69"/>
                    <a:pt x="36" y="58"/>
                    <a:pt x="40" y="40"/>
                  </a:cubicBezTo>
                  <a:cubicBezTo>
                    <a:pt x="44" y="22"/>
                    <a:pt x="33" y="4"/>
                    <a:pt x="15" y="0"/>
                  </a:cubicBezTo>
                </a:path>
              </a:pathLst>
            </a:custGeom>
            <a:solidFill>
              <a:srgbClr val="FFB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39">
                <a:defRPr/>
              </a:pPr>
              <a:endParaRPr lang="en-US">
                <a:solidFill>
                  <a:srgbClr val="505050"/>
                </a:solidFill>
                <a:latin typeface="Segoe UI Light" charset="0"/>
              </a:endParaRPr>
            </a:p>
          </p:txBody>
        </p:sp>
        <p:sp>
          <p:nvSpPr>
            <p:cNvPr id="135" name="Freeform 134"/>
            <p:cNvSpPr>
              <a:spLocks/>
            </p:cNvSpPr>
            <p:nvPr/>
          </p:nvSpPr>
          <p:spPr bwMode="auto">
            <a:xfrm>
              <a:off x="18218151" y="11618913"/>
              <a:ext cx="168275" cy="261938"/>
            </a:xfrm>
            <a:custGeom>
              <a:avLst/>
              <a:gdLst>
                <a:gd name="T0" fmla="*/ 15 w 45"/>
                <a:gd name="T1" fmla="*/ 0 h 70"/>
                <a:gd name="T2" fmla="*/ 0 w 45"/>
                <a:gd name="T3" fmla="*/ 66 h 70"/>
                <a:gd name="T4" fmla="*/ 40 w 45"/>
                <a:gd name="T5" fmla="*/ 41 h 70"/>
                <a:gd name="T6" fmla="*/ 15 w 45"/>
                <a:gd name="T7" fmla="*/ 0 h 70"/>
              </a:gdLst>
              <a:ahLst/>
              <a:cxnLst>
                <a:cxn ang="0">
                  <a:pos x="T0" y="T1"/>
                </a:cxn>
                <a:cxn ang="0">
                  <a:pos x="T2" y="T3"/>
                </a:cxn>
                <a:cxn ang="0">
                  <a:pos x="T4" y="T5"/>
                </a:cxn>
                <a:cxn ang="0">
                  <a:pos x="T6" y="T7"/>
                </a:cxn>
              </a:cxnLst>
              <a:rect l="0" t="0" r="r" b="b"/>
              <a:pathLst>
                <a:path w="45" h="70">
                  <a:moveTo>
                    <a:pt x="15" y="0"/>
                  </a:moveTo>
                  <a:cubicBezTo>
                    <a:pt x="0" y="66"/>
                    <a:pt x="0" y="66"/>
                    <a:pt x="0" y="66"/>
                  </a:cubicBezTo>
                  <a:cubicBezTo>
                    <a:pt x="18" y="70"/>
                    <a:pt x="36" y="59"/>
                    <a:pt x="40" y="41"/>
                  </a:cubicBezTo>
                  <a:cubicBezTo>
                    <a:pt x="45" y="22"/>
                    <a:pt x="33" y="4"/>
                    <a:pt x="15" y="0"/>
                  </a:cubicBezTo>
                </a:path>
              </a:pathLst>
            </a:custGeom>
            <a:solidFill>
              <a:srgbClr val="FFB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39">
                <a:defRPr/>
              </a:pPr>
              <a:endParaRPr lang="en-US">
                <a:solidFill>
                  <a:srgbClr val="505050"/>
                </a:solidFill>
                <a:latin typeface="Segoe UI Light" charset="0"/>
              </a:endParaRPr>
            </a:p>
          </p:txBody>
        </p:sp>
        <p:sp>
          <p:nvSpPr>
            <p:cNvPr id="136" name="Freeform 135"/>
            <p:cNvSpPr>
              <a:spLocks/>
            </p:cNvSpPr>
            <p:nvPr/>
          </p:nvSpPr>
          <p:spPr bwMode="auto">
            <a:xfrm>
              <a:off x="18273713" y="11374438"/>
              <a:ext cx="169863" cy="258763"/>
            </a:xfrm>
            <a:custGeom>
              <a:avLst/>
              <a:gdLst>
                <a:gd name="T0" fmla="*/ 15 w 45"/>
                <a:gd name="T1" fmla="*/ 0 h 69"/>
                <a:gd name="T2" fmla="*/ 0 w 45"/>
                <a:gd name="T3" fmla="*/ 65 h 69"/>
                <a:gd name="T4" fmla="*/ 41 w 45"/>
                <a:gd name="T5" fmla="*/ 40 h 69"/>
                <a:gd name="T6" fmla="*/ 15 w 45"/>
                <a:gd name="T7" fmla="*/ 0 h 69"/>
              </a:gdLst>
              <a:ahLst/>
              <a:cxnLst>
                <a:cxn ang="0">
                  <a:pos x="T0" y="T1"/>
                </a:cxn>
                <a:cxn ang="0">
                  <a:pos x="T2" y="T3"/>
                </a:cxn>
                <a:cxn ang="0">
                  <a:pos x="T4" y="T5"/>
                </a:cxn>
                <a:cxn ang="0">
                  <a:pos x="T6" y="T7"/>
                </a:cxn>
              </a:cxnLst>
              <a:rect l="0" t="0" r="r" b="b"/>
              <a:pathLst>
                <a:path w="45" h="69">
                  <a:moveTo>
                    <a:pt x="15" y="0"/>
                  </a:moveTo>
                  <a:cubicBezTo>
                    <a:pt x="0" y="65"/>
                    <a:pt x="0" y="65"/>
                    <a:pt x="0" y="65"/>
                  </a:cubicBezTo>
                  <a:cubicBezTo>
                    <a:pt x="18" y="69"/>
                    <a:pt x="36" y="58"/>
                    <a:pt x="41" y="40"/>
                  </a:cubicBezTo>
                  <a:cubicBezTo>
                    <a:pt x="45" y="22"/>
                    <a:pt x="34" y="4"/>
                    <a:pt x="15" y="0"/>
                  </a:cubicBezTo>
                </a:path>
              </a:pathLst>
            </a:custGeom>
            <a:solidFill>
              <a:srgbClr val="FFB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39">
                <a:defRPr/>
              </a:pPr>
              <a:endParaRPr lang="en-US">
                <a:solidFill>
                  <a:srgbClr val="505050"/>
                </a:solidFill>
                <a:latin typeface="Segoe UI Light" charset="0"/>
              </a:endParaRPr>
            </a:p>
          </p:txBody>
        </p:sp>
        <p:sp>
          <p:nvSpPr>
            <p:cNvPr id="137" name="Freeform 136"/>
            <p:cNvSpPr>
              <a:spLocks/>
            </p:cNvSpPr>
            <p:nvPr/>
          </p:nvSpPr>
          <p:spPr bwMode="auto">
            <a:xfrm>
              <a:off x="17013238" y="10345738"/>
              <a:ext cx="1501775" cy="2293938"/>
            </a:xfrm>
            <a:custGeom>
              <a:avLst/>
              <a:gdLst>
                <a:gd name="T0" fmla="*/ 140 w 400"/>
                <a:gd name="T1" fmla="*/ 3 h 611"/>
                <a:gd name="T2" fmla="*/ 125 w 400"/>
                <a:gd name="T3" fmla="*/ 12 h 611"/>
                <a:gd name="T4" fmla="*/ 3 w 400"/>
                <a:gd name="T5" fmla="*/ 535 h 611"/>
                <a:gd name="T6" fmla="*/ 12 w 400"/>
                <a:gd name="T7" fmla="*/ 550 h 611"/>
                <a:gd name="T8" fmla="*/ 260 w 400"/>
                <a:gd name="T9" fmla="*/ 608 h 611"/>
                <a:gd name="T10" fmla="*/ 276 w 400"/>
                <a:gd name="T11" fmla="*/ 598 h 611"/>
                <a:gd name="T12" fmla="*/ 397 w 400"/>
                <a:gd name="T13" fmla="*/ 76 h 611"/>
                <a:gd name="T14" fmla="*/ 388 w 400"/>
                <a:gd name="T15" fmla="*/ 61 h 611"/>
                <a:gd name="T16" fmla="*/ 161 w 400"/>
                <a:gd name="T17" fmla="*/ 8 h 611"/>
                <a:gd name="T18" fmla="*/ 140 w 400"/>
                <a:gd name="T19" fmla="*/ 3 h 6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611">
                  <a:moveTo>
                    <a:pt x="140" y="3"/>
                  </a:moveTo>
                  <a:cubicBezTo>
                    <a:pt x="140" y="3"/>
                    <a:pt x="128" y="0"/>
                    <a:pt x="125" y="12"/>
                  </a:cubicBezTo>
                  <a:cubicBezTo>
                    <a:pt x="3" y="535"/>
                    <a:pt x="3" y="535"/>
                    <a:pt x="3" y="535"/>
                  </a:cubicBezTo>
                  <a:cubicBezTo>
                    <a:pt x="3" y="535"/>
                    <a:pt x="0" y="547"/>
                    <a:pt x="12" y="550"/>
                  </a:cubicBezTo>
                  <a:cubicBezTo>
                    <a:pt x="260" y="608"/>
                    <a:pt x="260" y="608"/>
                    <a:pt x="260" y="608"/>
                  </a:cubicBezTo>
                  <a:cubicBezTo>
                    <a:pt x="260" y="608"/>
                    <a:pt x="273" y="611"/>
                    <a:pt x="276" y="598"/>
                  </a:cubicBezTo>
                  <a:cubicBezTo>
                    <a:pt x="397" y="76"/>
                    <a:pt x="397" y="76"/>
                    <a:pt x="397" y="76"/>
                  </a:cubicBezTo>
                  <a:cubicBezTo>
                    <a:pt x="397" y="76"/>
                    <a:pt x="400" y="64"/>
                    <a:pt x="388" y="61"/>
                  </a:cubicBezTo>
                  <a:cubicBezTo>
                    <a:pt x="161" y="8"/>
                    <a:pt x="161" y="8"/>
                    <a:pt x="161" y="8"/>
                  </a:cubicBezTo>
                  <a:lnTo>
                    <a:pt x="140" y="3"/>
                  </a:lnTo>
                  <a:close/>
                </a:path>
              </a:pathLst>
            </a:custGeom>
            <a:solidFill>
              <a:srgbClr val="4423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39">
                <a:defRPr/>
              </a:pPr>
              <a:endParaRPr lang="en-US">
                <a:solidFill>
                  <a:srgbClr val="505050"/>
                </a:solidFill>
                <a:latin typeface="Segoe UI Light" charset="0"/>
              </a:endParaRPr>
            </a:p>
          </p:txBody>
        </p:sp>
        <p:sp>
          <p:nvSpPr>
            <p:cNvPr id="138" name="Freeform 137"/>
            <p:cNvSpPr>
              <a:spLocks/>
            </p:cNvSpPr>
            <p:nvPr/>
          </p:nvSpPr>
          <p:spPr bwMode="auto">
            <a:xfrm>
              <a:off x="17194213" y="10821988"/>
              <a:ext cx="1117600" cy="1449388"/>
            </a:xfrm>
            <a:custGeom>
              <a:avLst/>
              <a:gdLst>
                <a:gd name="T0" fmla="*/ 184 w 704"/>
                <a:gd name="T1" fmla="*/ 0 h 913"/>
                <a:gd name="T2" fmla="*/ 0 w 704"/>
                <a:gd name="T3" fmla="*/ 793 h 913"/>
                <a:gd name="T4" fmla="*/ 517 w 704"/>
                <a:gd name="T5" fmla="*/ 913 h 913"/>
                <a:gd name="T6" fmla="*/ 704 w 704"/>
                <a:gd name="T7" fmla="*/ 121 h 913"/>
                <a:gd name="T8" fmla="*/ 184 w 704"/>
                <a:gd name="T9" fmla="*/ 0 h 913"/>
              </a:gdLst>
              <a:ahLst/>
              <a:cxnLst>
                <a:cxn ang="0">
                  <a:pos x="T0" y="T1"/>
                </a:cxn>
                <a:cxn ang="0">
                  <a:pos x="T2" y="T3"/>
                </a:cxn>
                <a:cxn ang="0">
                  <a:pos x="T4" y="T5"/>
                </a:cxn>
                <a:cxn ang="0">
                  <a:pos x="T6" y="T7"/>
                </a:cxn>
                <a:cxn ang="0">
                  <a:pos x="T8" y="T9"/>
                </a:cxn>
              </a:cxnLst>
              <a:rect l="0" t="0" r="r" b="b"/>
              <a:pathLst>
                <a:path w="704" h="913">
                  <a:moveTo>
                    <a:pt x="184" y="0"/>
                  </a:moveTo>
                  <a:lnTo>
                    <a:pt x="0" y="793"/>
                  </a:lnTo>
                  <a:lnTo>
                    <a:pt x="517" y="913"/>
                  </a:lnTo>
                  <a:lnTo>
                    <a:pt x="704" y="121"/>
                  </a:lnTo>
                  <a:lnTo>
                    <a:pt x="184" y="0"/>
                  </a:lnTo>
                  <a:close/>
                </a:path>
              </a:pathLst>
            </a:custGeom>
            <a:solidFill>
              <a:srgbClr val="BAD80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39">
                <a:defRPr/>
              </a:pPr>
              <a:endParaRPr lang="en-US">
                <a:solidFill>
                  <a:srgbClr val="505050"/>
                </a:solidFill>
                <a:latin typeface="Segoe UI Light" charset="0"/>
              </a:endParaRPr>
            </a:p>
          </p:txBody>
        </p:sp>
        <p:sp>
          <p:nvSpPr>
            <p:cNvPr id="139" name="Freeform 138"/>
            <p:cNvSpPr>
              <a:spLocks/>
            </p:cNvSpPr>
            <p:nvPr/>
          </p:nvSpPr>
          <p:spPr bwMode="auto">
            <a:xfrm>
              <a:off x="16817976" y="10766425"/>
              <a:ext cx="1163638" cy="1960563"/>
            </a:xfrm>
            <a:custGeom>
              <a:avLst/>
              <a:gdLst>
                <a:gd name="T0" fmla="*/ 64 w 310"/>
                <a:gd name="T1" fmla="*/ 438 h 522"/>
                <a:gd name="T2" fmla="*/ 55 w 310"/>
                <a:gd name="T3" fmla="*/ 423 h 522"/>
                <a:gd name="T4" fmla="*/ 135 w 310"/>
                <a:gd name="T5" fmla="*/ 79 h 522"/>
                <a:gd name="T6" fmla="*/ 86 w 310"/>
                <a:gd name="T7" fmla="*/ 0 h 522"/>
                <a:gd name="T8" fmla="*/ 0 w 310"/>
                <a:gd name="T9" fmla="*/ 367 h 522"/>
                <a:gd name="T10" fmla="*/ 0 w 310"/>
                <a:gd name="T11" fmla="*/ 367 h 522"/>
                <a:gd name="T12" fmla="*/ 0 w 310"/>
                <a:gd name="T13" fmla="*/ 367 h 522"/>
                <a:gd name="T14" fmla="*/ 0 w 310"/>
                <a:gd name="T15" fmla="*/ 367 h 522"/>
                <a:gd name="T16" fmla="*/ 0 w 310"/>
                <a:gd name="T17" fmla="*/ 367 h 522"/>
                <a:gd name="T18" fmla="*/ 20 w 310"/>
                <a:gd name="T19" fmla="*/ 458 h 522"/>
                <a:gd name="T20" fmla="*/ 292 w 310"/>
                <a:gd name="T21" fmla="*/ 522 h 522"/>
                <a:gd name="T22" fmla="*/ 310 w 310"/>
                <a:gd name="T23" fmla="*/ 495 h 522"/>
                <a:gd name="T24" fmla="*/ 64 w 310"/>
                <a:gd name="T25" fmla="*/ 438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0" h="522">
                  <a:moveTo>
                    <a:pt x="64" y="438"/>
                  </a:moveTo>
                  <a:cubicBezTo>
                    <a:pt x="52" y="435"/>
                    <a:pt x="55" y="423"/>
                    <a:pt x="55" y="423"/>
                  </a:cubicBezTo>
                  <a:cubicBezTo>
                    <a:pt x="135" y="79"/>
                    <a:pt x="135" y="79"/>
                    <a:pt x="135" y="79"/>
                  </a:cubicBezTo>
                  <a:cubicBezTo>
                    <a:pt x="143" y="44"/>
                    <a:pt x="121" y="8"/>
                    <a:pt x="86" y="0"/>
                  </a:cubicBezTo>
                  <a:cubicBezTo>
                    <a:pt x="0" y="367"/>
                    <a:pt x="0" y="367"/>
                    <a:pt x="0" y="367"/>
                  </a:cubicBezTo>
                  <a:cubicBezTo>
                    <a:pt x="0" y="367"/>
                    <a:pt x="0" y="367"/>
                    <a:pt x="0" y="367"/>
                  </a:cubicBezTo>
                  <a:cubicBezTo>
                    <a:pt x="0" y="367"/>
                    <a:pt x="0" y="367"/>
                    <a:pt x="0" y="367"/>
                  </a:cubicBezTo>
                  <a:cubicBezTo>
                    <a:pt x="0" y="367"/>
                    <a:pt x="0" y="367"/>
                    <a:pt x="0" y="367"/>
                  </a:cubicBezTo>
                  <a:cubicBezTo>
                    <a:pt x="0" y="367"/>
                    <a:pt x="0" y="367"/>
                    <a:pt x="0" y="367"/>
                  </a:cubicBezTo>
                  <a:cubicBezTo>
                    <a:pt x="20" y="458"/>
                    <a:pt x="20" y="458"/>
                    <a:pt x="20" y="458"/>
                  </a:cubicBezTo>
                  <a:cubicBezTo>
                    <a:pt x="292" y="522"/>
                    <a:pt x="292" y="522"/>
                    <a:pt x="292" y="522"/>
                  </a:cubicBezTo>
                  <a:cubicBezTo>
                    <a:pt x="310" y="495"/>
                    <a:pt x="310" y="495"/>
                    <a:pt x="310" y="495"/>
                  </a:cubicBezTo>
                  <a:lnTo>
                    <a:pt x="64" y="438"/>
                  </a:lnTo>
                  <a:close/>
                </a:path>
              </a:pathLst>
            </a:custGeom>
            <a:solidFill>
              <a:srgbClr val="FFB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39">
                <a:defRPr/>
              </a:pPr>
              <a:endParaRPr lang="en-US">
                <a:solidFill>
                  <a:srgbClr val="505050"/>
                </a:solidFill>
                <a:latin typeface="Segoe UI Light" charset="0"/>
              </a:endParaRPr>
            </a:p>
          </p:txBody>
        </p:sp>
        <p:sp>
          <p:nvSpPr>
            <p:cNvPr id="140" name="Freeform 139"/>
            <p:cNvSpPr>
              <a:spLocks/>
            </p:cNvSpPr>
            <p:nvPr/>
          </p:nvSpPr>
          <p:spPr bwMode="auto">
            <a:xfrm>
              <a:off x="16806863" y="12474575"/>
              <a:ext cx="1141413" cy="406400"/>
            </a:xfrm>
            <a:custGeom>
              <a:avLst/>
              <a:gdLst>
                <a:gd name="T0" fmla="*/ 21 w 719"/>
                <a:gd name="T1" fmla="*/ 0 h 256"/>
                <a:gd name="T2" fmla="*/ 0 w 719"/>
                <a:gd name="T3" fmla="*/ 92 h 256"/>
                <a:gd name="T4" fmla="*/ 697 w 719"/>
                <a:gd name="T5" fmla="*/ 256 h 256"/>
                <a:gd name="T6" fmla="*/ 719 w 719"/>
                <a:gd name="T7" fmla="*/ 161 h 256"/>
                <a:gd name="T8" fmla="*/ 21 w 719"/>
                <a:gd name="T9" fmla="*/ 0 h 256"/>
              </a:gdLst>
              <a:ahLst/>
              <a:cxnLst>
                <a:cxn ang="0">
                  <a:pos x="T0" y="T1"/>
                </a:cxn>
                <a:cxn ang="0">
                  <a:pos x="T2" y="T3"/>
                </a:cxn>
                <a:cxn ang="0">
                  <a:pos x="T4" y="T5"/>
                </a:cxn>
                <a:cxn ang="0">
                  <a:pos x="T6" y="T7"/>
                </a:cxn>
                <a:cxn ang="0">
                  <a:pos x="T8" y="T9"/>
                </a:cxn>
              </a:cxnLst>
              <a:rect l="0" t="0" r="r" b="b"/>
              <a:pathLst>
                <a:path w="719" h="256">
                  <a:moveTo>
                    <a:pt x="21" y="0"/>
                  </a:moveTo>
                  <a:lnTo>
                    <a:pt x="0" y="92"/>
                  </a:lnTo>
                  <a:lnTo>
                    <a:pt x="697" y="256"/>
                  </a:lnTo>
                  <a:lnTo>
                    <a:pt x="719" y="161"/>
                  </a:lnTo>
                  <a:lnTo>
                    <a:pt x="21"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39">
                <a:defRPr/>
              </a:pPr>
              <a:endParaRPr lang="en-US">
                <a:solidFill>
                  <a:srgbClr val="505050"/>
                </a:solidFill>
                <a:latin typeface="Segoe UI Light" charset="0"/>
              </a:endParaRPr>
            </a:p>
          </p:txBody>
        </p:sp>
        <p:sp>
          <p:nvSpPr>
            <p:cNvPr id="141" name="Freeform 140"/>
            <p:cNvSpPr>
              <a:spLocks/>
            </p:cNvSpPr>
            <p:nvPr/>
          </p:nvSpPr>
          <p:spPr bwMode="auto">
            <a:xfrm>
              <a:off x="31427738" y="12388850"/>
              <a:ext cx="142875" cy="258763"/>
            </a:xfrm>
            <a:custGeom>
              <a:avLst/>
              <a:gdLst>
                <a:gd name="T0" fmla="*/ 0 w 38"/>
                <a:gd name="T1" fmla="*/ 2 h 69"/>
                <a:gd name="T2" fmla="*/ 6 w 38"/>
                <a:gd name="T3" fmla="*/ 69 h 69"/>
                <a:gd name="T4" fmla="*/ 36 w 38"/>
                <a:gd name="T5" fmla="*/ 32 h 69"/>
                <a:gd name="T6" fmla="*/ 0 w 38"/>
                <a:gd name="T7" fmla="*/ 2 h 69"/>
              </a:gdLst>
              <a:ahLst/>
              <a:cxnLst>
                <a:cxn ang="0">
                  <a:pos x="T0" y="T1"/>
                </a:cxn>
                <a:cxn ang="0">
                  <a:pos x="T2" y="T3"/>
                </a:cxn>
                <a:cxn ang="0">
                  <a:pos x="T4" y="T5"/>
                </a:cxn>
                <a:cxn ang="0">
                  <a:pos x="T6" y="T7"/>
                </a:cxn>
              </a:cxnLst>
              <a:rect l="0" t="0" r="r" b="b"/>
              <a:pathLst>
                <a:path w="38" h="69">
                  <a:moveTo>
                    <a:pt x="0" y="2"/>
                  </a:moveTo>
                  <a:cubicBezTo>
                    <a:pt x="6" y="69"/>
                    <a:pt x="6" y="69"/>
                    <a:pt x="6" y="69"/>
                  </a:cubicBezTo>
                  <a:cubicBezTo>
                    <a:pt x="25" y="67"/>
                    <a:pt x="38" y="50"/>
                    <a:pt x="36" y="32"/>
                  </a:cubicBezTo>
                  <a:cubicBezTo>
                    <a:pt x="35" y="13"/>
                    <a:pt x="18" y="0"/>
                    <a:pt x="0" y="2"/>
                  </a:cubicBezTo>
                </a:path>
              </a:pathLst>
            </a:custGeom>
            <a:solidFill>
              <a:srgbClr val="FFB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39">
                <a:defRPr/>
              </a:pPr>
              <a:endParaRPr lang="en-US">
                <a:solidFill>
                  <a:srgbClr val="505050"/>
                </a:solidFill>
                <a:latin typeface="Segoe UI Light" charset="0"/>
              </a:endParaRPr>
            </a:p>
          </p:txBody>
        </p:sp>
        <p:sp>
          <p:nvSpPr>
            <p:cNvPr id="142" name="Freeform 141"/>
            <p:cNvSpPr>
              <a:spLocks/>
            </p:cNvSpPr>
            <p:nvPr/>
          </p:nvSpPr>
          <p:spPr bwMode="auto">
            <a:xfrm>
              <a:off x="31402338" y="12136438"/>
              <a:ext cx="146050" cy="258763"/>
            </a:xfrm>
            <a:custGeom>
              <a:avLst/>
              <a:gdLst>
                <a:gd name="T0" fmla="*/ 0 w 39"/>
                <a:gd name="T1" fmla="*/ 2 h 69"/>
                <a:gd name="T2" fmla="*/ 7 w 39"/>
                <a:gd name="T3" fmla="*/ 69 h 69"/>
                <a:gd name="T4" fmla="*/ 37 w 39"/>
                <a:gd name="T5" fmla="*/ 32 h 69"/>
                <a:gd name="T6" fmla="*/ 0 w 39"/>
                <a:gd name="T7" fmla="*/ 2 h 69"/>
              </a:gdLst>
              <a:ahLst/>
              <a:cxnLst>
                <a:cxn ang="0">
                  <a:pos x="T0" y="T1"/>
                </a:cxn>
                <a:cxn ang="0">
                  <a:pos x="T2" y="T3"/>
                </a:cxn>
                <a:cxn ang="0">
                  <a:pos x="T4" y="T5"/>
                </a:cxn>
                <a:cxn ang="0">
                  <a:pos x="T6" y="T7"/>
                </a:cxn>
              </a:cxnLst>
              <a:rect l="0" t="0" r="r" b="b"/>
              <a:pathLst>
                <a:path w="39" h="69">
                  <a:moveTo>
                    <a:pt x="0" y="2"/>
                  </a:moveTo>
                  <a:cubicBezTo>
                    <a:pt x="7" y="69"/>
                    <a:pt x="7" y="69"/>
                    <a:pt x="7" y="69"/>
                  </a:cubicBezTo>
                  <a:cubicBezTo>
                    <a:pt x="25" y="67"/>
                    <a:pt x="39" y="50"/>
                    <a:pt x="37" y="32"/>
                  </a:cubicBezTo>
                  <a:cubicBezTo>
                    <a:pt x="35" y="13"/>
                    <a:pt x="19" y="0"/>
                    <a:pt x="0" y="2"/>
                  </a:cubicBezTo>
                </a:path>
              </a:pathLst>
            </a:custGeom>
            <a:solidFill>
              <a:srgbClr val="FFB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39">
                <a:defRPr/>
              </a:pPr>
              <a:endParaRPr lang="en-US">
                <a:solidFill>
                  <a:srgbClr val="505050"/>
                </a:solidFill>
                <a:latin typeface="Segoe UI Light" charset="0"/>
              </a:endParaRPr>
            </a:p>
          </p:txBody>
        </p:sp>
        <p:sp>
          <p:nvSpPr>
            <p:cNvPr id="143" name="Freeform 142"/>
            <p:cNvSpPr>
              <a:spLocks/>
            </p:cNvSpPr>
            <p:nvPr/>
          </p:nvSpPr>
          <p:spPr bwMode="auto">
            <a:xfrm>
              <a:off x="31380113" y="11885613"/>
              <a:ext cx="141288" cy="258763"/>
            </a:xfrm>
            <a:custGeom>
              <a:avLst/>
              <a:gdLst>
                <a:gd name="T0" fmla="*/ 0 w 38"/>
                <a:gd name="T1" fmla="*/ 2 h 69"/>
                <a:gd name="T2" fmla="*/ 6 w 38"/>
                <a:gd name="T3" fmla="*/ 69 h 69"/>
                <a:gd name="T4" fmla="*/ 37 w 38"/>
                <a:gd name="T5" fmla="*/ 32 h 69"/>
                <a:gd name="T6" fmla="*/ 0 w 38"/>
                <a:gd name="T7" fmla="*/ 2 h 69"/>
              </a:gdLst>
              <a:ahLst/>
              <a:cxnLst>
                <a:cxn ang="0">
                  <a:pos x="T0" y="T1"/>
                </a:cxn>
                <a:cxn ang="0">
                  <a:pos x="T2" y="T3"/>
                </a:cxn>
                <a:cxn ang="0">
                  <a:pos x="T4" y="T5"/>
                </a:cxn>
                <a:cxn ang="0">
                  <a:pos x="T6" y="T7"/>
                </a:cxn>
              </a:cxnLst>
              <a:rect l="0" t="0" r="r" b="b"/>
              <a:pathLst>
                <a:path w="38" h="69">
                  <a:moveTo>
                    <a:pt x="0" y="2"/>
                  </a:moveTo>
                  <a:cubicBezTo>
                    <a:pt x="6" y="69"/>
                    <a:pt x="6" y="69"/>
                    <a:pt x="6" y="69"/>
                  </a:cubicBezTo>
                  <a:cubicBezTo>
                    <a:pt x="25" y="67"/>
                    <a:pt x="38" y="50"/>
                    <a:pt x="37" y="32"/>
                  </a:cubicBezTo>
                  <a:cubicBezTo>
                    <a:pt x="35" y="13"/>
                    <a:pt x="18" y="0"/>
                    <a:pt x="0" y="2"/>
                  </a:cubicBezTo>
                </a:path>
              </a:pathLst>
            </a:custGeom>
            <a:solidFill>
              <a:srgbClr val="FFB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39">
                <a:defRPr/>
              </a:pPr>
              <a:endParaRPr lang="en-US">
                <a:solidFill>
                  <a:srgbClr val="505050"/>
                </a:solidFill>
                <a:latin typeface="Segoe UI Light" charset="0"/>
              </a:endParaRPr>
            </a:p>
          </p:txBody>
        </p:sp>
        <p:sp>
          <p:nvSpPr>
            <p:cNvPr id="144" name="Freeform 143"/>
            <p:cNvSpPr>
              <a:spLocks/>
            </p:cNvSpPr>
            <p:nvPr/>
          </p:nvSpPr>
          <p:spPr bwMode="auto">
            <a:xfrm>
              <a:off x="31353126" y="11633200"/>
              <a:ext cx="146050" cy="258763"/>
            </a:xfrm>
            <a:custGeom>
              <a:avLst/>
              <a:gdLst>
                <a:gd name="T0" fmla="*/ 0 w 39"/>
                <a:gd name="T1" fmla="*/ 2 h 69"/>
                <a:gd name="T2" fmla="*/ 7 w 39"/>
                <a:gd name="T3" fmla="*/ 69 h 69"/>
                <a:gd name="T4" fmla="*/ 37 w 39"/>
                <a:gd name="T5" fmla="*/ 32 h 69"/>
                <a:gd name="T6" fmla="*/ 0 w 39"/>
                <a:gd name="T7" fmla="*/ 2 h 69"/>
              </a:gdLst>
              <a:ahLst/>
              <a:cxnLst>
                <a:cxn ang="0">
                  <a:pos x="T0" y="T1"/>
                </a:cxn>
                <a:cxn ang="0">
                  <a:pos x="T2" y="T3"/>
                </a:cxn>
                <a:cxn ang="0">
                  <a:pos x="T4" y="T5"/>
                </a:cxn>
                <a:cxn ang="0">
                  <a:pos x="T6" y="T7"/>
                </a:cxn>
              </a:cxnLst>
              <a:rect l="0" t="0" r="r" b="b"/>
              <a:pathLst>
                <a:path w="39" h="69">
                  <a:moveTo>
                    <a:pt x="0" y="2"/>
                  </a:moveTo>
                  <a:cubicBezTo>
                    <a:pt x="7" y="69"/>
                    <a:pt x="7" y="69"/>
                    <a:pt x="7" y="69"/>
                  </a:cubicBezTo>
                  <a:cubicBezTo>
                    <a:pt x="25" y="67"/>
                    <a:pt x="39" y="50"/>
                    <a:pt x="37" y="32"/>
                  </a:cubicBezTo>
                  <a:cubicBezTo>
                    <a:pt x="35" y="13"/>
                    <a:pt x="19" y="0"/>
                    <a:pt x="0" y="2"/>
                  </a:cubicBezTo>
                </a:path>
              </a:pathLst>
            </a:custGeom>
            <a:solidFill>
              <a:srgbClr val="FFB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39">
                <a:defRPr/>
              </a:pPr>
              <a:endParaRPr lang="en-US">
                <a:solidFill>
                  <a:srgbClr val="505050"/>
                </a:solidFill>
                <a:latin typeface="Segoe UI Light" charset="0"/>
              </a:endParaRPr>
            </a:p>
          </p:txBody>
        </p:sp>
        <p:sp>
          <p:nvSpPr>
            <p:cNvPr id="145" name="Freeform 144"/>
            <p:cNvSpPr>
              <a:spLocks/>
            </p:cNvSpPr>
            <p:nvPr/>
          </p:nvSpPr>
          <p:spPr bwMode="auto">
            <a:xfrm>
              <a:off x="30230763" y="10833100"/>
              <a:ext cx="1246188" cy="2201863"/>
            </a:xfrm>
            <a:custGeom>
              <a:avLst/>
              <a:gdLst>
                <a:gd name="T0" fmla="*/ 13 w 332"/>
                <a:gd name="T1" fmla="*/ 26 h 586"/>
                <a:gd name="T2" fmla="*/ 1 w 332"/>
                <a:gd name="T3" fmla="*/ 39 h 586"/>
                <a:gd name="T4" fmla="*/ 52 w 332"/>
                <a:gd name="T5" fmla="*/ 573 h 586"/>
                <a:gd name="T6" fmla="*/ 66 w 332"/>
                <a:gd name="T7" fmla="*/ 585 h 586"/>
                <a:gd name="T8" fmla="*/ 320 w 332"/>
                <a:gd name="T9" fmla="*/ 560 h 586"/>
                <a:gd name="T10" fmla="*/ 331 w 332"/>
                <a:gd name="T11" fmla="*/ 546 h 586"/>
                <a:gd name="T12" fmla="*/ 280 w 332"/>
                <a:gd name="T13" fmla="*/ 13 h 586"/>
                <a:gd name="T14" fmla="*/ 266 w 332"/>
                <a:gd name="T15" fmla="*/ 1 h 586"/>
                <a:gd name="T16" fmla="*/ 34 w 332"/>
                <a:gd name="T17" fmla="*/ 24 h 586"/>
                <a:gd name="T18" fmla="*/ 13 w 332"/>
                <a:gd name="T19" fmla="*/ 26 h 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2" h="586">
                  <a:moveTo>
                    <a:pt x="13" y="26"/>
                  </a:moveTo>
                  <a:cubicBezTo>
                    <a:pt x="13" y="26"/>
                    <a:pt x="0" y="27"/>
                    <a:pt x="1" y="39"/>
                  </a:cubicBezTo>
                  <a:cubicBezTo>
                    <a:pt x="52" y="573"/>
                    <a:pt x="52" y="573"/>
                    <a:pt x="52" y="573"/>
                  </a:cubicBezTo>
                  <a:cubicBezTo>
                    <a:pt x="52" y="573"/>
                    <a:pt x="54" y="586"/>
                    <a:pt x="66" y="585"/>
                  </a:cubicBezTo>
                  <a:cubicBezTo>
                    <a:pt x="320" y="560"/>
                    <a:pt x="320" y="560"/>
                    <a:pt x="320" y="560"/>
                  </a:cubicBezTo>
                  <a:cubicBezTo>
                    <a:pt x="320" y="560"/>
                    <a:pt x="332" y="559"/>
                    <a:pt x="331" y="546"/>
                  </a:cubicBezTo>
                  <a:cubicBezTo>
                    <a:pt x="280" y="13"/>
                    <a:pt x="280" y="13"/>
                    <a:pt x="280" y="13"/>
                  </a:cubicBezTo>
                  <a:cubicBezTo>
                    <a:pt x="280" y="13"/>
                    <a:pt x="279" y="0"/>
                    <a:pt x="266" y="1"/>
                  </a:cubicBezTo>
                  <a:cubicBezTo>
                    <a:pt x="34" y="24"/>
                    <a:pt x="34" y="24"/>
                    <a:pt x="34" y="24"/>
                  </a:cubicBezTo>
                  <a:lnTo>
                    <a:pt x="13" y="26"/>
                  </a:lnTo>
                  <a:close/>
                </a:path>
              </a:pathLst>
            </a:custGeom>
            <a:solidFill>
              <a:srgbClr val="4423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39">
                <a:defRPr/>
              </a:pPr>
              <a:endParaRPr lang="en-US">
                <a:solidFill>
                  <a:srgbClr val="505050"/>
                </a:solidFill>
                <a:latin typeface="Segoe UI Light" charset="0"/>
              </a:endParaRPr>
            </a:p>
          </p:txBody>
        </p:sp>
        <p:sp>
          <p:nvSpPr>
            <p:cNvPr id="146" name="Freeform 145"/>
            <p:cNvSpPr>
              <a:spLocks/>
            </p:cNvSpPr>
            <p:nvPr/>
          </p:nvSpPr>
          <p:spPr bwMode="auto">
            <a:xfrm>
              <a:off x="30378401" y="11306175"/>
              <a:ext cx="963613" cy="1366838"/>
            </a:xfrm>
            <a:custGeom>
              <a:avLst/>
              <a:gdLst>
                <a:gd name="T0" fmla="*/ 0 w 607"/>
                <a:gd name="T1" fmla="*/ 50 h 861"/>
                <a:gd name="T2" fmla="*/ 78 w 607"/>
                <a:gd name="T3" fmla="*/ 861 h 861"/>
                <a:gd name="T4" fmla="*/ 607 w 607"/>
                <a:gd name="T5" fmla="*/ 809 h 861"/>
                <a:gd name="T6" fmla="*/ 529 w 607"/>
                <a:gd name="T7" fmla="*/ 0 h 861"/>
                <a:gd name="T8" fmla="*/ 0 w 607"/>
                <a:gd name="T9" fmla="*/ 50 h 861"/>
              </a:gdLst>
              <a:ahLst/>
              <a:cxnLst>
                <a:cxn ang="0">
                  <a:pos x="T0" y="T1"/>
                </a:cxn>
                <a:cxn ang="0">
                  <a:pos x="T2" y="T3"/>
                </a:cxn>
                <a:cxn ang="0">
                  <a:pos x="T4" y="T5"/>
                </a:cxn>
                <a:cxn ang="0">
                  <a:pos x="T6" y="T7"/>
                </a:cxn>
                <a:cxn ang="0">
                  <a:pos x="T8" y="T9"/>
                </a:cxn>
              </a:cxnLst>
              <a:rect l="0" t="0" r="r" b="b"/>
              <a:pathLst>
                <a:path w="607" h="861">
                  <a:moveTo>
                    <a:pt x="0" y="50"/>
                  </a:moveTo>
                  <a:lnTo>
                    <a:pt x="78" y="861"/>
                  </a:lnTo>
                  <a:lnTo>
                    <a:pt x="607" y="809"/>
                  </a:lnTo>
                  <a:lnTo>
                    <a:pt x="529" y="0"/>
                  </a:lnTo>
                  <a:lnTo>
                    <a:pt x="0" y="50"/>
                  </a:lnTo>
                  <a:close/>
                </a:path>
              </a:pathLst>
            </a:custGeom>
            <a:solidFill>
              <a:srgbClr val="00D8C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39">
                <a:defRPr/>
              </a:pPr>
              <a:endParaRPr lang="en-US">
                <a:solidFill>
                  <a:srgbClr val="505050"/>
                </a:solidFill>
                <a:latin typeface="Segoe UI Light" charset="0"/>
              </a:endParaRPr>
            </a:p>
          </p:txBody>
        </p:sp>
        <p:sp>
          <p:nvSpPr>
            <p:cNvPr id="147" name="Freeform 146"/>
            <p:cNvSpPr>
              <a:spLocks/>
            </p:cNvSpPr>
            <p:nvPr/>
          </p:nvSpPr>
          <p:spPr bwMode="auto">
            <a:xfrm>
              <a:off x="30032326" y="11430000"/>
              <a:ext cx="1389063" cy="1724025"/>
            </a:xfrm>
            <a:custGeom>
              <a:avLst/>
              <a:gdLst>
                <a:gd name="T0" fmla="*/ 119 w 370"/>
                <a:gd name="T1" fmla="*/ 426 h 459"/>
                <a:gd name="T2" fmla="*/ 105 w 370"/>
                <a:gd name="T3" fmla="*/ 414 h 459"/>
                <a:gd name="T4" fmla="*/ 72 w 370"/>
                <a:gd name="T5" fmla="*/ 63 h 459"/>
                <a:gd name="T6" fmla="*/ 0 w 370"/>
                <a:gd name="T7" fmla="*/ 4 h 459"/>
                <a:gd name="T8" fmla="*/ 36 w 370"/>
                <a:gd name="T9" fmla="*/ 379 h 459"/>
                <a:gd name="T10" fmla="*/ 36 w 370"/>
                <a:gd name="T11" fmla="*/ 379 h 459"/>
                <a:gd name="T12" fmla="*/ 36 w 370"/>
                <a:gd name="T13" fmla="*/ 379 h 459"/>
                <a:gd name="T14" fmla="*/ 36 w 370"/>
                <a:gd name="T15" fmla="*/ 379 h 459"/>
                <a:gd name="T16" fmla="*/ 36 w 370"/>
                <a:gd name="T17" fmla="*/ 379 h 459"/>
                <a:gd name="T18" fmla="*/ 84 w 370"/>
                <a:gd name="T19" fmla="*/ 459 h 459"/>
                <a:gd name="T20" fmla="*/ 362 w 370"/>
                <a:gd name="T21" fmla="*/ 432 h 459"/>
                <a:gd name="T22" fmla="*/ 370 w 370"/>
                <a:gd name="T23" fmla="*/ 402 h 459"/>
                <a:gd name="T24" fmla="*/ 119 w 370"/>
                <a:gd name="T25" fmla="*/ 426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70" h="459">
                  <a:moveTo>
                    <a:pt x="119" y="426"/>
                  </a:moveTo>
                  <a:cubicBezTo>
                    <a:pt x="107" y="427"/>
                    <a:pt x="105" y="414"/>
                    <a:pt x="105" y="414"/>
                  </a:cubicBezTo>
                  <a:cubicBezTo>
                    <a:pt x="72" y="63"/>
                    <a:pt x="72" y="63"/>
                    <a:pt x="72" y="63"/>
                  </a:cubicBezTo>
                  <a:cubicBezTo>
                    <a:pt x="68" y="27"/>
                    <a:pt x="36" y="0"/>
                    <a:pt x="0" y="4"/>
                  </a:cubicBezTo>
                  <a:cubicBezTo>
                    <a:pt x="36" y="379"/>
                    <a:pt x="36" y="379"/>
                    <a:pt x="36" y="379"/>
                  </a:cubicBezTo>
                  <a:cubicBezTo>
                    <a:pt x="36" y="379"/>
                    <a:pt x="36" y="379"/>
                    <a:pt x="36" y="379"/>
                  </a:cubicBezTo>
                  <a:cubicBezTo>
                    <a:pt x="36" y="379"/>
                    <a:pt x="36" y="379"/>
                    <a:pt x="36" y="379"/>
                  </a:cubicBezTo>
                  <a:cubicBezTo>
                    <a:pt x="36" y="379"/>
                    <a:pt x="36" y="379"/>
                    <a:pt x="36" y="379"/>
                  </a:cubicBezTo>
                  <a:cubicBezTo>
                    <a:pt x="36" y="379"/>
                    <a:pt x="36" y="379"/>
                    <a:pt x="36" y="379"/>
                  </a:cubicBezTo>
                  <a:cubicBezTo>
                    <a:pt x="84" y="459"/>
                    <a:pt x="84" y="459"/>
                    <a:pt x="84" y="459"/>
                  </a:cubicBezTo>
                  <a:cubicBezTo>
                    <a:pt x="362" y="432"/>
                    <a:pt x="362" y="432"/>
                    <a:pt x="362" y="432"/>
                  </a:cubicBezTo>
                  <a:cubicBezTo>
                    <a:pt x="370" y="402"/>
                    <a:pt x="370" y="402"/>
                    <a:pt x="370" y="402"/>
                  </a:cubicBezTo>
                  <a:lnTo>
                    <a:pt x="119" y="426"/>
                  </a:lnTo>
                  <a:close/>
                </a:path>
              </a:pathLst>
            </a:custGeom>
            <a:solidFill>
              <a:srgbClr val="FFB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39">
                <a:defRPr/>
              </a:pPr>
              <a:endParaRPr lang="en-US">
                <a:solidFill>
                  <a:srgbClr val="505050"/>
                </a:solidFill>
                <a:latin typeface="Segoe UI Light" charset="0"/>
              </a:endParaRPr>
            </a:p>
          </p:txBody>
        </p:sp>
        <p:sp>
          <p:nvSpPr>
            <p:cNvPr id="148" name="Freeform 147"/>
            <p:cNvSpPr>
              <a:spLocks/>
            </p:cNvSpPr>
            <p:nvPr/>
          </p:nvSpPr>
          <p:spPr bwMode="auto">
            <a:xfrm>
              <a:off x="30291088" y="13049250"/>
              <a:ext cx="1147763" cy="263525"/>
            </a:xfrm>
            <a:custGeom>
              <a:avLst/>
              <a:gdLst>
                <a:gd name="T0" fmla="*/ 0 w 723"/>
                <a:gd name="T1" fmla="*/ 69 h 166"/>
                <a:gd name="T2" fmla="*/ 10 w 723"/>
                <a:gd name="T3" fmla="*/ 166 h 166"/>
                <a:gd name="T4" fmla="*/ 723 w 723"/>
                <a:gd name="T5" fmla="*/ 97 h 166"/>
                <a:gd name="T6" fmla="*/ 714 w 723"/>
                <a:gd name="T7" fmla="*/ 0 h 166"/>
                <a:gd name="T8" fmla="*/ 0 w 723"/>
                <a:gd name="T9" fmla="*/ 69 h 166"/>
              </a:gdLst>
              <a:ahLst/>
              <a:cxnLst>
                <a:cxn ang="0">
                  <a:pos x="T0" y="T1"/>
                </a:cxn>
                <a:cxn ang="0">
                  <a:pos x="T2" y="T3"/>
                </a:cxn>
                <a:cxn ang="0">
                  <a:pos x="T4" y="T5"/>
                </a:cxn>
                <a:cxn ang="0">
                  <a:pos x="T6" y="T7"/>
                </a:cxn>
                <a:cxn ang="0">
                  <a:pos x="T8" y="T9"/>
                </a:cxn>
              </a:cxnLst>
              <a:rect l="0" t="0" r="r" b="b"/>
              <a:pathLst>
                <a:path w="723" h="166">
                  <a:moveTo>
                    <a:pt x="0" y="69"/>
                  </a:moveTo>
                  <a:lnTo>
                    <a:pt x="10" y="166"/>
                  </a:lnTo>
                  <a:lnTo>
                    <a:pt x="723" y="97"/>
                  </a:lnTo>
                  <a:lnTo>
                    <a:pt x="714" y="0"/>
                  </a:lnTo>
                  <a:lnTo>
                    <a:pt x="0" y="69"/>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39">
                <a:defRPr/>
              </a:pPr>
              <a:endParaRPr lang="en-US">
                <a:solidFill>
                  <a:srgbClr val="505050"/>
                </a:solidFill>
                <a:latin typeface="Segoe UI Light" charset="0"/>
              </a:endParaRPr>
            </a:p>
          </p:txBody>
        </p:sp>
        <p:sp>
          <p:nvSpPr>
            <p:cNvPr id="149" name="Freeform 148"/>
            <p:cNvSpPr>
              <a:spLocks/>
            </p:cNvSpPr>
            <p:nvPr/>
          </p:nvSpPr>
          <p:spPr bwMode="auto">
            <a:xfrm>
              <a:off x="25488901" y="11283950"/>
              <a:ext cx="1128713" cy="3429000"/>
            </a:xfrm>
            <a:custGeom>
              <a:avLst/>
              <a:gdLst>
                <a:gd name="T0" fmla="*/ 43 w 711"/>
                <a:gd name="T1" fmla="*/ 0 h 2160"/>
                <a:gd name="T2" fmla="*/ 0 w 711"/>
                <a:gd name="T3" fmla="*/ 2160 h 2160"/>
                <a:gd name="T4" fmla="*/ 669 w 711"/>
                <a:gd name="T5" fmla="*/ 2160 h 2160"/>
                <a:gd name="T6" fmla="*/ 711 w 711"/>
                <a:gd name="T7" fmla="*/ 0 h 2160"/>
                <a:gd name="T8" fmla="*/ 43 w 711"/>
                <a:gd name="T9" fmla="*/ 0 h 2160"/>
              </a:gdLst>
              <a:ahLst/>
              <a:cxnLst>
                <a:cxn ang="0">
                  <a:pos x="T0" y="T1"/>
                </a:cxn>
                <a:cxn ang="0">
                  <a:pos x="T2" y="T3"/>
                </a:cxn>
                <a:cxn ang="0">
                  <a:pos x="T4" y="T5"/>
                </a:cxn>
                <a:cxn ang="0">
                  <a:pos x="T6" y="T7"/>
                </a:cxn>
                <a:cxn ang="0">
                  <a:pos x="T8" y="T9"/>
                </a:cxn>
              </a:cxnLst>
              <a:rect l="0" t="0" r="r" b="b"/>
              <a:pathLst>
                <a:path w="711" h="2160">
                  <a:moveTo>
                    <a:pt x="43" y="0"/>
                  </a:moveTo>
                  <a:lnTo>
                    <a:pt x="0" y="2160"/>
                  </a:lnTo>
                  <a:lnTo>
                    <a:pt x="669" y="2160"/>
                  </a:lnTo>
                  <a:lnTo>
                    <a:pt x="711" y="0"/>
                  </a:lnTo>
                  <a:lnTo>
                    <a:pt x="43" y="0"/>
                  </a:lnTo>
                  <a:close/>
                </a:path>
              </a:pathLst>
            </a:custGeom>
            <a:solidFill>
              <a:srgbClr val="0070C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39">
                <a:defRPr/>
              </a:pPr>
              <a:endParaRPr lang="en-US">
                <a:solidFill>
                  <a:srgbClr val="505050"/>
                </a:solidFill>
                <a:latin typeface="Segoe UI Light" charset="0"/>
              </a:endParaRPr>
            </a:p>
          </p:txBody>
        </p:sp>
        <p:sp>
          <p:nvSpPr>
            <p:cNvPr id="150" name="Freeform 149"/>
            <p:cNvSpPr>
              <a:spLocks/>
            </p:cNvSpPr>
            <p:nvPr/>
          </p:nvSpPr>
          <p:spPr bwMode="auto">
            <a:xfrm>
              <a:off x="18713451" y="11885613"/>
              <a:ext cx="971550" cy="2827338"/>
            </a:xfrm>
            <a:custGeom>
              <a:avLst/>
              <a:gdLst>
                <a:gd name="T0" fmla="*/ 125 w 612"/>
                <a:gd name="T1" fmla="*/ 0 h 1781"/>
                <a:gd name="T2" fmla="*/ 0 w 612"/>
                <a:gd name="T3" fmla="*/ 1781 h 1781"/>
                <a:gd name="T4" fmla="*/ 487 w 612"/>
                <a:gd name="T5" fmla="*/ 1781 h 1781"/>
                <a:gd name="T6" fmla="*/ 612 w 612"/>
                <a:gd name="T7" fmla="*/ 0 h 1781"/>
                <a:gd name="T8" fmla="*/ 125 w 612"/>
                <a:gd name="T9" fmla="*/ 0 h 1781"/>
              </a:gdLst>
              <a:ahLst/>
              <a:cxnLst>
                <a:cxn ang="0">
                  <a:pos x="T0" y="T1"/>
                </a:cxn>
                <a:cxn ang="0">
                  <a:pos x="T2" y="T3"/>
                </a:cxn>
                <a:cxn ang="0">
                  <a:pos x="T4" y="T5"/>
                </a:cxn>
                <a:cxn ang="0">
                  <a:pos x="T6" y="T7"/>
                </a:cxn>
                <a:cxn ang="0">
                  <a:pos x="T8" y="T9"/>
                </a:cxn>
              </a:cxnLst>
              <a:rect l="0" t="0" r="r" b="b"/>
              <a:pathLst>
                <a:path w="612" h="1781">
                  <a:moveTo>
                    <a:pt x="125" y="0"/>
                  </a:moveTo>
                  <a:lnTo>
                    <a:pt x="0" y="1781"/>
                  </a:lnTo>
                  <a:lnTo>
                    <a:pt x="487" y="1781"/>
                  </a:lnTo>
                  <a:lnTo>
                    <a:pt x="612" y="0"/>
                  </a:lnTo>
                  <a:lnTo>
                    <a:pt x="125" y="0"/>
                  </a:lnTo>
                  <a:close/>
                </a:path>
              </a:pathLst>
            </a:custGeom>
            <a:solidFill>
              <a:srgbClr val="00827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39">
                <a:defRPr/>
              </a:pPr>
              <a:endParaRPr lang="en-US">
                <a:solidFill>
                  <a:srgbClr val="505050"/>
                </a:solidFill>
                <a:latin typeface="Segoe UI Light" charset="0"/>
              </a:endParaRPr>
            </a:p>
          </p:txBody>
        </p:sp>
        <p:sp>
          <p:nvSpPr>
            <p:cNvPr id="151" name="Freeform 150"/>
            <p:cNvSpPr>
              <a:spLocks/>
            </p:cNvSpPr>
            <p:nvPr/>
          </p:nvSpPr>
          <p:spPr bwMode="auto">
            <a:xfrm>
              <a:off x="20918488" y="11885613"/>
              <a:ext cx="973138" cy="2827338"/>
            </a:xfrm>
            <a:custGeom>
              <a:avLst/>
              <a:gdLst>
                <a:gd name="T0" fmla="*/ 0 w 613"/>
                <a:gd name="T1" fmla="*/ 0 h 1781"/>
                <a:gd name="T2" fmla="*/ 123 w 613"/>
                <a:gd name="T3" fmla="*/ 1781 h 1781"/>
                <a:gd name="T4" fmla="*/ 613 w 613"/>
                <a:gd name="T5" fmla="*/ 1781 h 1781"/>
                <a:gd name="T6" fmla="*/ 487 w 613"/>
                <a:gd name="T7" fmla="*/ 0 h 1781"/>
                <a:gd name="T8" fmla="*/ 0 w 613"/>
                <a:gd name="T9" fmla="*/ 0 h 1781"/>
              </a:gdLst>
              <a:ahLst/>
              <a:cxnLst>
                <a:cxn ang="0">
                  <a:pos x="T0" y="T1"/>
                </a:cxn>
                <a:cxn ang="0">
                  <a:pos x="T2" y="T3"/>
                </a:cxn>
                <a:cxn ang="0">
                  <a:pos x="T4" y="T5"/>
                </a:cxn>
                <a:cxn ang="0">
                  <a:pos x="T6" y="T7"/>
                </a:cxn>
                <a:cxn ang="0">
                  <a:pos x="T8" y="T9"/>
                </a:cxn>
              </a:cxnLst>
              <a:rect l="0" t="0" r="r" b="b"/>
              <a:pathLst>
                <a:path w="613" h="1781">
                  <a:moveTo>
                    <a:pt x="0" y="0"/>
                  </a:moveTo>
                  <a:lnTo>
                    <a:pt x="123" y="1781"/>
                  </a:lnTo>
                  <a:lnTo>
                    <a:pt x="613" y="1781"/>
                  </a:lnTo>
                  <a:lnTo>
                    <a:pt x="487" y="0"/>
                  </a:lnTo>
                  <a:lnTo>
                    <a:pt x="0" y="0"/>
                  </a:lnTo>
                  <a:close/>
                </a:path>
              </a:pathLst>
            </a:custGeom>
            <a:solidFill>
              <a:srgbClr val="00827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39">
                <a:defRPr/>
              </a:pPr>
              <a:endParaRPr lang="en-US">
                <a:solidFill>
                  <a:srgbClr val="505050"/>
                </a:solidFill>
                <a:latin typeface="Segoe UI Light" charset="0"/>
              </a:endParaRPr>
            </a:p>
          </p:txBody>
        </p:sp>
        <p:sp>
          <p:nvSpPr>
            <p:cNvPr id="152" name="Freeform 151"/>
            <p:cNvSpPr>
              <a:spLocks/>
            </p:cNvSpPr>
            <p:nvPr/>
          </p:nvSpPr>
          <p:spPr bwMode="auto">
            <a:xfrm>
              <a:off x="28055888" y="12295188"/>
              <a:ext cx="1114425" cy="2417763"/>
            </a:xfrm>
            <a:custGeom>
              <a:avLst/>
              <a:gdLst>
                <a:gd name="T0" fmla="*/ 52 w 702"/>
                <a:gd name="T1" fmla="*/ 0 h 1523"/>
                <a:gd name="T2" fmla="*/ 0 w 702"/>
                <a:gd name="T3" fmla="*/ 1523 h 1523"/>
                <a:gd name="T4" fmla="*/ 650 w 702"/>
                <a:gd name="T5" fmla="*/ 1523 h 1523"/>
                <a:gd name="T6" fmla="*/ 702 w 702"/>
                <a:gd name="T7" fmla="*/ 0 h 1523"/>
                <a:gd name="T8" fmla="*/ 52 w 702"/>
                <a:gd name="T9" fmla="*/ 0 h 1523"/>
              </a:gdLst>
              <a:ahLst/>
              <a:cxnLst>
                <a:cxn ang="0">
                  <a:pos x="T0" y="T1"/>
                </a:cxn>
                <a:cxn ang="0">
                  <a:pos x="T2" y="T3"/>
                </a:cxn>
                <a:cxn ang="0">
                  <a:pos x="T4" y="T5"/>
                </a:cxn>
                <a:cxn ang="0">
                  <a:pos x="T6" y="T7"/>
                </a:cxn>
                <a:cxn ang="0">
                  <a:pos x="T8" y="T9"/>
                </a:cxn>
              </a:cxnLst>
              <a:rect l="0" t="0" r="r" b="b"/>
              <a:pathLst>
                <a:path w="702" h="1523">
                  <a:moveTo>
                    <a:pt x="52" y="0"/>
                  </a:moveTo>
                  <a:lnTo>
                    <a:pt x="0" y="1523"/>
                  </a:lnTo>
                  <a:lnTo>
                    <a:pt x="650" y="1523"/>
                  </a:lnTo>
                  <a:lnTo>
                    <a:pt x="702" y="0"/>
                  </a:lnTo>
                  <a:lnTo>
                    <a:pt x="52" y="0"/>
                  </a:lnTo>
                  <a:close/>
                </a:path>
              </a:pathLst>
            </a:custGeom>
            <a:solidFill>
              <a:srgbClr val="0070C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39">
                <a:defRPr/>
              </a:pPr>
              <a:endParaRPr lang="en-US">
                <a:solidFill>
                  <a:srgbClr val="505050"/>
                </a:solidFill>
                <a:latin typeface="Segoe UI Light" charset="0"/>
              </a:endParaRPr>
            </a:p>
          </p:txBody>
        </p:sp>
        <p:sp>
          <p:nvSpPr>
            <p:cNvPr id="153" name="Freeform 152"/>
            <p:cNvSpPr>
              <a:spLocks/>
            </p:cNvSpPr>
            <p:nvPr/>
          </p:nvSpPr>
          <p:spPr bwMode="auto">
            <a:xfrm>
              <a:off x="22934613" y="11509375"/>
              <a:ext cx="2111375" cy="3203575"/>
            </a:xfrm>
            <a:custGeom>
              <a:avLst/>
              <a:gdLst>
                <a:gd name="T0" fmla="*/ 0 w 1330"/>
                <a:gd name="T1" fmla="*/ 187 h 2018"/>
                <a:gd name="T2" fmla="*/ 531 w 1330"/>
                <a:gd name="T3" fmla="*/ 2018 h 2018"/>
                <a:gd name="T4" fmla="*/ 1330 w 1330"/>
                <a:gd name="T5" fmla="*/ 2018 h 2018"/>
                <a:gd name="T6" fmla="*/ 758 w 1330"/>
                <a:gd name="T7" fmla="*/ 0 h 2018"/>
                <a:gd name="T8" fmla="*/ 0 w 1330"/>
                <a:gd name="T9" fmla="*/ 187 h 2018"/>
              </a:gdLst>
              <a:ahLst/>
              <a:cxnLst>
                <a:cxn ang="0">
                  <a:pos x="T0" y="T1"/>
                </a:cxn>
                <a:cxn ang="0">
                  <a:pos x="T2" y="T3"/>
                </a:cxn>
                <a:cxn ang="0">
                  <a:pos x="T4" y="T5"/>
                </a:cxn>
                <a:cxn ang="0">
                  <a:pos x="T6" y="T7"/>
                </a:cxn>
                <a:cxn ang="0">
                  <a:pos x="T8" y="T9"/>
                </a:cxn>
              </a:cxnLst>
              <a:rect l="0" t="0" r="r" b="b"/>
              <a:pathLst>
                <a:path w="1330" h="2018">
                  <a:moveTo>
                    <a:pt x="0" y="187"/>
                  </a:moveTo>
                  <a:lnTo>
                    <a:pt x="531" y="2018"/>
                  </a:lnTo>
                  <a:lnTo>
                    <a:pt x="1330" y="2018"/>
                  </a:lnTo>
                  <a:lnTo>
                    <a:pt x="758" y="0"/>
                  </a:lnTo>
                  <a:lnTo>
                    <a:pt x="0" y="187"/>
                  </a:lnTo>
                  <a:close/>
                </a:path>
              </a:pathLst>
            </a:custGeom>
            <a:solidFill>
              <a:srgbClr val="96969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39">
                <a:defRPr/>
              </a:pPr>
              <a:endParaRPr lang="en-US">
                <a:solidFill>
                  <a:srgbClr val="505050"/>
                </a:solidFill>
                <a:latin typeface="Segoe UI Light" charset="0"/>
              </a:endParaRPr>
            </a:p>
          </p:txBody>
        </p:sp>
        <p:sp>
          <p:nvSpPr>
            <p:cNvPr id="154" name="Freeform 153"/>
            <p:cNvSpPr>
              <a:spLocks/>
            </p:cNvSpPr>
            <p:nvPr/>
          </p:nvSpPr>
          <p:spPr bwMode="auto">
            <a:xfrm>
              <a:off x="16357601" y="12609513"/>
              <a:ext cx="1604963" cy="2103438"/>
            </a:xfrm>
            <a:custGeom>
              <a:avLst/>
              <a:gdLst>
                <a:gd name="T0" fmla="*/ 250 w 1011"/>
                <a:gd name="T1" fmla="*/ 0 h 1325"/>
                <a:gd name="T2" fmla="*/ 0 w 1011"/>
                <a:gd name="T3" fmla="*/ 1325 h 1325"/>
                <a:gd name="T4" fmla="*/ 784 w 1011"/>
                <a:gd name="T5" fmla="*/ 1325 h 1325"/>
                <a:gd name="T6" fmla="*/ 1011 w 1011"/>
                <a:gd name="T7" fmla="*/ 178 h 1325"/>
                <a:gd name="T8" fmla="*/ 250 w 1011"/>
                <a:gd name="T9" fmla="*/ 0 h 1325"/>
              </a:gdLst>
              <a:ahLst/>
              <a:cxnLst>
                <a:cxn ang="0">
                  <a:pos x="T0" y="T1"/>
                </a:cxn>
                <a:cxn ang="0">
                  <a:pos x="T2" y="T3"/>
                </a:cxn>
                <a:cxn ang="0">
                  <a:pos x="T4" y="T5"/>
                </a:cxn>
                <a:cxn ang="0">
                  <a:pos x="T6" y="T7"/>
                </a:cxn>
                <a:cxn ang="0">
                  <a:pos x="T8" y="T9"/>
                </a:cxn>
              </a:cxnLst>
              <a:rect l="0" t="0" r="r" b="b"/>
              <a:pathLst>
                <a:path w="1011" h="1325">
                  <a:moveTo>
                    <a:pt x="250" y="0"/>
                  </a:moveTo>
                  <a:lnTo>
                    <a:pt x="0" y="1325"/>
                  </a:lnTo>
                  <a:lnTo>
                    <a:pt x="784" y="1325"/>
                  </a:lnTo>
                  <a:lnTo>
                    <a:pt x="1011" y="178"/>
                  </a:lnTo>
                  <a:lnTo>
                    <a:pt x="250" y="0"/>
                  </a:lnTo>
                  <a:close/>
                </a:path>
              </a:pathLst>
            </a:custGeom>
            <a:solidFill>
              <a:srgbClr val="0070C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39">
                <a:defRPr/>
              </a:pPr>
              <a:endParaRPr lang="en-US">
                <a:solidFill>
                  <a:srgbClr val="505050"/>
                </a:solidFill>
                <a:latin typeface="Segoe UI Light" charset="0"/>
              </a:endParaRPr>
            </a:p>
          </p:txBody>
        </p:sp>
        <p:sp>
          <p:nvSpPr>
            <p:cNvPr id="155" name="Freeform 154"/>
            <p:cNvSpPr>
              <a:spLocks/>
            </p:cNvSpPr>
            <p:nvPr/>
          </p:nvSpPr>
          <p:spPr bwMode="auto">
            <a:xfrm>
              <a:off x="30254576" y="13195300"/>
              <a:ext cx="1431925" cy="1517650"/>
            </a:xfrm>
            <a:custGeom>
              <a:avLst/>
              <a:gdLst>
                <a:gd name="T0" fmla="*/ 777 w 902"/>
                <a:gd name="T1" fmla="*/ 0 h 956"/>
                <a:gd name="T2" fmla="*/ 0 w 902"/>
                <a:gd name="T3" fmla="*/ 76 h 956"/>
                <a:gd name="T4" fmla="*/ 120 w 902"/>
                <a:gd name="T5" fmla="*/ 956 h 956"/>
                <a:gd name="T6" fmla="*/ 902 w 902"/>
                <a:gd name="T7" fmla="*/ 956 h 956"/>
                <a:gd name="T8" fmla="*/ 777 w 902"/>
                <a:gd name="T9" fmla="*/ 0 h 956"/>
              </a:gdLst>
              <a:ahLst/>
              <a:cxnLst>
                <a:cxn ang="0">
                  <a:pos x="T0" y="T1"/>
                </a:cxn>
                <a:cxn ang="0">
                  <a:pos x="T2" y="T3"/>
                </a:cxn>
                <a:cxn ang="0">
                  <a:pos x="T4" y="T5"/>
                </a:cxn>
                <a:cxn ang="0">
                  <a:pos x="T6" y="T7"/>
                </a:cxn>
                <a:cxn ang="0">
                  <a:pos x="T8" y="T9"/>
                </a:cxn>
              </a:cxnLst>
              <a:rect l="0" t="0" r="r" b="b"/>
              <a:pathLst>
                <a:path w="902" h="956">
                  <a:moveTo>
                    <a:pt x="777" y="0"/>
                  </a:moveTo>
                  <a:lnTo>
                    <a:pt x="0" y="76"/>
                  </a:lnTo>
                  <a:lnTo>
                    <a:pt x="120" y="956"/>
                  </a:lnTo>
                  <a:lnTo>
                    <a:pt x="902" y="956"/>
                  </a:lnTo>
                  <a:lnTo>
                    <a:pt x="777" y="0"/>
                  </a:lnTo>
                  <a:close/>
                </a:path>
              </a:pathLst>
            </a:custGeom>
            <a:solidFill>
              <a:srgbClr val="50505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39">
                <a:defRPr/>
              </a:pPr>
              <a:endParaRPr lang="en-US">
                <a:solidFill>
                  <a:srgbClr val="505050"/>
                </a:solidFill>
                <a:latin typeface="Segoe UI Light" charset="0"/>
              </a:endParaRPr>
            </a:p>
          </p:txBody>
        </p:sp>
      </p:grpSp>
    </p:spTree>
    <p:extLst>
      <p:ext uri="{BB962C8B-B14F-4D97-AF65-F5344CB8AC3E}">
        <p14:creationId xmlns:p14="http://schemas.microsoft.com/office/powerpoint/2010/main" val="1380034108"/>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00792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Freeform 95"/>
          <p:cNvSpPr>
            <a:spLocks/>
          </p:cNvSpPr>
          <p:nvPr/>
        </p:nvSpPr>
        <p:spPr bwMode="auto">
          <a:xfrm flipH="1">
            <a:off x="-361031" y="4076233"/>
            <a:ext cx="3968247" cy="2577060"/>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FFFFFF">
              <a:alpha val="18039"/>
            </a:srgbClr>
          </a:solidFill>
          <a:ln>
            <a:noFill/>
          </a:ln>
          <a:extLst/>
        </p:spPr>
        <p:txBody>
          <a:bodyPr vert="horz" wrap="square" lIns="89603" tIns="44803" rIns="89603" bIns="44803" numCol="1" anchor="t" anchorCtr="0" compatLnSpc="1">
            <a:prstTxWarp prst="textNoShape">
              <a:avLst/>
            </a:prstTxWarp>
          </a:bodyPr>
          <a:lstStyle/>
          <a:p>
            <a:pPr defTabSz="895984">
              <a:defRPr/>
            </a:pPr>
            <a:endParaRPr lang="en-US" sz="1537" kern="0">
              <a:solidFill>
                <a:srgbClr val="000000"/>
              </a:solidFill>
            </a:endParaRPr>
          </a:p>
        </p:txBody>
      </p:sp>
      <p:sp>
        <p:nvSpPr>
          <p:cNvPr id="48" name="Freeform 95"/>
          <p:cNvSpPr>
            <a:spLocks/>
          </p:cNvSpPr>
          <p:nvPr/>
        </p:nvSpPr>
        <p:spPr bwMode="auto">
          <a:xfrm flipH="1">
            <a:off x="7541354" y="4104458"/>
            <a:ext cx="4639735" cy="301314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FFFFFF">
              <a:alpha val="18039"/>
            </a:srgbClr>
          </a:solidFill>
          <a:ln>
            <a:noFill/>
          </a:ln>
          <a:extLst/>
        </p:spPr>
        <p:txBody>
          <a:bodyPr vert="horz" wrap="square" lIns="89603" tIns="44803" rIns="89603" bIns="44803" numCol="1" anchor="t" anchorCtr="0" compatLnSpc="1">
            <a:prstTxWarp prst="textNoShape">
              <a:avLst/>
            </a:prstTxWarp>
          </a:bodyPr>
          <a:lstStyle/>
          <a:p>
            <a:pPr defTabSz="895984">
              <a:defRPr/>
            </a:pPr>
            <a:endParaRPr lang="en-US" sz="1537" kern="0">
              <a:solidFill>
                <a:srgbClr val="000000"/>
              </a:solidFill>
            </a:endParaRPr>
          </a:p>
        </p:txBody>
      </p:sp>
      <p:sp>
        <p:nvSpPr>
          <p:cNvPr id="49" name="Freeform 95"/>
          <p:cNvSpPr>
            <a:spLocks/>
          </p:cNvSpPr>
          <p:nvPr/>
        </p:nvSpPr>
        <p:spPr bwMode="auto">
          <a:xfrm flipH="1">
            <a:off x="-361032" y="5143307"/>
            <a:ext cx="3912875" cy="2541103"/>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2283D4"/>
          </a:solidFill>
          <a:ln>
            <a:noFill/>
          </a:ln>
          <a:extLst/>
        </p:spPr>
        <p:txBody>
          <a:bodyPr vert="horz" wrap="square" lIns="89603" tIns="44803" rIns="89603" bIns="44803" numCol="1" anchor="t" anchorCtr="0" compatLnSpc="1">
            <a:prstTxWarp prst="textNoShape">
              <a:avLst/>
            </a:prstTxWarp>
          </a:bodyPr>
          <a:lstStyle/>
          <a:p>
            <a:pPr defTabSz="895984">
              <a:defRPr/>
            </a:pPr>
            <a:endParaRPr lang="en-US" sz="1537" kern="0">
              <a:solidFill>
                <a:srgbClr val="505050"/>
              </a:solidFill>
            </a:endParaRPr>
          </a:p>
        </p:txBody>
      </p:sp>
      <p:sp>
        <p:nvSpPr>
          <p:cNvPr id="50" name="Freeform 95"/>
          <p:cNvSpPr>
            <a:spLocks/>
          </p:cNvSpPr>
          <p:nvPr/>
        </p:nvSpPr>
        <p:spPr bwMode="auto">
          <a:xfrm flipH="1">
            <a:off x="8492046" y="5696944"/>
            <a:ext cx="3026889" cy="1965725"/>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2283D4"/>
          </a:solidFill>
          <a:ln>
            <a:noFill/>
          </a:ln>
          <a:extLst/>
        </p:spPr>
        <p:txBody>
          <a:bodyPr vert="horz" wrap="square" lIns="89603" tIns="44803" rIns="89603" bIns="44803" numCol="1" anchor="t" anchorCtr="0" compatLnSpc="1">
            <a:prstTxWarp prst="textNoShape">
              <a:avLst/>
            </a:prstTxWarp>
          </a:bodyPr>
          <a:lstStyle/>
          <a:p>
            <a:pPr defTabSz="895984">
              <a:defRPr/>
            </a:pPr>
            <a:endParaRPr lang="en-US" sz="1537" kern="0">
              <a:solidFill>
                <a:srgbClr val="505050"/>
              </a:solidFill>
            </a:endParaRPr>
          </a:p>
        </p:txBody>
      </p:sp>
      <p:sp>
        <p:nvSpPr>
          <p:cNvPr id="51" name="Freeform 95"/>
          <p:cNvSpPr>
            <a:spLocks/>
          </p:cNvSpPr>
          <p:nvPr/>
        </p:nvSpPr>
        <p:spPr bwMode="auto">
          <a:xfrm flipH="1">
            <a:off x="5638764" y="5444948"/>
            <a:ext cx="3805179" cy="2471162"/>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207DCA"/>
          </a:solidFill>
          <a:ln>
            <a:noFill/>
          </a:ln>
          <a:extLst/>
        </p:spPr>
        <p:txBody>
          <a:bodyPr vert="horz" wrap="square" lIns="89603" tIns="44803" rIns="89603" bIns="44803" numCol="1" anchor="t" anchorCtr="0" compatLnSpc="1">
            <a:prstTxWarp prst="textNoShape">
              <a:avLst/>
            </a:prstTxWarp>
          </a:bodyPr>
          <a:lstStyle/>
          <a:p>
            <a:pPr defTabSz="895984">
              <a:defRPr/>
            </a:pPr>
            <a:endParaRPr lang="en-US" sz="1537" kern="0">
              <a:solidFill>
                <a:srgbClr val="505050"/>
              </a:solidFill>
            </a:endParaRPr>
          </a:p>
        </p:txBody>
      </p:sp>
      <p:sp>
        <p:nvSpPr>
          <p:cNvPr id="52" name="Freeform 95"/>
          <p:cNvSpPr>
            <a:spLocks/>
          </p:cNvSpPr>
          <p:nvPr/>
        </p:nvSpPr>
        <p:spPr bwMode="auto">
          <a:xfrm flipH="1">
            <a:off x="1760462" y="5638427"/>
            <a:ext cx="4681498" cy="3040262"/>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207DCA"/>
          </a:solidFill>
          <a:ln>
            <a:noFill/>
          </a:ln>
          <a:extLst/>
        </p:spPr>
        <p:txBody>
          <a:bodyPr vert="horz" wrap="square" lIns="89603" tIns="44803" rIns="89603" bIns="44803" numCol="1" anchor="t" anchorCtr="0" compatLnSpc="1">
            <a:prstTxWarp prst="textNoShape">
              <a:avLst/>
            </a:prstTxWarp>
          </a:bodyPr>
          <a:lstStyle/>
          <a:p>
            <a:pPr defTabSz="895984">
              <a:defRPr/>
            </a:pPr>
            <a:endParaRPr lang="en-US" sz="1537" kern="0">
              <a:solidFill>
                <a:srgbClr val="505050"/>
              </a:solidFill>
            </a:endParaRPr>
          </a:p>
        </p:txBody>
      </p:sp>
      <p:grpSp>
        <p:nvGrpSpPr>
          <p:cNvPr id="3" name="Group 2"/>
          <p:cNvGrpSpPr/>
          <p:nvPr/>
        </p:nvGrpSpPr>
        <p:grpSpPr>
          <a:xfrm>
            <a:off x="269240" y="1189494"/>
            <a:ext cx="2872839" cy="5376994"/>
            <a:chOff x="274638" y="1212849"/>
            <a:chExt cx="2930445" cy="5484814"/>
          </a:xfrm>
        </p:grpSpPr>
        <p:sp>
          <p:nvSpPr>
            <p:cNvPr id="23" name="Rectangle 22"/>
            <p:cNvSpPr/>
            <p:nvPr/>
          </p:nvSpPr>
          <p:spPr bwMode="auto">
            <a:xfrm>
              <a:off x="276329" y="1212850"/>
              <a:ext cx="2928754" cy="5296422"/>
            </a:xfrm>
            <a:prstGeom prst="rect">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p:nvSpPr>
          <p:spPr bwMode="auto">
            <a:xfrm>
              <a:off x="274638" y="4455886"/>
              <a:ext cx="2930442" cy="1098778"/>
            </a:xfrm>
            <a:prstGeom prst="rect">
              <a:avLst/>
            </a:prstGeom>
            <a:solidFill>
              <a:schemeClr val="bg2">
                <a:lumMod val="5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a:gradFill>
                  <a:gsLst>
                    <a:gs pos="0">
                      <a:srgbClr val="FFFFFF"/>
                    </a:gs>
                    <a:gs pos="100000">
                      <a:srgbClr val="FFFFFF"/>
                    </a:gs>
                  </a:gsLst>
                  <a:lin ang="5400000" scaled="0"/>
                </a:gradFill>
              </a:endParaRPr>
            </a:p>
          </p:txBody>
        </p:sp>
        <p:sp>
          <p:nvSpPr>
            <p:cNvPr id="31" name="Rectangle 30"/>
            <p:cNvSpPr/>
            <p:nvPr/>
          </p:nvSpPr>
          <p:spPr>
            <a:xfrm>
              <a:off x="275482" y="1212849"/>
              <a:ext cx="2929598" cy="1957459"/>
            </a:xfrm>
            <a:prstGeom prst="rect">
              <a:avLst/>
            </a:prstGeom>
          </p:spPr>
          <p:txBody>
            <a:bodyPr wrap="square" lIns="179285" tIns="143428" rIns="179285" bIns="143428">
              <a:spAutoFit/>
            </a:bodyPr>
            <a:lstStyle/>
            <a:p>
              <a:pPr marL="88705" indent="-88705" defTabSz="912520" fontAlgn="base">
                <a:lnSpc>
                  <a:spcPct val="90000"/>
                </a:lnSpc>
                <a:spcBef>
                  <a:spcPts val="1176"/>
                </a:spcBef>
                <a:defRPr/>
              </a:pPr>
              <a:r>
                <a:rPr lang="en-US" sz="1961" kern="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rPr>
                <a:t>“Silicon Valley is coming. We are going to work hard to make our services as seamless and competitive as theirs.” </a:t>
              </a:r>
            </a:p>
          </p:txBody>
        </p:sp>
        <p:sp>
          <p:nvSpPr>
            <p:cNvPr id="35" name="Rectangle 34"/>
            <p:cNvSpPr/>
            <p:nvPr/>
          </p:nvSpPr>
          <p:spPr bwMode="auto">
            <a:xfrm>
              <a:off x="274638" y="5554664"/>
              <a:ext cx="2930443" cy="114299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ea typeface="Segoe UI" pitchFamily="34" charset="0"/>
                <a:cs typeface="Segoe UI" pitchFamily="34" charset="0"/>
              </a:endParaRPr>
            </a:p>
          </p:txBody>
        </p:sp>
        <p:pic>
          <p:nvPicPr>
            <p:cNvPr id="1026" name="Picture 2" descr="http://www.thehonorfoundation.org/wp-content/uploads/2015/02/jp-morgan-log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2303" y="5625386"/>
              <a:ext cx="2156806" cy="1022623"/>
            </a:xfrm>
            <a:prstGeom prst="rect">
              <a:avLst/>
            </a:prstGeom>
            <a:noFill/>
            <a:extLst>
              <a:ext uri="{909E8E84-426E-40DD-AFC4-6F175D3DCCD1}">
                <a14:hiddenFill xmlns:a14="http://schemas.microsoft.com/office/drawing/2010/main">
                  <a:solidFill>
                    <a:srgbClr val="FFFFFF"/>
                  </a:solidFill>
                </a14:hiddenFill>
              </a:ext>
            </a:extLst>
          </p:spPr>
        </p:pic>
        <p:sp>
          <p:nvSpPr>
            <p:cNvPr id="27" name="Rectangle 26"/>
            <p:cNvSpPr/>
            <p:nvPr/>
          </p:nvSpPr>
          <p:spPr>
            <a:xfrm>
              <a:off x="275482" y="4636072"/>
              <a:ext cx="2929598" cy="738407"/>
            </a:xfrm>
            <a:prstGeom prst="rect">
              <a:avLst/>
            </a:prstGeom>
          </p:spPr>
          <p:txBody>
            <a:bodyPr wrap="square" lIns="179285" tIns="143428" rIns="179285" bIns="143428">
              <a:spAutoFit/>
            </a:bodyPr>
            <a:lstStyle/>
            <a:p>
              <a:pPr defTabSz="912520" fontAlgn="base">
                <a:lnSpc>
                  <a:spcPct val="90000"/>
                </a:lnSpc>
                <a:spcBef>
                  <a:spcPts val="1176"/>
                </a:spcBef>
                <a:defRPr/>
              </a:pPr>
              <a:r>
                <a:rPr lang="en-US" sz="1567" kern="0">
                  <a:gradFill>
                    <a:gsLst>
                      <a:gs pos="0">
                        <a:schemeClr val="tx1"/>
                      </a:gs>
                      <a:gs pos="100000">
                        <a:schemeClr val="tx1"/>
                      </a:gs>
                    </a:gsLst>
                    <a:lin ang="5400000" scaled="0"/>
                  </a:gradFill>
                  <a:latin typeface="Segoe UI Semibold" panose="020B0702040204020203" pitchFamily="34" charset="0"/>
                  <a:cs typeface="Segoe UI Semibold" panose="020B0702040204020203" pitchFamily="34" charset="0"/>
                </a:rPr>
                <a:t>Jamie </a:t>
              </a:r>
              <a:r>
                <a:rPr lang="en-US" sz="1567" kern="0" err="1">
                  <a:gradFill>
                    <a:gsLst>
                      <a:gs pos="0">
                        <a:schemeClr val="tx1"/>
                      </a:gs>
                      <a:gs pos="100000">
                        <a:schemeClr val="tx1"/>
                      </a:gs>
                    </a:gsLst>
                    <a:lin ang="5400000" scaled="0"/>
                  </a:gradFill>
                  <a:latin typeface="Segoe UI Semibold" panose="020B0702040204020203" pitchFamily="34" charset="0"/>
                  <a:cs typeface="Segoe UI Semibold" panose="020B0702040204020203" pitchFamily="34" charset="0"/>
                </a:rPr>
                <a:t>Dimon</a:t>
              </a:r>
              <a:br>
                <a:rPr lang="en-US" sz="1567" kern="0">
                  <a:gradFill>
                    <a:gsLst>
                      <a:gs pos="0">
                        <a:schemeClr val="tx1"/>
                      </a:gs>
                      <a:gs pos="100000">
                        <a:schemeClr val="tx1"/>
                      </a:gs>
                    </a:gsLst>
                    <a:lin ang="5400000" scaled="0"/>
                  </a:gradFill>
                </a:rPr>
              </a:br>
              <a:r>
                <a:rPr lang="en-US" sz="1567" kern="0">
                  <a:gradFill>
                    <a:gsLst>
                      <a:gs pos="0">
                        <a:schemeClr val="tx1"/>
                      </a:gs>
                      <a:gs pos="100000">
                        <a:schemeClr val="tx1"/>
                      </a:gs>
                    </a:gsLst>
                    <a:lin ang="5400000" scaled="0"/>
                  </a:gradFill>
                </a:rPr>
                <a:t>JP Morgan CEO</a:t>
              </a:r>
            </a:p>
          </p:txBody>
        </p:sp>
      </p:grpSp>
      <p:grpSp>
        <p:nvGrpSpPr>
          <p:cNvPr id="4" name="Group 3"/>
          <p:cNvGrpSpPr/>
          <p:nvPr/>
        </p:nvGrpSpPr>
        <p:grpSpPr>
          <a:xfrm>
            <a:off x="3196360" y="1189494"/>
            <a:ext cx="2874489" cy="5376994"/>
            <a:chOff x="3260452" y="1212849"/>
            <a:chExt cx="2932129" cy="5484814"/>
          </a:xfrm>
        </p:grpSpPr>
        <p:sp>
          <p:nvSpPr>
            <p:cNvPr id="24" name="Rectangle 23"/>
            <p:cNvSpPr/>
            <p:nvPr/>
          </p:nvSpPr>
          <p:spPr bwMode="auto">
            <a:xfrm>
              <a:off x="3262139" y="1212849"/>
              <a:ext cx="2928755" cy="5296422"/>
            </a:xfrm>
            <a:prstGeom prst="rect">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p:cNvSpPr/>
            <p:nvPr/>
          </p:nvSpPr>
          <p:spPr>
            <a:xfrm>
              <a:off x="3262138" y="1212849"/>
              <a:ext cx="2928754" cy="2234458"/>
            </a:xfrm>
            <a:prstGeom prst="rect">
              <a:avLst/>
            </a:prstGeom>
          </p:spPr>
          <p:txBody>
            <a:bodyPr wrap="square" lIns="179285" tIns="143428" rIns="179285" bIns="143428">
              <a:spAutoFit/>
            </a:bodyPr>
            <a:lstStyle/>
            <a:p>
              <a:pPr marL="77811" indent="-77811" defTabSz="912520" fontAlgn="base">
                <a:lnSpc>
                  <a:spcPct val="90000"/>
                </a:lnSpc>
                <a:spcBef>
                  <a:spcPts val="1176"/>
                </a:spcBef>
                <a:defRPr/>
              </a:pPr>
              <a:r>
                <a:rPr lang="en-US" sz="1961" kern="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rPr>
                <a:t>“Walmart is redefining the next generation of retail growth and is the best-positioned retailer to win at the  convergence of digital and physical retail.”</a:t>
              </a:r>
            </a:p>
          </p:txBody>
        </p:sp>
        <p:sp>
          <p:nvSpPr>
            <p:cNvPr id="36" name="Rectangle 35"/>
            <p:cNvSpPr/>
            <p:nvPr/>
          </p:nvSpPr>
          <p:spPr bwMode="auto">
            <a:xfrm>
              <a:off x="3262138" y="5554664"/>
              <a:ext cx="2930443" cy="114299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ea typeface="Segoe UI" pitchFamily="34" charset="0"/>
                <a:cs typeface="Segoe UI" pitchFamily="34" charset="0"/>
              </a:endParaRPr>
            </a:p>
          </p:txBody>
        </p:sp>
        <p:pic>
          <p:nvPicPr>
            <p:cNvPr id="1028" name="Picture 4" descr="http://vignette3.wikia.nocookie.net/disney/images/7/79/Walmart-logo-4.png/revision/latest?cb=20150821231309"/>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15863" y="5849165"/>
              <a:ext cx="2421307" cy="575060"/>
            </a:xfrm>
            <a:prstGeom prst="rect">
              <a:avLst/>
            </a:prstGeom>
            <a:noFill/>
            <a:extLst>
              <a:ext uri="{909E8E84-426E-40DD-AFC4-6F175D3DCCD1}">
                <a14:hiddenFill xmlns:a14="http://schemas.microsoft.com/office/drawing/2010/main">
                  <a:solidFill>
                    <a:srgbClr val="FFFFFF"/>
                  </a:solidFill>
                </a14:hiddenFill>
              </a:ext>
            </a:extLst>
          </p:spPr>
        </p:pic>
        <p:sp>
          <p:nvSpPr>
            <p:cNvPr id="44" name="Rectangle 43"/>
            <p:cNvSpPr/>
            <p:nvPr/>
          </p:nvSpPr>
          <p:spPr bwMode="auto">
            <a:xfrm>
              <a:off x="3260452" y="4455886"/>
              <a:ext cx="2930442" cy="1098778"/>
            </a:xfrm>
            <a:prstGeom prst="rect">
              <a:avLst/>
            </a:prstGeom>
            <a:solidFill>
              <a:schemeClr val="bg2">
                <a:lumMod val="5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a:gradFill>
                  <a:gsLst>
                    <a:gs pos="0">
                      <a:srgbClr val="FFFFFF"/>
                    </a:gs>
                    <a:gs pos="100000">
                      <a:srgbClr val="FFFFFF"/>
                    </a:gs>
                  </a:gsLst>
                  <a:lin ang="5400000" scaled="0"/>
                </a:gradFill>
              </a:endParaRPr>
            </a:p>
          </p:txBody>
        </p:sp>
        <p:sp>
          <p:nvSpPr>
            <p:cNvPr id="28" name="Rectangle 27"/>
            <p:cNvSpPr/>
            <p:nvPr/>
          </p:nvSpPr>
          <p:spPr>
            <a:xfrm>
              <a:off x="3262138" y="4636072"/>
              <a:ext cx="2928754" cy="738407"/>
            </a:xfrm>
            <a:prstGeom prst="rect">
              <a:avLst/>
            </a:prstGeom>
          </p:spPr>
          <p:txBody>
            <a:bodyPr wrap="square" lIns="179285" tIns="143428" rIns="179285" bIns="143428">
              <a:spAutoFit/>
            </a:bodyPr>
            <a:lstStyle/>
            <a:p>
              <a:pPr defTabSz="912520" fontAlgn="base">
                <a:lnSpc>
                  <a:spcPct val="90000"/>
                </a:lnSpc>
                <a:spcBef>
                  <a:spcPts val="1176"/>
                </a:spcBef>
                <a:defRPr/>
              </a:pPr>
              <a:r>
                <a:rPr lang="en-US" sz="1567" kern="0">
                  <a:gradFill>
                    <a:gsLst>
                      <a:gs pos="0">
                        <a:schemeClr val="tx1"/>
                      </a:gs>
                      <a:gs pos="100000">
                        <a:schemeClr val="tx1"/>
                      </a:gs>
                    </a:gsLst>
                    <a:lin ang="5400000" scaled="0"/>
                  </a:gradFill>
                  <a:latin typeface="Segoe UI Semibold" panose="020B0702040204020203" pitchFamily="34" charset="0"/>
                  <a:cs typeface="Segoe UI Semibold" panose="020B0702040204020203" pitchFamily="34" charset="0"/>
                </a:rPr>
                <a:t>Doug McMillon</a:t>
              </a:r>
              <a:br>
                <a:rPr lang="en-US" sz="1567" kern="0">
                  <a:gradFill>
                    <a:gsLst>
                      <a:gs pos="0">
                        <a:schemeClr val="tx1"/>
                      </a:gs>
                      <a:gs pos="100000">
                        <a:schemeClr val="tx1"/>
                      </a:gs>
                    </a:gsLst>
                    <a:lin ang="5400000" scaled="0"/>
                  </a:gradFill>
                </a:rPr>
              </a:br>
              <a:r>
                <a:rPr lang="en-US" sz="1567" kern="0">
                  <a:gradFill>
                    <a:gsLst>
                      <a:gs pos="0">
                        <a:schemeClr val="tx1"/>
                      </a:gs>
                      <a:gs pos="100000">
                        <a:schemeClr val="tx1"/>
                      </a:gs>
                    </a:gsLst>
                    <a:lin ang="5400000" scaled="0"/>
                  </a:gradFill>
                </a:rPr>
                <a:t>Walmart CEO</a:t>
              </a:r>
            </a:p>
          </p:txBody>
        </p:sp>
      </p:grpSp>
      <p:grpSp>
        <p:nvGrpSpPr>
          <p:cNvPr id="5" name="Group 4"/>
          <p:cNvGrpSpPr/>
          <p:nvPr/>
        </p:nvGrpSpPr>
        <p:grpSpPr>
          <a:xfrm>
            <a:off x="6123478" y="1189494"/>
            <a:ext cx="2874488" cy="5376994"/>
            <a:chOff x="6246266" y="1212849"/>
            <a:chExt cx="2932127" cy="5484814"/>
          </a:xfrm>
        </p:grpSpPr>
        <p:sp>
          <p:nvSpPr>
            <p:cNvPr id="25" name="Rectangle 24"/>
            <p:cNvSpPr/>
            <p:nvPr/>
          </p:nvSpPr>
          <p:spPr bwMode="auto">
            <a:xfrm>
              <a:off x="6247953" y="1212849"/>
              <a:ext cx="2928755" cy="5296422"/>
            </a:xfrm>
            <a:prstGeom prst="rect">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ea typeface="Segoe UI" pitchFamily="34" charset="0"/>
                <a:cs typeface="Segoe UI" pitchFamily="34" charset="0"/>
              </a:endParaRPr>
            </a:p>
          </p:txBody>
        </p:sp>
        <p:sp>
          <p:nvSpPr>
            <p:cNvPr id="33" name="Rectangle 32"/>
            <p:cNvSpPr/>
            <p:nvPr/>
          </p:nvSpPr>
          <p:spPr>
            <a:xfrm>
              <a:off x="6247950" y="1212849"/>
              <a:ext cx="2928757" cy="2511457"/>
            </a:xfrm>
            <a:prstGeom prst="rect">
              <a:avLst/>
            </a:prstGeom>
          </p:spPr>
          <p:txBody>
            <a:bodyPr wrap="square" lIns="179285" tIns="143428" rIns="179285" bIns="143428">
              <a:spAutoFit/>
            </a:bodyPr>
            <a:lstStyle/>
            <a:p>
              <a:pPr marL="88705" indent="-88705" defTabSz="912520" fontAlgn="base">
                <a:lnSpc>
                  <a:spcPct val="90000"/>
                </a:lnSpc>
                <a:spcBef>
                  <a:spcPts val="1176"/>
                </a:spcBef>
                <a:defRPr/>
              </a:pPr>
              <a:r>
                <a:rPr lang="en-US" sz="1961" kern="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rPr>
                <a:t>“We are putting 70% </a:t>
              </a:r>
              <a:br>
                <a:rPr lang="en-US" sz="1961" kern="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rPr>
              </a:br>
              <a:r>
                <a:rPr lang="en-US" sz="1961" kern="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rPr>
                <a:t>of our applications on the cloud to improve flexibility. And, we </a:t>
              </a:r>
              <a:br>
                <a:rPr lang="en-US" sz="1961" kern="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rPr>
              </a:br>
              <a:r>
                <a:rPr lang="en-US" sz="1961" kern="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rPr>
                <a:t>are launching game-changing applications to improve our efficiency.”</a:t>
              </a:r>
            </a:p>
          </p:txBody>
        </p:sp>
        <p:sp>
          <p:nvSpPr>
            <p:cNvPr id="37" name="Rectangle 36"/>
            <p:cNvSpPr/>
            <p:nvPr/>
          </p:nvSpPr>
          <p:spPr bwMode="auto">
            <a:xfrm>
              <a:off x="6247950" y="5554664"/>
              <a:ext cx="2930443" cy="114299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ea typeface="Segoe UI" pitchFamily="34" charset="0"/>
                <a:cs typeface="Segoe UI" pitchFamily="34" charset="0"/>
              </a:endParaRPr>
            </a:p>
          </p:txBody>
        </p:sp>
        <p:pic>
          <p:nvPicPr>
            <p:cNvPr id="1030" name="Picture 6" descr="http://vignette4.wikia.nocookie.net/logopedia/images/1/19/500px-General_Electric_logo_svg.png/revision/latest?cb=20101017002729"/>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163513" y="5576505"/>
              <a:ext cx="1099317" cy="1099317"/>
            </a:xfrm>
            <a:prstGeom prst="rect">
              <a:avLst/>
            </a:prstGeom>
            <a:noFill/>
            <a:extLst>
              <a:ext uri="{909E8E84-426E-40DD-AFC4-6F175D3DCCD1}">
                <a14:hiddenFill xmlns:a14="http://schemas.microsoft.com/office/drawing/2010/main">
                  <a:solidFill>
                    <a:srgbClr val="FFFFFF"/>
                  </a:solidFill>
                </a14:hiddenFill>
              </a:ext>
            </a:extLst>
          </p:spPr>
        </p:pic>
        <p:sp>
          <p:nvSpPr>
            <p:cNvPr id="45" name="Rectangle 44"/>
            <p:cNvSpPr/>
            <p:nvPr/>
          </p:nvSpPr>
          <p:spPr bwMode="auto">
            <a:xfrm>
              <a:off x="6246266" y="4455886"/>
              <a:ext cx="2930442" cy="1098778"/>
            </a:xfrm>
            <a:prstGeom prst="rect">
              <a:avLst/>
            </a:prstGeom>
            <a:solidFill>
              <a:schemeClr val="bg2">
                <a:lumMod val="5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a:gradFill>
                  <a:gsLst>
                    <a:gs pos="0">
                      <a:srgbClr val="FFFFFF"/>
                    </a:gs>
                    <a:gs pos="100000">
                      <a:srgbClr val="FFFFFF"/>
                    </a:gs>
                  </a:gsLst>
                  <a:lin ang="5400000" scaled="0"/>
                </a:gradFill>
              </a:endParaRPr>
            </a:p>
          </p:txBody>
        </p:sp>
        <p:sp>
          <p:nvSpPr>
            <p:cNvPr id="29" name="Rectangle 28"/>
            <p:cNvSpPr/>
            <p:nvPr/>
          </p:nvSpPr>
          <p:spPr>
            <a:xfrm>
              <a:off x="6247950" y="4636072"/>
              <a:ext cx="2928757" cy="738407"/>
            </a:xfrm>
            <a:prstGeom prst="rect">
              <a:avLst/>
            </a:prstGeom>
          </p:spPr>
          <p:txBody>
            <a:bodyPr wrap="square" lIns="179285" tIns="143428" rIns="179285" bIns="143428">
              <a:spAutoFit/>
            </a:bodyPr>
            <a:lstStyle/>
            <a:p>
              <a:pPr defTabSz="912520" fontAlgn="base">
                <a:lnSpc>
                  <a:spcPct val="90000"/>
                </a:lnSpc>
                <a:spcBef>
                  <a:spcPts val="1176"/>
                </a:spcBef>
                <a:defRPr/>
              </a:pPr>
              <a:r>
                <a:rPr lang="en-US" sz="1567" kern="0">
                  <a:gradFill>
                    <a:gsLst>
                      <a:gs pos="0">
                        <a:schemeClr val="tx1"/>
                      </a:gs>
                      <a:gs pos="100000">
                        <a:schemeClr val="tx1"/>
                      </a:gs>
                    </a:gsLst>
                    <a:lin ang="5400000" scaled="0"/>
                  </a:gradFill>
                  <a:latin typeface="Segoe UI Semibold" panose="020B0702040204020203" pitchFamily="34" charset="0"/>
                  <a:cs typeface="Segoe UI Semibold" panose="020B0702040204020203" pitchFamily="34" charset="0"/>
                </a:rPr>
                <a:t>Jeffrey </a:t>
              </a:r>
              <a:r>
                <a:rPr lang="en-US" sz="1567" kern="0" err="1">
                  <a:gradFill>
                    <a:gsLst>
                      <a:gs pos="0">
                        <a:schemeClr val="tx1"/>
                      </a:gs>
                      <a:gs pos="100000">
                        <a:schemeClr val="tx1"/>
                      </a:gs>
                    </a:gsLst>
                    <a:lin ang="5400000" scaled="0"/>
                  </a:gradFill>
                  <a:latin typeface="Segoe UI Semibold" panose="020B0702040204020203" pitchFamily="34" charset="0"/>
                  <a:cs typeface="Segoe UI Semibold" panose="020B0702040204020203" pitchFamily="34" charset="0"/>
                </a:rPr>
                <a:t>Immelt</a:t>
              </a:r>
              <a:br>
                <a:rPr lang="en-US" sz="1567" kern="0">
                  <a:gradFill>
                    <a:gsLst>
                      <a:gs pos="0">
                        <a:schemeClr val="tx1"/>
                      </a:gs>
                      <a:gs pos="100000">
                        <a:schemeClr val="tx1"/>
                      </a:gs>
                    </a:gsLst>
                    <a:lin ang="5400000" scaled="0"/>
                  </a:gradFill>
                </a:rPr>
              </a:br>
              <a:r>
                <a:rPr lang="en-US" sz="1567" kern="0">
                  <a:gradFill>
                    <a:gsLst>
                      <a:gs pos="0">
                        <a:schemeClr val="tx1"/>
                      </a:gs>
                      <a:gs pos="100000">
                        <a:schemeClr val="tx1"/>
                      </a:gs>
                    </a:gsLst>
                    <a:lin ang="5400000" scaled="0"/>
                  </a:gradFill>
                </a:rPr>
                <a:t>GE CEO</a:t>
              </a:r>
            </a:p>
          </p:txBody>
        </p:sp>
      </p:grpSp>
      <p:grpSp>
        <p:nvGrpSpPr>
          <p:cNvPr id="6" name="Group 5"/>
          <p:cNvGrpSpPr/>
          <p:nvPr/>
        </p:nvGrpSpPr>
        <p:grpSpPr>
          <a:xfrm>
            <a:off x="9050595" y="1189494"/>
            <a:ext cx="2874489" cy="5376994"/>
            <a:chOff x="9232078" y="1212849"/>
            <a:chExt cx="2932128" cy="5484814"/>
          </a:xfrm>
        </p:grpSpPr>
        <p:sp>
          <p:nvSpPr>
            <p:cNvPr id="30" name="Rectangle 29"/>
            <p:cNvSpPr/>
            <p:nvPr/>
          </p:nvSpPr>
          <p:spPr bwMode="auto">
            <a:xfrm>
              <a:off x="9233765" y="1212849"/>
              <a:ext cx="2928755" cy="5296422"/>
            </a:xfrm>
            <a:prstGeom prst="rect">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p:cNvSpPr/>
            <p:nvPr/>
          </p:nvSpPr>
          <p:spPr>
            <a:xfrm>
              <a:off x="9233764" y="1212849"/>
              <a:ext cx="2928755" cy="3065455"/>
            </a:xfrm>
            <a:prstGeom prst="rect">
              <a:avLst/>
            </a:prstGeom>
          </p:spPr>
          <p:txBody>
            <a:bodyPr wrap="square" lIns="179285" tIns="143428" rIns="179285" bIns="143428">
              <a:spAutoFit/>
            </a:bodyPr>
            <a:lstStyle/>
            <a:p>
              <a:pPr marL="77811" indent="-77811" defTabSz="912520" fontAlgn="base">
                <a:lnSpc>
                  <a:spcPct val="90000"/>
                </a:lnSpc>
                <a:spcBef>
                  <a:spcPts val="1176"/>
                </a:spcBef>
                <a:defRPr/>
              </a:pPr>
              <a:r>
                <a:rPr lang="en-US" sz="1961" kern="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rPr>
                <a:t>“It's about looking ahead to the changes coming to the global auto business, particularly from potential "disruptors" in Silicon Valley—</a:t>
              </a:r>
              <a:br>
                <a:rPr lang="en-US" sz="1961" kern="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rPr>
              </a:br>
              <a:r>
                <a:rPr lang="en-US" sz="1961" kern="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rPr>
                <a:t>and preparing Ford </a:t>
              </a:r>
              <a:br>
                <a:rPr lang="en-US" sz="1961" kern="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rPr>
              </a:br>
              <a:r>
                <a:rPr lang="en-US" sz="1961" kern="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rPr>
                <a:t>to thrive through </a:t>
              </a:r>
              <a:br>
                <a:rPr lang="en-US" sz="1961" kern="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rPr>
              </a:br>
              <a:r>
                <a:rPr lang="en-US" sz="1961" kern="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rPr>
                <a:t>those changes.”</a:t>
              </a:r>
            </a:p>
          </p:txBody>
        </p:sp>
        <p:sp>
          <p:nvSpPr>
            <p:cNvPr id="38" name="Rectangle 37"/>
            <p:cNvSpPr/>
            <p:nvPr/>
          </p:nvSpPr>
          <p:spPr bwMode="auto">
            <a:xfrm>
              <a:off x="9233763" y="5554664"/>
              <a:ext cx="2930443" cy="114299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ea typeface="Segoe UI" pitchFamily="34" charset="0"/>
                <a:cs typeface="Segoe UI" pitchFamily="34" charset="0"/>
              </a:endParaRPr>
            </a:p>
          </p:txBody>
        </p:sp>
        <p:pic>
          <p:nvPicPr>
            <p:cNvPr id="1032" name="Picture 8" descr="http://vignette4.wikia.nocookie.net/logopedia/images/b/bd/Ford_logo.png/revision/latest?cb=20100623190730"/>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677361" y="5753905"/>
              <a:ext cx="2041563" cy="765585"/>
            </a:xfrm>
            <a:prstGeom prst="rect">
              <a:avLst/>
            </a:prstGeom>
            <a:noFill/>
            <a:extLst>
              <a:ext uri="{909E8E84-426E-40DD-AFC4-6F175D3DCCD1}">
                <a14:hiddenFill xmlns:a14="http://schemas.microsoft.com/office/drawing/2010/main">
                  <a:solidFill>
                    <a:srgbClr val="FFFFFF"/>
                  </a:solidFill>
                </a14:hiddenFill>
              </a:ext>
            </a:extLst>
          </p:spPr>
        </p:pic>
        <p:sp>
          <p:nvSpPr>
            <p:cNvPr id="46" name="Rectangle 45"/>
            <p:cNvSpPr/>
            <p:nvPr/>
          </p:nvSpPr>
          <p:spPr bwMode="auto">
            <a:xfrm>
              <a:off x="9232078" y="4455886"/>
              <a:ext cx="2930442" cy="1098778"/>
            </a:xfrm>
            <a:prstGeom prst="rect">
              <a:avLst/>
            </a:prstGeom>
            <a:solidFill>
              <a:schemeClr val="bg2">
                <a:lumMod val="5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a:gradFill>
                  <a:gsLst>
                    <a:gs pos="0">
                      <a:srgbClr val="FFFFFF"/>
                    </a:gs>
                    <a:gs pos="100000">
                      <a:srgbClr val="FFFFFF"/>
                    </a:gs>
                  </a:gsLst>
                  <a:lin ang="5400000" scaled="0"/>
                </a:gradFill>
              </a:endParaRPr>
            </a:p>
          </p:txBody>
        </p:sp>
        <p:sp>
          <p:nvSpPr>
            <p:cNvPr id="39" name="Rectangle 38"/>
            <p:cNvSpPr/>
            <p:nvPr/>
          </p:nvSpPr>
          <p:spPr>
            <a:xfrm>
              <a:off x="9233764" y="4636072"/>
              <a:ext cx="2928755" cy="738407"/>
            </a:xfrm>
            <a:prstGeom prst="rect">
              <a:avLst/>
            </a:prstGeom>
          </p:spPr>
          <p:txBody>
            <a:bodyPr wrap="square" lIns="179285" tIns="143428" rIns="179285" bIns="143428">
              <a:spAutoFit/>
            </a:bodyPr>
            <a:lstStyle/>
            <a:p>
              <a:pPr defTabSz="912520" fontAlgn="base">
                <a:lnSpc>
                  <a:spcPct val="90000"/>
                </a:lnSpc>
                <a:spcBef>
                  <a:spcPts val="1176"/>
                </a:spcBef>
                <a:defRPr/>
              </a:pPr>
              <a:r>
                <a:rPr lang="en-US" sz="1567" kern="0">
                  <a:gradFill>
                    <a:gsLst>
                      <a:gs pos="0">
                        <a:schemeClr val="tx1"/>
                      </a:gs>
                      <a:gs pos="100000">
                        <a:schemeClr val="tx1"/>
                      </a:gs>
                    </a:gsLst>
                    <a:lin ang="5400000" scaled="0"/>
                  </a:gradFill>
                  <a:latin typeface="Segoe UI Semibold" panose="020B0702040204020203" pitchFamily="34" charset="0"/>
                  <a:cs typeface="Segoe UI Semibold" panose="020B0702040204020203" pitchFamily="34" charset="0"/>
                </a:rPr>
                <a:t>Mark Fields</a:t>
              </a:r>
              <a:br>
                <a:rPr lang="en-US" sz="1567" kern="0">
                  <a:gradFill>
                    <a:gsLst>
                      <a:gs pos="0">
                        <a:schemeClr val="tx1"/>
                      </a:gs>
                      <a:gs pos="100000">
                        <a:schemeClr val="tx1"/>
                      </a:gs>
                    </a:gsLst>
                    <a:lin ang="5400000" scaled="0"/>
                  </a:gradFill>
                </a:rPr>
              </a:br>
              <a:r>
                <a:rPr lang="en-US" sz="1567" kern="0">
                  <a:gradFill>
                    <a:gsLst>
                      <a:gs pos="0">
                        <a:schemeClr val="tx1"/>
                      </a:gs>
                      <a:gs pos="100000">
                        <a:schemeClr val="tx1"/>
                      </a:gs>
                    </a:gsLst>
                    <a:lin ang="5400000" scaled="0"/>
                  </a:gradFill>
                </a:rPr>
                <a:t>Ford Motor Company CEO</a:t>
              </a:r>
            </a:p>
          </p:txBody>
        </p:sp>
      </p:grpSp>
      <p:sp>
        <p:nvSpPr>
          <p:cNvPr id="53" name="Rectangle 52"/>
          <p:cNvSpPr/>
          <p:nvPr/>
        </p:nvSpPr>
        <p:spPr bwMode="auto">
          <a:xfrm>
            <a:off x="0" y="487"/>
            <a:ext cx="12181088" cy="1187452"/>
          </a:xfrm>
          <a:prstGeom prst="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a:gradFill>
                <a:gsLst>
                  <a:gs pos="0">
                    <a:srgbClr val="FFFFFF"/>
                  </a:gs>
                  <a:gs pos="100000">
                    <a:srgbClr val="FFFFFF"/>
                  </a:gs>
                </a:gsLst>
                <a:lin ang="5400000" scaled="0"/>
              </a:gradFill>
            </a:endParaRPr>
          </a:p>
        </p:txBody>
      </p:sp>
      <p:sp>
        <p:nvSpPr>
          <p:cNvPr id="11" name="Title 10"/>
          <p:cNvSpPr>
            <a:spLocks noGrp="1"/>
          </p:cNvSpPr>
          <p:nvPr>
            <p:ph type="title"/>
          </p:nvPr>
        </p:nvSpPr>
        <p:spPr/>
        <p:txBody>
          <a:bodyPr/>
          <a:lstStyle/>
          <a:p>
            <a:r>
              <a:rPr lang="en-US"/>
              <a:t>Every company is a software company</a:t>
            </a:r>
          </a:p>
        </p:txBody>
      </p:sp>
    </p:spTree>
    <p:extLst>
      <p:ext uri="{BB962C8B-B14F-4D97-AF65-F5344CB8AC3E}">
        <p14:creationId xmlns:p14="http://schemas.microsoft.com/office/powerpoint/2010/main" val="38610288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fade">
                                      <p:cBhvr>
                                        <p:cTn id="7" dur="500"/>
                                        <p:tgtEl>
                                          <p:spTgt spid="47"/>
                                        </p:tgtEl>
                                      </p:cBhvr>
                                    </p:animEffect>
                                  </p:childTnLst>
                                </p:cTn>
                              </p:par>
                              <p:par>
                                <p:cTn id="8" presetID="35" presetClass="path" presetSubtype="0" decel="100000" fill="hold" grpId="1" nodeType="withEffect">
                                  <p:stCondLst>
                                    <p:cond delay="0"/>
                                  </p:stCondLst>
                                  <p:childTnLst>
                                    <p:animMotion origin="layout" path="M 2.39469E-6 -2.26055E-6 L -0.07812 -2.26055E-6 " pathEditMode="relative" rAng="0" ptsTypes="AA">
                                      <p:cBhvr>
                                        <p:cTn id="9" dur="1000" spd="-100000" fill="hold"/>
                                        <p:tgtEl>
                                          <p:spTgt spid="47"/>
                                        </p:tgtEl>
                                        <p:attrNameLst>
                                          <p:attrName>ppt_x</p:attrName>
                                          <p:attrName>ppt_y</p:attrName>
                                        </p:attrNameLst>
                                      </p:cBhvr>
                                      <p:rCtr x="-3906" y="0"/>
                                    </p:animMotion>
                                  </p:childTnLst>
                                </p:cTn>
                              </p:par>
                              <p:par>
                                <p:cTn id="10" presetID="10" presetClass="entr" presetSubtype="0" fill="hold" grpId="0" nodeType="withEffect">
                                  <p:stCondLst>
                                    <p:cond delay="100"/>
                                  </p:stCondLst>
                                  <p:childTnLst>
                                    <p:set>
                                      <p:cBhvr>
                                        <p:cTn id="11" dur="1" fill="hold">
                                          <p:stCondLst>
                                            <p:cond delay="0"/>
                                          </p:stCondLst>
                                        </p:cTn>
                                        <p:tgtEl>
                                          <p:spTgt spid="49"/>
                                        </p:tgtEl>
                                        <p:attrNameLst>
                                          <p:attrName>style.visibility</p:attrName>
                                        </p:attrNameLst>
                                      </p:cBhvr>
                                      <p:to>
                                        <p:strVal val="visible"/>
                                      </p:to>
                                    </p:set>
                                    <p:animEffect transition="in" filter="fade">
                                      <p:cBhvr>
                                        <p:cTn id="12" dur="500"/>
                                        <p:tgtEl>
                                          <p:spTgt spid="49"/>
                                        </p:tgtEl>
                                      </p:cBhvr>
                                    </p:animEffect>
                                  </p:childTnLst>
                                </p:cTn>
                              </p:par>
                              <p:par>
                                <p:cTn id="13" presetID="35" presetClass="path" presetSubtype="0" decel="100000" fill="hold" grpId="1" nodeType="withEffect">
                                  <p:stCondLst>
                                    <p:cond delay="100"/>
                                  </p:stCondLst>
                                  <p:childTnLst>
                                    <p:animMotion origin="layout" path="M 7.14833E-8 4.52111E-6 L -0.07812 4.52111E-6 " pathEditMode="relative" rAng="0" ptsTypes="AA">
                                      <p:cBhvr>
                                        <p:cTn id="14" dur="1000" spd="-100000" fill="hold"/>
                                        <p:tgtEl>
                                          <p:spTgt spid="49"/>
                                        </p:tgtEl>
                                        <p:attrNameLst>
                                          <p:attrName>ppt_x</p:attrName>
                                          <p:attrName>ppt_y</p:attrName>
                                        </p:attrNameLst>
                                      </p:cBhvr>
                                      <p:rCtr x="-3906" y="0"/>
                                    </p:animMotion>
                                  </p:childTnLst>
                                </p:cTn>
                              </p:par>
                              <p:par>
                                <p:cTn id="15" presetID="10" presetClass="entr" presetSubtype="0" fill="hold" grpId="0" nodeType="withEffect">
                                  <p:stCondLst>
                                    <p:cond delay="200"/>
                                  </p:stCondLst>
                                  <p:childTnLst>
                                    <p:set>
                                      <p:cBhvr>
                                        <p:cTn id="16" dur="1" fill="hold">
                                          <p:stCondLst>
                                            <p:cond delay="0"/>
                                          </p:stCondLst>
                                        </p:cTn>
                                        <p:tgtEl>
                                          <p:spTgt spid="51"/>
                                        </p:tgtEl>
                                        <p:attrNameLst>
                                          <p:attrName>style.visibility</p:attrName>
                                        </p:attrNameLst>
                                      </p:cBhvr>
                                      <p:to>
                                        <p:strVal val="visible"/>
                                      </p:to>
                                    </p:set>
                                    <p:animEffect transition="in" filter="fade">
                                      <p:cBhvr>
                                        <p:cTn id="17" dur="500"/>
                                        <p:tgtEl>
                                          <p:spTgt spid="51"/>
                                        </p:tgtEl>
                                      </p:cBhvr>
                                    </p:animEffect>
                                  </p:childTnLst>
                                </p:cTn>
                              </p:par>
                              <p:par>
                                <p:cTn id="18" presetID="35" presetClass="path" presetSubtype="0" decel="100000" fill="hold" grpId="1" nodeType="withEffect">
                                  <p:stCondLst>
                                    <p:cond delay="200"/>
                                  </p:stCondLst>
                                  <p:childTnLst>
                                    <p:animMotion origin="layout" path="M 1.99643E-6 3.80844E-6 L -0.07812 3.80844E-6 " pathEditMode="relative" rAng="0" ptsTypes="AA">
                                      <p:cBhvr>
                                        <p:cTn id="19" dur="1000" spd="-100000" fill="hold"/>
                                        <p:tgtEl>
                                          <p:spTgt spid="51"/>
                                        </p:tgtEl>
                                        <p:attrNameLst>
                                          <p:attrName>ppt_x</p:attrName>
                                          <p:attrName>ppt_y</p:attrName>
                                        </p:attrNameLst>
                                      </p:cBhvr>
                                      <p:rCtr x="-3906" y="0"/>
                                    </p:animMotion>
                                  </p:childTnLst>
                                </p:cTn>
                              </p:par>
                              <p:par>
                                <p:cTn id="20" presetID="10" presetClass="entr" presetSubtype="0" fill="hold" grpId="0" nodeType="withEffect">
                                  <p:stCondLst>
                                    <p:cond delay="300"/>
                                  </p:stCondLst>
                                  <p:childTnLst>
                                    <p:set>
                                      <p:cBhvr>
                                        <p:cTn id="21" dur="1" fill="hold">
                                          <p:stCondLst>
                                            <p:cond delay="0"/>
                                          </p:stCondLst>
                                        </p:cTn>
                                        <p:tgtEl>
                                          <p:spTgt spid="52"/>
                                        </p:tgtEl>
                                        <p:attrNameLst>
                                          <p:attrName>style.visibility</p:attrName>
                                        </p:attrNameLst>
                                      </p:cBhvr>
                                      <p:to>
                                        <p:strVal val="visible"/>
                                      </p:to>
                                    </p:set>
                                    <p:animEffect transition="in" filter="fade">
                                      <p:cBhvr>
                                        <p:cTn id="22" dur="500"/>
                                        <p:tgtEl>
                                          <p:spTgt spid="52"/>
                                        </p:tgtEl>
                                      </p:cBhvr>
                                    </p:animEffect>
                                  </p:childTnLst>
                                </p:cTn>
                              </p:par>
                              <p:par>
                                <p:cTn id="23" presetID="63" presetClass="path" presetSubtype="0" decel="100000" fill="hold" grpId="1" nodeType="withEffect">
                                  <p:stCondLst>
                                    <p:cond delay="300"/>
                                  </p:stCondLst>
                                  <p:childTnLst>
                                    <p:animMotion origin="layout" path="M -4.35282E-6 -3.90377E-6 L 0.06434 -3.90377E-6 " pathEditMode="relative" rAng="0" ptsTypes="AA">
                                      <p:cBhvr>
                                        <p:cTn id="24" dur="1000" spd="-100000" fill="hold"/>
                                        <p:tgtEl>
                                          <p:spTgt spid="52"/>
                                        </p:tgtEl>
                                        <p:attrNameLst>
                                          <p:attrName>ppt_x</p:attrName>
                                          <p:attrName>ppt_y</p:attrName>
                                        </p:attrNameLst>
                                      </p:cBhvr>
                                      <p:rCtr x="3217" y="0"/>
                                    </p:animMotion>
                                  </p:childTnLst>
                                </p:cTn>
                              </p:par>
                              <p:par>
                                <p:cTn id="25" presetID="10" presetClass="entr" presetSubtype="0" fill="hold" grpId="0" nodeType="withEffect">
                                  <p:stCondLst>
                                    <p:cond delay="200"/>
                                  </p:stCondLst>
                                  <p:childTnLst>
                                    <p:set>
                                      <p:cBhvr>
                                        <p:cTn id="26" dur="1" fill="hold">
                                          <p:stCondLst>
                                            <p:cond delay="0"/>
                                          </p:stCondLst>
                                        </p:cTn>
                                        <p:tgtEl>
                                          <p:spTgt spid="50"/>
                                        </p:tgtEl>
                                        <p:attrNameLst>
                                          <p:attrName>style.visibility</p:attrName>
                                        </p:attrNameLst>
                                      </p:cBhvr>
                                      <p:to>
                                        <p:strVal val="visible"/>
                                      </p:to>
                                    </p:set>
                                    <p:animEffect transition="in" filter="fade">
                                      <p:cBhvr>
                                        <p:cTn id="27" dur="500"/>
                                        <p:tgtEl>
                                          <p:spTgt spid="50"/>
                                        </p:tgtEl>
                                      </p:cBhvr>
                                    </p:animEffect>
                                  </p:childTnLst>
                                </p:cTn>
                              </p:par>
                              <p:par>
                                <p:cTn id="28" presetID="63" presetClass="path" presetSubtype="0" decel="100000" fill="hold" grpId="1" nodeType="withEffect">
                                  <p:stCondLst>
                                    <p:cond delay="200"/>
                                  </p:stCondLst>
                                  <p:childTnLst>
                                    <p:animMotion origin="layout" path="M -3.5614E-6 7.71675E-7 L 0.06434 7.71675E-7 " pathEditMode="relative" rAng="0" ptsTypes="AA">
                                      <p:cBhvr>
                                        <p:cTn id="29" dur="1000" spd="-100000" fill="hold"/>
                                        <p:tgtEl>
                                          <p:spTgt spid="50"/>
                                        </p:tgtEl>
                                        <p:attrNameLst>
                                          <p:attrName>ppt_x</p:attrName>
                                          <p:attrName>ppt_y</p:attrName>
                                        </p:attrNameLst>
                                      </p:cBhvr>
                                      <p:rCtr x="3217" y="0"/>
                                    </p:animMotion>
                                  </p:childTnLst>
                                </p:cTn>
                              </p:par>
                              <p:par>
                                <p:cTn id="30" presetID="10" presetClass="entr" presetSubtype="0" fill="hold" grpId="0" nodeType="withEffect">
                                  <p:stCondLst>
                                    <p:cond delay="100"/>
                                  </p:stCondLst>
                                  <p:childTnLst>
                                    <p:set>
                                      <p:cBhvr>
                                        <p:cTn id="31" dur="1" fill="hold">
                                          <p:stCondLst>
                                            <p:cond delay="0"/>
                                          </p:stCondLst>
                                        </p:cTn>
                                        <p:tgtEl>
                                          <p:spTgt spid="48"/>
                                        </p:tgtEl>
                                        <p:attrNameLst>
                                          <p:attrName>style.visibility</p:attrName>
                                        </p:attrNameLst>
                                      </p:cBhvr>
                                      <p:to>
                                        <p:strVal val="visible"/>
                                      </p:to>
                                    </p:set>
                                    <p:animEffect transition="in" filter="fade">
                                      <p:cBhvr>
                                        <p:cTn id="32" dur="500"/>
                                        <p:tgtEl>
                                          <p:spTgt spid="48"/>
                                        </p:tgtEl>
                                      </p:cBhvr>
                                    </p:animEffect>
                                  </p:childTnLst>
                                </p:cTn>
                              </p:par>
                              <p:par>
                                <p:cTn id="33" presetID="63" presetClass="path" presetSubtype="0" decel="100000" fill="hold" grpId="1" nodeType="withEffect">
                                  <p:stCondLst>
                                    <p:cond delay="100"/>
                                  </p:stCondLst>
                                  <p:childTnLst>
                                    <p:animMotion origin="layout" path="M -2.2313E-6 -2.4512E-6 L 0.06434 -2.4512E-6 " pathEditMode="relative" rAng="0" ptsTypes="AA">
                                      <p:cBhvr>
                                        <p:cTn id="34" dur="1000" spd="-100000" fill="hold"/>
                                        <p:tgtEl>
                                          <p:spTgt spid="48"/>
                                        </p:tgtEl>
                                        <p:attrNameLst>
                                          <p:attrName>ppt_x</p:attrName>
                                          <p:attrName>ppt_y</p:attrName>
                                        </p:attrNameLst>
                                      </p:cBhvr>
                                      <p:rCtr x="3217" y="0"/>
                                    </p:animMotion>
                                  </p:childTnLst>
                                </p:cTn>
                              </p:par>
                              <p:par>
                                <p:cTn id="35" presetID="2" presetClass="entr" presetSubtype="1" decel="100000" fill="hold" nodeType="withEffect">
                                  <p:stCondLst>
                                    <p:cond delay="150"/>
                                  </p:stCondLst>
                                  <p:childTnLst>
                                    <p:set>
                                      <p:cBhvr>
                                        <p:cTn id="36" dur="1" fill="hold">
                                          <p:stCondLst>
                                            <p:cond delay="0"/>
                                          </p:stCondLst>
                                        </p:cTn>
                                        <p:tgtEl>
                                          <p:spTgt spid="3"/>
                                        </p:tgtEl>
                                        <p:attrNameLst>
                                          <p:attrName>style.visibility</p:attrName>
                                        </p:attrNameLst>
                                      </p:cBhvr>
                                      <p:to>
                                        <p:strVal val="visible"/>
                                      </p:to>
                                    </p:set>
                                    <p:anim calcmode="lin" valueType="num">
                                      <p:cBhvr additive="base">
                                        <p:cTn id="37" dur="750" fill="hold"/>
                                        <p:tgtEl>
                                          <p:spTgt spid="3"/>
                                        </p:tgtEl>
                                        <p:attrNameLst>
                                          <p:attrName>ppt_x</p:attrName>
                                        </p:attrNameLst>
                                      </p:cBhvr>
                                      <p:tavLst>
                                        <p:tav tm="0">
                                          <p:val>
                                            <p:strVal val="#ppt_x"/>
                                          </p:val>
                                        </p:tav>
                                        <p:tav tm="100000">
                                          <p:val>
                                            <p:strVal val="#ppt_x"/>
                                          </p:val>
                                        </p:tav>
                                      </p:tavLst>
                                    </p:anim>
                                    <p:anim calcmode="lin" valueType="num">
                                      <p:cBhvr additive="base">
                                        <p:cTn id="38" dur="750" fill="hold"/>
                                        <p:tgtEl>
                                          <p:spTgt spid="3"/>
                                        </p:tgtEl>
                                        <p:attrNameLst>
                                          <p:attrName>ppt_y</p:attrName>
                                        </p:attrNameLst>
                                      </p:cBhvr>
                                      <p:tavLst>
                                        <p:tav tm="0">
                                          <p:val>
                                            <p:strVal val="0-#ppt_h/2"/>
                                          </p:val>
                                        </p:tav>
                                        <p:tav tm="100000">
                                          <p:val>
                                            <p:strVal val="#ppt_y"/>
                                          </p:val>
                                        </p:tav>
                                      </p:tavLst>
                                    </p:anim>
                                  </p:childTnLst>
                                </p:cTn>
                              </p:par>
                              <p:par>
                                <p:cTn id="39" presetID="2" presetClass="entr" presetSubtype="1" decel="100000" fill="hold" nodeType="withEffect">
                                  <p:stCondLst>
                                    <p:cond delay="300"/>
                                  </p:stCondLst>
                                  <p:childTnLst>
                                    <p:set>
                                      <p:cBhvr>
                                        <p:cTn id="40" dur="1" fill="hold">
                                          <p:stCondLst>
                                            <p:cond delay="0"/>
                                          </p:stCondLst>
                                        </p:cTn>
                                        <p:tgtEl>
                                          <p:spTgt spid="4"/>
                                        </p:tgtEl>
                                        <p:attrNameLst>
                                          <p:attrName>style.visibility</p:attrName>
                                        </p:attrNameLst>
                                      </p:cBhvr>
                                      <p:to>
                                        <p:strVal val="visible"/>
                                      </p:to>
                                    </p:set>
                                    <p:anim calcmode="lin" valueType="num">
                                      <p:cBhvr additive="base">
                                        <p:cTn id="41" dur="750" fill="hold"/>
                                        <p:tgtEl>
                                          <p:spTgt spid="4"/>
                                        </p:tgtEl>
                                        <p:attrNameLst>
                                          <p:attrName>ppt_x</p:attrName>
                                        </p:attrNameLst>
                                      </p:cBhvr>
                                      <p:tavLst>
                                        <p:tav tm="0">
                                          <p:val>
                                            <p:strVal val="#ppt_x"/>
                                          </p:val>
                                        </p:tav>
                                        <p:tav tm="100000">
                                          <p:val>
                                            <p:strVal val="#ppt_x"/>
                                          </p:val>
                                        </p:tav>
                                      </p:tavLst>
                                    </p:anim>
                                    <p:anim calcmode="lin" valueType="num">
                                      <p:cBhvr additive="base">
                                        <p:cTn id="42" dur="750" fill="hold"/>
                                        <p:tgtEl>
                                          <p:spTgt spid="4"/>
                                        </p:tgtEl>
                                        <p:attrNameLst>
                                          <p:attrName>ppt_y</p:attrName>
                                        </p:attrNameLst>
                                      </p:cBhvr>
                                      <p:tavLst>
                                        <p:tav tm="0">
                                          <p:val>
                                            <p:strVal val="0-#ppt_h/2"/>
                                          </p:val>
                                        </p:tav>
                                        <p:tav tm="100000">
                                          <p:val>
                                            <p:strVal val="#ppt_y"/>
                                          </p:val>
                                        </p:tav>
                                      </p:tavLst>
                                    </p:anim>
                                  </p:childTnLst>
                                </p:cTn>
                              </p:par>
                              <p:par>
                                <p:cTn id="43" presetID="2" presetClass="entr" presetSubtype="1" decel="100000" fill="hold" nodeType="withEffect">
                                  <p:stCondLst>
                                    <p:cond delay="450"/>
                                  </p:stCondLst>
                                  <p:childTnLst>
                                    <p:set>
                                      <p:cBhvr>
                                        <p:cTn id="44" dur="1" fill="hold">
                                          <p:stCondLst>
                                            <p:cond delay="0"/>
                                          </p:stCondLst>
                                        </p:cTn>
                                        <p:tgtEl>
                                          <p:spTgt spid="5"/>
                                        </p:tgtEl>
                                        <p:attrNameLst>
                                          <p:attrName>style.visibility</p:attrName>
                                        </p:attrNameLst>
                                      </p:cBhvr>
                                      <p:to>
                                        <p:strVal val="visible"/>
                                      </p:to>
                                    </p:set>
                                    <p:anim calcmode="lin" valueType="num">
                                      <p:cBhvr additive="base">
                                        <p:cTn id="45" dur="750" fill="hold"/>
                                        <p:tgtEl>
                                          <p:spTgt spid="5"/>
                                        </p:tgtEl>
                                        <p:attrNameLst>
                                          <p:attrName>ppt_x</p:attrName>
                                        </p:attrNameLst>
                                      </p:cBhvr>
                                      <p:tavLst>
                                        <p:tav tm="0">
                                          <p:val>
                                            <p:strVal val="#ppt_x"/>
                                          </p:val>
                                        </p:tav>
                                        <p:tav tm="100000">
                                          <p:val>
                                            <p:strVal val="#ppt_x"/>
                                          </p:val>
                                        </p:tav>
                                      </p:tavLst>
                                    </p:anim>
                                    <p:anim calcmode="lin" valueType="num">
                                      <p:cBhvr additive="base">
                                        <p:cTn id="46" dur="750" fill="hold"/>
                                        <p:tgtEl>
                                          <p:spTgt spid="5"/>
                                        </p:tgtEl>
                                        <p:attrNameLst>
                                          <p:attrName>ppt_y</p:attrName>
                                        </p:attrNameLst>
                                      </p:cBhvr>
                                      <p:tavLst>
                                        <p:tav tm="0">
                                          <p:val>
                                            <p:strVal val="0-#ppt_h/2"/>
                                          </p:val>
                                        </p:tav>
                                        <p:tav tm="100000">
                                          <p:val>
                                            <p:strVal val="#ppt_y"/>
                                          </p:val>
                                        </p:tav>
                                      </p:tavLst>
                                    </p:anim>
                                  </p:childTnLst>
                                </p:cTn>
                              </p:par>
                              <p:par>
                                <p:cTn id="47" presetID="2" presetClass="entr" presetSubtype="1" decel="100000" fill="hold" nodeType="withEffect">
                                  <p:stCondLst>
                                    <p:cond delay="600"/>
                                  </p:stCondLst>
                                  <p:childTnLst>
                                    <p:set>
                                      <p:cBhvr>
                                        <p:cTn id="48" dur="1" fill="hold">
                                          <p:stCondLst>
                                            <p:cond delay="0"/>
                                          </p:stCondLst>
                                        </p:cTn>
                                        <p:tgtEl>
                                          <p:spTgt spid="6"/>
                                        </p:tgtEl>
                                        <p:attrNameLst>
                                          <p:attrName>style.visibility</p:attrName>
                                        </p:attrNameLst>
                                      </p:cBhvr>
                                      <p:to>
                                        <p:strVal val="visible"/>
                                      </p:to>
                                    </p:set>
                                    <p:anim calcmode="lin" valueType="num">
                                      <p:cBhvr additive="base">
                                        <p:cTn id="49" dur="750" fill="hold"/>
                                        <p:tgtEl>
                                          <p:spTgt spid="6"/>
                                        </p:tgtEl>
                                        <p:attrNameLst>
                                          <p:attrName>ppt_x</p:attrName>
                                        </p:attrNameLst>
                                      </p:cBhvr>
                                      <p:tavLst>
                                        <p:tav tm="0">
                                          <p:val>
                                            <p:strVal val="#ppt_x"/>
                                          </p:val>
                                        </p:tav>
                                        <p:tav tm="100000">
                                          <p:val>
                                            <p:strVal val="#ppt_x"/>
                                          </p:val>
                                        </p:tav>
                                      </p:tavLst>
                                    </p:anim>
                                    <p:anim calcmode="lin" valueType="num">
                                      <p:cBhvr additive="base">
                                        <p:cTn id="50" dur="750" fill="hold"/>
                                        <p:tgtEl>
                                          <p:spTgt spid="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47" grpId="1" animBg="1"/>
      <p:bldP spid="48" grpId="0" animBg="1"/>
      <p:bldP spid="48" grpId="1" animBg="1"/>
      <p:bldP spid="49" grpId="0" animBg="1"/>
      <p:bldP spid="49" grpId="1" animBg="1"/>
      <p:bldP spid="50" grpId="0" animBg="1"/>
      <p:bldP spid="50" grpId="1" animBg="1"/>
      <p:bldP spid="51" grpId="0" animBg="1"/>
      <p:bldP spid="51" grpId="1" animBg="1"/>
      <p:bldP spid="52" grpId="0" animBg="1"/>
      <p:bldP spid="52" grpId="1"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1" name="Group 74"/>
          <p:cNvGrpSpPr>
            <a:grpSpLocks noChangeAspect="1"/>
          </p:cNvGrpSpPr>
          <p:nvPr/>
        </p:nvGrpSpPr>
        <p:grpSpPr bwMode="auto">
          <a:xfrm>
            <a:off x="773535" y="4893413"/>
            <a:ext cx="1458247" cy="812385"/>
            <a:chOff x="2910" y="1139"/>
            <a:chExt cx="937" cy="522"/>
          </a:xfrm>
        </p:grpSpPr>
        <p:sp>
          <p:nvSpPr>
            <p:cNvPr id="83" name="Freeform 75"/>
            <p:cNvSpPr>
              <a:spLocks/>
            </p:cNvSpPr>
            <p:nvPr/>
          </p:nvSpPr>
          <p:spPr bwMode="auto">
            <a:xfrm>
              <a:off x="3337" y="1406"/>
              <a:ext cx="303" cy="254"/>
            </a:xfrm>
            <a:custGeom>
              <a:avLst/>
              <a:gdLst>
                <a:gd name="T0" fmla="*/ 167 w 303"/>
                <a:gd name="T1" fmla="*/ 43 h 254"/>
                <a:gd name="T2" fmla="*/ 167 w 303"/>
                <a:gd name="T3" fmla="*/ 0 h 254"/>
                <a:gd name="T4" fmla="*/ 200 w 303"/>
                <a:gd name="T5" fmla="*/ 0 h 254"/>
                <a:gd name="T6" fmla="*/ 200 w 303"/>
                <a:gd name="T7" fmla="*/ 43 h 254"/>
                <a:gd name="T8" fmla="*/ 211 w 303"/>
                <a:gd name="T9" fmla="*/ 43 h 254"/>
                <a:gd name="T10" fmla="*/ 211 w 303"/>
                <a:gd name="T11" fmla="*/ 0 h 254"/>
                <a:gd name="T12" fmla="*/ 244 w 303"/>
                <a:gd name="T13" fmla="*/ 0 h 254"/>
                <a:gd name="T14" fmla="*/ 244 w 303"/>
                <a:gd name="T15" fmla="*/ 43 h 254"/>
                <a:gd name="T16" fmla="*/ 303 w 303"/>
                <a:gd name="T17" fmla="*/ 43 h 254"/>
                <a:gd name="T18" fmla="*/ 303 w 303"/>
                <a:gd name="T19" fmla="*/ 53 h 254"/>
                <a:gd name="T20" fmla="*/ 289 w 303"/>
                <a:gd name="T21" fmla="*/ 53 h 254"/>
                <a:gd name="T22" fmla="*/ 289 w 303"/>
                <a:gd name="T23" fmla="*/ 254 h 254"/>
                <a:gd name="T24" fmla="*/ 13 w 303"/>
                <a:gd name="T25" fmla="*/ 254 h 254"/>
                <a:gd name="T26" fmla="*/ 13 w 303"/>
                <a:gd name="T27" fmla="*/ 53 h 254"/>
                <a:gd name="T28" fmla="*/ 0 w 303"/>
                <a:gd name="T29" fmla="*/ 53 h 254"/>
                <a:gd name="T30" fmla="*/ 0 w 303"/>
                <a:gd name="T31" fmla="*/ 43 h 254"/>
                <a:gd name="T32" fmla="*/ 167 w 303"/>
                <a:gd name="T33" fmla="*/ 43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3" h="254">
                  <a:moveTo>
                    <a:pt x="167" y="43"/>
                  </a:moveTo>
                  <a:lnTo>
                    <a:pt x="167" y="0"/>
                  </a:lnTo>
                  <a:lnTo>
                    <a:pt x="200" y="0"/>
                  </a:lnTo>
                  <a:lnTo>
                    <a:pt x="200" y="43"/>
                  </a:lnTo>
                  <a:lnTo>
                    <a:pt x="211" y="43"/>
                  </a:lnTo>
                  <a:lnTo>
                    <a:pt x="211" y="0"/>
                  </a:lnTo>
                  <a:lnTo>
                    <a:pt x="244" y="0"/>
                  </a:lnTo>
                  <a:lnTo>
                    <a:pt x="244" y="43"/>
                  </a:lnTo>
                  <a:lnTo>
                    <a:pt x="303" y="43"/>
                  </a:lnTo>
                  <a:lnTo>
                    <a:pt x="303" y="53"/>
                  </a:lnTo>
                  <a:lnTo>
                    <a:pt x="289" y="53"/>
                  </a:lnTo>
                  <a:lnTo>
                    <a:pt x="289" y="254"/>
                  </a:lnTo>
                  <a:lnTo>
                    <a:pt x="13" y="254"/>
                  </a:lnTo>
                  <a:lnTo>
                    <a:pt x="13" y="53"/>
                  </a:lnTo>
                  <a:lnTo>
                    <a:pt x="0" y="53"/>
                  </a:lnTo>
                  <a:lnTo>
                    <a:pt x="0" y="43"/>
                  </a:lnTo>
                  <a:lnTo>
                    <a:pt x="167" y="43"/>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84" name="Freeform 76"/>
            <p:cNvSpPr>
              <a:spLocks/>
            </p:cNvSpPr>
            <p:nvPr/>
          </p:nvSpPr>
          <p:spPr bwMode="auto">
            <a:xfrm>
              <a:off x="3178" y="1406"/>
              <a:ext cx="302" cy="254"/>
            </a:xfrm>
            <a:custGeom>
              <a:avLst/>
              <a:gdLst>
                <a:gd name="T0" fmla="*/ 166 w 302"/>
                <a:gd name="T1" fmla="*/ 43 h 254"/>
                <a:gd name="T2" fmla="*/ 166 w 302"/>
                <a:gd name="T3" fmla="*/ 0 h 254"/>
                <a:gd name="T4" fmla="*/ 199 w 302"/>
                <a:gd name="T5" fmla="*/ 0 h 254"/>
                <a:gd name="T6" fmla="*/ 199 w 302"/>
                <a:gd name="T7" fmla="*/ 43 h 254"/>
                <a:gd name="T8" fmla="*/ 210 w 302"/>
                <a:gd name="T9" fmla="*/ 43 h 254"/>
                <a:gd name="T10" fmla="*/ 210 w 302"/>
                <a:gd name="T11" fmla="*/ 0 h 254"/>
                <a:gd name="T12" fmla="*/ 243 w 302"/>
                <a:gd name="T13" fmla="*/ 0 h 254"/>
                <a:gd name="T14" fmla="*/ 243 w 302"/>
                <a:gd name="T15" fmla="*/ 43 h 254"/>
                <a:gd name="T16" fmla="*/ 302 w 302"/>
                <a:gd name="T17" fmla="*/ 43 h 254"/>
                <a:gd name="T18" fmla="*/ 302 w 302"/>
                <a:gd name="T19" fmla="*/ 53 h 254"/>
                <a:gd name="T20" fmla="*/ 289 w 302"/>
                <a:gd name="T21" fmla="*/ 53 h 254"/>
                <a:gd name="T22" fmla="*/ 289 w 302"/>
                <a:gd name="T23" fmla="*/ 254 h 254"/>
                <a:gd name="T24" fmla="*/ 13 w 302"/>
                <a:gd name="T25" fmla="*/ 254 h 254"/>
                <a:gd name="T26" fmla="*/ 13 w 302"/>
                <a:gd name="T27" fmla="*/ 53 h 254"/>
                <a:gd name="T28" fmla="*/ 0 w 302"/>
                <a:gd name="T29" fmla="*/ 53 h 254"/>
                <a:gd name="T30" fmla="*/ 0 w 302"/>
                <a:gd name="T31" fmla="*/ 43 h 254"/>
                <a:gd name="T32" fmla="*/ 166 w 302"/>
                <a:gd name="T33" fmla="*/ 43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2" h="254">
                  <a:moveTo>
                    <a:pt x="166" y="43"/>
                  </a:moveTo>
                  <a:lnTo>
                    <a:pt x="166" y="0"/>
                  </a:lnTo>
                  <a:lnTo>
                    <a:pt x="199" y="0"/>
                  </a:lnTo>
                  <a:lnTo>
                    <a:pt x="199" y="43"/>
                  </a:lnTo>
                  <a:lnTo>
                    <a:pt x="210" y="43"/>
                  </a:lnTo>
                  <a:lnTo>
                    <a:pt x="210" y="0"/>
                  </a:lnTo>
                  <a:lnTo>
                    <a:pt x="243" y="0"/>
                  </a:lnTo>
                  <a:lnTo>
                    <a:pt x="243" y="43"/>
                  </a:lnTo>
                  <a:lnTo>
                    <a:pt x="302" y="43"/>
                  </a:lnTo>
                  <a:lnTo>
                    <a:pt x="302" y="53"/>
                  </a:lnTo>
                  <a:lnTo>
                    <a:pt x="289" y="53"/>
                  </a:lnTo>
                  <a:lnTo>
                    <a:pt x="289" y="254"/>
                  </a:lnTo>
                  <a:lnTo>
                    <a:pt x="13" y="254"/>
                  </a:lnTo>
                  <a:lnTo>
                    <a:pt x="13" y="53"/>
                  </a:lnTo>
                  <a:lnTo>
                    <a:pt x="0" y="53"/>
                  </a:lnTo>
                  <a:lnTo>
                    <a:pt x="0" y="43"/>
                  </a:lnTo>
                  <a:lnTo>
                    <a:pt x="166" y="43"/>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85" name="Rectangle 77"/>
            <p:cNvSpPr>
              <a:spLocks noChangeArrowheads="1"/>
            </p:cNvSpPr>
            <p:nvPr/>
          </p:nvSpPr>
          <p:spPr bwMode="auto">
            <a:xfrm>
              <a:off x="3558" y="1316"/>
              <a:ext cx="276" cy="345"/>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96" name="Rectangle 78"/>
            <p:cNvSpPr>
              <a:spLocks noChangeArrowheads="1"/>
            </p:cNvSpPr>
            <p:nvPr/>
          </p:nvSpPr>
          <p:spPr bwMode="auto">
            <a:xfrm>
              <a:off x="3544" y="1306"/>
              <a:ext cx="303" cy="10"/>
            </a:xfrm>
            <a:prstGeom prst="rect">
              <a:avLst/>
            </a:prstGeom>
            <a:solidFill>
              <a:schemeClr val="accent5">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97" name="Rectangle 79"/>
            <p:cNvSpPr>
              <a:spLocks noChangeArrowheads="1"/>
            </p:cNvSpPr>
            <p:nvPr/>
          </p:nvSpPr>
          <p:spPr bwMode="auto">
            <a:xfrm>
              <a:off x="3710" y="1591"/>
              <a:ext cx="36" cy="70"/>
            </a:xfrm>
            <a:prstGeom prst="rect">
              <a:avLst/>
            </a:prstGeom>
            <a:solidFill>
              <a:schemeClr val="accent5">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98" name="Rectangle 80"/>
            <p:cNvSpPr>
              <a:spLocks noChangeArrowheads="1"/>
            </p:cNvSpPr>
            <p:nvPr/>
          </p:nvSpPr>
          <p:spPr bwMode="auto">
            <a:xfrm>
              <a:off x="3647" y="1591"/>
              <a:ext cx="36" cy="70"/>
            </a:xfrm>
            <a:prstGeom prst="rect">
              <a:avLst/>
            </a:prstGeom>
            <a:solidFill>
              <a:schemeClr val="accent5">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103" name="Rectangle 81"/>
            <p:cNvSpPr>
              <a:spLocks noChangeArrowheads="1"/>
            </p:cNvSpPr>
            <p:nvPr/>
          </p:nvSpPr>
          <p:spPr bwMode="auto">
            <a:xfrm>
              <a:off x="3585" y="1347"/>
              <a:ext cx="222" cy="36"/>
            </a:xfrm>
            <a:prstGeom prst="rect">
              <a:avLst/>
            </a:prstGeom>
            <a:solidFill>
              <a:schemeClr val="accent5">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104" name="Rectangle 82"/>
            <p:cNvSpPr>
              <a:spLocks noChangeArrowheads="1"/>
            </p:cNvSpPr>
            <p:nvPr/>
          </p:nvSpPr>
          <p:spPr bwMode="auto">
            <a:xfrm>
              <a:off x="3585" y="1409"/>
              <a:ext cx="222" cy="36"/>
            </a:xfrm>
            <a:prstGeom prst="rect">
              <a:avLst/>
            </a:prstGeom>
            <a:solidFill>
              <a:schemeClr val="accent5">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105" name="Rectangle 83"/>
            <p:cNvSpPr>
              <a:spLocks noChangeArrowheads="1"/>
            </p:cNvSpPr>
            <p:nvPr/>
          </p:nvSpPr>
          <p:spPr bwMode="auto">
            <a:xfrm>
              <a:off x="3585" y="1471"/>
              <a:ext cx="222" cy="36"/>
            </a:xfrm>
            <a:prstGeom prst="rect">
              <a:avLst/>
            </a:prstGeom>
            <a:solidFill>
              <a:schemeClr val="accent5">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106" name="Rectangle 84"/>
            <p:cNvSpPr>
              <a:spLocks noChangeArrowheads="1"/>
            </p:cNvSpPr>
            <p:nvPr/>
          </p:nvSpPr>
          <p:spPr bwMode="auto">
            <a:xfrm>
              <a:off x="3585" y="1533"/>
              <a:ext cx="222" cy="36"/>
            </a:xfrm>
            <a:prstGeom prst="rect">
              <a:avLst/>
            </a:prstGeom>
            <a:solidFill>
              <a:schemeClr val="accent5">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107" name="Rectangle 85"/>
            <p:cNvSpPr>
              <a:spLocks noChangeArrowheads="1"/>
            </p:cNvSpPr>
            <p:nvPr/>
          </p:nvSpPr>
          <p:spPr bwMode="auto">
            <a:xfrm>
              <a:off x="3603" y="1263"/>
              <a:ext cx="107" cy="4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108" name="Rectangle 86"/>
            <p:cNvSpPr>
              <a:spLocks noChangeArrowheads="1"/>
            </p:cNvSpPr>
            <p:nvPr/>
          </p:nvSpPr>
          <p:spPr bwMode="auto">
            <a:xfrm>
              <a:off x="2910" y="1442"/>
              <a:ext cx="250" cy="219"/>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109" name="Rectangle 87"/>
            <p:cNvSpPr>
              <a:spLocks noChangeArrowheads="1"/>
            </p:cNvSpPr>
            <p:nvPr/>
          </p:nvSpPr>
          <p:spPr bwMode="auto">
            <a:xfrm>
              <a:off x="2910" y="1431"/>
              <a:ext cx="264" cy="11"/>
            </a:xfrm>
            <a:prstGeom prst="rect">
              <a:avLst/>
            </a:prstGeom>
            <a:solidFill>
              <a:schemeClr val="accent3">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110" name="Rectangle 88"/>
            <p:cNvSpPr>
              <a:spLocks noChangeArrowheads="1"/>
            </p:cNvSpPr>
            <p:nvPr/>
          </p:nvSpPr>
          <p:spPr bwMode="auto">
            <a:xfrm>
              <a:off x="3036" y="1591"/>
              <a:ext cx="36" cy="70"/>
            </a:xfrm>
            <a:prstGeom prst="rect">
              <a:avLst/>
            </a:prstGeom>
            <a:solidFill>
              <a:schemeClr val="accent3">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111" name="Rectangle 89"/>
            <p:cNvSpPr>
              <a:spLocks noChangeArrowheads="1"/>
            </p:cNvSpPr>
            <p:nvPr/>
          </p:nvSpPr>
          <p:spPr bwMode="auto">
            <a:xfrm>
              <a:off x="2975" y="1591"/>
              <a:ext cx="35" cy="70"/>
            </a:xfrm>
            <a:prstGeom prst="rect">
              <a:avLst/>
            </a:prstGeom>
            <a:solidFill>
              <a:schemeClr val="accent3">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115" name="Rectangle 90"/>
            <p:cNvSpPr>
              <a:spLocks noChangeArrowheads="1"/>
            </p:cNvSpPr>
            <p:nvPr/>
          </p:nvSpPr>
          <p:spPr bwMode="auto">
            <a:xfrm>
              <a:off x="2912" y="1471"/>
              <a:ext cx="223" cy="36"/>
            </a:xfrm>
            <a:prstGeom prst="rect">
              <a:avLst/>
            </a:prstGeom>
            <a:solidFill>
              <a:schemeClr val="accent3">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116" name="Rectangle 91"/>
            <p:cNvSpPr>
              <a:spLocks noChangeArrowheads="1"/>
            </p:cNvSpPr>
            <p:nvPr/>
          </p:nvSpPr>
          <p:spPr bwMode="auto">
            <a:xfrm>
              <a:off x="2912" y="1533"/>
              <a:ext cx="223" cy="36"/>
            </a:xfrm>
            <a:prstGeom prst="rect">
              <a:avLst/>
            </a:prstGeom>
            <a:solidFill>
              <a:schemeClr val="accent3">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117" name="Rectangle 92"/>
            <p:cNvSpPr>
              <a:spLocks noChangeArrowheads="1"/>
            </p:cNvSpPr>
            <p:nvPr/>
          </p:nvSpPr>
          <p:spPr bwMode="auto">
            <a:xfrm>
              <a:off x="2930" y="1389"/>
              <a:ext cx="106" cy="4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120" name="Rectangle 93"/>
            <p:cNvSpPr>
              <a:spLocks noChangeArrowheads="1"/>
            </p:cNvSpPr>
            <p:nvPr/>
          </p:nvSpPr>
          <p:spPr bwMode="auto">
            <a:xfrm>
              <a:off x="3222" y="1193"/>
              <a:ext cx="275" cy="468"/>
            </a:xfrm>
            <a:prstGeom prst="rect">
              <a:avLst/>
            </a:prstGeom>
            <a:solidFill>
              <a:schemeClr val="bg2">
                <a:lumMod val="60000"/>
                <a:lumOff val="4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121" name="Rectangle 94"/>
            <p:cNvSpPr>
              <a:spLocks noChangeArrowheads="1"/>
            </p:cNvSpPr>
            <p:nvPr/>
          </p:nvSpPr>
          <p:spPr bwMode="auto">
            <a:xfrm>
              <a:off x="3208" y="1182"/>
              <a:ext cx="302" cy="11"/>
            </a:xfrm>
            <a:prstGeom prst="rect">
              <a:avLst/>
            </a:prstGeom>
            <a:solidFill>
              <a:schemeClr val="bg2">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122" name="Rectangle 95"/>
            <p:cNvSpPr>
              <a:spLocks noChangeArrowheads="1"/>
            </p:cNvSpPr>
            <p:nvPr/>
          </p:nvSpPr>
          <p:spPr bwMode="auto">
            <a:xfrm>
              <a:off x="3373" y="1588"/>
              <a:ext cx="36" cy="70"/>
            </a:xfrm>
            <a:prstGeom prst="rect">
              <a:avLst/>
            </a:prstGeom>
            <a:solidFill>
              <a:schemeClr val="bg2">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123" name="Rectangle 96"/>
            <p:cNvSpPr>
              <a:spLocks noChangeArrowheads="1"/>
            </p:cNvSpPr>
            <p:nvPr/>
          </p:nvSpPr>
          <p:spPr bwMode="auto">
            <a:xfrm>
              <a:off x="3311" y="1588"/>
              <a:ext cx="36" cy="70"/>
            </a:xfrm>
            <a:prstGeom prst="rect">
              <a:avLst/>
            </a:prstGeom>
            <a:solidFill>
              <a:schemeClr val="bg2">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124" name="Rectangle 97"/>
            <p:cNvSpPr>
              <a:spLocks noChangeArrowheads="1"/>
            </p:cNvSpPr>
            <p:nvPr/>
          </p:nvSpPr>
          <p:spPr bwMode="auto">
            <a:xfrm>
              <a:off x="3249" y="1347"/>
              <a:ext cx="222" cy="36"/>
            </a:xfrm>
            <a:prstGeom prst="rect">
              <a:avLst/>
            </a:prstGeom>
            <a:solidFill>
              <a:schemeClr val="bg2">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125" name="Rectangle 98"/>
            <p:cNvSpPr>
              <a:spLocks noChangeArrowheads="1"/>
            </p:cNvSpPr>
            <p:nvPr/>
          </p:nvSpPr>
          <p:spPr bwMode="auto">
            <a:xfrm>
              <a:off x="3249" y="1409"/>
              <a:ext cx="222" cy="36"/>
            </a:xfrm>
            <a:prstGeom prst="rect">
              <a:avLst/>
            </a:prstGeom>
            <a:solidFill>
              <a:schemeClr val="bg2">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126" name="Rectangle 99"/>
            <p:cNvSpPr>
              <a:spLocks noChangeArrowheads="1"/>
            </p:cNvSpPr>
            <p:nvPr/>
          </p:nvSpPr>
          <p:spPr bwMode="auto">
            <a:xfrm>
              <a:off x="3249" y="1471"/>
              <a:ext cx="222" cy="36"/>
            </a:xfrm>
            <a:prstGeom prst="rect">
              <a:avLst/>
            </a:prstGeom>
            <a:solidFill>
              <a:schemeClr val="bg2">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127" name="Rectangle 100"/>
            <p:cNvSpPr>
              <a:spLocks noChangeArrowheads="1"/>
            </p:cNvSpPr>
            <p:nvPr/>
          </p:nvSpPr>
          <p:spPr bwMode="auto">
            <a:xfrm>
              <a:off x="3249" y="1533"/>
              <a:ext cx="222" cy="36"/>
            </a:xfrm>
            <a:prstGeom prst="rect">
              <a:avLst/>
            </a:prstGeom>
            <a:solidFill>
              <a:schemeClr val="bg2">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128" name="Rectangle 101"/>
            <p:cNvSpPr>
              <a:spLocks noChangeArrowheads="1"/>
            </p:cNvSpPr>
            <p:nvPr/>
          </p:nvSpPr>
          <p:spPr bwMode="auto">
            <a:xfrm>
              <a:off x="3249" y="1224"/>
              <a:ext cx="222" cy="35"/>
            </a:xfrm>
            <a:prstGeom prst="rect">
              <a:avLst/>
            </a:prstGeom>
            <a:solidFill>
              <a:schemeClr val="bg2">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129" name="Rectangle 102"/>
            <p:cNvSpPr>
              <a:spLocks noChangeArrowheads="1"/>
            </p:cNvSpPr>
            <p:nvPr/>
          </p:nvSpPr>
          <p:spPr bwMode="auto">
            <a:xfrm>
              <a:off x="3249" y="1285"/>
              <a:ext cx="222" cy="36"/>
            </a:xfrm>
            <a:prstGeom prst="rect">
              <a:avLst/>
            </a:prstGeom>
            <a:solidFill>
              <a:schemeClr val="bg2">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130" name="Rectangle 103"/>
            <p:cNvSpPr>
              <a:spLocks noChangeArrowheads="1"/>
            </p:cNvSpPr>
            <p:nvPr/>
          </p:nvSpPr>
          <p:spPr bwMode="auto">
            <a:xfrm>
              <a:off x="3419" y="1139"/>
              <a:ext cx="33" cy="4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131" name="Rectangle 104"/>
            <p:cNvSpPr>
              <a:spLocks noChangeArrowheads="1"/>
            </p:cNvSpPr>
            <p:nvPr/>
          </p:nvSpPr>
          <p:spPr bwMode="auto">
            <a:xfrm>
              <a:off x="3374" y="1139"/>
              <a:ext cx="34" cy="4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132" name="Rectangle 105"/>
            <p:cNvSpPr>
              <a:spLocks noChangeArrowheads="1"/>
            </p:cNvSpPr>
            <p:nvPr/>
          </p:nvSpPr>
          <p:spPr bwMode="auto">
            <a:xfrm>
              <a:off x="3476" y="1643"/>
              <a:ext cx="103" cy="18"/>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133" name="Rectangle 106"/>
            <p:cNvSpPr>
              <a:spLocks noChangeArrowheads="1"/>
            </p:cNvSpPr>
            <p:nvPr/>
          </p:nvSpPr>
          <p:spPr bwMode="auto">
            <a:xfrm>
              <a:off x="3135" y="1643"/>
              <a:ext cx="149" cy="18"/>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grpSp>
      <p:sp>
        <p:nvSpPr>
          <p:cNvPr id="67" name="TextBox 66"/>
          <p:cNvSpPr txBox="1"/>
          <p:nvPr/>
        </p:nvSpPr>
        <p:spPr>
          <a:xfrm rot="16200000">
            <a:off x="-1730175" y="3524944"/>
            <a:ext cx="4536687" cy="533931"/>
          </a:xfrm>
          <a:prstGeom prst="rect">
            <a:avLst/>
          </a:prstGeom>
          <a:noFill/>
        </p:spPr>
        <p:txBody>
          <a:bodyPr wrap="square" lIns="179208" tIns="143366" rIns="179208" bIns="143366" rtlCol="0">
            <a:spAutoFit/>
          </a:bodyPr>
          <a:lstStyle/>
          <a:p>
            <a:pPr algn="ctr" defTabSz="913576" fontAlgn="base">
              <a:lnSpc>
                <a:spcPct val="90000"/>
              </a:lnSpc>
              <a:spcBef>
                <a:spcPct val="0"/>
              </a:spcBef>
              <a:spcAft>
                <a:spcPct val="0"/>
              </a:spcAft>
              <a:defRPr/>
            </a:pPr>
            <a:r>
              <a:rPr lang="en-US" sz="1765" kern="0">
                <a:gradFill>
                  <a:gsLst>
                    <a:gs pos="0">
                      <a:schemeClr val="tx1"/>
                    </a:gs>
                    <a:gs pos="100000">
                      <a:schemeClr val="tx1"/>
                    </a:gs>
                  </a:gsLst>
                  <a:lin ang="5400000" scaled="0"/>
                </a:gradFill>
                <a:latin typeface="Segoe UI Semibold" panose="020B0702040204020203" pitchFamily="34" charset="0"/>
                <a:ea typeface="Segoe UI" pitchFamily="34" charset="0"/>
                <a:cs typeface="Segoe UI Semibold" panose="020B0702040204020203" pitchFamily="34" charset="0"/>
              </a:rPr>
              <a:t>VALUE TO BUSINESS</a:t>
            </a:r>
          </a:p>
        </p:txBody>
      </p:sp>
      <p:sp>
        <p:nvSpPr>
          <p:cNvPr id="99" name="TextBox 98"/>
          <p:cNvSpPr txBox="1"/>
          <p:nvPr/>
        </p:nvSpPr>
        <p:spPr>
          <a:xfrm>
            <a:off x="4193402" y="6101304"/>
            <a:ext cx="3468029" cy="533931"/>
          </a:xfrm>
          <a:prstGeom prst="rect">
            <a:avLst/>
          </a:prstGeom>
          <a:noFill/>
        </p:spPr>
        <p:txBody>
          <a:bodyPr wrap="square" lIns="179208" tIns="143366" rIns="179208" bIns="143366" rtlCol="0">
            <a:spAutoFit/>
          </a:bodyPr>
          <a:lstStyle/>
          <a:p>
            <a:pPr algn="ctr" defTabSz="913576" fontAlgn="base">
              <a:lnSpc>
                <a:spcPct val="90000"/>
              </a:lnSpc>
              <a:spcBef>
                <a:spcPct val="0"/>
              </a:spcBef>
              <a:spcAft>
                <a:spcPct val="0"/>
              </a:spcAft>
              <a:defRPr/>
            </a:pPr>
            <a:r>
              <a:rPr lang="en-US" sz="1765" kern="0">
                <a:gradFill>
                  <a:gsLst>
                    <a:gs pos="0">
                      <a:schemeClr val="tx1"/>
                    </a:gs>
                    <a:gs pos="100000">
                      <a:schemeClr val="tx1"/>
                    </a:gs>
                  </a:gsLst>
                  <a:lin ang="5400000" scaled="0"/>
                </a:gradFill>
                <a:latin typeface="Segoe UI Semibold" panose="020B0702040204020203" pitchFamily="34" charset="0"/>
                <a:ea typeface="Segoe UI" pitchFamily="34" charset="0"/>
                <a:cs typeface="Segoe UI Semibold" panose="020B0702040204020203" pitchFamily="34" charset="0"/>
              </a:rPr>
              <a:t>TIME</a:t>
            </a:r>
          </a:p>
        </p:txBody>
      </p:sp>
      <p:sp>
        <p:nvSpPr>
          <p:cNvPr id="100" name="TextBox 99"/>
          <p:cNvSpPr txBox="1"/>
          <p:nvPr/>
        </p:nvSpPr>
        <p:spPr>
          <a:xfrm rot="19885311">
            <a:off x="2667689" y="4813683"/>
            <a:ext cx="2148187" cy="533931"/>
          </a:xfrm>
          <a:prstGeom prst="rect">
            <a:avLst/>
          </a:prstGeom>
          <a:noFill/>
        </p:spPr>
        <p:txBody>
          <a:bodyPr wrap="square" lIns="179208" tIns="143366" rIns="179208" bIns="143366" rtlCol="0">
            <a:spAutoFit/>
          </a:bodyPr>
          <a:lstStyle/>
          <a:p>
            <a:pPr algn="ctr" defTabSz="913576" fontAlgn="base">
              <a:lnSpc>
                <a:spcPct val="90000"/>
              </a:lnSpc>
              <a:spcBef>
                <a:spcPct val="0"/>
              </a:spcBef>
              <a:spcAft>
                <a:spcPct val="0"/>
              </a:spcAft>
              <a:defRPr/>
            </a:pPr>
            <a:r>
              <a:rPr lang="en-US" sz="1765" kern="0">
                <a:gradFill>
                  <a:gsLst>
                    <a:gs pos="100000">
                      <a:schemeClr val="tx1"/>
                    </a:gs>
                    <a:gs pos="0">
                      <a:schemeClr val="tx1"/>
                    </a:gs>
                  </a:gsLst>
                  <a:lin ang="5400000" scaled="0"/>
                </a:gradFill>
                <a:latin typeface="Segoe UI Semibold" panose="020B0702040204020203" pitchFamily="34" charset="0"/>
                <a:ea typeface="Segoe UI" pitchFamily="34" charset="0"/>
                <a:cs typeface="Segoe UI Semibold" panose="020B0702040204020203" pitchFamily="34" charset="0"/>
              </a:rPr>
              <a:t>EFFICIENCY</a:t>
            </a:r>
          </a:p>
        </p:txBody>
      </p:sp>
      <p:sp>
        <p:nvSpPr>
          <p:cNvPr id="101" name="TextBox 100"/>
          <p:cNvSpPr txBox="1"/>
          <p:nvPr/>
        </p:nvSpPr>
        <p:spPr>
          <a:xfrm rot="20147404">
            <a:off x="7848134" y="2998135"/>
            <a:ext cx="2148187" cy="533931"/>
          </a:xfrm>
          <a:prstGeom prst="rect">
            <a:avLst/>
          </a:prstGeom>
          <a:noFill/>
        </p:spPr>
        <p:txBody>
          <a:bodyPr wrap="square" lIns="179208" tIns="143366" rIns="179208" bIns="143366" rtlCol="0">
            <a:spAutoFit/>
          </a:bodyPr>
          <a:lstStyle/>
          <a:p>
            <a:pPr algn="ctr" defTabSz="913576" fontAlgn="base">
              <a:lnSpc>
                <a:spcPct val="90000"/>
              </a:lnSpc>
              <a:spcBef>
                <a:spcPct val="0"/>
              </a:spcBef>
              <a:spcAft>
                <a:spcPct val="0"/>
              </a:spcAft>
              <a:defRPr/>
            </a:pPr>
            <a:r>
              <a:rPr lang="en-US" sz="1765" kern="0">
                <a:gradFill>
                  <a:gsLst>
                    <a:gs pos="100000">
                      <a:schemeClr val="tx1"/>
                    </a:gs>
                    <a:gs pos="0">
                      <a:schemeClr val="tx1"/>
                    </a:gs>
                  </a:gsLst>
                  <a:lin ang="5400000" scaled="0"/>
                </a:gradFill>
                <a:latin typeface="Segoe UI Semibold" panose="020B0702040204020203" pitchFamily="34" charset="0"/>
                <a:ea typeface="Segoe UI" pitchFamily="34" charset="0"/>
                <a:cs typeface="Segoe UI Semibold" panose="020B0702040204020203" pitchFamily="34" charset="0"/>
              </a:rPr>
              <a:t>INNOVATION</a:t>
            </a:r>
          </a:p>
        </p:txBody>
      </p:sp>
      <p:sp>
        <p:nvSpPr>
          <p:cNvPr id="112" name="Rectangle 57"/>
          <p:cNvSpPr/>
          <p:nvPr/>
        </p:nvSpPr>
        <p:spPr bwMode="auto">
          <a:xfrm>
            <a:off x="5224490" y="1611839"/>
            <a:ext cx="6526146" cy="4490169"/>
          </a:xfrm>
          <a:custGeom>
            <a:avLst/>
            <a:gdLst>
              <a:gd name="connsiteX0" fmla="*/ 0 w 5727654"/>
              <a:gd name="connsiteY0" fmla="*/ 0 h 3246437"/>
              <a:gd name="connsiteX1" fmla="*/ 5727654 w 5727654"/>
              <a:gd name="connsiteY1" fmla="*/ 0 h 3246437"/>
              <a:gd name="connsiteX2" fmla="*/ 5727654 w 5727654"/>
              <a:gd name="connsiteY2" fmla="*/ 3246437 h 3246437"/>
              <a:gd name="connsiteX3" fmla="*/ 0 w 5727654"/>
              <a:gd name="connsiteY3" fmla="*/ 3246437 h 3246437"/>
              <a:gd name="connsiteX4" fmla="*/ 0 w 5727654"/>
              <a:gd name="connsiteY4" fmla="*/ 0 h 3246437"/>
              <a:gd name="connsiteX0" fmla="*/ 0 w 6562044"/>
              <a:gd name="connsiteY0" fmla="*/ 1645920 h 3246437"/>
              <a:gd name="connsiteX1" fmla="*/ 6562044 w 6562044"/>
              <a:gd name="connsiteY1" fmla="*/ 0 h 3246437"/>
              <a:gd name="connsiteX2" fmla="*/ 6562044 w 6562044"/>
              <a:gd name="connsiteY2" fmla="*/ 3246437 h 3246437"/>
              <a:gd name="connsiteX3" fmla="*/ 834390 w 6562044"/>
              <a:gd name="connsiteY3" fmla="*/ 3246437 h 3246437"/>
              <a:gd name="connsiteX4" fmla="*/ 0 w 6562044"/>
              <a:gd name="connsiteY4" fmla="*/ 1645920 h 3246437"/>
              <a:gd name="connsiteX0" fmla="*/ 0 w 6562044"/>
              <a:gd name="connsiteY0" fmla="*/ 1645920 h 3246437"/>
              <a:gd name="connsiteX1" fmla="*/ 6562044 w 6562044"/>
              <a:gd name="connsiteY1" fmla="*/ 0 h 3246437"/>
              <a:gd name="connsiteX2" fmla="*/ 6562044 w 6562044"/>
              <a:gd name="connsiteY2" fmla="*/ 3246437 h 3246437"/>
              <a:gd name="connsiteX3" fmla="*/ 834390 w 6562044"/>
              <a:gd name="connsiteY3" fmla="*/ 3246437 h 3246437"/>
              <a:gd name="connsiteX4" fmla="*/ 0 w 6562044"/>
              <a:gd name="connsiteY4" fmla="*/ 1645920 h 3246437"/>
              <a:gd name="connsiteX0" fmla="*/ 0 w 6207714"/>
              <a:gd name="connsiteY0" fmla="*/ 1565910 h 3246437"/>
              <a:gd name="connsiteX1" fmla="*/ 6207714 w 6207714"/>
              <a:gd name="connsiteY1" fmla="*/ 0 h 3246437"/>
              <a:gd name="connsiteX2" fmla="*/ 6207714 w 6207714"/>
              <a:gd name="connsiteY2" fmla="*/ 3246437 h 3246437"/>
              <a:gd name="connsiteX3" fmla="*/ 480060 w 6207714"/>
              <a:gd name="connsiteY3" fmla="*/ 3246437 h 3246437"/>
              <a:gd name="connsiteX4" fmla="*/ 0 w 6207714"/>
              <a:gd name="connsiteY4" fmla="*/ 1565910 h 3246437"/>
              <a:gd name="connsiteX0" fmla="*/ 0 w 6207714"/>
              <a:gd name="connsiteY0" fmla="*/ 1565910 h 3246437"/>
              <a:gd name="connsiteX1" fmla="*/ 6207714 w 6207714"/>
              <a:gd name="connsiteY1" fmla="*/ 0 h 3246437"/>
              <a:gd name="connsiteX2" fmla="*/ 6207714 w 6207714"/>
              <a:gd name="connsiteY2" fmla="*/ 3246437 h 3246437"/>
              <a:gd name="connsiteX3" fmla="*/ 480060 w 6207714"/>
              <a:gd name="connsiteY3" fmla="*/ 3246437 h 3246437"/>
              <a:gd name="connsiteX4" fmla="*/ 0 w 6207714"/>
              <a:gd name="connsiteY4" fmla="*/ 1565910 h 3246437"/>
              <a:gd name="connsiteX0" fmla="*/ 0 w 6207714"/>
              <a:gd name="connsiteY0" fmla="*/ 1565910 h 3246437"/>
              <a:gd name="connsiteX1" fmla="*/ 6207714 w 6207714"/>
              <a:gd name="connsiteY1" fmla="*/ 0 h 3246437"/>
              <a:gd name="connsiteX2" fmla="*/ 6207714 w 6207714"/>
              <a:gd name="connsiteY2" fmla="*/ 3246437 h 3246437"/>
              <a:gd name="connsiteX3" fmla="*/ 480060 w 6207714"/>
              <a:gd name="connsiteY3" fmla="*/ 3246437 h 3246437"/>
              <a:gd name="connsiteX4" fmla="*/ 0 w 6207714"/>
              <a:gd name="connsiteY4" fmla="*/ 1565910 h 3246437"/>
              <a:gd name="connsiteX0" fmla="*/ 0 w 6277564"/>
              <a:gd name="connsiteY0" fmla="*/ 1584960 h 3246437"/>
              <a:gd name="connsiteX1" fmla="*/ 6277564 w 6277564"/>
              <a:gd name="connsiteY1" fmla="*/ 0 h 3246437"/>
              <a:gd name="connsiteX2" fmla="*/ 6277564 w 6277564"/>
              <a:gd name="connsiteY2" fmla="*/ 3246437 h 3246437"/>
              <a:gd name="connsiteX3" fmla="*/ 549910 w 6277564"/>
              <a:gd name="connsiteY3" fmla="*/ 3246437 h 3246437"/>
              <a:gd name="connsiteX4" fmla="*/ 0 w 6277564"/>
              <a:gd name="connsiteY4" fmla="*/ 1584960 h 3246437"/>
              <a:gd name="connsiteX0" fmla="*/ 0 w 6125164"/>
              <a:gd name="connsiteY0" fmla="*/ 1572260 h 3246437"/>
              <a:gd name="connsiteX1" fmla="*/ 6125164 w 6125164"/>
              <a:gd name="connsiteY1" fmla="*/ 0 h 3246437"/>
              <a:gd name="connsiteX2" fmla="*/ 6125164 w 6125164"/>
              <a:gd name="connsiteY2" fmla="*/ 3246437 h 3246437"/>
              <a:gd name="connsiteX3" fmla="*/ 397510 w 6125164"/>
              <a:gd name="connsiteY3" fmla="*/ 3246437 h 3246437"/>
              <a:gd name="connsiteX4" fmla="*/ 0 w 6125164"/>
              <a:gd name="connsiteY4" fmla="*/ 1572260 h 3246437"/>
              <a:gd name="connsiteX0" fmla="*/ 0 w 6125164"/>
              <a:gd name="connsiteY0" fmla="*/ 1572260 h 3246437"/>
              <a:gd name="connsiteX1" fmla="*/ 6125164 w 6125164"/>
              <a:gd name="connsiteY1" fmla="*/ 0 h 3246437"/>
              <a:gd name="connsiteX2" fmla="*/ 6125164 w 6125164"/>
              <a:gd name="connsiteY2" fmla="*/ 3246437 h 3246437"/>
              <a:gd name="connsiteX3" fmla="*/ 308479 w 6125164"/>
              <a:gd name="connsiteY3" fmla="*/ 2971391 h 3246437"/>
              <a:gd name="connsiteX4" fmla="*/ 0 w 6125164"/>
              <a:gd name="connsiteY4" fmla="*/ 1572260 h 3246437"/>
              <a:gd name="connsiteX0" fmla="*/ 0 w 6125164"/>
              <a:gd name="connsiteY0" fmla="*/ 1572260 h 2989427"/>
              <a:gd name="connsiteX1" fmla="*/ 6125164 w 6125164"/>
              <a:gd name="connsiteY1" fmla="*/ 0 h 2989427"/>
              <a:gd name="connsiteX2" fmla="*/ 6125164 w 6125164"/>
              <a:gd name="connsiteY2" fmla="*/ 2989427 h 2989427"/>
              <a:gd name="connsiteX3" fmla="*/ 308479 w 6125164"/>
              <a:gd name="connsiteY3" fmla="*/ 2971391 h 2989427"/>
              <a:gd name="connsiteX4" fmla="*/ 0 w 6125164"/>
              <a:gd name="connsiteY4" fmla="*/ 1572260 h 2989427"/>
              <a:gd name="connsiteX0" fmla="*/ 0 w 6125164"/>
              <a:gd name="connsiteY0" fmla="*/ 1572260 h 2983791"/>
              <a:gd name="connsiteX1" fmla="*/ 6125164 w 6125164"/>
              <a:gd name="connsiteY1" fmla="*/ 0 h 2983791"/>
              <a:gd name="connsiteX2" fmla="*/ 6120527 w 6125164"/>
              <a:gd name="connsiteY2" fmla="*/ 2983791 h 2983791"/>
              <a:gd name="connsiteX3" fmla="*/ 308479 w 6125164"/>
              <a:gd name="connsiteY3" fmla="*/ 2971391 h 2983791"/>
              <a:gd name="connsiteX4" fmla="*/ 0 w 6125164"/>
              <a:gd name="connsiteY4" fmla="*/ 1572260 h 2983791"/>
              <a:gd name="connsiteX0" fmla="*/ 0 w 6820716"/>
              <a:gd name="connsiteY0" fmla="*/ 2068244 h 2983791"/>
              <a:gd name="connsiteX1" fmla="*/ 6820716 w 6820716"/>
              <a:gd name="connsiteY1" fmla="*/ 0 h 2983791"/>
              <a:gd name="connsiteX2" fmla="*/ 6816079 w 6820716"/>
              <a:gd name="connsiteY2" fmla="*/ 2983791 h 2983791"/>
              <a:gd name="connsiteX3" fmla="*/ 1004031 w 6820716"/>
              <a:gd name="connsiteY3" fmla="*/ 2971391 h 2983791"/>
              <a:gd name="connsiteX4" fmla="*/ 0 w 6820716"/>
              <a:gd name="connsiteY4" fmla="*/ 2068244 h 2983791"/>
              <a:gd name="connsiteX0" fmla="*/ 0 w 6820716"/>
              <a:gd name="connsiteY0" fmla="*/ 2068244 h 2983791"/>
              <a:gd name="connsiteX1" fmla="*/ 6820716 w 6820716"/>
              <a:gd name="connsiteY1" fmla="*/ 0 h 2983791"/>
              <a:gd name="connsiteX2" fmla="*/ 6816079 w 6820716"/>
              <a:gd name="connsiteY2" fmla="*/ 2983791 h 2983791"/>
              <a:gd name="connsiteX3" fmla="*/ 1004031 w 6820716"/>
              <a:gd name="connsiteY3" fmla="*/ 2971391 h 2983791"/>
              <a:gd name="connsiteX4" fmla="*/ 0 w 6820716"/>
              <a:gd name="connsiteY4" fmla="*/ 2068244 h 2983791"/>
              <a:gd name="connsiteX0" fmla="*/ 0 w 6816213"/>
              <a:gd name="connsiteY0" fmla="*/ 1797707 h 2713254"/>
              <a:gd name="connsiteX1" fmla="*/ 6806805 w 6816213"/>
              <a:gd name="connsiteY1" fmla="*/ 0 h 2713254"/>
              <a:gd name="connsiteX2" fmla="*/ 6816079 w 6816213"/>
              <a:gd name="connsiteY2" fmla="*/ 2713254 h 2713254"/>
              <a:gd name="connsiteX3" fmla="*/ 1004031 w 6816213"/>
              <a:gd name="connsiteY3" fmla="*/ 2700854 h 2713254"/>
              <a:gd name="connsiteX4" fmla="*/ 0 w 6816213"/>
              <a:gd name="connsiteY4" fmla="*/ 1797707 h 2713254"/>
              <a:gd name="connsiteX0" fmla="*/ 0 w 6807252"/>
              <a:gd name="connsiteY0" fmla="*/ 1797707 h 2711375"/>
              <a:gd name="connsiteX1" fmla="*/ 6806805 w 6807252"/>
              <a:gd name="connsiteY1" fmla="*/ 0 h 2711375"/>
              <a:gd name="connsiteX2" fmla="*/ 6806805 w 6807252"/>
              <a:gd name="connsiteY2" fmla="*/ 2711375 h 2711375"/>
              <a:gd name="connsiteX3" fmla="*/ 1004031 w 6807252"/>
              <a:gd name="connsiteY3" fmla="*/ 2700854 h 2711375"/>
              <a:gd name="connsiteX4" fmla="*/ 0 w 6807252"/>
              <a:gd name="connsiteY4" fmla="*/ 1797707 h 2711375"/>
              <a:gd name="connsiteX0" fmla="*/ 0 w 6807251"/>
              <a:gd name="connsiteY0" fmla="*/ 1797707 h 2711375"/>
              <a:gd name="connsiteX1" fmla="*/ 6806805 w 6807251"/>
              <a:gd name="connsiteY1" fmla="*/ 0 h 2711375"/>
              <a:gd name="connsiteX2" fmla="*/ 6806805 w 6807251"/>
              <a:gd name="connsiteY2" fmla="*/ 2711375 h 2711375"/>
              <a:gd name="connsiteX3" fmla="*/ 1004031 w 6807251"/>
              <a:gd name="connsiteY3" fmla="*/ 2700854 h 2711375"/>
              <a:gd name="connsiteX4" fmla="*/ 0 w 6807251"/>
              <a:gd name="connsiteY4" fmla="*/ 1797707 h 27113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7251" h="2711375">
                <a:moveTo>
                  <a:pt x="0" y="1797707"/>
                </a:moveTo>
                <a:cubicBezTo>
                  <a:pt x="4884828" y="1294787"/>
                  <a:pt x="6791157" y="11430"/>
                  <a:pt x="6806805" y="0"/>
                </a:cubicBezTo>
                <a:cubicBezTo>
                  <a:pt x="6805259" y="994597"/>
                  <a:pt x="6808352" y="1726172"/>
                  <a:pt x="6806805" y="2711375"/>
                </a:cubicBezTo>
                <a:lnTo>
                  <a:pt x="1004031" y="2700854"/>
                </a:lnTo>
                <a:cubicBezTo>
                  <a:pt x="871528" y="2142795"/>
                  <a:pt x="35126" y="1803420"/>
                  <a:pt x="0" y="1797707"/>
                </a:cubicBezTo>
                <a:close/>
              </a:path>
            </a:pathLst>
          </a:cu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algn="ctr" defTabSz="913576"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ea typeface="Segoe UI" pitchFamily="34" charset="0"/>
              <a:cs typeface="Segoe UI" pitchFamily="34" charset="0"/>
            </a:endParaRPr>
          </a:p>
        </p:txBody>
      </p:sp>
      <p:sp>
        <p:nvSpPr>
          <p:cNvPr id="113" name="Freeform 112"/>
          <p:cNvSpPr/>
          <p:nvPr/>
        </p:nvSpPr>
        <p:spPr bwMode="auto">
          <a:xfrm>
            <a:off x="747021" y="4356289"/>
            <a:ext cx="11017061" cy="1769365"/>
          </a:xfrm>
          <a:custGeom>
            <a:avLst/>
            <a:gdLst>
              <a:gd name="connsiteX0" fmla="*/ 5721337 w 11448991"/>
              <a:gd name="connsiteY0" fmla="*/ 0 h 1711326"/>
              <a:gd name="connsiteX1" fmla="*/ 5727654 w 11448991"/>
              <a:gd name="connsiteY1" fmla="*/ 0 h 1711326"/>
              <a:gd name="connsiteX2" fmla="*/ 11448991 w 11448991"/>
              <a:gd name="connsiteY2" fmla="*/ 0 h 1711326"/>
              <a:gd name="connsiteX3" fmla="*/ 11448991 w 11448991"/>
              <a:gd name="connsiteY3" fmla="*/ 1711325 h 1711326"/>
              <a:gd name="connsiteX4" fmla="*/ 5727654 w 11448991"/>
              <a:gd name="connsiteY4" fmla="*/ 1711325 h 1711326"/>
              <a:gd name="connsiteX5" fmla="*/ 5727654 w 11448991"/>
              <a:gd name="connsiteY5" fmla="*/ 1711326 h 1711326"/>
              <a:gd name="connsiteX6" fmla="*/ 0 w 11448991"/>
              <a:gd name="connsiteY6" fmla="*/ 1711326 h 1711326"/>
              <a:gd name="connsiteX7" fmla="*/ 1588 w 11448991"/>
              <a:gd name="connsiteY7" fmla="*/ 1177925 h 1711326"/>
              <a:gd name="connsiteX8" fmla="*/ 5550364 w 11448991"/>
              <a:gd name="connsiteY8" fmla="*/ 4695 h 1711326"/>
              <a:gd name="connsiteX9" fmla="*/ 5721337 w 11448991"/>
              <a:gd name="connsiteY9" fmla="*/ 167 h 1711326"/>
              <a:gd name="connsiteX0" fmla="*/ 5738030 w 11465684"/>
              <a:gd name="connsiteY0" fmla="*/ 0 h 1711326"/>
              <a:gd name="connsiteX1" fmla="*/ 5744347 w 11465684"/>
              <a:gd name="connsiteY1" fmla="*/ 0 h 1711326"/>
              <a:gd name="connsiteX2" fmla="*/ 11465684 w 11465684"/>
              <a:gd name="connsiteY2" fmla="*/ 0 h 1711326"/>
              <a:gd name="connsiteX3" fmla="*/ 11465684 w 11465684"/>
              <a:gd name="connsiteY3" fmla="*/ 1711325 h 1711326"/>
              <a:gd name="connsiteX4" fmla="*/ 5744347 w 11465684"/>
              <a:gd name="connsiteY4" fmla="*/ 1711325 h 1711326"/>
              <a:gd name="connsiteX5" fmla="*/ 5744347 w 11465684"/>
              <a:gd name="connsiteY5" fmla="*/ 1711326 h 1711326"/>
              <a:gd name="connsiteX6" fmla="*/ 0 w 11465684"/>
              <a:gd name="connsiteY6" fmla="*/ 1461080 h 1711326"/>
              <a:gd name="connsiteX7" fmla="*/ 18281 w 11465684"/>
              <a:gd name="connsiteY7" fmla="*/ 1177925 h 1711326"/>
              <a:gd name="connsiteX8" fmla="*/ 5567057 w 11465684"/>
              <a:gd name="connsiteY8" fmla="*/ 4695 h 1711326"/>
              <a:gd name="connsiteX9" fmla="*/ 5738030 w 11465684"/>
              <a:gd name="connsiteY9" fmla="*/ 167 h 1711326"/>
              <a:gd name="connsiteX10" fmla="*/ 5738030 w 11465684"/>
              <a:gd name="connsiteY10" fmla="*/ 0 h 1711326"/>
              <a:gd name="connsiteX0" fmla="*/ 5738030 w 11465684"/>
              <a:gd name="connsiteY0" fmla="*/ 0 h 1711326"/>
              <a:gd name="connsiteX1" fmla="*/ 5744347 w 11465684"/>
              <a:gd name="connsiteY1" fmla="*/ 0 h 1711326"/>
              <a:gd name="connsiteX2" fmla="*/ 11465684 w 11465684"/>
              <a:gd name="connsiteY2" fmla="*/ 0 h 1711326"/>
              <a:gd name="connsiteX3" fmla="*/ 11448991 w 11465684"/>
              <a:gd name="connsiteY3" fmla="*/ 1447552 h 1711326"/>
              <a:gd name="connsiteX4" fmla="*/ 5744347 w 11465684"/>
              <a:gd name="connsiteY4" fmla="*/ 1711325 h 1711326"/>
              <a:gd name="connsiteX5" fmla="*/ 5744347 w 11465684"/>
              <a:gd name="connsiteY5" fmla="*/ 1711326 h 1711326"/>
              <a:gd name="connsiteX6" fmla="*/ 0 w 11465684"/>
              <a:gd name="connsiteY6" fmla="*/ 1461080 h 1711326"/>
              <a:gd name="connsiteX7" fmla="*/ 18281 w 11465684"/>
              <a:gd name="connsiteY7" fmla="*/ 1177925 h 1711326"/>
              <a:gd name="connsiteX8" fmla="*/ 5567057 w 11465684"/>
              <a:gd name="connsiteY8" fmla="*/ 4695 h 1711326"/>
              <a:gd name="connsiteX9" fmla="*/ 5738030 w 11465684"/>
              <a:gd name="connsiteY9" fmla="*/ 167 h 1711326"/>
              <a:gd name="connsiteX10" fmla="*/ 5738030 w 11465684"/>
              <a:gd name="connsiteY10" fmla="*/ 0 h 1711326"/>
              <a:gd name="connsiteX0" fmla="*/ 5738030 w 11465684"/>
              <a:gd name="connsiteY0" fmla="*/ 0 h 1711325"/>
              <a:gd name="connsiteX1" fmla="*/ 5744347 w 11465684"/>
              <a:gd name="connsiteY1" fmla="*/ 0 h 1711325"/>
              <a:gd name="connsiteX2" fmla="*/ 11465684 w 11465684"/>
              <a:gd name="connsiteY2" fmla="*/ 0 h 1711325"/>
              <a:gd name="connsiteX3" fmla="*/ 11448991 w 11465684"/>
              <a:gd name="connsiteY3" fmla="*/ 1447552 h 1711325"/>
              <a:gd name="connsiteX4" fmla="*/ 5744347 w 11465684"/>
              <a:gd name="connsiteY4" fmla="*/ 1711325 h 1711325"/>
              <a:gd name="connsiteX5" fmla="*/ 0 w 11465684"/>
              <a:gd name="connsiteY5" fmla="*/ 1461080 h 1711325"/>
              <a:gd name="connsiteX6" fmla="*/ 18281 w 11465684"/>
              <a:gd name="connsiteY6" fmla="*/ 1177925 h 1711325"/>
              <a:gd name="connsiteX7" fmla="*/ 5567057 w 11465684"/>
              <a:gd name="connsiteY7" fmla="*/ 4695 h 1711325"/>
              <a:gd name="connsiteX8" fmla="*/ 5738030 w 11465684"/>
              <a:gd name="connsiteY8" fmla="*/ 167 h 1711325"/>
              <a:gd name="connsiteX9" fmla="*/ 5738030 w 11465684"/>
              <a:gd name="connsiteY9" fmla="*/ 0 h 1711325"/>
              <a:gd name="connsiteX0" fmla="*/ 5738030 w 11465684"/>
              <a:gd name="connsiteY0" fmla="*/ 0 h 1461080"/>
              <a:gd name="connsiteX1" fmla="*/ 5744347 w 11465684"/>
              <a:gd name="connsiteY1" fmla="*/ 0 h 1461080"/>
              <a:gd name="connsiteX2" fmla="*/ 11465684 w 11465684"/>
              <a:gd name="connsiteY2" fmla="*/ 0 h 1461080"/>
              <a:gd name="connsiteX3" fmla="*/ 11448991 w 11465684"/>
              <a:gd name="connsiteY3" fmla="*/ 1447552 h 1461080"/>
              <a:gd name="connsiteX4" fmla="*/ 0 w 11465684"/>
              <a:gd name="connsiteY4" fmla="*/ 1461080 h 1461080"/>
              <a:gd name="connsiteX5" fmla="*/ 18281 w 11465684"/>
              <a:gd name="connsiteY5" fmla="*/ 1177925 h 1461080"/>
              <a:gd name="connsiteX6" fmla="*/ 5567057 w 11465684"/>
              <a:gd name="connsiteY6" fmla="*/ 4695 h 1461080"/>
              <a:gd name="connsiteX7" fmla="*/ 5738030 w 11465684"/>
              <a:gd name="connsiteY7" fmla="*/ 167 h 1461080"/>
              <a:gd name="connsiteX8" fmla="*/ 5738030 w 11465684"/>
              <a:gd name="connsiteY8" fmla="*/ 0 h 1461080"/>
              <a:gd name="connsiteX0" fmla="*/ 5738030 w 11469857"/>
              <a:gd name="connsiteY0" fmla="*/ 0 h 1461080"/>
              <a:gd name="connsiteX1" fmla="*/ 5744347 w 11469857"/>
              <a:gd name="connsiteY1" fmla="*/ 0 h 1461080"/>
              <a:gd name="connsiteX2" fmla="*/ 11465684 w 11469857"/>
              <a:gd name="connsiteY2" fmla="*/ 0 h 1461080"/>
              <a:gd name="connsiteX3" fmla="*/ 11469857 w 11469857"/>
              <a:gd name="connsiteY3" fmla="*/ 1447552 h 1461080"/>
              <a:gd name="connsiteX4" fmla="*/ 0 w 11469857"/>
              <a:gd name="connsiteY4" fmla="*/ 1461080 h 1461080"/>
              <a:gd name="connsiteX5" fmla="*/ 18281 w 11469857"/>
              <a:gd name="connsiteY5" fmla="*/ 1177925 h 1461080"/>
              <a:gd name="connsiteX6" fmla="*/ 5567057 w 11469857"/>
              <a:gd name="connsiteY6" fmla="*/ 4695 h 1461080"/>
              <a:gd name="connsiteX7" fmla="*/ 5738030 w 11469857"/>
              <a:gd name="connsiteY7" fmla="*/ 167 h 1461080"/>
              <a:gd name="connsiteX8" fmla="*/ 5738030 w 11469857"/>
              <a:gd name="connsiteY8" fmla="*/ 0 h 1461080"/>
              <a:gd name="connsiteX0" fmla="*/ 5738030 w 11484239"/>
              <a:gd name="connsiteY0" fmla="*/ 0 h 1461080"/>
              <a:gd name="connsiteX1" fmla="*/ 5744347 w 11484239"/>
              <a:gd name="connsiteY1" fmla="*/ 0 h 1461080"/>
              <a:gd name="connsiteX2" fmla="*/ 11484239 w 11484239"/>
              <a:gd name="connsiteY2" fmla="*/ 398290 h 1461080"/>
              <a:gd name="connsiteX3" fmla="*/ 11469857 w 11484239"/>
              <a:gd name="connsiteY3" fmla="*/ 1447552 h 1461080"/>
              <a:gd name="connsiteX4" fmla="*/ 0 w 11484239"/>
              <a:gd name="connsiteY4" fmla="*/ 1461080 h 1461080"/>
              <a:gd name="connsiteX5" fmla="*/ 18281 w 11484239"/>
              <a:gd name="connsiteY5" fmla="*/ 1177925 h 1461080"/>
              <a:gd name="connsiteX6" fmla="*/ 5567057 w 11484239"/>
              <a:gd name="connsiteY6" fmla="*/ 4695 h 1461080"/>
              <a:gd name="connsiteX7" fmla="*/ 5738030 w 11484239"/>
              <a:gd name="connsiteY7" fmla="*/ 167 h 1461080"/>
              <a:gd name="connsiteX8" fmla="*/ 5738030 w 11484239"/>
              <a:gd name="connsiteY8" fmla="*/ 0 h 1461080"/>
              <a:gd name="connsiteX0" fmla="*/ 5571037 w 11484239"/>
              <a:gd name="connsiteY0" fmla="*/ 383260 h 1461080"/>
              <a:gd name="connsiteX1" fmla="*/ 5744347 w 11484239"/>
              <a:gd name="connsiteY1" fmla="*/ 0 h 1461080"/>
              <a:gd name="connsiteX2" fmla="*/ 11484239 w 11484239"/>
              <a:gd name="connsiteY2" fmla="*/ 398290 h 1461080"/>
              <a:gd name="connsiteX3" fmla="*/ 11469857 w 11484239"/>
              <a:gd name="connsiteY3" fmla="*/ 1447552 h 1461080"/>
              <a:gd name="connsiteX4" fmla="*/ 0 w 11484239"/>
              <a:gd name="connsiteY4" fmla="*/ 1461080 h 1461080"/>
              <a:gd name="connsiteX5" fmla="*/ 18281 w 11484239"/>
              <a:gd name="connsiteY5" fmla="*/ 1177925 h 1461080"/>
              <a:gd name="connsiteX6" fmla="*/ 5567057 w 11484239"/>
              <a:gd name="connsiteY6" fmla="*/ 4695 h 1461080"/>
              <a:gd name="connsiteX7" fmla="*/ 5738030 w 11484239"/>
              <a:gd name="connsiteY7" fmla="*/ 167 h 1461080"/>
              <a:gd name="connsiteX8" fmla="*/ 5571037 w 11484239"/>
              <a:gd name="connsiteY8" fmla="*/ 383260 h 1461080"/>
              <a:gd name="connsiteX0" fmla="*/ 5571037 w 11484239"/>
              <a:gd name="connsiteY0" fmla="*/ 383260 h 1461080"/>
              <a:gd name="connsiteX1" fmla="*/ 5744347 w 11484239"/>
              <a:gd name="connsiteY1" fmla="*/ 0 h 1461080"/>
              <a:gd name="connsiteX2" fmla="*/ 11484239 w 11484239"/>
              <a:gd name="connsiteY2" fmla="*/ 398290 h 1461080"/>
              <a:gd name="connsiteX3" fmla="*/ 11469857 w 11484239"/>
              <a:gd name="connsiteY3" fmla="*/ 1447552 h 1461080"/>
              <a:gd name="connsiteX4" fmla="*/ 0 w 11484239"/>
              <a:gd name="connsiteY4" fmla="*/ 1461080 h 1461080"/>
              <a:gd name="connsiteX5" fmla="*/ 18281 w 11484239"/>
              <a:gd name="connsiteY5" fmla="*/ 1177925 h 1461080"/>
              <a:gd name="connsiteX6" fmla="*/ 5567057 w 11484239"/>
              <a:gd name="connsiteY6" fmla="*/ 4695 h 1461080"/>
              <a:gd name="connsiteX7" fmla="*/ 5311269 w 11484239"/>
              <a:gd name="connsiteY7" fmla="*/ 496150 h 1461080"/>
              <a:gd name="connsiteX8" fmla="*/ 5571037 w 11484239"/>
              <a:gd name="connsiteY8" fmla="*/ 383260 h 1461080"/>
              <a:gd name="connsiteX0" fmla="*/ 5571037 w 11484239"/>
              <a:gd name="connsiteY0" fmla="*/ 378565 h 1456385"/>
              <a:gd name="connsiteX1" fmla="*/ 5670128 w 11484239"/>
              <a:gd name="connsiteY1" fmla="*/ 483774 h 1456385"/>
              <a:gd name="connsiteX2" fmla="*/ 11484239 w 11484239"/>
              <a:gd name="connsiteY2" fmla="*/ 393595 h 1456385"/>
              <a:gd name="connsiteX3" fmla="*/ 11469857 w 11484239"/>
              <a:gd name="connsiteY3" fmla="*/ 1442857 h 1456385"/>
              <a:gd name="connsiteX4" fmla="*/ 0 w 11484239"/>
              <a:gd name="connsiteY4" fmla="*/ 1456385 h 1456385"/>
              <a:gd name="connsiteX5" fmla="*/ 18281 w 11484239"/>
              <a:gd name="connsiteY5" fmla="*/ 1173230 h 1456385"/>
              <a:gd name="connsiteX6" fmla="*/ 5567057 w 11484239"/>
              <a:gd name="connsiteY6" fmla="*/ 0 h 1456385"/>
              <a:gd name="connsiteX7" fmla="*/ 5311269 w 11484239"/>
              <a:gd name="connsiteY7" fmla="*/ 491455 h 1456385"/>
              <a:gd name="connsiteX8" fmla="*/ 5571037 w 11484239"/>
              <a:gd name="connsiteY8" fmla="*/ 378565 h 1456385"/>
              <a:gd name="connsiteX0" fmla="*/ 5311269 w 11484239"/>
              <a:gd name="connsiteY0" fmla="*/ 491455 h 1456385"/>
              <a:gd name="connsiteX1" fmla="*/ 5670128 w 11484239"/>
              <a:gd name="connsiteY1" fmla="*/ 483774 h 1456385"/>
              <a:gd name="connsiteX2" fmla="*/ 11484239 w 11484239"/>
              <a:gd name="connsiteY2" fmla="*/ 393595 h 1456385"/>
              <a:gd name="connsiteX3" fmla="*/ 11469857 w 11484239"/>
              <a:gd name="connsiteY3" fmla="*/ 1442857 h 1456385"/>
              <a:gd name="connsiteX4" fmla="*/ 0 w 11484239"/>
              <a:gd name="connsiteY4" fmla="*/ 1456385 h 1456385"/>
              <a:gd name="connsiteX5" fmla="*/ 18281 w 11484239"/>
              <a:gd name="connsiteY5" fmla="*/ 1173230 h 1456385"/>
              <a:gd name="connsiteX6" fmla="*/ 5567057 w 11484239"/>
              <a:gd name="connsiteY6" fmla="*/ 0 h 1456385"/>
              <a:gd name="connsiteX7" fmla="*/ 5311269 w 11484239"/>
              <a:gd name="connsiteY7" fmla="*/ 491455 h 1456385"/>
              <a:gd name="connsiteX0" fmla="*/ 5311269 w 11484239"/>
              <a:gd name="connsiteY0" fmla="*/ 97860 h 1062790"/>
              <a:gd name="connsiteX1" fmla="*/ 5670128 w 11484239"/>
              <a:gd name="connsiteY1" fmla="*/ 90179 h 1062790"/>
              <a:gd name="connsiteX2" fmla="*/ 11484239 w 11484239"/>
              <a:gd name="connsiteY2" fmla="*/ 0 h 1062790"/>
              <a:gd name="connsiteX3" fmla="*/ 11469857 w 11484239"/>
              <a:gd name="connsiteY3" fmla="*/ 1049262 h 1062790"/>
              <a:gd name="connsiteX4" fmla="*/ 0 w 11484239"/>
              <a:gd name="connsiteY4" fmla="*/ 1062790 h 1062790"/>
              <a:gd name="connsiteX5" fmla="*/ 18281 w 11484239"/>
              <a:gd name="connsiteY5" fmla="*/ 779635 h 1062790"/>
              <a:gd name="connsiteX6" fmla="*/ 4936193 w 11484239"/>
              <a:gd name="connsiteY6" fmla="*/ 124933 h 1062790"/>
              <a:gd name="connsiteX7" fmla="*/ 5311269 w 11484239"/>
              <a:gd name="connsiteY7" fmla="*/ 97860 h 1062790"/>
              <a:gd name="connsiteX0" fmla="*/ 5311269 w 11484239"/>
              <a:gd name="connsiteY0" fmla="*/ 97860 h 1062790"/>
              <a:gd name="connsiteX1" fmla="*/ 5670128 w 11484239"/>
              <a:gd name="connsiteY1" fmla="*/ 90179 h 1062790"/>
              <a:gd name="connsiteX2" fmla="*/ 11484239 w 11484239"/>
              <a:gd name="connsiteY2" fmla="*/ 0 h 1062790"/>
              <a:gd name="connsiteX3" fmla="*/ 11469857 w 11484239"/>
              <a:gd name="connsiteY3" fmla="*/ 1049262 h 1062790"/>
              <a:gd name="connsiteX4" fmla="*/ 0 w 11484239"/>
              <a:gd name="connsiteY4" fmla="*/ 1062790 h 1062790"/>
              <a:gd name="connsiteX5" fmla="*/ 18281 w 11484239"/>
              <a:gd name="connsiteY5" fmla="*/ 779635 h 1062790"/>
              <a:gd name="connsiteX6" fmla="*/ 4936193 w 11484239"/>
              <a:gd name="connsiteY6" fmla="*/ 106146 h 1062790"/>
              <a:gd name="connsiteX7" fmla="*/ 5311269 w 11484239"/>
              <a:gd name="connsiteY7" fmla="*/ 97860 h 1062790"/>
              <a:gd name="connsiteX0" fmla="*/ 5311269 w 11484239"/>
              <a:gd name="connsiteY0" fmla="*/ 97860 h 1062790"/>
              <a:gd name="connsiteX1" fmla="*/ 5670128 w 11484239"/>
              <a:gd name="connsiteY1" fmla="*/ 90179 h 1062790"/>
              <a:gd name="connsiteX2" fmla="*/ 11484239 w 11484239"/>
              <a:gd name="connsiteY2" fmla="*/ 0 h 1062790"/>
              <a:gd name="connsiteX3" fmla="*/ 11469857 w 11484239"/>
              <a:gd name="connsiteY3" fmla="*/ 1049262 h 1062790"/>
              <a:gd name="connsiteX4" fmla="*/ 0 w 11484239"/>
              <a:gd name="connsiteY4" fmla="*/ 1062790 h 1062790"/>
              <a:gd name="connsiteX5" fmla="*/ 18281 w 11484239"/>
              <a:gd name="connsiteY5" fmla="*/ 779635 h 1062790"/>
              <a:gd name="connsiteX6" fmla="*/ 4936193 w 11484239"/>
              <a:gd name="connsiteY6" fmla="*/ 106146 h 1062790"/>
              <a:gd name="connsiteX7" fmla="*/ 5311269 w 11484239"/>
              <a:gd name="connsiteY7" fmla="*/ 97860 h 1062790"/>
              <a:gd name="connsiteX0" fmla="*/ 5311269 w 11469857"/>
              <a:gd name="connsiteY0" fmla="*/ 103496 h 1068426"/>
              <a:gd name="connsiteX1" fmla="*/ 5670128 w 11469857"/>
              <a:gd name="connsiteY1" fmla="*/ 95815 h 1068426"/>
              <a:gd name="connsiteX2" fmla="*/ 11465684 w 11469857"/>
              <a:gd name="connsiteY2" fmla="*/ 0 h 1068426"/>
              <a:gd name="connsiteX3" fmla="*/ 11469857 w 11469857"/>
              <a:gd name="connsiteY3" fmla="*/ 1054898 h 1068426"/>
              <a:gd name="connsiteX4" fmla="*/ 0 w 11469857"/>
              <a:gd name="connsiteY4" fmla="*/ 1068426 h 1068426"/>
              <a:gd name="connsiteX5" fmla="*/ 18281 w 11469857"/>
              <a:gd name="connsiteY5" fmla="*/ 785271 h 1068426"/>
              <a:gd name="connsiteX6" fmla="*/ 4936193 w 11469857"/>
              <a:gd name="connsiteY6" fmla="*/ 111782 h 1068426"/>
              <a:gd name="connsiteX7" fmla="*/ 5311269 w 11469857"/>
              <a:gd name="connsiteY7" fmla="*/ 103496 h 1068426"/>
              <a:gd name="connsiteX0" fmla="*/ 5311269 w 11465684"/>
              <a:gd name="connsiteY0" fmla="*/ 103496 h 1068426"/>
              <a:gd name="connsiteX1" fmla="*/ 5670128 w 11465684"/>
              <a:gd name="connsiteY1" fmla="*/ 95815 h 1068426"/>
              <a:gd name="connsiteX2" fmla="*/ 11465684 w 11465684"/>
              <a:gd name="connsiteY2" fmla="*/ 0 h 1068426"/>
              <a:gd name="connsiteX3" fmla="*/ 11451302 w 11465684"/>
              <a:gd name="connsiteY3" fmla="*/ 1054898 h 1068426"/>
              <a:gd name="connsiteX4" fmla="*/ 0 w 11465684"/>
              <a:gd name="connsiteY4" fmla="*/ 1068426 h 1068426"/>
              <a:gd name="connsiteX5" fmla="*/ 18281 w 11465684"/>
              <a:gd name="connsiteY5" fmla="*/ 785271 h 1068426"/>
              <a:gd name="connsiteX6" fmla="*/ 4936193 w 11465684"/>
              <a:gd name="connsiteY6" fmla="*/ 111782 h 1068426"/>
              <a:gd name="connsiteX7" fmla="*/ 5311269 w 11465684"/>
              <a:gd name="connsiteY7" fmla="*/ 103496 h 1068426"/>
              <a:gd name="connsiteX0" fmla="*/ 5311269 w 11451768"/>
              <a:gd name="connsiteY0" fmla="*/ 103496 h 1068426"/>
              <a:gd name="connsiteX1" fmla="*/ 5670128 w 11451768"/>
              <a:gd name="connsiteY1" fmla="*/ 95815 h 1068426"/>
              <a:gd name="connsiteX2" fmla="*/ 11451768 w 11451768"/>
              <a:gd name="connsiteY2" fmla="*/ 0 h 1068426"/>
              <a:gd name="connsiteX3" fmla="*/ 11451302 w 11451768"/>
              <a:gd name="connsiteY3" fmla="*/ 1054898 h 1068426"/>
              <a:gd name="connsiteX4" fmla="*/ 0 w 11451768"/>
              <a:gd name="connsiteY4" fmla="*/ 1068426 h 1068426"/>
              <a:gd name="connsiteX5" fmla="*/ 18281 w 11451768"/>
              <a:gd name="connsiteY5" fmla="*/ 785271 h 1068426"/>
              <a:gd name="connsiteX6" fmla="*/ 4936193 w 11451768"/>
              <a:gd name="connsiteY6" fmla="*/ 111782 h 1068426"/>
              <a:gd name="connsiteX7" fmla="*/ 5311269 w 11451768"/>
              <a:gd name="connsiteY7" fmla="*/ 103496 h 1068426"/>
              <a:gd name="connsiteX0" fmla="*/ 5311269 w 11456407"/>
              <a:gd name="connsiteY0" fmla="*/ 103496 h 1068426"/>
              <a:gd name="connsiteX1" fmla="*/ 5670128 w 11456407"/>
              <a:gd name="connsiteY1" fmla="*/ 95815 h 1068426"/>
              <a:gd name="connsiteX2" fmla="*/ 11456407 w 11456407"/>
              <a:gd name="connsiteY2" fmla="*/ 0 h 1068426"/>
              <a:gd name="connsiteX3" fmla="*/ 11451302 w 11456407"/>
              <a:gd name="connsiteY3" fmla="*/ 1054898 h 1068426"/>
              <a:gd name="connsiteX4" fmla="*/ 0 w 11456407"/>
              <a:gd name="connsiteY4" fmla="*/ 1068426 h 1068426"/>
              <a:gd name="connsiteX5" fmla="*/ 18281 w 11456407"/>
              <a:gd name="connsiteY5" fmla="*/ 785271 h 1068426"/>
              <a:gd name="connsiteX6" fmla="*/ 4936193 w 11456407"/>
              <a:gd name="connsiteY6" fmla="*/ 111782 h 1068426"/>
              <a:gd name="connsiteX7" fmla="*/ 5311269 w 11456407"/>
              <a:gd name="connsiteY7" fmla="*/ 103496 h 1068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456407" h="1068426">
                <a:moveTo>
                  <a:pt x="5311269" y="103496"/>
                </a:moveTo>
                <a:lnTo>
                  <a:pt x="5670128" y="95815"/>
                </a:lnTo>
                <a:lnTo>
                  <a:pt x="11456407" y="0"/>
                </a:lnTo>
                <a:cubicBezTo>
                  <a:pt x="11456252" y="351633"/>
                  <a:pt x="11451457" y="703265"/>
                  <a:pt x="11451302" y="1054898"/>
                </a:cubicBezTo>
                <a:lnTo>
                  <a:pt x="0" y="1068426"/>
                </a:lnTo>
                <a:cubicBezTo>
                  <a:pt x="529" y="817601"/>
                  <a:pt x="17752" y="1036096"/>
                  <a:pt x="18281" y="785271"/>
                </a:cubicBezTo>
                <a:cubicBezTo>
                  <a:pt x="3534170" y="980070"/>
                  <a:pt x="3174315" y="199678"/>
                  <a:pt x="4936193" y="111782"/>
                </a:cubicBezTo>
                <a:lnTo>
                  <a:pt x="5311269" y="103496"/>
                </a:lnTo>
                <a:close/>
              </a:path>
            </a:pathLst>
          </a:cu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algn="ctr" defTabSz="913576"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ea typeface="Segoe UI" pitchFamily="34" charset="0"/>
              <a:cs typeface="Segoe UI" pitchFamily="34" charset="0"/>
            </a:endParaRPr>
          </a:p>
        </p:txBody>
      </p:sp>
      <p:cxnSp>
        <p:nvCxnSpPr>
          <p:cNvPr id="119" name="Straight Arrow Connector 118"/>
          <p:cNvCxnSpPr/>
          <p:nvPr/>
        </p:nvCxnSpPr>
        <p:spPr>
          <a:xfrm flipV="1">
            <a:off x="761962" y="1523565"/>
            <a:ext cx="0" cy="4577739"/>
          </a:xfrm>
          <a:prstGeom prst="straightConnector1">
            <a:avLst/>
          </a:prstGeom>
          <a:ln w="381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a:t>From infrastructure to innovation</a:t>
            </a:r>
          </a:p>
        </p:txBody>
      </p:sp>
      <p:sp>
        <p:nvSpPr>
          <p:cNvPr id="10" name="Rectangle 9"/>
          <p:cNvSpPr/>
          <p:nvPr/>
        </p:nvSpPr>
        <p:spPr bwMode="auto">
          <a:xfrm>
            <a:off x="761962" y="6133526"/>
            <a:ext cx="1673637" cy="723987"/>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ea typeface="Segoe UI" pitchFamily="34" charset="0"/>
              <a:cs typeface="Segoe UI" pitchFamily="34" charset="0"/>
            </a:endParaRPr>
          </a:p>
        </p:txBody>
      </p:sp>
      <p:cxnSp>
        <p:nvCxnSpPr>
          <p:cNvPr id="118" name="Straight Arrow Connector 117"/>
          <p:cNvCxnSpPr/>
          <p:nvPr/>
        </p:nvCxnSpPr>
        <p:spPr>
          <a:xfrm>
            <a:off x="747022" y="6109993"/>
            <a:ext cx="11121270" cy="0"/>
          </a:xfrm>
          <a:prstGeom prst="straightConnector1">
            <a:avLst/>
          </a:prstGeom>
          <a:ln w="381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10481241" y="3484148"/>
            <a:ext cx="990354" cy="615522"/>
          </a:xfrm>
          <a:prstGeom prst="rect">
            <a:avLst/>
          </a:prstGeom>
          <a:noFill/>
        </p:spPr>
        <p:txBody>
          <a:bodyPr wrap="none" lIns="179285" tIns="143428" rIns="179285" bIns="143428" rtlCol="0">
            <a:spAutoFit/>
          </a:bodyPr>
          <a:lstStyle/>
          <a:p>
            <a:pPr defTabSz="896386">
              <a:lnSpc>
                <a:spcPct val="90000"/>
              </a:lnSpc>
              <a:spcAft>
                <a:spcPts val="588"/>
              </a:spcAft>
              <a:defRPr/>
            </a:pPr>
            <a:r>
              <a:rPr lang="en-US" sz="2353" kern="0">
                <a:gradFill>
                  <a:gsLst>
                    <a:gs pos="2917">
                      <a:schemeClr val="tx1"/>
                    </a:gs>
                    <a:gs pos="30000">
                      <a:schemeClr val="tx1"/>
                    </a:gs>
                  </a:gsLst>
                  <a:lin ang="5400000" scaled="0"/>
                </a:gradFill>
              </a:rPr>
              <a:t>PaaS</a:t>
            </a:r>
          </a:p>
        </p:txBody>
      </p:sp>
      <p:sp>
        <p:nvSpPr>
          <p:cNvPr id="50" name="TextBox 49"/>
          <p:cNvSpPr txBox="1"/>
          <p:nvPr/>
        </p:nvSpPr>
        <p:spPr>
          <a:xfrm>
            <a:off x="10466776" y="5001182"/>
            <a:ext cx="910522" cy="615522"/>
          </a:xfrm>
          <a:prstGeom prst="rect">
            <a:avLst/>
          </a:prstGeom>
          <a:noFill/>
        </p:spPr>
        <p:txBody>
          <a:bodyPr wrap="none" lIns="179285" tIns="143428" rIns="179285" bIns="143428" rtlCol="0">
            <a:spAutoFit/>
          </a:bodyPr>
          <a:lstStyle/>
          <a:p>
            <a:pPr defTabSz="896386">
              <a:lnSpc>
                <a:spcPct val="90000"/>
              </a:lnSpc>
              <a:spcAft>
                <a:spcPts val="588"/>
              </a:spcAft>
              <a:defRPr/>
            </a:pPr>
            <a:r>
              <a:rPr lang="en-US" sz="2353" kern="0">
                <a:gradFill>
                  <a:gsLst>
                    <a:gs pos="2917">
                      <a:schemeClr val="tx1"/>
                    </a:gs>
                    <a:gs pos="30000">
                      <a:schemeClr val="tx1"/>
                    </a:gs>
                  </a:gsLst>
                  <a:lin ang="5400000" scaled="0"/>
                </a:gradFill>
              </a:rPr>
              <a:t>IaaS</a:t>
            </a:r>
          </a:p>
        </p:txBody>
      </p:sp>
    </p:spTree>
    <p:extLst>
      <p:ext uri="{BB962C8B-B14F-4D97-AF65-F5344CB8AC3E}">
        <p14:creationId xmlns:p14="http://schemas.microsoft.com/office/powerpoint/2010/main" val="40818030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119"/>
                                        </p:tgtEl>
                                        <p:attrNameLst>
                                          <p:attrName>style.visibility</p:attrName>
                                        </p:attrNameLst>
                                      </p:cBhvr>
                                      <p:to>
                                        <p:strVal val="visible"/>
                                      </p:to>
                                    </p:set>
                                    <p:animEffect transition="in" filter="wipe(down)">
                                      <p:cBhvr>
                                        <p:cTn id="7" dur="500"/>
                                        <p:tgtEl>
                                          <p:spTgt spid="119"/>
                                        </p:tgtEl>
                                      </p:cBhvr>
                                    </p:animEffect>
                                  </p:childTnLst>
                                </p:cTn>
                              </p:par>
                              <p:par>
                                <p:cTn id="8" presetID="22" presetClass="entr" presetSubtype="8" fill="hold" nodeType="withEffect">
                                  <p:stCondLst>
                                    <p:cond delay="0"/>
                                  </p:stCondLst>
                                  <p:childTnLst>
                                    <p:set>
                                      <p:cBhvr>
                                        <p:cTn id="9" dur="1" fill="hold">
                                          <p:stCondLst>
                                            <p:cond delay="0"/>
                                          </p:stCondLst>
                                        </p:cTn>
                                        <p:tgtEl>
                                          <p:spTgt spid="118"/>
                                        </p:tgtEl>
                                        <p:attrNameLst>
                                          <p:attrName>style.visibility</p:attrName>
                                        </p:attrNameLst>
                                      </p:cBhvr>
                                      <p:to>
                                        <p:strVal val="visible"/>
                                      </p:to>
                                    </p:set>
                                    <p:animEffect transition="in" filter="wipe(left)">
                                      <p:cBhvr>
                                        <p:cTn id="10" dur="500"/>
                                        <p:tgtEl>
                                          <p:spTgt spid="11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7"/>
                                        </p:tgtEl>
                                        <p:attrNameLst>
                                          <p:attrName>style.visibility</p:attrName>
                                        </p:attrNameLst>
                                      </p:cBhvr>
                                      <p:to>
                                        <p:strVal val="visible"/>
                                      </p:to>
                                    </p:set>
                                    <p:animEffect transition="in" filter="fade">
                                      <p:cBhvr>
                                        <p:cTn id="13" dur="500"/>
                                        <p:tgtEl>
                                          <p:spTgt spid="6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9"/>
                                        </p:tgtEl>
                                        <p:attrNameLst>
                                          <p:attrName>style.visibility</p:attrName>
                                        </p:attrNameLst>
                                      </p:cBhvr>
                                      <p:to>
                                        <p:strVal val="visible"/>
                                      </p:to>
                                    </p:set>
                                    <p:animEffect transition="in" filter="fade">
                                      <p:cBhvr>
                                        <p:cTn id="16" dur="500"/>
                                        <p:tgtEl>
                                          <p:spTgt spid="99"/>
                                        </p:tgtEl>
                                      </p:cBhvr>
                                    </p:animEffect>
                                  </p:childTnLst>
                                </p:cTn>
                              </p:par>
                            </p:childTnLst>
                          </p:cTn>
                        </p:par>
                        <p:par>
                          <p:cTn id="17" fill="hold">
                            <p:stCondLst>
                              <p:cond delay="500"/>
                            </p:stCondLst>
                            <p:childTnLst>
                              <p:par>
                                <p:cTn id="18" presetID="22" presetClass="entr" presetSubtype="8" fill="hold" grpId="0" nodeType="afterEffect">
                                  <p:stCondLst>
                                    <p:cond delay="0"/>
                                  </p:stCondLst>
                                  <p:childTnLst>
                                    <p:set>
                                      <p:cBhvr>
                                        <p:cTn id="19" dur="1" fill="hold">
                                          <p:stCondLst>
                                            <p:cond delay="0"/>
                                          </p:stCondLst>
                                        </p:cTn>
                                        <p:tgtEl>
                                          <p:spTgt spid="113"/>
                                        </p:tgtEl>
                                        <p:attrNameLst>
                                          <p:attrName>style.visibility</p:attrName>
                                        </p:attrNameLst>
                                      </p:cBhvr>
                                      <p:to>
                                        <p:strVal val="visible"/>
                                      </p:to>
                                    </p:set>
                                    <p:animEffect transition="in" filter="wipe(left)">
                                      <p:cBhvr>
                                        <p:cTn id="20" dur="1000"/>
                                        <p:tgtEl>
                                          <p:spTgt spid="113"/>
                                        </p:tgtEl>
                                      </p:cBhvr>
                                    </p:animEffect>
                                  </p:childTnLst>
                                </p:cTn>
                              </p:par>
                              <p:par>
                                <p:cTn id="21" presetID="22" presetClass="entr" presetSubtype="8" fill="hold" grpId="0" nodeType="withEffect">
                                  <p:stCondLst>
                                    <p:cond delay="500"/>
                                  </p:stCondLst>
                                  <p:childTnLst>
                                    <p:set>
                                      <p:cBhvr>
                                        <p:cTn id="22" dur="1" fill="hold">
                                          <p:stCondLst>
                                            <p:cond delay="0"/>
                                          </p:stCondLst>
                                        </p:cTn>
                                        <p:tgtEl>
                                          <p:spTgt spid="112"/>
                                        </p:tgtEl>
                                        <p:attrNameLst>
                                          <p:attrName>style.visibility</p:attrName>
                                        </p:attrNameLst>
                                      </p:cBhvr>
                                      <p:to>
                                        <p:strVal val="visible"/>
                                      </p:to>
                                    </p:set>
                                    <p:animEffect transition="in" filter="wipe(left)">
                                      <p:cBhvr>
                                        <p:cTn id="23" dur="500"/>
                                        <p:tgtEl>
                                          <p:spTgt spid="112"/>
                                        </p:tgtEl>
                                      </p:cBhvr>
                                    </p:animEffect>
                                  </p:childTnLst>
                                </p:cTn>
                              </p:par>
                              <p:par>
                                <p:cTn id="24" presetID="2" presetClass="entr" presetSubtype="4" decel="100000" fill="hold" nodeType="withEffect">
                                  <p:stCondLst>
                                    <p:cond delay="0"/>
                                  </p:stCondLst>
                                  <p:childTnLst>
                                    <p:set>
                                      <p:cBhvr>
                                        <p:cTn id="25" dur="1" fill="hold">
                                          <p:stCondLst>
                                            <p:cond delay="0"/>
                                          </p:stCondLst>
                                        </p:cTn>
                                        <p:tgtEl>
                                          <p:spTgt spid="81"/>
                                        </p:tgtEl>
                                        <p:attrNameLst>
                                          <p:attrName>style.visibility</p:attrName>
                                        </p:attrNameLst>
                                      </p:cBhvr>
                                      <p:to>
                                        <p:strVal val="visible"/>
                                      </p:to>
                                    </p:set>
                                    <p:anim calcmode="lin" valueType="num">
                                      <p:cBhvr additive="base">
                                        <p:cTn id="26" dur="500" fill="hold"/>
                                        <p:tgtEl>
                                          <p:spTgt spid="81"/>
                                        </p:tgtEl>
                                        <p:attrNameLst>
                                          <p:attrName>ppt_x</p:attrName>
                                        </p:attrNameLst>
                                      </p:cBhvr>
                                      <p:tavLst>
                                        <p:tav tm="0">
                                          <p:val>
                                            <p:strVal val="#ppt_x"/>
                                          </p:val>
                                        </p:tav>
                                        <p:tav tm="100000">
                                          <p:val>
                                            <p:strVal val="#ppt_x"/>
                                          </p:val>
                                        </p:tav>
                                      </p:tavLst>
                                    </p:anim>
                                    <p:anim calcmode="lin" valueType="num">
                                      <p:cBhvr additive="base">
                                        <p:cTn id="27" dur="500" fill="hold"/>
                                        <p:tgtEl>
                                          <p:spTgt spid="81"/>
                                        </p:tgtEl>
                                        <p:attrNameLst>
                                          <p:attrName>ppt_y</p:attrName>
                                        </p:attrNameLst>
                                      </p:cBhvr>
                                      <p:tavLst>
                                        <p:tav tm="0">
                                          <p:val>
                                            <p:strVal val="1+#ppt_h/2"/>
                                          </p:val>
                                        </p:tav>
                                        <p:tav tm="100000">
                                          <p:val>
                                            <p:strVal val="#ppt_y"/>
                                          </p:val>
                                        </p:tav>
                                      </p:tavLst>
                                    </p:anim>
                                  </p:childTnLst>
                                </p:cTn>
                              </p:par>
                              <p:par>
                                <p:cTn id="28" presetID="10" presetClass="entr" presetSubtype="0" fill="hold" grpId="0" nodeType="withEffect">
                                  <p:stCondLst>
                                    <p:cond delay="700"/>
                                  </p:stCondLst>
                                  <p:childTnLst>
                                    <p:set>
                                      <p:cBhvr>
                                        <p:cTn id="29" dur="1" fill="hold">
                                          <p:stCondLst>
                                            <p:cond delay="0"/>
                                          </p:stCondLst>
                                        </p:cTn>
                                        <p:tgtEl>
                                          <p:spTgt spid="101"/>
                                        </p:tgtEl>
                                        <p:attrNameLst>
                                          <p:attrName>style.visibility</p:attrName>
                                        </p:attrNameLst>
                                      </p:cBhvr>
                                      <p:to>
                                        <p:strVal val="visible"/>
                                      </p:to>
                                    </p:set>
                                    <p:animEffect transition="in" filter="fade">
                                      <p:cBhvr>
                                        <p:cTn id="30" dur="500"/>
                                        <p:tgtEl>
                                          <p:spTgt spid="101"/>
                                        </p:tgtEl>
                                      </p:cBhvr>
                                    </p:animEffect>
                                  </p:childTnLst>
                                </p:cTn>
                              </p:par>
                              <p:par>
                                <p:cTn id="31" presetID="10" presetClass="entr" presetSubtype="0" fill="hold" grpId="0" nodeType="withEffect">
                                  <p:stCondLst>
                                    <p:cond delay="700"/>
                                  </p:stCondLst>
                                  <p:childTnLst>
                                    <p:set>
                                      <p:cBhvr>
                                        <p:cTn id="32" dur="1" fill="hold">
                                          <p:stCondLst>
                                            <p:cond delay="0"/>
                                          </p:stCondLst>
                                        </p:cTn>
                                        <p:tgtEl>
                                          <p:spTgt spid="100"/>
                                        </p:tgtEl>
                                        <p:attrNameLst>
                                          <p:attrName>style.visibility</p:attrName>
                                        </p:attrNameLst>
                                      </p:cBhvr>
                                      <p:to>
                                        <p:strVal val="visible"/>
                                      </p:to>
                                    </p:set>
                                    <p:animEffect transition="in" filter="fade">
                                      <p:cBhvr>
                                        <p:cTn id="33" dur="500"/>
                                        <p:tgtEl>
                                          <p:spTgt spid="100"/>
                                        </p:tgtEl>
                                      </p:cBhvr>
                                    </p:animEffect>
                                  </p:childTnLst>
                                </p:cTn>
                              </p:par>
                            </p:childTnLst>
                          </p:cTn>
                        </p:par>
                        <p:par>
                          <p:cTn id="34" fill="hold">
                            <p:stCondLst>
                              <p:cond delay="1700"/>
                            </p:stCondLst>
                            <p:childTnLst>
                              <p:par>
                                <p:cTn id="35" presetID="10" presetClass="entr" presetSubtype="0" fill="hold" grpId="0" nodeType="afterEffect">
                                  <p:stCondLst>
                                    <p:cond delay="0"/>
                                  </p:stCondLst>
                                  <p:childTnLst>
                                    <p:set>
                                      <p:cBhvr>
                                        <p:cTn id="36" dur="1" fill="hold">
                                          <p:stCondLst>
                                            <p:cond delay="0"/>
                                          </p:stCondLst>
                                        </p:cTn>
                                        <p:tgtEl>
                                          <p:spTgt spid="4"/>
                                        </p:tgtEl>
                                        <p:attrNameLst>
                                          <p:attrName>style.visibility</p:attrName>
                                        </p:attrNameLst>
                                      </p:cBhvr>
                                      <p:to>
                                        <p:strVal val="visible"/>
                                      </p:to>
                                    </p:set>
                                    <p:animEffect transition="in" filter="fade">
                                      <p:cBhvr>
                                        <p:cTn id="37" dur="500"/>
                                        <p:tgtEl>
                                          <p:spTgt spid="4"/>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50"/>
                                        </p:tgtEl>
                                        <p:attrNameLst>
                                          <p:attrName>style.visibility</p:attrName>
                                        </p:attrNameLst>
                                      </p:cBhvr>
                                      <p:to>
                                        <p:strVal val="visible"/>
                                      </p:to>
                                    </p:set>
                                    <p:animEffect transition="in" filter="fade">
                                      <p:cBhvr>
                                        <p:cTn id="40"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p:bldP spid="99" grpId="0"/>
      <p:bldP spid="100" grpId="0"/>
      <p:bldP spid="101" grpId="0"/>
      <p:bldP spid="112" grpId="0" animBg="1"/>
      <p:bldP spid="113" grpId="0" animBg="1"/>
      <p:bldP spid="4" grpId="0"/>
      <p:bldP spid="5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2110520" y="1207977"/>
            <a:ext cx="2482797" cy="4628609"/>
            <a:chOff x="2152840" y="1231703"/>
            <a:chExt cx="2532582" cy="4721422"/>
          </a:xfrm>
        </p:grpSpPr>
        <p:sp>
          <p:nvSpPr>
            <p:cNvPr id="15" name="Rectangle 14"/>
            <p:cNvSpPr/>
            <p:nvPr/>
          </p:nvSpPr>
          <p:spPr bwMode="auto">
            <a:xfrm>
              <a:off x="2152840" y="1231703"/>
              <a:ext cx="2532582" cy="4721422"/>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ea typeface="Segoe UI" pitchFamily="34" charset="0"/>
                <a:cs typeface="Segoe UI" pitchFamily="34" charset="0"/>
              </a:endParaRPr>
            </a:p>
          </p:txBody>
        </p:sp>
        <p:sp>
          <p:nvSpPr>
            <p:cNvPr id="89" name="Rectangle 88"/>
            <p:cNvSpPr/>
            <p:nvPr/>
          </p:nvSpPr>
          <p:spPr bwMode="auto">
            <a:xfrm>
              <a:off x="2152840" y="3955473"/>
              <a:ext cx="2532582" cy="84512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896386">
                <a:lnSpc>
                  <a:spcPct val="90000"/>
                </a:lnSpc>
                <a:spcAft>
                  <a:spcPts val="600"/>
                </a:spcAft>
                <a:defRPr/>
              </a:pPr>
              <a:r>
                <a:rPr lang="en-US" sz="1961" kern="0">
                  <a:gradFill>
                    <a:gsLst>
                      <a:gs pos="0">
                        <a:schemeClr val="bg2"/>
                      </a:gs>
                      <a:gs pos="100000">
                        <a:schemeClr val="bg2"/>
                      </a:gs>
                    </a:gsLst>
                    <a:lin ang="5400000" scaled="0"/>
                  </a:gradFill>
                  <a:latin typeface="Segoe UI Semibold" panose="020B0702040204020203" pitchFamily="34" charset="0"/>
                  <a:cs typeface="Segoe UI Semibold" panose="020B0702040204020203" pitchFamily="34" charset="0"/>
                </a:rPr>
                <a:t>Physical </a:t>
              </a:r>
              <a:br>
                <a:rPr lang="en-US" sz="1961" kern="0">
                  <a:gradFill>
                    <a:gsLst>
                      <a:gs pos="0">
                        <a:schemeClr val="bg2"/>
                      </a:gs>
                      <a:gs pos="100000">
                        <a:schemeClr val="bg2"/>
                      </a:gs>
                    </a:gsLst>
                    <a:lin ang="5400000" scaled="0"/>
                  </a:gradFill>
                  <a:latin typeface="Segoe UI Semibold" panose="020B0702040204020203" pitchFamily="34" charset="0"/>
                  <a:cs typeface="Segoe UI Semibold" panose="020B0702040204020203" pitchFamily="34" charset="0"/>
                </a:rPr>
              </a:br>
              <a:r>
                <a:rPr lang="en-US" sz="1961" kern="0">
                  <a:gradFill>
                    <a:gsLst>
                      <a:gs pos="0">
                        <a:schemeClr val="bg2"/>
                      </a:gs>
                      <a:gs pos="100000">
                        <a:schemeClr val="bg2"/>
                      </a:gs>
                    </a:gsLst>
                    <a:lin ang="5400000" scaled="0"/>
                  </a:gradFill>
                  <a:latin typeface="Segoe UI Semibold" panose="020B0702040204020203" pitchFamily="34" charset="0"/>
                  <a:cs typeface="Segoe UI Semibold" panose="020B0702040204020203" pitchFamily="34" charset="0"/>
                </a:rPr>
                <a:t>Machines</a:t>
              </a:r>
            </a:p>
          </p:txBody>
        </p:sp>
        <p:sp>
          <p:nvSpPr>
            <p:cNvPr id="85" name="Oval 84"/>
            <p:cNvSpPr/>
            <p:nvPr/>
          </p:nvSpPr>
          <p:spPr bwMode="auto">
            <a:xfrm>
              <a:off x="2509501" y="1790662"/>
              <a:ext cx="1819260" cy="1819260"/>
            </a:xfrm>
            <a:prstGeom prst="ellipse">
              <a:avLst/>
            </a:prstGeom>
            <a:solidFill>
              <a:schemeClr val="bg2"/>
            </a:solidFill>
            <a:ln w="984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8" name="Group 4"/>
            <p:cNvGrpSpPr>
              <a:grpSpLocks noChangeAspect="1"/>
            </p:cNvGrpSpPr>
            <p:nvPr/>
          </p:nvGrpSpPr>
          <p:grpSpPr bwMode="auto">
            <a:xfrm>
              <a:off x="2861182" y="2279075"/>
              <a:ext cx="1115898" cy="1020235"/>
              <a:chOff x="1759" y="228"/>
              <a:chExt cx="4316" cy="3946"/>
            </a:xfrm>
            <a:solidFill>
              <a:schemeClr val="tx1"/>
            </a:solidFill>
          </p:grpSpPr>
          <p:sp>
            <p:nvSpPr>
              <p:cNvPr id="97" name="Freeform 5"/>
              <p:cNvSpPr>
                <a:spLocks noEditPoints="1"/>
              </p:cNvSpPr>
              <p:nvPr/>
            </p:nvSpPr>
            <p:spPr bwMode="auto">
              <a:xfrm>
                <a:off x="1759" y="228"/>
                <a:ext cx="1397" cy="2824"/>
              </a:xfrm>
              <a:custGeom>
                <a:avLst/>
                <a:gdLst>
                  <a:gd name="T0" fmla="*/ 351 w 733"/>
                  <a:gd name="T1" fmla="*/ 514 h 1477"/>
                  <a:gd name="T2" fmla="*/ 442 w 733"/>
                  <a:gd name="T3" fmla="*/ 409 h 1477"/>
                  <a:gd name="T4" fmla="*/ 733 w 733"/>
                  <a:gd name="T5" fmla="*/ 409 h 1477"/>
                  <a:gd name="T6" fmla="*/ 733 w 733"/>
                  <a:gd name="T7" fmla="*/ 328 h 1477"/>
                  <a:gd name="T8" fmla="*/ 733 w 733"/>
                  <a:gd name="T9" fmla="*/ 312 h 1477"/>
                  <a:gd name="T10" fmla="*/ 733 w 733"/>
                  <a:gd name="T11" fmla="*/ 308 h 1477"/>
                  <a:gd name="T12" fmla="*/ 733 w 733"/>
                  <a:gd name="T13" fmla="*/ 75 h 1477"/>
                  <a:gd name="T14" fmla="*/ 671 w 733"/>
                  <a:gd name="T15" fmla="*/ 0 h 1477"/>
                  <a:gd name="T16" fmla="*/ 64 w 733"/>
                  <a:gd name="T17" fmla="*/ 0 h 1477"/>
                  <a:gd name="T18" fmla="*/ 0 w 733"/>
                  <a:gd name="T19" fmla="*/ 72 h 1477"/>
                  <a:gd name="T20" fmla="*/ 0 w 733"/>
                  <a:gd name="T21" fmla="*/ 308 h 1477"/>
                  <a:gd name="T22" fmla="*/ 0 w 733"/>
                  <a:gd name="T23" fmla="*/ 327 h 1477"/>
                  <a:gd name="T24" fmla="*/ 0 w 733"/>
                  <a:gd name="T25" fmla="*/ 328 h 1477"/>
                  <a:gd name="T26" fmla="*/ 0 w 733"/>
                  <a:gd name="T27" fmla="*/ 1412 h 1477"/>
                  <a:gd name="T28" fmla="*/ 66 w 733"/>
                  <a:gd name="T29" fmla="*/ 1477 h 1477"/>
                  <a:gd name="T30" fmla="*/ 351 w 733"/>
                  <a:gd name="T31" fmla="*/ 1477 h 1477"/>
                  <a:gd name="T32" fmla="*/ 351 w 733"/>
                  <a:gd name="T33" fmla="*/ 514 h 1477"/>
                  <a:gd name="T34" fmla="*/ 351 w 733"/>
                  <a:gd name="T35" fmla="*/ 514 h 1477"/>
                  <a:gd name="T36" fmla="*/ 88 w 733"/>
                  <a:gd name="T37" fmla="*/ 156 h 1477"/>
                  <a:gd name="T38" fmla="*/ 107 w 733"/>
                  <a:gd name="T39" fmla="*/ 137 h 1477"/>
                  <a:gd name="T40" fmla="*/ 626 w 733"/>
                  <a:gd name="T41" fmla="*/ 137 h 1477"/>
                  <a:gd name="T42" fmla="*/ 645 w 733"/>
                  <a:gd name="T43" fmla="*/ 156 h 1477"/>
                  <a:gd name="T44" fmla="*/ 645 w 733"/>
                  <a:gd name="T45" fmla="*/ 225 h 1477"/>
                  <a:gd name="T46" fmla="*/ 626 w 733"/>
                  <a:gd name="T47" fmla="*/ 244 h 1477"/>
                  <a:gd name="T48" fmla="*/ 107 w 733"/>
                  <a:gd name="T49" fmla="*/ 244 h 1477"/>
                  <a:gd name="T50" fmla="*/ 88 w 733"/>
                  <a:gd name="T51" fmla="*/ 225 h 1477"/>
                  <a:gd name="T52" fmla="*/ 88 w 733"/>
                  <a:gd name="T53" fmla="*/ 156 h 1477"/>
                  <a:gd name="T54" fmla="*/ 150 w 733"/>
                  <a:gd name="T55" fmla="*/ 402 h 1477"/>
                  <a:gd name="T56" fmla="*/ 216 w 733"/>
                  <a:gd name="T57" fmla="*/ 467 h 1477"/>
                  <a:gd name="T58" fmla="*/ 150 w 733"/>
                  <a:gd name="T59" fmla="*/ 533 h 1477"/>
                  <a:gd name="T60" fmla="*/ 81 w 733"/>
                  <a:gd name="T61" fmla="*/ 467 h 1477"/>
                  <a:gd name="T62" fmla="*/ 150 w 733"/>
                  <a:gd name="T63" fmla="*/ 402 h 1477"/>
                  <a:gd name="T64" fmla="*/ 150 w 733"/>
                  <a:gd name="T65" fmla="*/ 698 h 1477"/>
                  <a:gd name="T66" fmla="*/ 96 w 733"/>
                  <a:gd name="T67" fmla="*/ 649 h 1477"/>
                  <a:gd name="T68" fmla="*/ 150 w 733"/>
                  <a:gd name="T69" fmla="*/ 598 h 1477"/>
                  <a:gd name="T70" fmla="*/ 197 w 733"/>
                  <a:gd name="T71" fmla="*/ 649 h 1477"/>
                  <a:gd name="T72" fmla="*/ 150 w 733"/>
                  <a:gd name="T73" fmla="*/ 698 h 1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33" h="1477">
                    <a:moveTo>
                      <a:pt x="351" y="514"/>
                    </a:moveTo>
                    <a:cubicBezTo>
                      <a:pt x="347" y="462"/>
                      <a:pt x="394" y="411"/>
                      <a:pt x="442" y="409"/>
                    </a:cubicBezTo>
                    <a:cubicBezTo>
                      <a:pt x="733" y="409"/>
                      <a:pt x="733" y="409"/>
                      <a:pt x="733" y="409"/>
                    </a:cubicBezTo>
                    <a:cubicBezTo>
                      <a:pt x="733" y="381"/>
                      <a:pt x="733" y="358"/>
                      <a:pt x="733" y="328"/>
                    </a:cubicBezTo>
                    <a:cubicBezTo>
                      <a:pt x="733" y="328"/>
                      <a:pt x="733" y="328"/>
                      <a:pt x="733" y="312"/>
                    </a:cubicBezTo>
                    <a:cubicBezTo>
                      <a:pt x="733" y="312"/>
                      <a:pt x="733" y="310"/>
                      <a:pt x="733" y="308"/>
                    </a:cubicBezTo>
                    <a:cubicBezTo>
                      <a:pt x="733" y="295"/>
                      <a:pt x="733" y="242"/>
                      <a:pt x="733" y="75"/>
                    </a:cubicBezTo>
                    <a:cubicBezTo>
                      <a:pt x="733" y="0"/>
                      <a:pt x="681" y="0"/>
                      <a:pt x="671" y="0"/>
                    </a:cubicBezTo>
                    <a:cubicBezTo>
                      <a:pt x="651" y="0"/>
                      <a:pt x="544" y="0"/>
                      <a:pt x="64" y="0"/>
                    </a:cubicBezTo>
                    <a:cubicBezTo>
                      <a:pt x="9" y="0"/>
                      <a:pt x="0" y="42"/>
                      <a:pt x="0" y="72"/>
                    </a:cubicBezTo>
                    <a:cubicBezTo>
                      <a:pt x="0" y="83"/>
                      <a:pt x="0" y="134"/>
                      <a:pt x="0" y="308"/>
                    </a:cubicBezTo>
                    <a:cubicBezTo>
                      <a:pt x="0" y="308"/>
                      <a:pt x="0" y="308"/>
                      <a:pt x="0" y="327"/>
                    </a:cubicBezTo>
                    <a:cubicBezTo>
                      <a:pt x="0" y="327"/>
                      <a:pt x="0" y="327"/>
                      <a:pt x="0" y="328"/>
                    </a:cubicBezTo>
                    <a:cubicBezTo>
                      <a:pt x="0" y="332"/>
                      <a:pt x="0" y="409"/>
                      <a:pt x="0" y="1412"/>
                    </a:cubicBezTo>
                    <a:cubicBezTo>
                      <a:pt x="0" y="1477"/>
                      <a:pt x="54" y="1477"/>
                      <a:pt x="66" y="1477"/>
                    </a:cubicBezTo>
                    <a:cubicBezTo>
                      <a:pt x="75" y="1477"/>
                      <a:pt x="124" y="1477"/>
                      <a:pt x="351" y="1477"/>
                    </a:cubicBezTo>
                    <a:cubicBezTo>
                      <a:pt x="351" y="514"/>
                      <a:pt x="351" y="514"/>
                      <a:pt x="351" y="514"/>
                    </a:cubicBezTo>
                    <a:cubicBezTo>
                      <a:pt x="351" y="514"/>
                      <a:pt x="351" y="514"/>
                      <a:pt x="351" y="514"/>
                    </a:cubicBezTo>
                    <a:close/>
                    <a:moveTo>
                      <a:pt x="88" y="156"/>
                    </a:moveTo>
                    <a:cubicBezTo>
                      <a:pt x="88" y="145"/>
                      <a:pt x="96" y="137"/>
                      <a:pt x="107" y="137"/>
                    </a:cubicBezTo>
                    <a:cubicBezTo>
                      <a:pt x="107" y="137"/>
                      <a:pt x="107" y="137"/>
                      <a:pt x="626" y="137"/>
                    </a:cubicBezTo>
                    <a:cubicBezTo>
                      <a:pt x="637" y="137"/>
                      <a:pt x="645" y="145"/>
                      <a:pt x="645" y="156"/>
                    </a:cubicBezTo>
                    <a:cubicBezTo>
                      <a:pt x="645" y="156"/>
                      <a:pt x="645" y="156"/>
                      <a:pt x="645" y="225"/>
                    </a:cubicBezTo>
                    <a:cubicBezTo>
                      <a:pt x="645" y="237"/>
                      <a:pt x="637" y="244"/>
                      <a:pt x="626" y="244"/>
                    </a:cubicBezTo>
                    <a:cubicBezTo>
                      <a:pt x="626" y="244"/>
                      <a:pt x="626" y="244"/>
                      <a:pt x="107" y="244"/>
                    </a:cubicBezTo>
                    <a:cubicBezTo>
                      <a:pt x="96" y="244"/>
                      <a:pt x="88" y="237"/>
                      <a:pt x="88" y="225"/>
                    </a:cubicBezTo>
                    <a:cubicBezTo>
                      <a:pt x="88" y="225"/>
                      <a:pt x="88" y="225"/>
                      <a:pt x="88" y="156"/>
                    </a:cubicBezTo>
                    <a:close/>
                    <a:moveTo>
                      <a:pt x="150" y="402"/>
                    </a:moveTo>
                    <a:cubicBezTo>
                      <a:pt x="184" y="402"/>
                      <a:pt x="216" y="430"/>
                      <a:pt x="216" y="467"/>
                    </a:cubicBezTo>
                    <a:cubicBezTo>
                      <a:pt x="216" y="503"/>
                      <a:pt x="184" y="533"/>
                      <a:pt x="150" y="533"/>
                    </a:cubicBezTo>
                    <a:cubicBezTo>
                      <a:pt x="111" y="533"/>
                      <a:pt x="81" y="503"/>
                      <a:pt x="81" y="467"/>
                    </a:cubicBezTo>
                    <a:cubicBezTo>
                      <a:pt x="81" y="430"/>
                      <a:pt x="111" y="402"/>
                      <a:pt x="150" y="402"/>
                    </a:cubicBezTo>
                    <a:close/>
                    <a:moveTo>
                      <a:pt x="150" y="698"/>
                    </a:moveTo>
                    <a:cubicBezTo>
                      <a:pt x="120" y="698"/>
                      <a:pt x="96" y="675"/>
                      <a:pt x="96" y="649"/>
                    </a:cubicBezTo>
                    <a:cubicBezTo>
                      <a:pt x="96" y="621"/>
                      <a:pt x="120" y="598"/>
                      <a:pt x="150" y="598"/>
                    </a:cubicBezTo>
                    <a:cubicBezTo>
                      <a:pt x="176" y="598"/>
                      <a:pt x="197" y="621"/>
                      <a:pt x="197" y="649"/>
                    </a:cubicBezTo>
                    <a:cubicBezTo>
                      <a:pt x="197" y="675"/>
                      <a:pt x="176" y="698"/>
                      <a:pt x="150" y="6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98" name="Freeform 6"/>
              <p:cNvSpPr>
                <a:spLocks noEditPoints="1"/>
              </p:cNvSpPr>
              <p:nvPr/>
            </p:nvSpPr>
            <p:spPr bwMode="auto">
              <a:xfrm>
                <a:off x="2592" y="1178"/>
                <a:ext cx="3483" cy="2996"/>
              </a:xfrm>
              <a:custGeom>
                <a:avLst/>
                <a:gdLst>
                  <a:gd name="T0" fmla="*/ 1769 w 1827"/>
                  <a:gd name="T1" fmla="*/ 0 h 1567"/>
                  <a:gd name="T2" fmla="*/ 62 w 1827"/>
                  <a:gd name="T3" fmla="*/ 0 h 1567"/>
                  <a:gd name="T4" fmla="*/ 0 w 1827"/>
                  <a:gd name="T5" fmla="*/ 57 h 1567"/>
                  <a:gd name="T6" fmla="*/ 0 w 1827"/>
                  <a:gd name="T7" fmla="*/ 1282 h 1567"/>
                  <a:gd name="T8" fmla="*/ 62 w 1827"/>
                  <a:gd name="T9" fmla="*/ 1340 h 1567"/>
                  <a:gd name="T10" fmla="*/ 623 w 1827"/>
                  <a:gd name="T11" fmla="*/ 1340 h 1567"/>
                  <a:gd name="T12" fmla="*/ 606 w 1827"/>
                  <a:gd name="T13" fmla="*/ 1428 h 1567"/>
                  <a:gd name="T14" fmla="*/ 510 w 1827"/>
                  <a:gd name="T15" fmla="*/ 1462 h 1567"/>
                  <a:gd name="T16" fmla="*/ 501 w 1827"/>
                  <a:gd name="T17" fmla="*/ 1462 h 1567"/>
                  <a:gd name="T18" fmla="*/ 462 w 1827"/>
                  <a:gd name="T19" fmla="*/ 1503 h 1567"/>
                  <a:gd name="T20" fmla="*/ 462 w 1827"/>
                  <a:gd name="T21" fmla="*/ 1526 h 1567"/>
                  <a:gd name="T22" fmla="*/ 501 w 1827"/>
                  <a:gd name="T23" fmla="*/ 1567 h 1567"/>
                  <a:gd name="T24" fmla="*/ 1349 w 1827"/>
                  <a:gd name="T25" fmla="*/ 1567 h 1567"/>
                  <a:gd name="T26" fmla="*/ 1388 w 1827"/>
                  <a:gd name="T27" fmla="*/ 1526 h 1567"/>
                  <a:gd name="T28" fmla="*/ 1388 w 1827"/>
                  <a:gd name="T29" fmla="*/ 1503 h 1567"/>
                  <a:gd name="T30" fmla="*/ 1349 w 1827"/>
                  <a:gd name="T31" fmla="*/ 1462 h 1567"/>
                  <a:gd name="T32" fmla="*/ 1345 w 1827"/>
                  <a:gd name="T33" fmla="*/ 1462 h 1567"/>
                  <a:gd name="T34" fmla="*/ 1255 w 1827"/>
                  <a:gd name="T35" fmla="*/ 1428 h 1567"/>
                  <a:gd name="T36" fmla="*/ 1240 w 1827"/>
                  <a:gd name="T37" fmla="*/ 1340 h 1567"/>
                  <a:gd name="T38" fmla="*/ 1769 w 1827"/>
                  <a:gd name="T39" fmla="*/ 1340 h 1567"/>
                  <a:gd name="T40" fmla="*/ 1827 w 1827"/>
                  <a:gd name="T41" fmla="*/ 1282 h 1567"/>
                  <a:gd name="T42" fmla="*/ 1827 w 1827"/>
                  <a:gd name="T43" fmla="*/ 57 h 1567"/>
                  <a:gd name="T44" fmla="*/ 1769 w 1827"/>
                  <a:gd name="T45" fmla="*/ 0 h 1567"/>
                  <a:gd name="T46" fmla="*/ 1722 w 1827"/>
                  <a:gd name="T47" fmla="*/ 1190 h 1567"/>
                  <a:gd name="T48" fmla="*/ 1674 w 1827"/>
                  <a:gd name="T49" fmla="*/ 1239 h 1567"/>
                  <a:gd name="T50" fmla="*/ 158 w 1827"/>
                  <a:gd name="T51" fmla="*/ 1239 h 1567"/>
                  <a:gd name="T52" fmla="*/ 107 w 1827"/>
                  <a:gd name="T53" fmla="*/ 1190 h 1567"/>
                  <a:gd name="T54" fmla="*/ 107 w 1827"/>
                  <a:gd name="T55" fmla="*/ 149 h 1567"/>
                  <a:gd name="T56" fmla="*/ 158 w 1827"/>
                  <a:gd name="T57" fmla="*/ 100 h 1567"/>
                  <a:gd name="T58" fmla="*/ 1674 w 1827"/>
                  <a:gd name="T59" fmla="*/ 100 h 1567"/>
                  <a:gd name="T60" fmla="*/ 1722 w 1827"/>
                  <a:gd name="T61" fmla="*/ 149 h 1567"/>
                  <a:gd name="T62" fmla="*/ 1722 w 1827"/>
                  <a:gd name="T63" fmla="*/ 1190 h 15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827" h="1567">
                    <a:moveTo>
                      <a:pt x="1769" y="0"/>
                    </a:moveTo>
                    <a:cubicBezTo>
                      <a:pt x="62" y="0"/>
                      <a:pt x="62" y="0"/>
                      <a:pt x="62" y="0"/>
                    </a:cubicBezTo>
                    <a:cubicBezTo>
                      <a:pt x="28" y="0"/>
                      <a:pt x="0" y="25"/>
                      <a:pt x="0" y="57"/>
                    </a:cubicBezTo>
                    <a:cubicBezTo>
                      <a:pt x="0" y="1282"/>
                      <a:pt x="0" y="1282"/>
                      <a:pt x="0" y="1282"/>
                    </a:cubicBezTo>
                    <a:cubicBezTo>
                      <a:pt x="0" y="1314"/>
                      <a:pt x="28" y="1340"/>
                      <a:pt x="62" y="1340"/>
                    </a:cubicBezTo>
                    <a:cubicBezTo>
                      <a:pt x="623" y="1340"/>
                      <a:pt x="623" y="1340"/>
                      <a:pt x="623" y="1340"/>
                    </a:cubicBezTo>
                    <a:cubicBezTo>
                      <a:pt x="623" y="1340"/>
                      <a:pt x="619" y="1409"/>
                      <a:pt x="606" y="1428"/>
                    </a:cubicBezTo>
                    <a:cubicBezTo>
                      <a:pt x="584" y="1462"/>
                      <a:pt x="540" y="1453"/>
                      <a:pt x="510" y="1462"/>
                    </a:cubicBezTo>
                    <a:cubicBezTo>
                      <a:pt x="501" y="1462"/>
                      <a:pt x="501" y="1462"/>
                      <a:pt x="501" y="1462"/>
                    </a:cubicBezTo>
                    <a:cubicBezTo>
                      <a:pt x="479" y="1462"/>
                      <a:pt x="462" y="1481"/>
                      <a:pt x="462" y="1503"/>
                    </a:cubicBezTo>
                    <a:cubicBezTo>
                      <a:pt x="462" y="1526"/>
                      <a:pt x="462" y="1526"/>
                      <a:pt x="462" y="1526"/>
                    </a:cubicBezTo>
                    <a:cubicBezTo>
                      <a:pt x="462" y="1548"/>
                      <a:pt x="479" y="1567"/>
                      <a:pt x="501" y="1567"/>
                    </a:cubicBezTo>
                    <a:cubicBezTo>
                      <a:pt x="1349" y="1567"/>
                      <a:pt x="1349" y="1567"/>
                      <a:pt x="1349" y="1567"/>
                    </a:cubicBezTo>
                    <a:cubicBezTo>
                      <a:pt x="1370" y="1567"/>
                      <a:pt x="1388" y="1548"/>
                      <a:pt x="1388" y="1526"/>
                    </a:cubicBezTo>
                    <a:cubicBezTo>
                      <a:pt x="1388" y="1503"/>
                      <a:pt x="1388" y="1503"/>
                      <a:pt x="1388" y="1503"/>
                    </a:cubicBezTo>
                    <a:cubicBezTo>
                      <a:pt x="1388" y="1481"/>
                      <a:pt x="1370" y="1462"/>
                      <a:pt x="1349" y="1462"/>
                    </a:cubicBezTo>
                    <a:cubicBezTo>
                      <a:pt x="1345" y="1462"/>
                      <a:pt x="1345" y="1462"/>
                      <a:pt x="1345" y="1462"/>
                    </a:cubicBezTo>
                    <a:cubicBezTo>
                      <a:pt x="1328" y="1460"/>
                      <a:pt x="1278" y="1464"/>
                      <a:pt x="1255" y="1428"/>
                    </a:cubicBezTo>
                    <a:cubicBezTo>
                      <a:pt x="1244" y="1409"/>
                      <a:pt x="1240" y="1340"/>
                      <a:pt x="1240" y="1340"/>
                    </a:cubicBezTo>
                    <a:cubicBezTo>
                      <a:pt x="1769" y="1340"/>
                      <a:pt x="1769" y="1340"/>
                      <a:pt x="1769" y="1340"/>
                    </a:cubicBezTo>
                    <a:cubicBezTo>
                      <a:pt x="1801" y="1340"/>
                      <a:pt x="1827" y="1314"/>
                      <a:pt x="1827" y="1282"/>
                    </a:cubicBezTo>
                    <a:cubicBezTo>
                      <a:pt x="1827" y="57"/>
                      <a:pt x="1827" y="57"/>
                      <a:pt x="1827" y="57"/>
                    </a:cubicBezTo>
                    <a:cubicBezTo>
                      <a:pt x="1827" y="25"/>
                      <a:pt x="1801" y="0"/>
                      <a:pt x="1769" y="0"/>
                    </a:cubicBezTo>
                    <a:close/>
                    <a:moveTo>
                      <a:pt x="1722" y="1190"/>
                    </a:moveTo>
                    <a:cubicBezTo>
                      <a:pt x="1722" y="1218"/>
                      <a:pt x="1700" y="1239"/>
                      <a:pt x="1674" y="1239"/>
                    </a:cubicBezTo>
                    <a:cubicBezTo>
                      <a:pt x="158" y="1239"/>
                      <a:pt x="158" y="1239"/>
                      <a:pt x="158" y="1239"/>
                    </a:cubicBezTo>
                    <a:cubicBezTo>
                      <a:pt x="130" y="1239"/>
                      <a:pt x="107" y="1218"/>
                      <a:pt x="107" y="1190"/>
                    </a:cubicBezTo>
                    <a:cubicBezTo>
                      <a:pt x="107" y="149"/>
                      <a:pt x="107" y="149"/>
                      <a:pt x="107" y="149"/>
                    </a:cubicBezTo>
                    <a:cubicBezTo>
                      <a:pt x="107" y="120"/>
                      <a:pt x="130" y="100"/>
                      <a:pt x="158" y="100"/>
                    </a:cubicBezTo>
                    <a:cubicBezTo>
                      <a:pt x="1674" y="100"/>
                      <a:pt x="1674" y="100"/>
                      <a:pt x="1674" y="100"/>
                    </a:cubicBezTo>
                    <a:cubicBezTo>
                      <a:pt x="1700" y="100"/>
                      <a:pt x="1722" y="120"/>
                      <a:pt x="1722" y="149"/>
                    </a:cubicBezTo>
                    <a:cubicBezTo>
                      <a:pt x="1722" y="1190"/>
                      <a:pt x="1722" y="1190"/>
                      <a:pt x="1722" y="119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grpSp>
      </p:grpSp>
      <p:grpSp>
        <p:nvGrpSpPr>
          <p:cNvPr id="3" name="Group 2"/>
          <p:cNvGrpSpPr/>
          <p:nvPr/>
        </p:nvGrpSpPr>
        <p:grpSpPr>
          <a:xfrm>
            <a:off x="4643414" y="1207977"/>
            <a:ext cx="2482797" cy="4628609"/>
            <a:chOff x="4736524" y="1231703"/>
            <a:chExt cx="2532582" cy="4721422"/>
          </a:xfrm>
        </p:grpSpPr>
        <p:sp>
          <p:nvSpPr>
            <p:cNvPr id="82" name="Rectangle 81"/>
            <p:cNvSpPr/>
            <p:nvPr/>
          </p:nvSpPr>
          <p:spPr bwMode="auto">
            <a:xfrm>
              <a:off x="4736524" y="1231703"/>
              <a:ext cx="2532582" cy="4721422"/>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ea typeface="Segoe UI" pitchFamily="34" charset="0"/>
                <a:cs typeface="Segoe UI" pitchFamily="34" charset="0"/>
              </a:endParaRPr>
            </a:p>
          </p:txBody>
        </p:sp>
        <p:sp>
          <p:nvSpPr>
            <p:cNvPr id="90" name="Rectangle 89"/>
            <p:cNvSpPr/>
            <p:nvPr/>
          </p:nvSpPr>
          <p:spPr bwMode="auto">
            <a:xfrm>
              <a:off x="4736524" y="3955473"/>
              <a:ext cx="2532582" cy="84512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896386">
                <a:lnSpc>
                  <a:spcPct val="90000"/>
                </a:lnSpc>
                <a:spcAft>
                  <a:spcPts val="600"/>
                </a:spcAft>
                <a:defRPr/>
              </a:pPr>
              <a:r>
                <a:rPr lang="en-US" sz="1961" kern="0">
                  <a:gradFill>
                    <a:gsLst>
                      <a:gs pos="0">
                        <a:schemeClr val="bg2"/>
                      </a:gs>
                      <a:gs pos="100000">
                        <a:schemeClr val="bg2"/>
                      </a:gs>
                    </a:gsLst>
                    <a:lin ang="5400000" scaled="0"/>
                  </a:gradFill>
                  <a:latin typeface="Segoe UI Semibold" panose="020B0702040204020203" pitchFamily="34" charset="0"/>
                  <a:cs typeface="Segoe UI Semibold" panose="020B0702040204020203" pitchFamily="34" charset="0"/>
                </a:rPr>
                <a:t>Virtual </a:t>
              </a:r>
              <a:br>
                <a:rPr lang="en-US" sz="1961" kern="0">
                  <a:gradFill>
                    <a:gsLst>
                      <a:gs pos="0">
                        <a:schemeClr val="bg2"/>
                      </a:gs>
                      <a:gs pos="100000">
                        <a:schemeClr val="bg2"/>
                      </a:gs>
                    </a:gsLst>
                    <a:lin ang="5400000" scaled="0"/>
                  </a:gradFill>
                  <a:latin typeface="Segoe UI Semibold" panose="020B0702040204020203" pitchFamily="34" charset="0"/>
                  <a:cs typeface="Segoe UI Semibold" panose="020B0702040204020203" pitchFamily="34" charset="0"/>
                </a:rPr>
              </a:br>
              <a:r>
                <a:rPr lang="en-US" sz="1961" kern="0">
                  <a:gradFill>
                    <a:gsLst>
                      <a:gs pos="0">
                        <a:schemeClr val="bg2"/>
                      </a:gs>
                      <a:gs pos="100000">
                        <a:schemeClr val="bg2"/>
                      </a:gs>
                    </a:gsLst>
                    <a:lin ang="5400000" scaled="0"/>
                  </a:gradFill>
                  <a:latin typeface="Segoe UI Semibold" panose="020B0702040204020203" pitchFamily="34" charset="0"/>
                  <a:cs typeface="Segoe UI Semibold" panose="020B0702040204020203" pitchFamily="34" charset="0"/>
                </a:rPr>
                <a:t>Machines</a:t>
              </a:r>
            </a:p>
          </p:txBody>
        </p:sp>
        <p:sp>
          <p:nvSpPr>
            <p:cNvPr id="86" name="Oval 85"/>
            <p:cNvSpPr/>
            <p:nvPr/>
          </p:nvSpPr>
          <p:spPr bwMode="auto">
            <a:xfrm>
              <a:off x="5093185" y="1790662"/>
              <a:ext cx="1819260" cy="1819260"/>
            </a:xfrm>
            <a:prstGeom prst="ellipse">
              <a:avLst/>
            </a:prstGeom>
            <a:solidFill>
              <a:schemeClr val="bg2"/>
            </a:solidFill>
            <a:ln w="984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03" name="Group 102"/>
            <p:cNvGrpSpPr>
              <a:grpSpLocks noChangeAspect="1"/>
            </p:cNvGrpSpPr>
            <p:nvPr/>
          </p:nvGrpSpPr>
          <p:grpSpPr>
            <a:xfrm>
              <a:off x="5529404" y="2264607"/>
              <a:ext cx="946822" cy="871370"/>
              <a:chOff x="5500573" y="2845062"/>
              <a:chExt cx="528127" cy="486041"/>
            </a:xfrm>
            <a:solidFill>
              <a:schemeClr val="tx1"/>
            </a:solidFill>
          </p:grpSpPr>
          <p:sp>
            <p:nvSpPr>
              <p:cNvPr id="100" name="Freeform 12"/>
              <p:cNvSpPr>
                <a:spLocks noEditPoints="1"/>
              </p:cNvSpPr>
              <p:nvPr/>
            </p:nvSpPr>
            <p:spPr bwMode="auto">
              <a:xfrm>
                <a:off x="5500573" y="2845062"/>
                <a:ext cx="528127" cy="155452"/>
              </a:xfrm>
              <a:custGeom>
                <a:avLst/>
                <a:gdLst>
                  <a:gd name="T0" fmla="*/ 305 w 326"/>
                  <a:gd name="T1" fmla="*/ 0 h 96"/>
                  <a:gd name="T2" fmla="*/ 0 w 326"/>
                  <a:gd name="T3" fmla="*/ 22 h 96"/>
                  <a:gd name="T4" fmla="*/ 21 w 326"/>
                  <a:gd name="T5" fmla="*/ 96 h 96"/>
                  <a:gd name="T6" fmla="*/ 326 w 326"/>
                  <a:gd name="T7" fmla="*/ 74 h 96"/>
                  <a:gd name="T8" fmla="*/ 34 w 326"/>
                  <a:gd name="T9" fmla="*/ 74 h 96"/>
                  <a:gd name="T10" fmla="*/ 23 w 326"/>
                  <a:gd name="T11" fmla="*/ 63 h 96"/>
                  <a:gd name="T12" fmla="*/ 34 w 326"/>
                  <a:gd name="T13" fmla="*/ 74 h 96"/>
                  <a:gd name="T14" fmla="*/ 23 w 326"/>
                  <a:gd name="T15" fmla="*/ 52 h 96"/>
                  <a:gd name="T16" fmla="*/ 34 w 326"/>
                  <a:gd name="T17" fmla="*/ 41 h 96"/>
                  <a:gd name="T18" fmla="*/ 34 w 326"/>
                  <a:gd name="T19" fmla="*/ 29 h 96"/>
                  <a:gd name="T20" fmla="*/ 23 w 326"/>
                  <a:gd name="T21" fmla="*/ 18 h 96"/>
                  <a:gd name="T22" fmla="*/ 34 w 326"/>
                  <a:gd name="T23" fmla="*/ 29 h 96"/>
                  <a:gd name="T24" fmla="*/ 47 w 326"/>
                  <a:gd name="T25" fmla="*/ 74 h 96"/>
                  <a:gd name="T26" fmla="*/ 58 w 326"/>
                  <a:gd name="T27" fmla="*/ 63 h 96"/>
                  <a:gd name="T28" fmla="*/ 58 w 326"/>
                  <a:gd name="T29" fmla="*/ 52 h 96"/>
                  <a:gd name="T30" fmla="*/ 47 w 326"/>
                  <a:gd name="T31" fmla="*/ 41 h 96"/>
                  <a:gd name="T32" fmla="*/ 58 w 326"/>
                  <a:gd name="T33" fmla="*/ 52 h 96"/>
                  <a:gd name="T34" fmla="*/ 47 w 326"/>
                  <a:gd name="T35" fmla="*/ 29 h 96"/>
                  <a:gd name="T36" fmla="*/ 58 w 326"/>
                  <a:gd name="T37" fmla="*/ 18 h 96"/>
                  <a:gd name="T38" fmla="*/ 82 w 326"/>
                  <a:gd name="T39" fmla="*/ 74 h 96"/>
                  <a:gd name="T40" fmla="*/ 71 w 326"/>
                  <a:gd name="T41" fmla="*/ 63 h 96"/>
                  <a:gd name="T42" fmla="*/ 82 w 326"/>
                  <a:gd name="T43" fmla="*/ 74 h 96"/>
                  <a:gd name="T44" fmla="*/ 71 w 326"/>
                  <a:gd name="T45" fmla="*/ 52 h 96"/>
                  <a:gd name="T46" fmla="*/ 82 w 326"/>
                  <a:gd name="T47" fmla="*/ 41 h 96"/>
                  <a:gd name="T48" fmla="*/ 82 w 326"/>
                  <a:gd name="T49" fmla="*/ 29 h 96"/>
                  <a:gd name="T50" fmla="*/ 71 w 326"/>
                  <a:gd name="T51" fmla="*/ 18 h 96"/>
                  <a:gd name="T52" fmla="*/ 82 w 326"/>
                  <a:gd name="T53" fmla="*/ 29 h 96"/>
                  <a:gd name="T54" fmla="*/ 95 w 326"/>
                  <a:gd name="T55" fmla="*/ 74 h 96"/>
                  <a:gd name="T56" fmla="*/ 106 w 326"/>
                  <a:gd name="T57" fmla="*/ 63 h 96"/>
                  <a:gd name="T58" fmla="*/ 106 w 326"/>
                  <a:gd name="T59" fmla="*/ 52 h 96"/>
                  <a:gd name="T60" fmla="*/ 95 w 326"/>
                  <a:gd name="T61" fmla="*/ 41 h 96"/>
                  <a:gd name="T62" fmla="*/ 106 w 326"/>
                  <a:gd name="T63" fmla="*/ 52 h 96"/>
                  <a:gd name="T64" fmla="*/ 95 w 326"/>
                  <a:gd name="T65" fmla="*/ 29 h 96"/>
                  <a:gd name="T66" fmla="*/ 106 w 326"/>
                  <a:gd name="T67" fmla="*/ 18 h 96"/>
                  <a:gd name="T68" fmla="*/ 130 w 326"/>
                  <a:gd name="T69" fmla="*/ 74 h 96"/>
                  <a:gd name="T70" fmla="*/ 119 w 326"/>
                  <a:gd name="T71" fmla="*/ 63 h 96"/>
                  <a:gd name="T72" fmla="*/ 130 w 326"/>
                  <a:gd name="T73" fmla="*/ 74 h 96"/>
                  <a:gd name="T74" fmla="*/ 119 w 326"/>
                  <a:gd name="T75" fmla="*/ 52 h 96"/>
                  <a:gd name="T76" fmla="*/ 130 w 326"/>
                  <a:gd name="T77" fmla="*/ 41 h 96"/>
                  <a:gd name="T78" fmla="*/ 130 w 326"/>
                  <a:gd name="T79" fmla="*/ 29 h 96"/>
                  <a:gd name="T80" fmla="*/ 119 w 326"/>
                  <a:gd name="T81" fmla="*/ 18 h 96"/>
                  <a:gd name="T82" fmla="*/ 130 w 326"/>
                  <a:gd name="T83" fmla="*/ 29 h 96"/>
                  <a:gd name="T84" fmla="*/ 144 w 326"/>
                  <a:gd name="T85" fmla="*/ 74 h 96"/>
                  <a:gd name="T86" fmla="*/ 155 w 326"/>
                  <a:gd name="T87" fmla="*/ 63 h 96"/>
                  <a:gd name="T88" fmla="*/ 155 w 326"/>
                  <a:gd name="T89" fmla="*/ 52 h 96"/>
                  <a:gd name="T90" fmla="*/ 144 w 326"/>
                  <a:gd name="T91" fmla="*/ 41 h 96"/>
                  <a:gd name="T92" fmla="*/ 155 w 326"/>
                  <a:gd name="T93" fmla="*/ 52 h 96"/>
                  <a:gd name="T94" fmla="*/ 144 w 326"/>
                  <a:gd name="T95" fmla="*/ 29 h 96"/>
                  <a:gd name="T96" fmla="*/ 155 w 326"/>
                  <a:gd name="T97" fmla="*/ 18 h 96"/>
                  <a:gd name="T98" fmla="*/ 179 w 326"/>
                  <a:gd name="T99" fmla="*/ 74 h 96"/>
                  <a:gd name="T100" fmla="*/ 168 w 326"/>
                  <a:gd name="T101" fmla="*/ 63 h 96"/>
                  <a:gd name="T102" fmla="*/ 179 w 326"/>
                  <a:gd name="T103" fmla="*/ 74 h 96"/>
                  <a:gd name="T104" fmla="*/ 168 w 326"/>
                  <a:gd name="T105" fmla="*/ 52 h 96"/>
                  <a:gd name="T106" fmla="*/ 179 w 326"/>
                  <a:gd name="T107" fmla="*/ 41 h 96"/>
                  <a:gd name="T108" fmla="*/ 179 w 326"/>
                  <a:gd name="T109" fmla="*/ 29 h 96"/>
                  <a:gd name="T110" fmla="*/ 168 w 326"/>
                  <a:gd name="T111" fmla="*/ 18 h 96"/>
                  <a:gd name="T112" fmla="*/ 179 w 326"/>
                  <a:gd name="T113" fmla="*/ 29 h 96"/>
                  <a:gd name="T114" fmla="*/ 252 w 326"/>
                  <a:gd name="T115" fmla="*/ 46 h 96"/>
                  <a:gd name="T116" fmla="*/ 296 w 326"/>
                  <a:gd name="T117" fmla="*/ 4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26" h="96">
                    <a:moveTo>
                      <a:pt x="326" y="22"/>
                    </a:moveTo>
                    <a:cubicBezTo>
                      <a:pt x="326" y="10"/>
                      <a:pt x="317" y="0"/>
                      <a:pt x="305" y="0"/>
                    </a:cubicBezTo>
                    <a:cubicBezTo>
                      <a:pt x="21" y="0"/>
                      <a:pt x="21" y="0"/>
                      <a:pt x="21" y="0"/>
                    </a:cubicBezTo>
                    <a:cubicBezTo>
                      <a:pt x="9" y="0"/>
                      <a:pt x="0" y="10"/>
                      <a:pt x="0" y="22"/>
                    </a:cubicBezTo>
                    <a:cubicBezTo>
                      <a:pt x="0" y="74"/>
                      <a:pt x="0" y="74"/>
                      <a:pt x="0" y="74"/>
                    </a:cubicBezTo>
                    <a:cubicBezTo>
                      <a:pt x="0" y="86"/>
                      <a:pt x="9" y="96"/>
                      <a:pt x="21" y="96"/>
                    </a:cubicBezTo>
                    <a:cubicBezTo>
                      <a:pt x="305" y="96"/>
                      <a:pt x="305" y="96"/>
                      <a:pt x="305" y="96"/>
                    </a:cubicBezTo>
                    <a:cubicBezTo>
                      <a:pt x="317" y="96"/>
                      <a:pt x="326" y="86"/>
                      <a:pt x="326" y="74"/>
                    </a:cubicBezTo>
                    <a:lnTo>
                      <a:pt x="326" y="22"/>
                    </a:lnTo>
                    <a:close/>
                    <a:moveTo>
                      <a:pt x="34" y="74"/>
                    </a:moveTo>
                    <a:cubicBezTo>
                      <a:pt x="23" y="74"/>
                      <a:pt x="23" y="74"/>
                      <a:pt x="23" y="74"/>
                    </a:cubicBezTo>
                    <a:cubicBezTo>
                      <a:pt x="23" y="63"/>
                      <a:pt x="23" y="63"/>
                      <a:pt x="23" y="63"/>
                    </a:cubicBezTo>
                    <a:cubicBezTo>
                      <a:pt x="34" y="63"/>
                      <a:pt x="34" y="63"/>
                      <a:pt x="34" y="63"/>
                    </a:cubicBezTo>
                    <a:lnTo>
                      <a:pt x="34" y="74"/>
                    </a:lnTo>
                    <a:close/>
                    <a:moveTo>
                      <a:pt x="34" y="52"/>
                    </a:moveTo>
                    <a:cubicBezTo>
                      <a:pt x="23" y="52"/>
                      <a:pt x="23" y="52"/>
                      <a:pt x="23" y="52"/>
                    </a:cubicBezTo>
                    <a:cubicBezTo>
                      <a:pt x="23" y="41"/>
                      <a:pt x="23" y="41"/>
                      <a:pt x="23" y="41"/>
                    </a:cubicBezTo>
                    <a:cubicBezTo>
                      <a:pt x="34" y="41"/>
                      <a:pt x="34" y="41"/>
                      <a:pt x="34" y="41"/>
                    </a:cubicBezTo>
                    <a:lnTo>
                      <a:pt x="34" y="52"/>
                    </a:lnTo>
                    <a:close/>
                    <a:moveTo>
                      <a:pt x="34" y="29"/>
                    </a:moveTo>
                    <a:cubicBezTo>
                      <a:pt x="23" y="29"/>
                      <a:pt x="23" y="29"/>
                      <a:pt x="23" y="29"/>
                    </a:cubicBezTo>
                    <a:cubicBezTo>
                      <a:pt x="23" y="18"/>
                      <a:pt x="23" y="18"/>
                      <a:pt x="23" y="18"/>
                    </a:cubicBezTo>
                    <a:cubicBezTo>
                      <a:pt x="34" y="18"/>
                      <a:pt x="34" y="18"/>
                      <a:pt x="34" y="18"/>
                    </a:cubicBezTo>
                    <a:lnTo>
                      <a:pt x="34" y="29"/>
                    </a:lnTo>
                    <a:close/>
                    <a:moveTo>
                      <a:pt x="58" y="74"/>
                    </a:moveTo>
                    <a:cubicBezTo>
                      <a:pt x="47" y="74"/>
                      <a:pt x="47" y="74"/>
                      <a:pt x="47" y="74"/>
                    </a:cubicBezTo>
                    <a:cubicBezTo>
                      <a:pt x="47" y="63"/>
                      <a:pt x="47" y="63"/>
                      <a:pt x="47" y="63"/>
                    </a:cubicBezTo>
                    <a:cubicBezTo>
                      <a:pt x="58" y="63"/>
                      <a:pt x="58" y="63"/>
                      <a:pt x="58" y="63"/>
                    </a:cubicBezTo>
                    <a:lnTo>
                      <a:pt x="58" y="74"/>
                    </a:lnTo>
                    <a:close/>
                    <a:moveTo>
                      <a:pt x="58" y="52"/>
                    </a:moveTo>
                    <a:cubicBezTo>
                      <a:pt x="47" y="52"/>
                      <a:pt x="47" y="52"/>
                      <a:pt x="47" y="52"/>
                    </a:cubicBezTo>
                    <a:cubicBezTo>
                      <a:pt x="47" y="41"/>
                      <a:pt x="47" y="41"/>
                      <a:pt x="47" y="41"/>
                    </a:cubicBezTo>
                    <a:cubicBezTo>
                      <a:pt x="58" y="41"/>
                      <a:pt x="58" y="41"/>
                      <a:pt x="58" y="41"/>
                    </a:cubicBezTo>
                    <a:lnTo>
                      <a:pt x="58" y="52"/>
                    </a:lnTo>
                    <a:close/>
                    <a:moveTo>
                      <a:pt x="58" y="29"/>
                    </a:moveTo>
                    <a:cubicBezTo>
                      <a:pt x="47" y="29"/>
                      <a:pt x="47" y="29"/>
                      <a:pt x="47" y="29"/>
                    </a:cubicBezTo>
                    <a:cubicBezTo>
                      <a:pt x="47" y="18"/>
                      <a:pt x="47" y="18"/>
                      <a:pt x="47" y="18"/>
                    </a:cubicBezTo>
                    <a:cubicBezTo>
                      <a:pt x="58" y="18"/>
                      <a:pt x="58" y="18"/>
                      <a:pt x="58" y="18"/>
                    </a:cubicBezTo>
                    <a:lnTo>
                      <a:pt x="58" y="29"/>
                    </a:lnTo>
                    <a:close/>
                    <a:moveTo>
                      <a:pt x="82" y="74"/>
                    </a:moveTo>
                    <a:cubicBezTo>
                      <a:pt x="71" y="74"/>
                      <a:pt x="71" y="74"/>
                      <a:pt x="71" y="74"/>
                    </a:cubicBezTo>
                    <a:cubicBezTo>
                      <a:pt x="71" y="63"/>
                      <a:pt x="71" y="63"/>
                      <a:pt x="71" y="63"/>
                    </a:cubicBezTo>
                    <a:cubicBezTo>
                      <a:pt x="82" y="63"/>
                      <a:pt x="82" y="63"/>
                      <a:pt x="82" y="63"/>
                    </a:cubicBezTo>
                    <a:lnTo>
                      <a:pt x="82" y="74"/>
                    </a:lnTo>
                    <a:close/>
                    <a:moveTo>
                      <a:pt x="82" y="52"/>
                    </a:moveTo>
                    <a:cubicBezTo>
                      <a:pt x="71" y="52"/>
                      <a:pt x="71" y="52"/>
                      <a:pt x="71" y="52"/>
                    </a:cubicBezTo>
                    <a:cubicBezTo>
                      <a:pt x="71" y="41"/>
                      <a:pt x="71" y="41"/>
                      <a:pt x="71" y="41"/>
                    </a:cubicBezTo>
                    <a:cubicBezTo>
                      <a:pt x="82" y="41"/>
                      <a:pt x="82" y="41"/>
                      <a:pt x="82" y="41"/>
                    </a:cubicBezTo>
                    <a:lnTo>
                      <a:pt x="82" y="52"/>
                    </a:lnTo>
                    <a:close/>
                    <a:moveTo>
                      <a:pt x="82" y="29"/>
                    </a:moveTo>
                    <a:cubicBezTo>
                      <a:pt x="71" y="29"/>
                      <a:pt x="71" y="29"/>
                      <a:pt x="71" y="29"/>
                    </a:cubicBezTo>
                    <a:cubicBezTo>
                      <a:pt x="71" y="18"/>
                      <a:pt x="71" y="18"/>
                      <a:pt x="71" y="18"/>
                    </a:cubicBezTo>
                    <a:cubicBezTo>
                      <a:pt x="82" y="18"/>
                      <a:pt x="82" y="18"/>
                      <a:pt x="82" y="18"/>
                    </a:cubicBezTo>
                    <a:lnTo>
                      <a:pt x="82" y="29"/>
                    </a:lnTo>
                    <a:close/>
                    <a:moveTo>
                      <a:pt x="106" y="74"/>
                    </a:moveTo>
                    <a:cubicBezTo>
                      <a:pt x="95" y="74"/>
                      <a:pt x="95" y="74"/>
                      <a:pt x="95" y="74"/>
                    </a:cubicBezTo>
                    <a:cubicBezTo>
                      <a:pt x="95" y="63"/>
                      <a:pt x="95" y="63"/>
                      <a:pt x="95" y="63"/>
                    </a:cubicBezTo>
                    <a:cubicBezTo>
                      <a:pt x="106" y="63"/>
                      <a:pt x="106" y="63"/>
                      <a:pt x="106" y="63"/>
                    </a:cubicBezTo>
                    <a:lnTo>
                      <a:pt x="106" y="74"/>
                    </a:lnTo>
                    <a:close/>
                    <a:moveTo>
                      <a:pt x="106" y="52"/>
                    </a:moveTo>
                    <a:cubicBezTo>
                      <a:pt x="95" y="52"/>
                      <a:pt x="95" y="52"/>
                      <a:pt x="95" y="52"/>
                    </a:cubicBezTo>
                    <a:cubicBezTo>
                      <a:pt x="95" y="41"/>
                      <a:pt x="95" y="41"/>
                      <a:pt x="95" y="41"/>
                    </a:cubicBezTo>
                    <a:cubicBezTo>
                      <a:pt x="106" y="41"/>
                      <a:pt x="106" y="41"/>
                      <a:pt x="106" y="41"/>
                    </a:cubicBezTo>
                    <a:lnTo>
                      <a:pt x="106" y="52"/>
                    </a:lnTo>
                    <a:close/>
                    <a:moveTo>
                      <a:pt x="106" y="29"/>
                    </a:moveTo>
                    <a:cubicBezTo>
                      <a:pt x="95" y="29"/>
                      <a:pt x="95" y="29"/>
                      <a:pt x="95" y="29"/>
                    </a:cubicBezTo>
                    <a:cubicBezTo>
                      <a:pt x="95" y="18"/>
                      <a:pt x="95" y="18"/>
                      <a:pt x="95" y="18"/>
                    </a:cubicBezTo>
                    <a:cubicBezTo>
                      <a:pt x="106" y="18"/>
                      <a:pt x="106" y="18"/>
                      <a:pt x="106" y="18"/>
                    </a:cubicBezTo>
                    <a:lnTo>
                      <a:pt x="106" y="29"/>
                    </a:lnTo>
                    <a:close/>
                    <a:moveTo>
                      <a:pt x="130" y="74"/>
                    </a:moveTo>
                    <a:cubicBezTo>
                      <a:pt x="119" y="74"/>
                      <a:pt x="119" y="74"/>
                      <a:pt x="119" y="74"/>
                    </a:cubicBezTo>
                    <a:cubicBezTo>
                      <a:pt x="119" y="63"/>
                      <a:pt x="119" y="63"/>
                      <a:pt x="119" y="63"/>
                    </a:cubicBezTo>
                    <a:cubicBezTo>
                      <a:pt x="130" y="63"/>
                      <a:pt x="130" y="63"/>
                      <a:pt x="130" y="63"/>
                    </a:cubicBezTo>
                    <a:lnTo>
                      <a:pt x="130" y="74"/>
                    </a:lnTo>
                    <a:close/>
                    <a:moveTo>
                      <a:pt x="130" y="52"/>
                    </a:moveTo>
                    <a:cubicBezTo>
                      <a:pt x="119" y="52"/>
                      <a:pt x="119" y="52"/>
                      <a:pt x="119" y="52"/>
                    </a:cubicBezTo>
                    <a:cubicBezTo>
                      <a:pt x="119" y="41"/>
                      <a:pt x="119" y="41"/>
                      <a:pt x="119" y="41"/>
                    </a:cubicBezTo>
                    <a:cubicBezTo>
                      <a:pt x="130" y="41"/>
                      <a:pt x="130" y="41"/>
                      <a:pt x="130" y="41"/>
                    </a:cubicBezTo>
                    <a:lnTo>
                      <a:pt x="130" y="52"/>
                    </a:lnTo>
                    <a:close/>
                    <a:moveTo>
                      <a:pt x="130" y="29"/>
                    </a:moveTo>
                    <a:cubicBezTo>
                      <a:pt x="119" y="29"/>
                      <a:pt x="119" y="29"/>
                      <a:pt x="119" y="29"/>
                    </a:cubicBezTo>
                    <a:cubicBezTo>
                      <a:pt x="119" y="18"/>
                      <a:pt x="119" y="18"/>
                      <a:pt x="119" y="18"/>
                    </a:cubicBezTo>
                    <a:cubicBezTo>
                      <a:pt x="130" y="18"/>
                      <a:pt x="130" y="18"/>
                      <a:pt x="130" y="18"/>
                    </a:cubicBezTo>
                    <a:lnTo>
                      <a:pt x="130" y="29"/>
                    </a:lnTo>
                    <a:close/>
                    <a:moveTo>
                      <a:pt x="155" y="74"/>
                    </a:moveTo>
                    <a:cubicBezTo>
                      <a:pt x="144" y="74"/>
                      <a:pt x="144" y="74"/>
                      <a:pt x="144" y="74"/>
                    </a:cubicBezTo>
                    <a:cubicBezTo>
                      <a:pt x="144" y="63"/>
                      <a:pt x="144" y="63"/>
                      <a:pt x="144" y="63"/>
                    </a:cubicBezTo>
                    <a:cubicBezTo>
                      <a:pt x="155" y="63"/>
                      <a:pt x="155" y="63"/>
                      <a:pt x="155" y="63"/>
                    </a:cubicBezTo>
                    <a:lnTo>
                      <a:pt x="155" y="74"/>
                    </a:lnTo>
                    <a:close/>
                    <a:moveTo>
                      <a:pt x="155" y="52"/>
                    </a:moveTo>
                    <a:cubicBezTo>
                      <a:pt x="144" y="52"/>
                      <a:pt x="144" y="52"/>
                      <a:pt x="144" y="52"/>
                    </a:cubicBezTo>
                    <a:cubicBezTo>
                      <a:pt x="144" y="41"/>
                      <a:pt x="144" y="41"/>
                      <a:pt x="144" y="41"/>
                    </a:cubicBezTo>
                    <a:cubicBezTo>
                      <a:pt x="155" y="41"/>
                      <a:pt x="155" y="41"/>
                      <a:pt x="155" y="41"/>
                    </a:cubicBezTo>
                    <a:lnTo>
                      <a:pt x="155" y="52"/>
                    </a:lnTo>
                    <a:close/>
                    <a:moveTo>
                      <a:pt x="155" y="29"/>
                    </a:moveTo>
                    <a:cubicBezTo>
                      <a:pt x="144" y="29"/>
                      <a:pt x="144" y="29"/>
                      <a:pt x="144" y="29"/>
                    </a:cubicBezTo>
                    <a:cubicBezTo>
                      <a:pt x="144" y="18"/>
                      <a:pt x="144" y="18"/>
                      <a:pt x="144" y="18"/>
                    </a:cubicBezTo>
                    <a:cubicBezTo>
                      <a:pt x="155" y="18"/>
                      <a:pt x="155" y="18"/>
                      <a:pt x="155" y="18"/>
                    </a:cubicBezTo>
                    <a:lnTo>
                      <a:pt x="155" y="29"/>
                    </a:lnTo>
                    <a:close/>
                    <a:moveTo>
                      <a:pt x="179" y="74"/>
                    </a:moveTo>
                    <a:cubicBezTo>
                      <a:pt x="168" y="74"/>
                      <a:pt x="168" y="74"/>
                      <a:pt x="168" y="74"/>
                    </a:cubicBezTo>
                    <a:cubicBezTo>
                      <a:pt x="168" y="63"/>
                      <a:pt x="168" y="63"/>
                      <a:pt x="168" y="63"/>
                    </a:cubicBezTo>
                    <a:cubicBezTo>
                      <a:pt x="179" y="63"/>
                      <a:pt x="179" y="63"/>
                      <a:pt x="179" y="63"/>
                    </a:cubicBezTo>
                    <a:lnTo>
                      <a:pt x="179" y="74"/>
                    </a:lnTo>
                    <a:close/>
                    <a:moveTo>
                      <a:pt x="179" y="52"/>
                    </a:moveTo>
                    <a:cubicBezTo>
                      <a:pt x="168" y="52"/>
                      <a:pt x="168" y="52"/>
                      <a:pt x="168" y="52"/>
                    </a:cubicBezTo>
                    <a:cubicBezTo>
                      <a:pt x="168" y="41"/>
                      <a:pt x="168" y="41"/>
                      <a:pt x="168" y="41"/>
                    </a:cubicBezTo>
                    <a:cubicBezTo>
                      <a:pt x="179" y="41"/>
                      <a:pt x="179" y="41"/>
                      <a:pt x="179" y="41"/>
                    </a:cubicBezTo>
                    <a:lnTo>
                      <a:pt x="179" y="52"/>
                    </a:lnTo>
                    <a:close/>
                    <a:moveTo>
                      <a:pt x="179" y="29"/>
                    </a:moveTo>
                    <a:cubicBezTo>
                      <a:pt x="168" y="29"/>
                      <a:pt x="168" y="29"/>
                      <a:pt x="168" y="29"/>
                    </a:cubicBezTo>
                    <a:cubicBezTo>
                      <a:pt x="168" y="18"/>
                      <a:pt x="168" y="18"/>
                      <a:pt x="168" y="18"/>
                    </a:cubicBezTo>
                    <a:cubicBezTo>
                      <a:pt x="179" y="18"/>
                      <a:pt x="179" y="18"/>
                      <a:pt x="179" y="18"/>
                    </a:cubicBezTo>
                    <a:lnTo>
                      <a:pt x="179" y="29"/>
                    </a:lnTo>
                    <a:close/>
                    <a:moveTo>
                      <a:pt x="274" y="68"/>
                    </a:moveTo>
                    <a:cubicBezTo>
                      <a:pt x="262" y="68"/>
                      <a:pt x="252" y="58"/>
                      <a:pt x="252" y="46"/>
                    </a:cubicBezTo>
                    <a:cubicBezTo>
                      <a:pt x="252" y="34"/>
                      <a:pt x="262" y="24"/>
                      <a:pt x="274" y="24"/>
                    </a:cubicBezTo>
                    <a:cubicBezTo>
                      <a:pt x="286" y="24"/>
                      <a:pt x="296" y="34"/>
                      <a:pt x="296" y="46"/>
                    </a:cubicBezTo>
                    <a:cubicBezTo>
                      <a:pt x="296" y="58"/>
                      <a:pt x="286" y="68"/>
                      <a:pt x="274" y="6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206">
                  <a:defRPr/>
                </a:pPr>
                <a:endParaRPr lang="en-US" sz="1765" kern="0">
                  <a:solidFill>
                    <a:srgbClr val="505050"/>
                  </a:solidFill>
                </a:endParaRPr>
              </a:p>
            </p:txBody>
          </p:sp>
          <p:sp>
            <p:nvSpPr>
              <p:cNvPr id="101" name="Freeform 13"/>
              <p:cNvSpPr>
                <a:spLocks noEditPoints="1"/>
              </p:cNvSpPr>
              <p:nvPr/>
            </p:nvSpPr>
            <p:spPr bwMode="auto">
              <a:xfrm>
                <a:off x="5500573" y="3010697"/>
                <a:ext cx="528127" cy="156130"/>
              </a:xfrm>
              <a:custGeom>
                <a:avLst/>
                <a:gdLst>
                  <a:gd name="T0" fmla="*/ 305 w 326"/>
                  <a:gd name="T1" fmla="*/ 0 h 96"/>
                  <a:gd name="T2" fmla="*/ 0 w 326"/>
                  <a:gd name="T3" fmla="*/ 22 h 96"/>
                  <a:gd name="T4" fmla="*/ 21 w 326"/>
                  <a:gd name="T5" fmla="*/ 96 h 96"/>
                  <a:gd name="T6" fmla="*/ 326 w 326"/>
                  <a:gd name="T7" fmla="*/ 74 h 96"/>
                  <a:gd name="T8" fmla="*/ 34 w 326"/>
                  <a:gd name="T9" fmla="*/ 75 h 96"/>
                  <a:gd name="T10" fmla="*/ 23 w 326"/>
                  <a:gd name="T11" fmla="*/ 64 h 96"/>
                  <a:gd name="T12" fmla="*/ 34 w 326"/>
                  <a:gd name="T13" fmla="*/ 75 h 96"/>
                  <a:gd name="T14" fmla="*/ 23 w 326"/>
                  <a:gd name="T15" fmla="*/ 53 h 96"/>
                  <a:gd name="T16" fmla="*/ 34 w 326"/>
                  <a:gd name="T17" fmla="*/ 42 h 96"/>
                  <a:gd name="T18" fmla="*/ 34 w 326"/>
                  <a:gd name="T19" fmla="*/ 30 h 96"/>
                  <a:gd name="T20" fmla="*/ 23 w 326"/>
                  <a:gd name="T21" fmla="*/ 19 h 96"/>
                  <a:gd name="T22" fmla="*/ 34 w 326"/>
                  <a:gd name="T23" fmla="*/ 30 h 96"/>
                  <a:gd name="T24" fmla="*/ 47 w 326"/>
                  <a:gd name="T25" fmla="*/ 75 h 96"/>
                  <a:gd name="T26" fmla="*/ 58 w 326"/>
                  <a:gd name="T27" fmla="*/ 64 h 96"/>
                  <a:gd name="T28" fmla="*/ 58 w 326"/>
                  <a:gd name="T29" fmla="*/ 53 h 96"/>
                  <a:gd name="T30" fmla="*/ 47 w 326"/>
                  <a:gd name="T31" fmla="*/ 42 h 96"/>
                  <a:gd name="T32" fmla="*/ 58 w 326"/>
                  <a:gd name="T33" fmla="*/ 53 h 96"/>
                  <a:gd name="T34" fmla="*/ 47 w 326"/>
                  <a:gd name="T35" fmla="*/ 30 h 96"/>
                  <a:gd name="T36" fmla="*/ 58 w 326"/>
                  <a:gd name="T37" fmla="*/ 19 h 96"/>
                  <a:gd name="T38" fmla="*/ 82 w 326"/>
                  <a:gd name="T39" fmla="*/ 75 h 96"/>
                  <a:gd name="T40" fmla="*/ 71 w 326"/>
                  <a:gd name="T41" fmla="*/ 64 h 96"/>
                  <a:gd name="T42" fmla="*/ 82 w 326"/>
                  <a:gd name="T43" fmla="*/ 75 h 96"/>
                  <a:gd name="T44" fmla="*/ 71 w 326"/>
                  <a:gd name="T45" fmla="*/ 53 h 96"/>
                  <a:gd name="T46" fmla="*/ 82 w 326"/>
                  <a:gd name="T47" fmla="*/ 42 h 96"/>
                  <a:gd name="T48" fmla="*/ 82 w 326"/>
                  <a:gd name="T49" fmla="*/ 30 h 96"/>
                  <a:gd name="T50" fmla="*/ 71 w 326"/>
                  <a:gd name="T51" fmla="*/ 19 h 96"/>
                  <a:gd name="T52" fmla="*/ 82 w 326"/>
                  <a:gd name="T53" fmla="*/ 30 h 96"/>
                  <a:gd name="T54" fmla="*/ 95 w 326"/>
                  <a:gd name="T55" fmla="*/ 75 h 96"/>
                  <a:gd name="T56" fmla="*/ 106 w 326"/>
                  <a:gd name="T57" fmla="*/ 64 h 96"/>
                  <a:gd name="T58" fmla="*/ 106 w 326"/>
                  <a:gd name="T59" fmla="*/ 53 h 96"/>
                  <a:gd name="T60" fmla="*/ 95 w 326"/>
                  <a:gd name="T61" fmla="*/ 42 h 96"/>
                  <a:gd name="T62" fmla="*/ 106 w 326"/>
                  <a:gd name="T63" fmla="*/ 53 h 96"/>
                  <a:gd name="T64" fmla="*/ 95 w 326"/>
                  <a:gd name="T65" fmla="*/ 30 h 96"/>
                  <a:gd name="T66" fmla="*/ 106 w 326"/>
                  <a:gd name="T67" fmla="*/ 19 h 96"/>
                  <a:gd name="T68" fmla="*/ 130 w 326"/>
                  <a:gd name="T69" fmla="*/ 75 h 96"/>
                  <a:gd name="T70" fmla="*/ 119 w 326"/>
                  <a:gd name="T71" fmla="*/ 64 h 96"/>
                  <a:gd name="T72" fmla="*/ 130 w 326"/>
                  <a:gd name="T73" fmla="*/ 75 h 96"/>
                  <a:gd name="T74" fmla="*/ 119 w 326"/>
                  <a:gd name="T75" fmla="*/ 53 h 96"/>
                  <a:gd name="T76" fmla="*/ 130 w 326"/>
                  <a:gd name="T77" fmla="*/ 42 h 96"/>
                  <a:gd name="T78" fmla="*/ 130 w 326"/>
                  <a:gd name="T79" fmla="*/ 30 h 96"/>
                  <a:gd name="T80" fmla="*/ 119 w 326"/>
                  <a:gd name="T81" fmla="*/ 19 h 96"/>
                  <a:gd name="T82" fmla="*/ 130 w 326"/>
                  <a:gd name="T83" fmla="*/ 30 h 96"/>
                  <a:gd name="T84" fmla="*/ 144 w 326"/>
                  <a:gd name="T85" fmla="*/ 75 h 96"/>
                  <a:gd name="T86" fmla="*/ 155 w 326"/>
                  <a:gd name="T87" fmla="*/ 64 h 96"/>
                  <a:gd name="T88" fmla="*/ 155 w 326"/>
                  <a:gd name="T89" fmla="*/ 53 h 96"/>
                  <a:gd name="T90" fmla="*/ 144 w 326"/>
                  <a:gd name="T91" fmla="*/ 42 h 96"/>
                  <a:gd name="T92" fmla="*/ 155 w 326"/>
                  <a:gd name="T93" fmla="*/ 53 h 96"/>
                  <a:gd name="T94" fmla="*/ 144 w 326"/>
                  <a:gd name="T95" fmla="*/ 30 h 96"/>
                  <a:gd name="T96" fmla="*/ 155 w 326"/>
                  <a:gd name="T97" fmla="*/ 19 h 96"/>
                  <a:gd name="T98" fmla="*/ 179 w 326"/>
                  <a:gd name="T99" fmla="*/ 75 h 96"/>
                  <a:gd name="T100" fmla="*/ 168 w 326"/>
                  <a:gd name="T101" fmla="*/ 64 h 96"/>
                  <a:gd name="T102" fmla="*/ 179 w 326"/>
                  <a:gd name="T103" fmla="*/ 75 h 96"/>
                  <a:gd name="T104" fmla="*/ 168 w 326"/>
                  <a:gd name="T105" fmla="*/ 53 h 96"/>
                  <a:gd name="T106" fmla="*/ 179 w 326"/>
                  <a:gd name="T107" fmla="*/ 42 h 96"/>
                  <a:gd name="T108" fmla="*/ 179 w 326"/>
                  <a:gd name="T109" fmla="*/ 30 h 96"/>
                  <a:gd name="T110" fmla="*/ 168 w 326"/>
                  <a:gd name="T111" fmla="*/ 19 h 96"/>
                  <a:gd name="T112" fmla="*/ 179 w 326"/>
                  <a:gd name="T113" fmla="*/ 30 h 96"/>
                  <a:gd name="T114" fmla="*/ 252 w 326"/>
                  <a:gd name="T115" fmla="*/ 47 h 96"/>
                  <a:gd name="T116" fmla="*/ 296 w 326"/>
                  <a:gd name="T117" fmla="*/ 47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26" h="96">
                    <a:moveTo>
                      <a:pt x="326" y="22"/>
                    </a:moveTo>
                    <a:cubicBezTo>
                      <a:pt x="326" y="10"/>
                      <a:pt x="317" y="0"/>
                      <a:pt x="305" y="0"/>
                    </a:cubicBezTo>
                    <a:cubicBezTo>
                      <a:pt x="21" y="0"/>
                      <a:pt x="21" y="0"/>
                      <a:pt x="21" y="0"/>
                    </a:cubicBezTo>
                    <a:cubicBezTo>
                      <a:pt x="9" y="0"/>
                      <a:pt x="0" y="10"/>
                      <a:pt x="0" y="22"/>
                    </a:cubicBezTo>
                    <a:cubicBezTo>
                      <a:pt x="0" y="74"/>
                      <a:pt x="0" y="74"/>
                      <a:pt x="0" y="74"/>
                    </a:cubicBezTo>
                    <a:cubicBezTo>
                      <a:pt x="0" y="86"/>
                      <a:pt x="9" y="96"/>
                      <a:pt x="21" y="96"/>
                    </a:cubicBezTo>
                    <a:cubicBezTo>
                      <a:pt x="305" y="96"/>
                      <a:pt x="305" y="96"/>
                      <a:pt x="305" y="96"/>
                    </a:cubicBezTo>
                    <a:cubicBezTo>
                      <a:pt x="317" y="96"/>
                      <a:pt x="326" y="86"/>
                      <a:pt x="326" y="74"/>
                    </a:cubicBezTo>
                    <a:lnTo>
                      <a:pt x="326" y="22"/>
                    </a:lnTo>
                    <a:close/>
                    <a:moveTo>
                      <a:pt x="34" y="75"/>
                    </a:moveTo>
                    <a:cubicBezTo>
                      <a:pt x="23" y="75"/>
                      <a:pt x="23" y="75"/>
                      <a:pt x="23" y="75"/>
                    </a:cubicBezTo>
                    <a:cubicBezTo>
                      <a:pt x="23" y="64"/>
                      <a:pt x="23" y="64"/>
                      <a:pt x="23" y="64"/>
                    </a:cubicBezTo>
                    <a:cubicBezTo>
                      <a:pt x="34" y="64"/>
                      <a:pt x="34" y="64"/>
                      <a:pt x="34" y="64"/>
                    </a:cubicBezTo>
                    <a:lnTo>
                      <a:pt x="34" y="75"/>
                    </a:lnTo>
                    <a:close/>
                    <a:moveTo>
                      <a:pt x="34" y="53"/>
                    </a:moveTo>
                    <a:cubicBezTo>
                      <a:pt x="23" y="53"/>
                      <a:pt x="23" y="53"/>
                      <a:pt x="23" y="53"/>
                    </a:cubicBezTo>
                    <a:cubicBezTo>
                      <a:pt x="23" y="42"/>
                      <a:pt x="23" y="42"/>
                      <a:pt x="23" y="42"/>
                    </a:cubicBezTo>
                    <a:cubicBezTo>
                      <a:pt x="34" y="42"/>
                      <a:pt x="34" y="42"/>
                      <a:pt x="34" y="42"/>
                    </a:cubicBezTo>
                    <a:lnTo>
                      <a:pt x="34" y="53"/>
                    </a:lnTo>
                    <a:close/>
                    <a:moveTo>
                      <a:pt x="34" y="30"/>
                    </a:moveTo>
                    <a:cubicBezTo>
                      <a:pt x="23" y="30"/>
                      <a:pt x="23" y="30"/>
                      <a:pt x="23" y="30"/>
                    </a:cubicBezTo>
                    <a:cubicBezTo>
                      <a:pt x="23" y="19"/>
                      <a:pt x="23" y="19"/>
                      <a:pt x="23" y="19"/>
                    </a:cubicBezTo>
                    <a:cubicBezTo>
                      <a:pt x="34" y="19"/>
                      <a:pt x="34" y="19"/>
                      <a:pt x="34" y="19"/>
                    </a:cubicBezTo>
                    <a:lnTo>
                      <a:pt x="34" y="30"/>
                    </a:lnTo>
                    <a:close/>
                    <a:moveTo>
                      <a:pt x="58" y="75"/>
                    </a:moveTo>
                    <a:cubicBezTo>
                      <a:pt x="47" y="75"/>
                      <a:pt x="47" y="75"/>
                      <a:pt x="47" y="75"/>
                    </a:cubicBezTo>
                    <a:cubicBezTo>
                      <a:pt x="47" y="64"/>
                      <a:pt x="47" y="64"/>
                      <a:pt x="47" y="64"/>
                    </a:cubicBezTo>
                    <a:cubicBezTo>
                      <a:pt x="58" y="64"/>
                      <a:pt x="58" y="64"/>
                      <a:pt x="58" y="64"/>
                    </a:cubicBezTo>
                    <a:lnTo>
                      <a:pt x="58" y="75"/>
                    </a:lnTo>
                    <a:close/>
                    <a:moveTo>
                      <a:pt x="58" y="53"/>
                    </a:moveTo>
                    <a:cubicBezTo>
                      <a:pt x="47" y="53"/>
                      <a:pt x="47" y="53"/>
                      <a:pt x="47" y="53"/>
                    </a:cubicBezTo>
                    <a:cubicBezTo>
                      <a:pt x="47" y="42"/>
                      <a:pt x="47" y="42"/>
                      <a:pt x="47" y="42"/>
                    </a:cubicBezTo>
                    <a:cubicBezTo>
                      <a:pt x="58" y="42"/>
                      <a:pt x="58" y="42"/>
                      <a:pt x="58" y="42"/>
                    </a:cubicBezTo>
                    <a:lnTo>
                      <a:pt x="58" y="53"/>
                    </a:lnTo>
                    <a:close/>
                    <a:moveTo>
                      <a:pt x="58" y="30"/>
                    </a:moveTo>
                    <a:cubicBezTo>
                      <a:pt x="47" y="30"/>
                      <a:pt x="47" y="30"/>
                      <a:pt x="47" y="30"/>
                    </a:cubicBezTo>
                    <a:cubicBezTo>
                      <a:pt x="47" y="19"/>
                      <a:pt x="47" y="19"/>
                      <a:pt x="47" y="19"/>
                    </a:cubicBezTo>
                    <a:cubicBezTo>
                      <a:pt x="58" y="19"/>
                      <a:pt x="58" y="19"/>
                      <a:pt x="58" y="19"/>
                    </a:cubicBezTo>
                    <a:lnTo>
                      <a:pt x="58" y="30"/>
                    </a:lnTo>
                    <a:close/>
                    <a:moveTo>
                      <a:pt x="82" y="75"/>
                    </a:moveTo>
                    <a:cubicBezTo>
                      <a:pt x="71" y="75"/>
                      <a:pt x="71" y="75"/>
                      <a:pt x="71" y="75"/>
                    </a:cubicBezTo>
                    <a:cubicBezTo>
                      <a:pt x="71" y="64"/>
                      <a:pt x="71" y="64"/>
                      <a:pt x="71" y="64"/>
                    </a:cubicBezTo>
                    <a:cubicBezTo>
                      <a:pt x="82" y="64"/>
                      <a:pt x="82" y="64"/>
                      <a:pt x="82" y="64"/>
                    </a:cubicBezTo>
                    <a:lnTo>
                      <a:pt x="82" y="75"/>
                    </a:lnTo>
                    <a:close/>
                    <a:moveTo>
                      <a:pt x="82" y="53"/>
                    </a:moveTo>
                    <a:cubicBezTo>
                      <a:pt x="71" y="53"/>
                      <a:pt x="71" y="53"/>
                      <a:pt x="71" y="53"/>
                    </a:cubicBezTo>
                    <a:cubicBezTo>
                      <a:pt x="71" y="42"/>
                      <a:pt x="71" y="42"/>
                      <a:pt x="71" y="42"/>
                    </a:cubicBezTo>
                    <a:cubicBezTo>
                      <a:pt x="82" y="42"/>
                      <a:pt x="82" y="42"/>
                      <a:pt x="82" y="42"/>
                    </a:cubicBezTo>
                    <a:lnTo>
                      <a:pt x="82" y="53"/>
                    </a:lnTo>
                    <a:close/>
                    <a:moveTo>
                      <a:pt x="82" y="30"/>
                    </a:moveTo>
                    <a:cubicBezTo>
                      <a:pt x="71" y="30"/>
                      <a:pt x="71" y="30"/>
                      <a:pt x="71" y="30"/>
                    </a:cubicBezTo>
                    <a:cubicBezTo>
                      <a:pt x="71" y="19"/>
                      <a:pt x="71" y="19"/>
                      <a:pt x="71" y="19"/>
                    </a:cubicBezTo>
                    <a:cubicBezTo>
                      <a:pt x="82" y="19"/>
                      <a:pt x="82" y="19"/>
                      <a:pt x="82" y="19"/>
                    </a:cubicBezTo>
                    <a:lnTo>
                      <a:pt x="82" y="30"/>
                    </a:lnTo>
                    <a:close/>
                    <a:moveTo>
                      <a:pt x="106" y="75"/>
                    </a:moveTo>
                    <a:cubicBezTo>
                      <a:pt x="95" y="75"/>
                      <a:pt x="95" y="75"/>
                      <a:pt x="95" y="75"/>
                    </a:cubicBezTo>
                    <a:cubicBezTo>
                      <a:pt x="95" y="64"/>
                      <a:pt x="95" y="64"/>
                      <a:pt x="95" y="64"/>
                    </a:cubicBezTo>
                    <a:cubicBezTo>
                      <a:pt x="106" y="64"/>
                      <a:pt x="106" y="64"/>
                      <a:pt x="106" y="64"/>
                    </a:cubicBezTo>
                    <a:lnTo>
                      <a:pt x="106" y="75"/>
                    </a:lnTo>
                    <a:close/>
                    <a:moveTo>
                      <a:pt x="106" y="53"/>
                    </a:moveTo>
                    <a:cubicBezTo>
                      <a:pt x="95" y="53"/>
                      <a:pt x="95" y="53"/>
                      <a:pt x="95" y="53"/>
                    </a:cubicBezTo>
                    <a:cubicBezTo>
                      <a:pt x="95" y="42"/>
                      <a:pt x="95" y="42"/>
                      <a:pt x="95" y="42"/>
                    </a:cubicBezTo>
                    <a:cubicBezTo>
                      <a:pt x="106" y="42"/>
                      <a:pt x="106" y="42"/>
                      <a:pt x="106" y="42"/>
                    </a:cubicBezTo>
                    <a:lnTo>
                      <a:pt x="106" y="53"/>
                    </a:lnTo>
                    <a:close/>
                    <a:moveTo>
                      <a:pt x="106" y="30"/>
                    </a:moveTo>
                    <a:cubicBezTo>
                      <a:pt x="95" y="30"/>
                      <a:pt x="95" y="30"/>
                      <a:pt x="95" y="30"/>
                    </a:cubicBezTo>
                    <a:cubicBezTo>
                      <a:pt x="95" y="19"/>
                      <a:pt x="95" y="19"/>
                      <a:pt x="95" y="19"/>
                    </a:cubicBezTo>
                    <a:cubicBezTo>
                      <a:pt x="106" y="19"/>
                      <a:pt x="106" y="19"/>
                      <a:pt x="106" y="19"/>
                    </a:cubicBezTo>
                    <a:lnTo>
                      <a:pt x="106" y="30"/>
                    </a:lnTo>
                    <a:close/>
                    <a:moveTo>
                      <a:pt x="130" y="75"/>
                    </a:moveTo>
                    <a:cubicBezTo>
                      <a:pt x="119" y="75"/>
                      <a:pt x="119" y="75"/>
                      <a:pt x="119" y="75"/>
                    </a:cubicBezTo>
                    <a:cubicBezTo>
                      <a:pt x="119" y="64"/>
                      <a:pt x="119" y="64"/>
                      <a:pt x="119" y="64"/>
                    </a:cubicBezTo>
                    <a:cubicBezTo>
                      <a:pt x="130" y="64"/>
                      <a:pt x="130" y="64"/>
                      <a:pt x="130" y="64"/>
                    </a:cubicBezTo>
                    <a:lnTo>
                      <a:pt x="130" y="75"/>
                    </a:lnTo>
                    <a:close/>
                    <a:moveTo>
                      <a:pt x="130" y="53"/>
                    </a:moveTo>
                    <a:cubicBezTo>
                      <a:pt x="119" y="53"/>
                      <a:pt x="119" y="53"/>
                      <a:pt x="119" y="53"/>
                    </a:cubicBezTo>
                    <a:cubicBezTo>
                      <a:pt x="119" y="42"/>
                      <a:pt x="119" y="42"/>
                      <a:pt x="119" y="42"/>
                    </a:cubicBezTo>
                    <a:cubicBezTo>
                      <a:pt x="130" y="42"/>
                      <a:pt x="130" y="42"/>
                      <a:pt x="130" y="42"/>
                    </a:cubicBezTo>
                    <a:lnTo>
                      <a:pt x="130" y="53"/>
                    </a:lnTo>
                    <a:close/>
                    <a:moveTo>
                      <a:pt x="130" y="30"/>
                    </a:moveTo>
                    <a:cubicBezTo>
                      <a:pt x="119" y="30"/>
                      <a:pt x="119" y="30"/>
                      <a:pt x="119" y="30"/>
                    </a:cubicBezTo>
                    <a:cubicBezTo>
                      <a:pt x="119" y="19"/>
                      <a:pt x="119" y="19"/>
                      <a:pt x="119" y="19"/>
                    </a:cubicBezTo>
                    <a:cubicBezTo>
                      <a:pt x="130" y="19"/>
                      <a:pt x="130" y="19"/>
                      <a:pt x="130" y="19"/>
                    </a:cubicBezTo>
                    <a:lnTo>
                      <a:pt x="130" y="30"/>
                    </a:lnTo>
                    <a:close/>
                    <a:moveTo>
                      <a:pt x="155" y="75"/>
                    </a:moveTo>
                    <a:cubicBezTo>
                      <a:pt x="144" y="75"/>
                      <a:pt x="144" y="75"/>
                      <a:pt x="144" y="75"/>
                    </a:cubicBezTo>
                    <a:cubicBezTo>
                      <a:pt x="144" y="64"/>
                      <a:pt x="144" y="64"/>
                      <a:pt x="144" y="64"/>
                    </a:cubicBezTo>
                    <a:cubicBezTo>
                      <a:pt x="155" y="64"/>
                      <a:pt x="155" y="64"/>
                      <a:pt x="155" y="64"/>
                    </a:cubicBezTo>
                    <a:lnTo>
                      <a:pt x="155" y="75"/>
                    </a:lnTo>
                    <a:close/>
                    <a:moveTo>
                      <a:pt x="155" y="53"/>
                    </a:moveTo>
                    <a:cubicBezTo>
                      <a:pt x="144" y="53"/>
                      <a:pt x="144" y="53"/>
                      <a:pt x="144" y="53"/>
                    </a:cubicBezTo>
                    <a:cubicBezTo>
                      <a:pt x="144" y="42"/>
                      <a:pt x="144" y="42"/>
                      <a:pt x="144" y="42"/>
                    </a:cubicBezTo>
                    <a:cubicBezTo>
                      <a:pt x="155" y="42"/>
                      <a:pt x="155" y="42"/>
                      <a:pt x="155" y="42"/>
                    </a:cubicBezTo>
                    <a:lnTo>
                      <a:pt x="155" y="53"/>
                    </a:lnTo>
                    <a:close/>
                    <a:moveTo>
                      <a:pt x="155" y="30"/>
                    </a:moveTo>
                    <a:cubicBezTo>
                      <a:pt x="144" y="30"/>
                      <a:pt x="144" y="30"/>
                      <a:pt x="144" y="30"/>
                    </a:cubicBezTo>
                    <a:cubicBezTo>
                      <a:pt x="144" y="19"/>
                      <a:pt x="144" y="19"/>
                      <a:pt x="144" y="19"/>
                    </a:cubicBezTo>
                    <a:cubicBezTo>
                      <a:pt x="155" y="19"/>
                      <a:pt x="155" y="19"/>
                      <a:pt x="155" y="19"/>
                    </a:cubicBezTo>
                    <a:lnTo>
                      <a:pt x="155" y="30"/>
                    </a:lnTo>
                    <a:close/>
                    <a:moveTo>
                      <a:pt x="179" y="75"/>
                    </a:moveTo>
                    <a:cubicBezTo>
                      <a:pt x="168" y="75"/>
                      <a:pt x="168" y="75"/>
                      <a:pt x="168" y="75"/>
                    </a:cubicBezTo>
                    <a:cubicBezTo>
                      <a:pt x="168" y="64"/>
                      <a:pt x="168" y="64"/>
                      <a:pt x="168" y="64"/>
                    </a:cubicBezTo>
                    <a:cubicBezTo>
                      <a:pt x="179" y="64"/>
                      <a:pt x="179" y="64"/>
                      <a:pt x="179" y="64"/>
                    </a:cubicBezTo>
                    <a:lnTo>
                      <a:pt x="179" y="75"/>
                    </a:lnTo>
                    <a:close/>
                    <a:moveTo>
                      <a:pt x="179" y="53"/>
                    </a:moveTo>
                    <a:cubicBezTo>
                      <a:pt x="168" y="53"/>
                      <a:pt x="168" y="53"/>
                      <a:pt x="168" y="53"/>
                    </a:cubicBezTo>
                    <a:cubicBezTo>
                      <a:pt x="168" y="42"/>
                      <a:pt x="168" y="42"/>
                      <a:pt x="168" y="42"/>
                    </a:cubicBezTo>
                    <a:cubicBezTo>
                      <a:pt x="179" y="42"/>
                      <a:pt x="179" y="42"/>
                      <a:pt x="179" y="42"/>
                    </a:cubicBezTo>
                    <a:lnTo>
                      <a:pt x="179" y="53"/>
                    </a:lnTo>
                    <a:close/>
                    <a:moveTo>
                      <a:pt x="179" y="30"/>
                    </a:moveTo>
                    <a:cubicBezTo>
                      <a:pt x="168" y="30"/>
                      <a:pt x="168" y="30"/>
                      <a:pt x="168" y="30"/>
                    </a:cubicBezTo>
                    <a:cubicBezTo>
                      <a:pt x="168" y="19"/>
                      <a:pt x="168" y="19"/>
                      <a:pt x="168" y="19"/>
                    </a:cubicBezTo>
                    <a:cubicBezTo>
                      <a:pt x="179" y="19"/>
                      <a:pt x="179" y="19"/>
                      <a:pt x="179" y="19"/>
                    </a:cubicBezTo>
                    <a:lnTo>
                      <a:pt x="179" y="30"/>
                    </a:lnTo>
                    <a:close/>
                    <a:moveTo>
                      <a:pt x="274" y="69"/>
                    </a:moveTo>
                    <a:cubicBezTo>
                      <a:pt x="262" y="69"/>
                      <a:pt x="252" y="59"/>
                      <a:pt x="252" y="47"/>
                    </a:cubicBezTo>
                    <a:cubicBezTo>
                      <a:pt x="252" y="35"/>
                      <a:pt x="262" y="25"/>
                      <a:pt x="274" y="25"/>
                    </a:cubicBezTo>
                    <a:cubicBezTo>
                      <a:pt x="286" y="25"/>
                      <a:pt x="296" y="35"/>
                      <a:pt x="296" y="47"/>
                    </a:cubicBezTo>
                    <a:cubicBezTo>
                      <a:pt x="296" y="59"/>
                      <a:pt x="286" y="69"/>
                      <a:pt x="274" y="69"/>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206">
                  <a:defRPr/>
                </a:pPr>
                <a:endParaRPr lang="en-US" sz="1765" kern="0">
                  <a:solidFill>
                    <a:srgbClr val="505050"/>
                  </a:solidFill>
                </a:endParaRPr>
              </a:p>
            </p:txBody>
          </p:sp>
          <p:sp>
            <p:nvSpPr>
              <p:cNvPr id="102" name="Freeform 14"/>
              <p:cNvSpPr>
                <a:spLocks noEditPoints="1"/>
              </p:cNvSpPr>
              <p:nvPr/>
            </p:nvSpPr>
            <p:spPr bwMode="auto">
              <a:xfrm>
                <a:off x="5500573" y="3177009"/>
                <a:ext cx="528127" cy="154094"/>
              </a:xfrm>
              <a:custGeom>
                <a:avLst/>
                <a:gdLst>
                  <a:gd name="T0" fmla="*/ 305 w 326"/>
                  <a:gd name="T1" fmla="*/ 0 h 95"/>
                  <a:gd name="T2" fmla="*/ 0 w 326"/>
                  <a:gd name="T3" fmla="*/ 21 h 95"/>
                  <a:gd name="T4" fmla="*/ 21 w 326"/>
                  <a:gd name="T5" fmla="*/ 95 h 95"/>
                  <a:gd name="T6" fmla="*/ 326 w 326"/>
                  <a:gd name="T7" fmla="*/ 73 h 95"/>
                  <a:gd name="T8" fmla="*/ 34 w 326"/>
                  <a:gd name="T9" fmla="*/ 74 h 95"/>
                  <a:gd name="T10" fmla="*/ 23 w 326"/>
                  <a:gd name="T11" fmla="*/ 63 h 95"/>
                  <a:gd name="T12" fmla="*/ 34 w 326"/>
                  <a:gd name="T13" fmla="*/ 74 h 95"/>
                  <a:gd name="T14" fmla="*/ 23 w 326"/>
                  <a:gd name="T15" fmla="*/ 52 h 95"/>
                  <a:gd name="T16" fmla="*/ 34 w 326"/>
                  <a:gd name="T17" fmla="*/ 41 h 95"/>
                  <a:gd name="T18" fmla="*/ 34 w 326"/>
                  <a:gd name="T19" fmla="*/ 30 h 95"/>
                  <a:gd name="T20" fmla="*/ 23 w 326"/>
                  <a:gd name="T21" fmla="*/ 18 h 95"/>
                  <a:gd name="T22" fmla="*/ 34 w 326"/>
                  <a:gd name="T23" fmla="*/ 30 h 95"/>
                  <a:gd name="T24" fmla="*/ 47 w 326"/>
                  <a:gd name="T25" fmla="*/ 74 h 95"/>
                  <a:gd name="T26" fmla="*/ 58 w 326"/>
                  <a:gd name="T27" fmla="*/ 63 h 95"/>
                  <a:gd name="T28" fmla="*/ 58 w 326"/>
                  <a:gd name="T29" fmla="*/ 52 h 95"/>
                  <a:gd name="T30" fmla="*/ 47 w 326"/>
                  <a:gd name="T31" fmla="*/ 41 h 95"/>
                  <a:gd name="T32" fmla="*/ 58 w 326"/>
                  <a:gd name="T33" fmla="*/ 52 h 95"/>
                  <a:gd name="T34" fmla="*/ 47 w 326"/>
                  <a:gd name="T35" fmla="*/ 30 h 95"/>
                  <a:gd name="T36" fmla="*/ 58 w 326"/>
                  <a:gd name="T37" fmla="*/ 18 h 95"/>
                  <a:gd name="T38" fmla="*/ 82 w 326"/>
                  <a:gd name="T39" fmla="*/ 74 h 95"/>
                  <a:gd name="T40" fmla="*/ 71 w 326"/>
                  <a:gd name="T41" fmla="*/ 63 h 95"/>
                  <a:gd name="T42" fmla="*/ 82 w 326"/>
                  <a:gd name="T43" fmla="*/ 74 h 95"/>
                  <a:gd name="T44" fmla="*/ 71 w 326"/>
                  <a:gd name="T45" fmla="*/ 52 h 95"/>
                  <a:gd name="T46" fmla="*/ 82 w 326"/>
                  <a:gd name="T47" fmla="*/ 41 h 95"/>
                  <a:gd name="T48" fmla="*/ 82 w 326"/>
                  <a:gd name="T49" fmla="*/ 30 h 95"/>
                  <a:gd name="T50" fmla="*/ 71 w 326"/>
                  <a:gd name="T51" fmla="*/ 18 h 95"/>
                  <a:gd name="T52" fmla="*/ 82 w 326"/>
                  <a:gd name="T53" fmla="*/ 30 h 95"/>
                  <a:gd name="T54" fmla="*/ 95 w 326"/>
                  <a:gd name="T55" fmla="*/ 74 h 95"/>
                  <a:gd name="T56" fmla="*/ 106 w 326"/>
                  <a:gd name="T57" fmla="*/ 63 h 95"/>
                  <a:gd name="T58" fmla="*/ 106 w 326"/>
                  <a:gd name="T59" fmla="*/ 52 h 95"/>
                  <a:gd name="T60" fmla="*/ 95 w 326"/>
                  <a:gd name="T61" fmla="*/ 41 h 95"/>
                  <a:gd name="T62" fmla="*/ 106 w 326"/>
                  <a:gd name="T63" fmla="*/ 52 h 95"/>
                  <a:gd name="T64" fmla="*/ 95 w 326"/>
                  <a:gd name="T65" fmla="*/ 30 h 95"/>
                  <a:gd name="T66" fmla="*/ 106 w 326"/>
                  <a:gd name="T67" fmla="*/ 18 h 95"/>
                  <a:gd name="T68" fmla="*/ 130 w 326"/>
                  <a:gd name="T69" fmla="*/ 74 h 95"/>
                  <a:gd name="T70" fmla="*/ 119 w 326"/>
                  <a:gd name="T71" fmla="*/ 63 h 95"/>
                  <a:gd name="T72" fmla="*/ 130 w 326"/>
                  <a:gd name="T73" fmla="*/ 74 h 95"/>
                  <a:gd name="T74" fmla="*/ 119 w 326"/>
                  <a:gd name="T75" fmla="*/ 52 h 95"/>
                  <a:gd name="T76" fmla="*/ 130 w 326"/>
                  <a:gd name="T77" fmla="*/ 41 h 95"/>
                  <a:gd name="T78" fmla="*/ 130 w 326"/>
                  <a:gd name="T79" fmla="*/ 30 h 95"/>
                  <a:gd name="T80" fmla="*/ 119 w 326"/>
                  <a:gd name="T81" fmla="*/ 18 h 95"/>
                  <a:gd name="T82" fmla="*/ 130 w 326"/>
                  <a:gd name="T83" fmla="*/ 30 h 95"/>
                  <a:gd name="T84" fmla="*/ 144 w 326"/>
                  <a:gd name="T85" fmla="*/ 74 h 95"/>
                  <a:gd name="T86" fmla="*/ 155 w 326"/>
                  <a:gd name="T87" fmla="*/ 63 h 95"/>
                  <a:gd name="T88" fmla="*/ 155 w 326"/>
                  <a:gd name="T89" fmla="*/ 52 h 95"/>
                  <a:gd name="T90" fmla="*/ 144 w 326"/>
                  <a:gd name="T91" fmla="*/ 41 h 95"/>
                  <a:gd name="T92" fmla="*/ 155 w 326"/>
                  <a:gd name="T93" fmla="*/ 52 h 95"/>
                  <a:gd name="T94" fmla="*/ 144 w 326"/>
                  <a:gd name="T95" fmla="*/ 30 h 95"/>
                  <a:gd name="T96" fmla="*/ 155 w 326"/>
                  <a:gd name="T97" fmla="*/ 18 h 95"/>
                  <a:gd name="T98" fmla="*/ 179 w 326"/>
                  <a:gd name="T99" fmla="*/ 74 h 95"/>
                  <a:gd name="T100" fmla="*/ 168 w 326"/>
                  <a:gd name="T101" fmla="*/ 63 h 95"/>
                  <a:gd name="T102" fmla="*/ 179 w 326"/>
                  <a:gd name="T103" fmla="*/ 74 h 95"/>
                  <a:gd name="T104" fmla="*/ 168 w 326"/>
                  <a:gd name="T105" fmla="*/ 52 h 95"/>
                  <a:gd name="T106" fmla="*/ 179 w 326"/>
                  <a:gd name="T107" fmla="*/ 41 h 95"/>
                  <a:gd name="T108" fmla="*/ 179 w 326"/>
                  <a:gd name="T109" fmla="*/ 30 h 95"/>
                  <a:gd name="T110" fmla="*/ 168 w 326"/>
                  <a:gd name="T111" fmla="*/ 18 h 95"/>
                  <a:gd name="T112" fmla="*/ 179 w 326"/>
                  <a:gd name="T113" fmla="*/ 30 h 95"/>
                  <a:gd name="T114" fmla="*/ 252 w 326"/>
                  <a:gd name="T115" fmla="*/ 46 h 95"/>
                  <a:gd name="T116" fmla="*/ 296 w 326"/>
                  <a:gd name="T117" fmla="*/ 46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26" h="95">
                    <a:moveTo>
                      <a:pt x="326" y="21"/>
                    </a:moveTo>
                    <a:cubicBezTo>
                      <a:pt x="326" y="9"/>
                      <a:pt x="317" y="0"/>
                      <a:pt x="305" y="0"/>
                    </a:cubicBezTo>
                    <a:cubicBezTo>
                      <a:pt x="21" y="0"/>
                      <a:pt x="21" y="0"/>
                      <a:pt x="21" y="0"/>
                    </a:cubicBezTo>
                    <a:cubicBezTo>
                      <a:pt x="9" y="0"/>
                      <a:pt x="0" y="9"/>
                      <a:pt x="0" y="21"/>
                    </a:cubicBezTo>
                    <a:cubicBezTo>
                      <a:pt x="0" y="73"/>
                      <a:pt x="0" y="73"/>
                      <a:pt x="0" y="73"/>
                    </a:cubicBezTo>
                    <a:cubicBezTo>
                      <a:pt x="0" y="85"/>
                      <a:pt x="9" y="95"/>
                      <a:pt x="21" y="95"/>
                    </a:cubicBezTo>
                    <a:cubicBezTo>
                      <a:pt x="305" y="95"/>
                      <a:pt x="305" y="95"/>
                      <a:pt x="305" y="95"/>
                    </a:cubicBezTo>
                    <a:cubicBezTo>
                      <a:pt x="317" y="95"/>
                      <a:pt x="326" y="85"/>
                      <a:pt x="326" y="73"/>
                    </a:cubicBezTo>
                    <a:lnTo>
                      <a:pt x="326" y="21"/>
                    </a:lnTo>
                    <a:close/>
                    <a:moveTo>
                      <a:pt x="34" y="74"/>
                    </a:moveTo>
                    <a:cubicBezTo>
                      <a:pt x="23" y="74"/>
                      <a:pt x="23" y="74"/>
                      <a:pt x="23" y="74"/>
                    </a:cubicBezTo>
                    <a:cubicBezTo>
                      <a:pt x="23" y="63"/>
                      <a:pt x="23" y="63"/>
                      <a:pt x="23" y="63"/>
                    </a:cubicBezTo>
                    <a:cubicBezTo>
                      <a:pt x="34" y="63"/>
                      <a:pt x="34" y="63"/>
                      <a:pt x="34" y="63"/>
                    </a:cubicBezTo>
                    <a:lnTo>
                      <a:pt x="34" y="74"/>
                    </a:lnTo>
                    <a:close/>
                    <a:moveTo>
                      <a:pt x="34" y="52"/>
                    </a:moveTo>
                    <a:cubicBezTo>
                      <a:pt x="23" y="52"/>
                      <a:pt x="23" y="52"/>
                      <a:pt x="23" y="52"/>
                    </a:cubicBezTo>
                    <a:cubicBezTo>
                      <a:pt x="23" y="41"/>
                      <a:pt x="23" y="41"/>
                      <a:pt x="23" y="41"/>
                    </a:cubicBezTo>
                    <a:cubicBezTo>
                      <a:pt x="34" y="41"/>
                      <a:pt x="34" y="41"/>
                      <a:pt x="34" y="41"/>
                    </a:cubicBezTo>
                    <a:lnTo>
                      <a:pt x="34" y="52"/>
                    </a:lnTo>
                    <a:close/>
                    <a:moveTo>
                      <a:pt x="34" y="30"/>
                    </a:moveTo>
                    <a:cubicBezTo>
                      <a:pt x="23" y="30"/>
                      <a:pt x="23" y="30"/>
                      <a:pt x="23" y="30"/>
                    </a:cubicBezTo>
                    <a:cubicBezTo>
                      <a:pt x="23" y="18"/>
                      <a:pt x="23" y="18"/>
                      <a:pt x="23" y="18"/>
                    </a:cubicBezTo>
                    <a:cubicBezTo>
                      <a:pt x="34" y="18"/>
                      <a:pt x="34" y="18"/>
                      <a:pt x="34" y="18"/>
                    </a:cubicBezTo>
                    <a:lnTo>
                      <a:pt x="34" y="30"/>
                    </a:lnTo>
                    <a:close/>
                    <a:moveTo>
                      <a:pt x="58" y="74"/>
                    </a:moveTo>
                    <a:cubicBezTo>
                      <a:pt x="47" y="74"/>
                      <a:pt x="47" y="74"/>
                      <a:pt x="47" y="74"/>
                    </a:cubicBezTo>
                    <a:cubicBezTo>
                      <a:pt x="47" y="63"/>
                      <a:pt x="47" y="63"/>
                      <a:pt x="47" y="63"/>
                    </a:cubicBezTo>
                    <a:cubicBezTo>
                      <a:pt x="58" y="63"/>
                      <a:pt x="58" y="63"/>
                      <a:pt x="58" y="63"/>
                    </a:cubicBezTo>
                    <a:lnTo>
                      <a:pt x="58" y="74"/>
                    </a:lnTo>
                    <a:close/>
                    <a:moveTo>
                      <a:pt x="58" y="52"/>
                    </a:moveTo>
                    <a:cubicBezTo>
                      <a:pt x="47" y="52"/>
                      <a:pt x="47" y="52"/>
                      <a:pt x="47" y="52"/>
                    </a:cubicBezTo>
                    <a:cubicBezTo>
                      <a:pt x="47" y="41"/>
                      <a:pt x="47" y="41"/>
                      <a:pt x="47" y="41"/>
                    </a:cubicBezTo>
                    <a:cubicBezTo>
                      <a:pt x="58" y="41"/>
                      <a:pt x="58" y="41"/>
                      <a:pt x="58" y="41"/>
                    </a:cubicBezTo>
                    <a:lnTo>
                      <a:pt x="58" y="52"/>
                    </a:lnTo>
                    <a:close/>
                    <a:moveTo>
                      <a:pt x="58" y="30"/>
                    </a:moveTo>
                    <a:cubicBezTo>
                      <a:pt x="47" y="30"/>
                      <a:pt x="47" y="30"/>
                      <a:pt x="47" y="30"/>
                    </a:cubicBezTo>
                    <a:cubicBezTo>
                      <a:pt x="47" y="18"/>
                      <a:pt x="47" y="18"/>
                      <a:pt x="47" y="18"/>
                    </a:cubicBezTo>
                    <a:cubicBezTo>
                      <a:pt x="58" y="18"/>
                      <a:pt x="58" y="18"/>
                      <a:pt x="58" y="18"/>
                    </a:cubicBezTo>
                    <a:lnTo>
                      <a:pt x="58" y="30"/>
                    </a:lnTo>
                    <a:close/>
                    <a:moveTo>
                      <a:pt x="82" y="74"/>
                    </a:moveTo>
                    <a:cubicBezTo>
                      <a:pt x="71" y="74"/>
                      <a:pt x="71" y="74"/>
                      <a:pt x="71" y="74"/>
                    </a:cubicBezTo>
                    <a:cubicBezTo>
                      <a:pt x="71" y="63"/>
                      <a:pt x="71" y="63"/>
                      <a:pt x="71" y="63"/>
                    </a:cubicBezTo>
                    <a:cubicBezTo>
                      <a:pt x="82" y="63"/>
                      <a:pt x="82" y="63"/>
                      <a:pt x="82" y="63"/>
                    </a:cubicBezTo>
                    <a:lnTo>
                      <a:pt x="82" y="74"/>
                    </a:lnTo>
                    <a:close/>
                    <a:moveTo>
                      <a:pt x="82" y="52"/>
                    </a:moveTo>
                    <a:cubicBezTo>
                      <a:pt x="71" y="52"/>
                      <a:pt x="71" y="52"/>
                      <a:pt x="71" y="52"/>
                    </a:cubicBezTo>
                    <a:cubicBezTo>
                      <a:pt x="71" y="41"/>
                      <a:pt x="71" y="41"/>
                      <a:pt x="71" y="41"/>
                    </a:cubicBezTo>
                    <a:cubicBezTo>
                      <a:pt x="82" y="41"/>
                      <a:pt x="82" y="41"/>
                      <a:pt x="82" y="41"/>
                    </a:cubicBezTo>
                    <a:lnTo>
                      <a:pt x="82" y="52"/>
                    </a:lnTo>
                    <a:close/>
                    <a:moveTo>
                      <a:pt x="82" y="30"/>
                    </a:moveTo>
                    <a:cubicBezTo>
                      <a:pt x="71" y="30"/>
                      <a:pt x="71" y="30"/>
                      <a:pt x="71" y="30"/>
                    </a:cubicBezTo>
                    <a:cubicBezTo>
                      <a:pt x="71" y="18"/>
                      <a:pt x="71" y="18"/>
                      <a:pt x="71" y="18"/>
                    </a:cubicBezTo>
                    <a:cubicBezTo>
                      <a:pt x="82" y="18"/>
                      <a:pt x="82" y="18"/>
                      <a:pt x="82" y="18"/>
                    </a:cubicBezTo>
                    <a:lnTo>
                      <a:pt x="82" y="30"/>
                    </a:lnTo>
                    <a:close/>
                    <a:moveTo>
                      <a:pt x="106" y="74"/>
                    </a:moveTo>
                    <a:cubicBezTo>
                      <a:pt x="95" y="74"/>
                      <a:pt x="95" y="74"/>
                      <a:pt x="95" y="74"/>
                    </a:cubicBezTo>
                    <a:cubicBezTo>
                      <a:pt x="95" y="63"/>
                      <a:pt x="95" y="63"/>
                      <a:pt x="95" y="63"/>
                    </a:cubicBezTo>
                    <a:cubicBezTo>
                      <a:pt x="106" y="63"/>
                      <a:pt x="106" y="63"/>
                      <a:pt x="106" y="63"/>
                    </a:cubicBezTo>
                    <a:lnTo>
                      <a:pt x="106" y="74"/>
                    </a:lnTo>
                    <a:close/>
                    <a:moveTo>
                      <a:pt x="106" y="52"/>
                    </a:moveTo>
                    <a:cubicBezTo>
                      <a:pt x="95" y="52"/>
                      <a:pt x="95" y="52"/>
                      <a:pt x="95" y="52"/>
                    </a:cubicBezTo>
                    <a:cubicBezTo>
                      <a:pt x="95" y="41"/>
                      <a:pt x="95" y="41"/>
                      <a:pt x="95" y="41"/>
                    </a:cubicBezTo>
                    <a:cubicBezTo>
                      <a:pt x="106" y="41"/>
                      <a:pt x="106" y="41"/>
                      <a:pt x="106" y="41"/>
                    </a:cubicBezTo>
                    <a:lnTo>
                      <a:pt x="106" y="52"/>
                    </a:lnTo>
                    <a:close/>
                    <a:moveTo>
                      <a:pt x="106" y="30"/>
                    </a:moveTo>
                    <a:cubicBezTo>
                      <a:pt x="95" y="30"/>
                      <a:pt x="95" y="30"/>
                      <a:pt x="95" y="30"/>
                    </a:cubicBezTo>
                    <a:cubicBezTo>
                      <a:pt x="95" y="18"/>
                      <a:pt x="95" y="18"/>
                      <a:pt x="95" y="18"/>
                    </a:cubicBezTo>
                    <a:cubicBezTo>
                      <a:pt x="106" y="18"/>
                      <a:pt x="106" y="18"/>
                      <a:pt x="106" y="18"/>
                    </a:cubicBezTo>
                    <a:lnTo>
                      <a:pt x="106" y="30"/>
                    </a:lnTo>
                    <a:close/>
                    <a:moveTo>
                      <a:pt x="130" y="74"/>
                    </a:moveTo>
                    <a:cubicBezTo>
                      <a:pt x="119" y="74"/>
                      <a:pt x="119" y="74"/>
                      <a:pt x="119" y="74"/>
                    </a:cubicBezTo>
                    <a:cubicBezTo>
                      <a:pt x="119" y="63"/>
                      <a:pt x="119" y="63"/>
                      <a:pt x="119" y="63"/>
                    </a:cubicBezTo>
                    <a:cubicBezTo>
                      <a:pt x="130" y="63"/>
                      <a:pt x="130" y="63"/>
                      <a:pt x="130" y="63"/>
                    </a:cubicBezTo>
                    <a:lnTo>
                      <a:pt x="130" y="74"/>
                    </a:lnTo>
                    <a:close/>
                    <a:moveTo>
                      <a:pt x="130" y="52"/>
                    </a:moveTo>
                    <a:cubicBezTo>
                      <a:pt x="119" y="52"/>
                      <a:pt x="119" y="52"/>
                      <a:pt x="119" y="52"/>
                    </a:cubicBezTo>
                    <a:cubicBezTo>
                      <a:pt x="119" y="41"/>
                      <a:pt x="119" y="41"/>
                      <a:pt x="119" y="41"/>
                    </a:cubicBezTo>
                    <a:cubicBezTo>
                      <a:pt x="130" y="41"/>
                      <a:pt x="130" y="41"/>
                      <a:pt x="130" y="41"/>
                    </a:cubicBezTo>
                    <a:lnTo>
                      <a:pt x="130" y="52"/>
                    </a:lnTo>
                    <a:close/>
                    <a:moveTo>
                      <a:pt x="130" y="30"/>
                    </a:moveTo>
                    <a:cubicBezTo>
                      <a:pt x="119" y="30"/>
                      <a:pt x="119" y="30"/>
                      <a:pt x="119" y="30"/>
                    </a:cubicBezTo>
                    <a:cubicBezTo>
                      <a:pt x="119" y="18"/>
                      <a:pt x="119" y="18"/>
                      <a:pt x="119" y="18"/>
                    </a:cubicBezTo>
                    <a:cubicBezTo>
                      <a:pt x="130" y="18"/>
                      <a:pt x="130" y="18"/>
                      <a:pt x="130" y="18"/>
                    </a:cubicBezTo>
                    <a:lnTo>
                      <a:pt x="130" y="30"/>
                    </a:lnTo>
                    <a:close/>
                    <a:moveTo>
                      <a:pt x="155" y="74"/>
                    </a:moveTo>
                    <a:cubicBezTo>
                      <a:pt x="144" y="74"/>
                      <a:pt x="144" y="74"/>
                      <a:pt x="144" y="74"/>
                    </a:cubicBezTo>
                    <a:cubicBezTo>
                      <a:pt x="144" y="63"/>
                      <a:pt x="144" y="63"/>
                      <a:pt x="144" y="63"/>
                    </a:cubicBezTo>
                    <a:cubicBezTo>
                      <a:pt x="155" y="63"/>
                      <a:pt x="155" y="63"/>
                      <a:pt x="155" y="63"/>
                    </a:cubicBezTo>
                    <a:lnTo>
                      <a:pt x="155" y="74"/>
                    </a:lnTo>
                    <a:close/>
                    <a:moveTo>
                      <a:pt x="155" y="52"/>
                    </a:moveTo>
                    <a:cubicBezTo>
                      <a:pt x="144" y="52"/>
                      <a:pt x="144" y="52"/>
                      <a:pt x="144" y="52"/>
                    </a:cubicBezTo>
                    <a:cubicBezTo>
                      <a:pt x="144" y="41"/>
                      <a:pt x="144" y="41"/>
                      <a:pt x="144" y="41"/>
                    </a:cubicBezTo>
                    <a:cubicBezTo>
                      <a:pt x="155" y="41"/>
                      <a:pt x="155" y="41"/>
                      <a:pt x="155" y="41"/>
                    </a:cubicBezTo>
                    <a:lnTo>
                      <a:pt x="155" y="52"/>
                    </a:lnTo>
                    <a:close/>
                    <a:moveTo>
                      <a:pt x="155" y="30"/>
                    </a:moveTo>
                    <a:cubicBezTo>
                      <a:pt x="144" y="30"/>
                      <a:pt x="144" y="30"/>
                      <a:pt x="144" y="30"/>
                    </a:cubicBezTo>
                    <a:cubicBezTo>
                      <a:pt x="144" y="18"/>
                      <a:pt x="144" y="18"/>
                      <a:pt x="144" y="18"/>
                    </a:cubicBezTo>
                    <a:cubicBezTo>
                      <a:pt x="155" y="18"/>
                      <a:pt x="155" y="18"/>
                      <a:pt x="155" y="18"/>
                    </a:cubicBezTo>
                    <a:lnTo>
                      <a:pt x="155" y="30"/>
                    </a:lnTo>
                    <a:close/>
                    <a:moveTo>
                      <a:pt x="179" y="74"/>
                    </a:moveTo>
                    <a:cubicBezTo>
                      <a:pt x="168" y="74"/>
                      <a:pt x="168" y="74"/>
                      <a:pt x="168" y="74"/>
                    </a:cubicBezTo>
                    <a:cubicBezTo>
                      <a:pt x="168" y="63"/>
                      <a:pt x="168" y="63"/>
                      <a:pt x="168" y="63"/>
                    </a:cubicBezTo>
                    <a:cubicBezTo>
                      <a:pt x="179" y="63"/>
                      <a:pt x="179" y="63"/>
                      <a:pt x="179" y="63"/>
                    </a:cubicBezTo>
                    <a:lnTo>
                      <a:pt x="179" y="74"/>
                    </a:lnTo>
                    <a:close/>
                    <a:moveTo>
                      <a:pt x="179" y="52"/>
                    </a:moveTo>
                    <a:cubicBezTo>
                      <a:pt x="168" y="52"/>
                      <a:pt x="168" y="52"/>
                      <a:pt x="168" y="52"/>
                    </a:cubicBezTo>
                    <a:cubicBezTo>
                      <a:pt x="168" y="41"/>
                      <a:pt x="168" y="41"/>
                      <a:pt x="168" y="41"/>
                    </a:cubicBezTo>
                    <a:cubicBezTo>
                      <a:pt x="179" y="41"/>
                      <a:pt x="179" y="41"/>
                      <a:pt x="179" y="41"/>
                    </a:cubicBezTo>
                    <a:lnTo>
                      <a:pt x="179" y="52"/>
                    </a:lnTo>
                    <a:close/>
                    <a:moveTo>
                      <a:pt x="179" y="30"/>
                    </a:moveTo>
                    <a:cubicBezTo>
                      <a:pt x="168" y="30"/>
                      <a:pt x="168" y="30"/>
                      <a:pt x="168" y="30"/>
                    </a:cubicBezTo>
                    <a:cubicBezTo>
                      <a:pt x="168" y="18"/>
                      <a:pt x="168" y="18"/>
                      <a:pt x="168" y="18"/>
                    </a:cubicBezTo>
                    <a:cubicBezTo>
                      <a:pt x="179" y="18"/>
                      <a:pt x="179" y="18"/>
                      <a:pt x="179" y="18"/>
                    </a:cubicBezTo>
                    <a:lnTo>
                      <a:pt x="179" y="30"/>
                    </a:lnTo>
                    <a:close/>
                    <a:moveTo>
                      <a:pt x="274" y="68"/>
                    </a:moveTo>
                    <a:cubicBezTo>
                      <a:pt x="262" y="68"/>
                      <a:pt x="252" y="58"/>
                      <a:pt x="252" y="46"/>
                    </a:cubicBezTo>
                    <a:cubicBezTo>
                      <a:pt x="252" y="34"/>
                      <a:pt x="262" y="24"/>
                      <a:pt x="274" y="24"/>
                    </a:cubicBezTo>
                    <a:cubicBezTo>
                      <a:pt x="286" y="24"/>
                      <a:pt x="296" y="34"/>
                      <a:pt x="296" y="46"/>
                    </a:cubicBezTo>
                    <a:cubicBezTo>
                      <a:pt x="296" y="58"/>
                      <a:pt x="286" y="68"/>
                      <a:pt x="274" y="6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206">
                  <a:defRPr/>
                </a:pPr>
                <a:endParaRPr lang="en-US" sz="1765" kern="0">
                  <a:solidFill>
                    <a:srgbClr val="505050"/>
                  </a:solidFill>
                </a:endParaRPr>
              </a:p>
            </p:txBody>
          </p:sp>
        </p:grpSp>
      </p:grpSp>
      <p:grpSp>
        <p:nvGrpSpPr>
          <p:cNvPr id="4" name="Group 3"/>
          <p:cNvGrpSpPr/>
          <p:nvPr/>
        </p:nvGrpSpPr>
        <p:grpSpPr>
          <a:xfrm>
            <a:off x="7176308" y="1207977"/>
            <a:ext cx="2482797" cy="4628609"/>
            <a:chOff x="7320208" y="1231703"/>
            <a:chExt cx="2532582" cy="4721422"/>
          </a:xfrm>
        </p:grpSpPr>
        <p:sp>
          <p:nvSpPr>
            <p:cNvPr id="83" name="Rectangle 82"/>
            <p:cNvSpPr/>
            <p:nvPr/>
          </p:nvSpPr>
          <p:spPr bwMode="auto">
            <a:xfrm>
              <a:off x="7320208" y="1231703"/>
              <a:ext cx="2532582" cy="4721422"/>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ea typeface="Segoe UI" pitchFamily="34" charset="0"/>
                <a:cs typeface="Segoe UI" pitchFamily="34" charset="0"/>
              </a:endParaRPr>
            </a:p>
          </p:txBody>
        </p:sp>
        <p:sp>
          <p:nvSpPr>
            <p:cNvPr id="91" name="Rectangle 90"/>
            <p:cNvSpPr/>
            <p:nvPr/>
          </p:nvSpPr>
          <p:spPr bwMode="auto">
            <a:xfrm>
              <a:off x="7320208" y="3955473"/>
              <a:ext cx="2532582" cy="84512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896386">
                <a:lnSpc>
                  <a:spcPct val="90000"/>
                </a:lnSpc>
                <a:spcAft>
                  <a:spcPts val="600"/>
                </a:spcAft>
                <a:defRPr/>
              </a:pPr>
              <a:r>
                <a:rPr lang="en-US" sz="1961" kern="0">
                  <a:gradFill>
                    <a:gsLst>
                      <a:gs pos="0">
                        <a:schemeClr val="bg2"/>
                      </a:gs>
                      <a:gs pos="100000">
                        <a:schemeClr val="bg2"/>
                      </a:gs>
                    </a:gsLst>
                    <a:lin ang="5400000" scaled="0"/>
                  </a:gradFill>
                  <a:latin typeface="Segoe UI Semibold" panose="020B0702040204020203" pitchFamily="34" charset="0"/>
                  <a:cs typeface="Segoe UI Semibold" panose="020B0702040204020203" pitchFamily="34" charset="0"/>
                </a:rPr>
                <a:t>Cloud </a:t>
              </a:r>
              <a:br>
                <a:rPr lang="en-US" sz="1961" kern="0">
                  <a:gradFill>
                    <a:gsLst>
                      <a:gs pos="0">
                        <a:schemeClr val="bg2"/>
                      </a:gs>
                      <a:gs pos="100000">
                        <a:schemeClr val="bg2"/>
                      </a:gs>
                    </a:gsLst>
                    <a:lin ang="5400000" scaled="0"/>
                  </a:gradFill>
                  <a:latin typeface="Segoe UI Semibold" panose="020B0702040204020203" pitchFamily="34" charset="0"/>
                  <a:cs typeface="Segoe UI Semibold" panose="020B0702040204020203" pitchFamily="34" charset="0"/>
                </a:rPr>
              </a:br>
              <a:r>
                <a:rPr lang="en-US" sz="1961" kern="0">
                  <a:gradFill>
                    <a:gsLst>
                      <a:gs pos="0">
                        <a:schemeClr val="bg2"/>
                      </a:gs>
                      <a:gs pos="100000">
                        <a:schemeClr val="bg2"/>
                      </a:gs>
                    </a:gsLst>
                    <a:lin ang="5400000" scaled="0"/>
                  </a:gradFill>
                  <a:latin typeface="Segoe UI Semibold" panose="020B0702040204020203" pitchFamily="34" charset="0"/>
                  <a:cs typeface="Segoe UI Semibold" panose="020B0702040204020203" pitchFamily="34" charset="0"/>
                </a:rPr>
                <a:t>Infrastructure</a:t>
              </a:r>
            </a:p>
          </p:txBody>
        </p:sp>
        <p:sp>
          <p:nvSpPr>
            <p:cNvPr id="87" name="Oval 86"/>
            <p:cNvSpPr/>
            <p:nvPr/>
          </p:nvSpPr>
          <p:spPr bwMode="auto">
            <a:xfrm>
              <a:off x="7676869" y="1790662"/>
              <a:ext cx="1819260" cy="1819260"/>
            </a:xfrm>
            <a:prstGeom prst="ellipse">
              <a:avLst/>
            </a:prstGeom>
            <a:solidFill>
              <a:schemeClr val="bg2"/>
            </a:solidFill>
            <a:ln w="984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6" name="Freeform 9"/>
            <p:cNvSpPr>
              <a:spLocks noChangeAspect="1"/>
            </p:cNvSpPr>
            <p:nvPr/>
          </p:nvSpPr>
          <p:spPr bwMode="auto">
            <a:xfrm>
              <a:off x="8024863" y="2389236"/>
              <a:ext cx="1123273" cy="622113"/>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chemeClr val="tx1"/>
            </a:solidFill>
            <a:ln w="31750">
              <a:noFill/>
            </a:ln>
          </p:spPr>
          <p:txBody>
            <a:bodyPr vert="horz" wrap="square" lIns="87854" tIns="43928" rIns="87854" bIns="43928" numCol="1" anchor="t" anchorCtr="0" compatLnSpc="1">
              <a:prstTxWarp prst="textNoShape">
                <a:avLst/>
              </a:prstTxWarp>
            </a:bodyPr>
            <a:lstStyle/>
            <a:p>
              <a:pPr defTabSz="896009">
                <a:defRPr/>
              </a:pPr>
              <a:endParaRPr lang="en-US" sz="1728" kern="0">
                <a:solidFill>
                  <a:srgbClr val="505050"/>
                </a:solidFill>
              </a:endParaRPr>
            </a:p>
          </p:txBody>
        </p:sp>
      </p:grpSp>
      <p:grpSp>
        <p:nvGrpSpPr>
          <p:cNvPr id="5" name="Group 4"/>
          <p:cNvGrpSpPr/>
          <p:nvPr/>
        </p:nvGrpSpPr>
        <p:grpSpPr>
          <a:xfrm>
            <a:off x="9709204" y="1207977"/>
            <a:ext cx="2482797" cy="4628609"/>
            <a:chOff x="9903893" y="1231703"/>
            <a:chExt cx="2532582" cy="4721422"/>
          </a:xfrm>
        </p:grpSpPr>
        <p:sp>
          <p:nvSpPr>
            <p:cNvPr id="84" name="Rectangle 83"/>
            <p:cNvSpPr/>
            <p:nvPr/>
          </p:nvSpPr>
          <p:spPr bwMode="auto">
            <a:xfrm>
              <a:off x="9903893" y="1231703"/>
              <a:ext cx="2532582" cy="472142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89642" bIns="448212" numCol="1" spcCol="0" rtlCol="0" fromWordArt="0" anchor="b" anchorCtr="0" forceAA="0" compatLnSpc="1">
              <a:prstTxWarp prst="textNoShape">
                <a:avLst/>
              </a:prstTxWarp>
              <a:noAutofit/>
            </a:bodyPr>
            <a:lstStyle/>
            <a:p>
              <a:pPr defTabSz="896386" fontAlgn="base">
                <a:lnSpc>
                  <a:spcPct val="90000"/>
                </a:lnSpc>
                <a:spcBef>
                  <a:spcPct val="0"/>
                </a:spcBef>
                <a:spcAft>
                  <a:spcPts val="600"/>
                </a:spcAft>
                <a:defRPr/>
              </a:pPr>
              <a:br>
                <a:rPr lang="en-US" sz="1765" kern="0">
                  <a:gradFill>
                    <a:gsLst>
                      <a:gs pos="0">
                        <a:schemeClr val="bg2"/>
                      </a:gs>
                      <a:gs pos="100000">
                        <a:schemeClr val="bg2"/>
                      </a:gs>
                    </a:gsLst>
                    <a:lin ang="5400000" scaled="0"/>
                  </a:gradFill>
                  <a:cs typeface="Segoe UI Semibold" panose="020B0702040204020203" pitchFamily="34" charset="0"/>
                </a:rPr>
              </a:br>
              <a:endParaRPr lang="en-US" sz="1765" kern="0">
                <a:gradFill>
                  <a:gsLst>
                    <a:gs pos="0">
                      <a:schemeClr val="bg2"/>
                    </a:gs>
                    <a:gs pos="100000">
                      <a:schemeClr val="bg2"/>
                    </a:gs>
                  </a:gsLst>
                  <a:lin ang="5400000" scaled="0"/>
                </a:gradFill>
                <a:cs typeface="Segoe UI Semibold" panose="020B0702040204020203" pitchFamily="34" charset="0"/>
              </a:endParaRPr>
            </a:p>
          </p:txBody>
        </p:sp>
        <p:sp>
          <p:nvSpPr>
            <p:cNvPr id="92" name="Rectangle 91"/>
            <p:cNvSpPr/>
            <p:nvPr/>
          </p:nvSpPr>
          <p:spPr bwMode="auto">
            <a:xfrm>
              <a:off x="9903893" y="3955473"/>
              <a:ext cx="2532582" cy="836977"/>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896386">
                <a:lnSpc>
                  <a:spcPct val="90000"/>
                </a:lnSpc>
                <a:spcAft>
                  <a:spcPts val="600"/>
                </a:spcAft>
                <a:defRPr/>
              </a:pPr>
              <a:r>
                <a:rPr lang="en-US" sz="1961" kern="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Born in </a:t>
              </a:r>
              <a:br>
                <a:rPr lang="en-US" sz="1961" kern="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br>
              <a:r>
                <a:rPr lang="en-US" sz="1961" kern="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the Cloud </a:t>
              </a:r>
            </a:p>
          </p:txBody>
        </p:sp>
        <p:sp>
          <p:nvSpPr>
            <p:cNvPr id="88" name="Oval 87"/>
            <p:cNvSpPr/>
            <p:nvPr/>
          </p:nvSpPr>
          <p:spPr bwMode="auto">
            <a:xfrm>
              <a:off x="10260554" y="1790662"/>
              <a:ext cx="1819260" cy="1819260"/>
            </a:xfrm>
            <a:prstGeom prst="ellipse">
              <a:avLst/>
            </a:prstGeom>
            <a:solidFill>
              <a:schemeClr val="tx1"/>
            </a:solidFill>
            <a:ln w="984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7" name="Freeform 9"/>
            <p:cNvSpPr>
              <a:spLocks noChangeAspect="1"/>
            </p:cNvSpPr>
            <p:nvPr/>
          </p:nvSpPr>
          <p:spPr bwMode="auto">
            <a:xfrm>
              <a:off x="10608548" y="2389236"/>
              <a:ext cx="1123273" cy="622113"/>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chemeClr val="bg2"/>
            </a:solidFill>
            <a:ln w="31750">
              <a:noFill/>
            </a:ln>
          </p:spPr>
          <p:txBody>
            <a:bodyPr vert="horz" wrap="square" lIns="87854" tIns="43928" rIns="87854" bIns="43928" numCol="1" anchor="t" anchorCtr="0" compatLnSpc="1">
              <a:prstTxWarp prst="textNoShape">
                <a:avLst/>
              </a:prstTxWarp>
            </a:bodyPr>
            <a:lstStyle/>
            <a:p>
              <a:pPr defTabSz="896009">
                <a:defRPr/>
              </a:pPr>
              <a:endParaRPr lang="en-US" sz="1728" kern="0">
                <a:solidFill>
                  <a:srgbClr val="505050"/>
                </a:solidFill>
              </a:endParaRPr>
            </a:p>
          </p:txBody>
        </p:sp>
        <p:sp>
          <p:nvSpPr>
            <p:cNvPr id="115" name="Freeform 14"/>
            <p:cNvSpPr>
              <a:spLocks noEditPoints="1"/>
            </p:cNvSpPr>
            <p:nvPr/>
          </p:nvSpPr>
          <p:spPr bwMode="auto">
            <a:xfrm>
              <a:off x="11004192" y="2579687"/>
              <a:ext cx="331984" cy="329451"/>
            </a:xfrm>
            <a:custGeom>
              <a:avLst/>
              <a:gdLst>
                <a:gd name="T0" fmla="*/ 910 w 1856"/>
                <a:gd name="T1" fmla="*/ 1264 h 1836"/>
                <a:gd name="T2" fmla="*/ 819 w 1856"/>
                <a:gd name="T3" fmla="*/ 1493 h 1836"/>
                <a:gd name="T4" fmla="*/ 723 w 1856"/>
                <a:gd name="T5" fmla="*/ 1721 h 1836"/>
                <a:gd name="T6" fmla="*/ 295 w 1856"/>
                <a:gd name="T7" fmla="*/ 1782 h 1836"/>
                <a:gd name="T8" fmla="*/ 295 w 1856"/>
                <a:gd name="T9" fmla="*/ 1739 h 1836"/>
                <a:gd name="T10" fmla="*/ 536 w 1856"/>
                <a:gd name="T11" fmla="*/ 1595 h 1836"/>
                <a:gd name="T12" fmla="*/ 482 w 1856"/>
                <a:gd name="T13" fmla="*/ 1390 h 1836"/>
                <a:gd name="T14" fmla="*/ 392 w 1856"/>
                <a:gd name="T15" fmla="*/ 1360 h 1836"/>
                <a:gd name="T16" fmla="*/ 126 w 1856"/>
                <a:gd name="T17" fmla="*/ 1499 h 1836"/>
                <a:gd name="T18" fmla="*/ 235 w 1856"/>
                <a:gd name="T19" fmla="*/ 1216 h 1836"/>
                <a:gd name="T20" fmla="*/ 452 w 1856"/>
                <a:gd name="T21" fmla="*/ 1119 h 1836"/>
                <a:gd name="T22" fmla="*/ 464 w 1856"/>
                <a:gd name="T23" fmla="*/ 1119 h 1836"/>
                <a:gd name="T24" fmla="*/ 639 w 1856"/>
                <a:gd name="T25" fmla="*/ 1071 h 1836"/>
                <a:gd name="T26" fmla="*/ 681 w 1856"/>
                <a:gd name="T27" fmla="*/ 1035 h 1836"/>
                <a:gd name="T28" fmla="*/ 976 w 1856"/>
                <a:gd name="T29" fmla="*/ 734 h 1836"/>
                <a:gd name="T30" fmla="*/ 795 w 1856"/>
                <a:gd name="T31" fmla="*/ 566 h 1836"/>
                <a:gd name="T32" fmla="*/ 572 w 1856"/>
                <a:gd name="T33" fmla="*/ 776 h 1836"/>
                <a:gd name="T34" fmla="*/ 741 w 1856"/>
                <a:gd name="T35" fmla="*/ 975 h 1836"/>
                <a:gd name="T36" fmla="*/ 1579 w 1856"/>
                <a:gd name="T37" fmla="*/ 1818 h 1836"/>
                <a:gd name="T38" fmla="*/ 1820 w 1856"/>
                <a:gd name="T39" fmla="*/ 1613 h 1836"/>
                <a:gd name="T40" fmla="*/ 1820 w 1856"/>
                <a:gd name="T41" fmla="*/ 1577 h 1836"/>
                <a:gd name="T42" fmla="*/ 1211 w 1856"/>
                <a:gd name="T43" fmla="*/ 969 h 1836"/>
                <a:gd name="T44" fmla="*/ 1814 w 1856"/>
                <a:gd name="T45" fmla="*/ 421 h 1836"/>
                <a:gd name="T46" fmla="*/ 1573 w 1856"/>
                <a:gd name="T47" fmla="*/ 560 h 1836"/>
                <a:gd name="T48" fmla="*/ 1446 w 1856"/>
                <a:gd name="T49" fmla="*/ 475 h 1836"/>
                <a:gd name="T50" fmla="*/ 1440 w 1856"/>
                <a:gd name="T51" fmla="*/ 319 h 1836"/>
                <a:gd name="T52" fmla="*/ 1687 w 1856"/>
                <a:gd name="T53" fmla="*/ 156 h 1836"/>
                <a:gd name="T54" fmla="*/ 1308 w 1856"/>
                <a:gd name="T55" fmla="*/ 150 h 1836"/>
                <a:gd name="T56" fmla="*/ 1151 w 1856"/>
                <a:gd name="T57" fmla="*/ 427 h 1836"/>
                <a:gd name="T58" fmla="*/ 1097 w 1856"/>
                <a:gd name="T59" fmla="*/ 614 h 1836"/>
                <a:gd name="T60" fmla="*/ 1266 w 1856"/>
                <a:gd name="T61" fmla="*/ 909 h 1836"/>
                <a:gd name="T62" fmla="*/ 1501 w 1856"/>
                <a:gd name="T63" fmla="*/ 800 h 1836"/>
                <a:gd name="T64" fmla="*/ 1519 w 1856"/>
                <a:gd name="T65" fmla="*/ 800 h 1836"/>
                <a:gd name="T66" fmla="*/ 1663 w 1856"/>
                <a:gd name="T67" fmla="*/ 758 h 1836"/>
                <a:gd name="T68" fmla="*/ 1856 w 1856"/>
                <a:gd name="T69" fmla="*/ 451 h 1836"/>
                <a:gd name="T70" fmla="*/ 313 w 1856"/>
                <a:gd name="T71" fmla="*/ 879 h 1836"/>
                <a:gd name="T72" fmla="*/ 862 w 1856"/>
                <a:gd name="T73" fmla="*/ 349 h 1836"/>
                <a:gd name="T74" fmla="*/ 862 w 1856"/>
                <a:gd name="T75" fmla="*/ 271 h 1836"/>
                <a:gd name="T76" fmla="*/ 566 w 1856"/>
                <a:gd name="T77" fmla="*/ 0 h 1836"/>
                <a:gd name="T78" fmla="*/ 12 w 1856"/>
                <a:gd name="T79" fmla="*/ 524 h 1836"/>
                <a:gd name="T80" fmla="*/ 12 w 1856"/>
                <a:gd name="T81" fmla="*/ 602 h 1836"/>
                <a:gd name="T82" fmla="*/ 313 w 1856"/>
                <a:gd name="T83" fmla="*/ 879 h 18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856" h="1836">
                  <a:moveTo>
                    <a:pt x="681" y="1035"/>
                  </a:moveTo>
                  <a:cubicBezTo>
                    <a:pt x="910" y="1264"/>
                    <a:pt x="910" y="1264"/>
                    <a:pt x="910" y="1264"/>
                  </a:cubicBezTo>
                  <a:cubicBezTo>
                    <a:pt x="868" y="1306"/>
                    <a:pt x="868" y="1306"/>
                    <a:pt x="868" y="1306"/>
                  </a:cubicBezTo>
                  <a:cubicBezTo>
                    <a:pt x="825" y="1348"/>
                    <a:pt x="819" y="1420"/>
                    <a:pt x="819" y="1493"/>
                  </a:cubicBezTo>
                  <a:cubicBezTo>
                    <a:pt x="819" y="1493"/>
                    <a:pt x="819" y="1493"/>
                    <a:pt x="819" y="1493"/>
                  </a:cubicBezTo>
                  <a:cubicBezTo>
                    <a:pt x="819" y="1577"/>
                    <a:pt x="783" y="1661"/>
                    <a:pt x="723" y="1721"/>
                  </a:cubicBezTo>
                  <a:cubicBezTo>
                    <a:pt x="705" y="1739"/>
                    <a:pt x="687" y="1758"/>
                    <a:pt x="657" y="1776"/>
                  </a:cubicBezTo>
                  <a:cubicBezTo>
                    <a:pt x="554" y="1836"/>
                    <a:pt x="410" y="1836"/>
                    <a:pt x="295" y="1782"/>
                  </a:cubicBezTo>
                  <a:cubicBezTo>
                    <a:pt x="289" y="1782"/>
                    <a:pt x="283" y="1770"/>
                    <a:pt x="283" y="1764"/>
                  </a:cubicBezTo>
                  <a:cubicBezTo>
                    <a:pt x="277" y="1751"/>
                    <a:pt x="283" y="1739"/>
                    <a:pt x="295" y="1739"/>
                  </a:cubicBezTo>
                  <a:cubicBezTo>
                    <a:pt x="530" y="1601"/>
                    <a:pt x="530" y="1601"/>
                    <a:pt x="530" y="1601"/>
                  </a:cubicBezTo>
                  <a:cubicBezTo>
                    <a:pt x="530" y="1601"/>
                    <a:pt x="536" y="1601"/>
                    <a:pt x="536" y="1595"/>
                  </a:cubicBezTo>
                  <a:cubicBezTo>
                    <a:pt x="554" y="1577"/>
                    <a:pt x="578" y="1547"/>
                    <a:pt x="524" y="1445"/>
                  </a:cubicBezTo>
                  <a:cubicBezTo>
                    <a:pt x="512" y="1420"/>
                    <a:pt x="494" y="1402"/>
                    <a:pt x="482" y="1390"/>
                  </a:cubicBezTo>
                  <a:cubicBezTo>
                    <a:pt x="440" y="1348"/>
                    <a:pt x="410" y="1354"/>
                    <a:pt x="398" y="1360"/>
                  </a:cubicBezTo>
                  <a:cubicBezTo>
                    <a:pt x="392" y="1360"/>
                    <a:pt x="392" y="1360"/>
                    <a:pt x="392" y="1360"/>
                  </a:cubicBezTo>
                  <a:cubicBezTo>
                    <a:pt x="156" y="1499"/>
                    <a:pt x="156" y="1499"/>
                    <a:pt x="156" y="1499"/>
                  </a:cubicBezTo>
                  <a:cubicBezTo>
                    <a:pt x="144" y="1499"/>
                    <a:pt x="132" y="1499"/>
                    <a:pt x="126" y="1499"/>
                  </a:cubicBezTo>
                  <a:cubicBezTo>
                    <a:pt x="120" y="1493"/>
                    <a:pt x="114" y="1481"/>
                    <a:pt x="114" y="1469"/>
                  </a:cubicBezTo>
                  <a:cubicBezTo>
                    <a:pt x="120" y="1378"/>
                    <a:pt x="168" y="1288"/>
                    <a:pt x="235" y="1216"/>
                  </a:cubicBezTo>
                  <a:cubicBezTo>
                    <a:pt x="253" y="1198"/>
                    <a:pt x="283" y="1180"/>
                    <a:pt x="307" y="1162"/>
                  </a:cubicBezTo>
                  <a:cubicBezTo>
                    <a:pt x="349" y="1137"/>
                    <a:pt x="398" y="1125"/>
                    <a:pt x="452" y="1119"/>
                  </a:cubicBezTo>
                  <a:cubicBezTo>
                    <a:pt x="446" y="1119"/>
                    <a:pt x="446" y="1119"/>
                    <a:pt x="446" y="1119"/>
                  </a:cubicBezTo>
                  <a:cubicBezTo>
                    <a:pt x="452" y="1119"/>
                    <a:pt x="458" y="1119"/>
                    <a:pt x="464" y="1119"/>
                  </a:cubicBezTo>
                  <a:cubicBezTo>
                    <a:pt x="464" y="1119"/>
                    <a:pt x="464" y="1119"/>
                    <a:pt x="470" y="1119"/>
                  </a:cubicBezTo>
                  <a:cubicBezTo>
                    <a:pt x="536" y="1119"/>
                    <a:pt x="602" y="1113"/>
                    <a:pt x="639" y="1071"/>
                  </a:cubicBezTo>
                  <a:cubicBezTo>
                    <a:pt x="681" y="1035"/>
                    <a:pt x="681" y="1035"/>
                    <a:pt x="681" y="1035"/>
                  </a:cubicBezTo>
                  <a:cubicBezTo>
                    <a:pt x="681" y="1035"/>
                    <a:pt x="681" y="1035"/>
                    <a:pt x="681" y="1035"/>
                  </a:cubicBezTo>
                  <a:close/>
                  <a:moveTo>
                    <a:pt x="1211" y="969"/>
                  </a:moveTo>
                  <a:cubicBezTo>
                    <a:pt x="976" y="734"/>
                    <a:pt x="976" y="734"/>
                    <a:pt x="976" y="734"/>
                  </a:cubicBezTo>
                  <a:cubicBezTo>
                    <a:pt x="813" y="572"/>
                    <a:pt x="813" y="572"/>
                    <a:pt x="813" y="572"/>
                  </a:cubicBezTo>
                  <a:cubicBezTo>
                    <a:pt x="807" y="566"/>
                    <a:pt x="801" y="566"/>
                    <a:pt x="795" y="566"/>
                  </a:cubicBezTo>
                  <a:cubicBezTo>
                    <a:pt x="789" y="566"/>
                    <a:pt x="783" y="566"/>
                    <a:pt x="777" y="572"/>
                  </a:cubicBezTo>
                  <a:cubicBezTo>
                    <a:pt x="572" y="776"/>
                    <a:pt x="572" y="776"/>
                    <a:pt x="572" y="776"/>
                  </a:cubicBezTo>
                  <a:cubicBezTo>
                    <a:pt x="566" y="782"/>
                    <a:pt x="566" y="800"/>
                    <a:pt x="572" y="812"/>
                  </a:cubicBezTo>
                  <a:cubicBezTo>
                    <a:pt x="741" y="975"/>
                    <a:pt x="741" y="975"/>
                    <a:pt x="741" y="975"/>
                  </a:cubicBezTo>
                  <a:cubicBezTo>
                    <a:pt x="970" y="1204"/>
                    <a:pt x="970" y="1204"/>
                    <a:pt x="970" y="1204"/>
                  </a:cubicBezTo>
                  <a:cubicBezTo>
                    <a:pt x="1579" y="1818"/>
                    <a:pt x="1579" y="1818"/>
                    <a:pt x="1579" y="1818"/>
                  </a:cubicBezTo>
                  <a:cubicBezTo>
                    <a:pt x="1591" y="1824"/>
                    <a:pt x="1603" y="1824"/>
                    <a:pt x="1615" y="1818"/>
                  </a:cubicBezTo>
                  <a:cubicBezTo>
                    <a:pt x="1820" y="1613"/>
                    <a:pt x="1820" y="1613"/>
                    <a:pt x="1820" y="1613"/>
                  </a:cubicBezTo>
                  <a:cubicBezTo>
                    <a:pt x="1826" y="1607"/>
                    <a:pt x="1826" y="1601"/>
                    <a:pt x="1826" y="1595"/>
                  </a:cubicBezTo>
                  <a:cubicBezTo>
                    <a:pt x="1826" y="1589"/>
                    <a:pt x="1826" y="1583"/>
                    <a:pt x="1820" y="1577"/>
                  </a:cubicBezTo>
                  <a:cubicBezTo>
                    <a:pt x="1211" y="969"/>
                    <a:pt x="1211" y="969"/>
                    <a:pt x="1211" y="969"/>
                  </a:cubicBezTo>
                  <a:cubicBezTo>
                    <a:pt x="1211" y="969"/>
                    <a:pt x="1211" y="969"/>
                    <a:pt x="1211" y="969"/>
                  </a:cubicBezTo>
                  <a:close/>
                  <a:moveTo>
                    <a:pt x="1844" y="421"/>
                  </a:moveTo>
                  <a:cubicBezTo>
                    <a:pt x="1832" y="421"/>
                    <a:pt x="1826" y="421"/>
                    <a:pt x="1814" y="421"/>
                  </a:cubicBezTo>
                  <a:cubicBezTo>
                    <a:pt x="1579" y="560"/>
                    <a:pt x="1579" y="560"/>
                    <a:pt x="1579" y="560"/>
                  </a:cubicBezTo>
                  <a:cubicBezTo>
                    <a:pt x="1579" y="560"/>
                    <a:pt x="1579" y="560"/>
                    <a:pt x="1573" y="560"/>
                  </a:cubicBezTo>
                  <a:cubicBezTo>
                    <a:pt x="1561" y="566"/>
                    <a:pt x="1531" y="572"/>
                    <a:pt x="1488" y="530"/>
                  </a:cubicBezTo>
                  <a:cubicBezTo>
                    <a:pt x="1470" y="517"/>
                    <a:pt x="1458" y="499"/>
                    <a:pt x="1446" y="475"/>
                  </a:cubicBezTo>
                  <a:cubicBezTo>
                    <a:pt x="1386" y="373"/>
                    <a:pt x="1416" y="343"/>
                    <a:pt x="1428" y="325"/>
                  </a:cubicBezTo>
                  <a:cubicBezTo>
                    <a:pt x="1434" y="319"/>
                    <a:pt x="1440" y="319"/>
                    <a:pt x="1440" y="319"/>
                  </a:cubicBezTo>
                  <a:cubicBezTo>
                    <a:pt x="1675" y="180"/>
                    <a:pt x="1675" y="180"/>
                    <a:pt x="1675" y="180"/>
                  </a:cubicBezTo>
                  <a:cubicBezTo>
                    <a:pt x="1687" y="180"/>
                    <a:pt x="1687" y="168"/>
                    <a:pt x="1687" y="156"/>
                  </a:cubicBezTo>
                  <a:cubicBezTo>
                    <a:pt x="1687" y="150"/>
                    <a:pt x="1681" y="138"/>
                    <a:pt x="1675" y="138"/>
                  </a:cubicBezTo>
                  <a:cubicBezTo>
                    <a:pt x="1561" y="84"/>
                    <a:pt x="1416" y="84"/>
                    <a:pt x="1308" y="150"/>
                  </a:cubicBezTo>
                  <a:cubicBezTo>
                    <a:pt x="1284" y="162"/>
                    <a:pt x="1266" y="180"/>
                    <a:pt x="1241" y="198"/>
                  </a:cubicBezTo>
                  <a:cubicBezTo>
                    <a:pt x="1181" y="259"/>
                    <a:pt x="1151" y="343"/>
                    <a:pt x="1151" y="427"/>
                  </a:cubicBezTo>
                  <a:cubicBezTo>
                    <a:pt x="1145" y="427"/>
                    <a:pt x="1145" y="427"/>
                    <a:pt x="1145" y="427"/>
                  </a:cubicBezTo>
                  <a:cubicBezTo>
                    <a:pt x="1151" y="499"/>
                    <a:pt x="1145" y="572"/>
                    <a:pt x="1097" y="614"/>
                  </a:cubicBezTo>
                  <a:cubicBezTo>
                    <a:pt x="1036" y="680"/>
                    <a:pt x="1036" y="680"/>
                    <a:pt x="1036" y="680"/>
                  </a:cubicBezTo>
                  <a:cubicBezTo>
                    <a:pt x="1266" y="909"/>
                    <a:pt x="1266" y="909"/>
                    <a:pt x="1266" y="909"/>
                  </a:cubicBezTo>
                  <a:cubicBezTo>
                    <a:pt x="1332" y="849"/>
                    <a:pt x="1332" y="849"/>
                    <a:pt x="1332" y="849"/>
                  </a:cubicBezTo>
                  <a:cubicBezTo>
                    <a:pt x="1368" y="806"/>
                    <a:pt x="1434" y="800"/>
                    <a:pt x="1501" y="800"/>
                  </a:cubicBezTo>
                  <a:cubicBezTo>
                    <a:pt x="1507" y="800"/>
                    <a:pt x="1507" y="800"/>
                    <a:pt x="1507" y="800"/>
                  </a:cubicBezTo>
                  <a:cubicBezTo>
                    <a:pt x="1513" y="800"/>
                    <a:pt x="1519" y="800"/>
                    <a:pt x="1519" y="800"/>
                  </a:cubicBezTo>
                  <a:cubicBezTo>
                    <a:pt x="1519" y="800"/>
                    <a:pt x="1519" y="800"/>
                    <a:pt x="1519" y="800"/>
                  </a:cubicBezTo>
                  <a:cubicBezTo>
                    <a:pt x="1567" y="794"/>
                    <a:pt x="1615" y="782"/>
                    <a:pt x="1663" y="758"/>
                  </a:cubicBezTo>
                  <a:cubicBezTo>
                    <a:pt x="1687" y="740"/>
                    <a:pt x="1712" y="722"/>
                    <a:pt x="1736" y="704"/>
                  </a:cubicBezTo>
                  <a:cubicBezTo>
                    <a:pt x="1802" y="638"/>
                    <a:pt x="1844" y="542"/>
                    <a:pt x="1856" y="451"/>
                  </a:cubicBezTo>
                  <a:cubicBezTo>
                    <a:pt x="1856" y="439"/>
                    <a:pt x="1850" y="427"/>
                    <a:pt x="1844" y="421"/>
                  </a:cubicBezTo>
                  <a:close/>
                  <a:moveTo>
                    <a:pt x="313" y="879"/>
                  </a:moveTo>
                  <a:cubicBezTo>
                    <a:pt x="325" y="879"/>
                    <a:pt x="343" y="873"/>
                    <a:pt x="349" y="861"/>
                  </a:cubicBezTo>
                  <a:cubicBezTo>
                    <a:pt x="862" y="349"/>
                    <a:pt x="862" y="349"/>
                    <a:pt x="862" y="349"/>
                  </a:cubicBezTo>
                  <a:cubicBezTo>
                    <a:pt x="874" y="343"/>
                    <a:pt x="880" y="325"/>
                    <a:pt x="880" y="313"/>
                  </a:cubicBezTo>
                  <a:cubicBezTo>
                    <a:pt x="880" y="295"/>
                    <a:pt x="874" y="283"/>
                    <a:pt x="862" y="271"/>
                  </a:cubicBezTo>
                  <a:cubicBezTo>
                    <a:pt x="602" y="12"/>
                    <a:pt x="602" y="12"/>
                    <a:pt x="602" y="12"/>
                  </a:cubicBezTo>
                  <a:cubicBezTo>
                    <a:pt x="590" y="6"/>
                    <a:pt x="578" y="0"/>
                    <a:pt x="566" y="0"/>
                  </a:cubicBezTo>
                  <a:cubicBezTo>
                    <a:pt x="548" y="0"/>
                    <a:pt x="536" y="6"/>
                    <a:pt x="524" y="12"/>
                  </a:cubicBezTo>
                  <a:cubicBezTo>
                    <a:pt x="12" y="524"/>
                    <a:pt x="12" y="524"/>
                    <a:pt x="12" y="524"/>
                  </a:cubicBezTo>
                  <a:cubicBezTo>
                    <a:pt x="6" y="535"/>
                    <a:pt x="0" y="548"/>
                    <a:pt x="0" y="560"/>
                  </a:cubicBezTo>
                  <a:cubicBezTo>
                    <a:pt x="0" y="578"/>
                    <a:pt x="6" y="590"/>
                    <a:pt x="12" y="602"/>
                  </a:cubicBezTo>
                  <a:cubicBezTo>
                    <a:pt x="277" y="861"/>
                    <a:pt x="277" y="861"/>
                    <a:pt x="277" y="861"/>
                  </a:cubicBezTo>
                  <a:cubicBezTo>
                    <a:pt x="283" y="873"/>
                    <a:pt x="301" y="879"/>
                    <a:pt x="313" y="879"/>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grpSp>
      <p:sp>
        <p:nvSpPr>
          <p:cNvPr id="14" name="Rectangle 13"/>
          <p:cNvSpPr/>
          <p:nvPr/>
        </p:nvSpPr>
        <p:spPr bwMode="auto">
          <a:xfrm>
            <a:off x="-23109" y="1207977"/>
            <a:ext cx="2083533" cy="4628609"/>
          </a:xfrm>
          <a:prstGeom prst="rect">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2" tIns="143428" rIns="179285" bIns="143428" numCol="1" spcCol="0" rtlCol="0" fromWordArt="0" anchor="t" anchorCtr="0" forceAA="0" compatLnSpc="1">
            <a:prstTxWarp prst="textNoShape">
              <a:avLst/>
            </a:prstTxWarp>
            <a:noAutofit/>
          </a:bodyPr>
          <a:lstStyle/>
          <a:p>
            <a:pPr defTabSz="932293" fontAlgn="base">
              <a:lnSpc>
                <a:spcPct val="90000"/>
              </a:lnSpc>
              <a:spcBef>
                <a:spcPct val="0"/>
              </a:spcBef>
              <a:spcAft>
                <a:spcPts val="588"/>
              </a:spcAft>
              <a:defRPr/>
            </a:pPr>
            <a:endParaRPr lang="en-US" sz="1568" kern="0">
              <a:gradFill>
                <a:gsLst>
                  <a:gs pos="2917">
                    <a:schemeClr val="tx1"/>
                  </a:gs>
                  <a:gs pos="100000">
                    <a:schemeClr val="tx1"/>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cxnSp>
        <p:nvCxnSpPr>
          <p:cNvPr id="58" name="Straight Connector 57"/>
          <p:cNvCxnSpPr/>
          <p:nvPr/>
        </p:nvCxnSpPr>
        <p:spPr>
          <a:xfrm flipH="1">
            <a:off x="-809769" y="5855069"/>
            <a:ext cx="11790976" cy="0"/>
          </a:xfrm>
          <a:prstGeom prst="line">
            <a:avLst/>
          </a:prstGeom>
          <a:noFill/>
          <a:ln w="34925" cap="flat" cmpd="sng" algn="ctr">
            <a:solidFill>
              <a:srgbClr val="F2F2F2"/>
            </a:solidFill>
            <a:prstDash val="solid"/>
            <a:headEnd type="none"/>
            <a:tailEnd type="none"/>
          </a:ln>
          <a:effectLst/>
        </p:spPr>
      </p:cxnSp>
      <p:sp>
        <p:nvSpPr>
          <p:cNvPr id="75" name="Rectangle 74"/>
          <p:cNvSpPr/>
          <p:nvPr/>
        </p:nvSpPr>
        <p:spPr>
          <a:xfrm>
            <a:off x="9928678" y="6191005"/>
            <a:ext cx="2043849" cy="334916"/>
          </a:xfrm>
          <a:prstGeom prst="rect">
            <a:avLst/>
          </a:prstGeom>
        </p:spPr>
        <p:txBody>
          <a:bodyPr wrap="none">
            <a:noAutofit/>
          </a:bodyPr>
          <a:lstStyle/>
          <a:p>
            <a:pPr algn="ctr" defTabSz="914102" fontAlgn="base">
              <a:lnSpc>
                <a:spcPct val="90000"/>
              </a:lnSpc>
              <a:spcBef>
                <a:spcPts val="588"/>
              </a:spcBef>
              <a:spcAft>
                <a:spcPct val="0"/>
              </a:spcAft>
              <a:defRPr/>
            </a:pPr>
            <a:r>
              <a:rPr lang="en-US" sz="2157" kern="0">
                <a:gradFill>
                  <a:gsLst>
                    <a:gs pos="55752">
                      <a:srgbClr val="0078D7"/>
                    </a:gs>
                    <a:gs pos="26000">
                      <a:srgbClr val="0078D7"/>
                    </a:gs>
                  </a:gsLst>
                  <a:lin ang="5400000" scaled="1"/>
                </a:gradFill>
              </a:rPr>
              <a:t>2016</a:t>
            </a:r>
          </a:p>
        </p:txBody>
      </p:sp>
      <p:grpSp>
        <p:nvGrpSpPr>
          <p:cNvPr id="65" name="Group 64"/>
          <p:cNvGrpSpPr/>
          <p:nvPr/>
        </p:nvGrpSpPr>
        <p:grpSpPr>
          <a:xfrm>
            <a:off x="-20750" y="5576061"/>
            <a:ext cx="11230181" cy="616586"/>
            <a:chOff x="-21167" y="6199440"/>
            <a:chExt cx="11455370" cy="628950"/>
          </a:xfrm>
        </p:grpSpPr>
        <p:cxnSp>
          <p:nvCxnSpPr>
            <p:cNvPr id="66" name="Straight Arrow Connector 65"/>
            <p:cNvCxnSpPr/>
            <p:nvPr/>
          </p:nvCxnSpPr>
          <p:spPr>
            <a:xfrm>
              <a:off x="-21167" y="6528252"/>
              <a:ext cx="11148346" cy="0"/>
            </a:xfrm>
            <a:prstGeom prst="straightConnector1">
              <a:avLst/>
            </a:prstGeom>
            <a:noFill/>
            <a:ln w="50800" cap="flat" cmpd="sng" algn="ctr">
              <a:solidFill>
                <a:schemeClr val="tx2"/>
              </a:solidFill>
              <a:prstDash val="solid"/>
              <a:headEnd type="none"/>
              <a:tailEnd type="none" w="lg" len="lg"/>
            </a:ln>
            <a:effectLst/>
          </p:spPr>
        </p:cxnSp>
        <p:grpSp>
          <p:nvGrpSpPr>
            <p:cNvPr id="67" name="Group 66"/>
            <p:cNvGrpSpPr/>
            <p:nvPr/>
          </p:nvGrpSpPr>
          <p:grpSpPr>
            <a:xfrm>
              <a:off x="10805249" y="6199440"/>
              <a:ext cx="628954" cy="628950"/>
              <a:chOff x="10700074" y="6143896"/>
              <a:chExt cx="740051" cy="740048"/>
            </a:xfrm>
          </p:grpSpPr>
          <p:sp>
            <p:nvSpPr>
              <p:cNvPr id="68" name="Oval 67"/>
              <p:cNvSpPr/>
              <p:nvPr/>
            </p:nvSpPr>
            <p:spPr bwMode="auto">
              <a:xfrm>
                <a:off x="10700074" y="6143896"/>
                <a:ext cx="740051" cy="740048"/>
              </a:xfrm>
              <a:prstGeom prst="ellipse">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ea typeface="Segoe UI" pitchFamily="34" charset="0"/>
                  <a:cs typeface="Segoe UI" pitchFamily="34" charset="0"/>
                </a:endParaRPr>
              </a:p>
            </p:txBody>
          </p:sp>
          <p:sp>
            <p:nvSpPr>
              <p:cNvPr id="69" name="Oval 68"/>
              <p:cNvSpPr/>
              <p:nvPr/>
            </p:nvSpPr>
            <p:spPr bwMode="auto">
              <a:xfrm>
                <a:off x="10757740" y="6200289"/>
                <a:ext cx="630935" cy="630936"/>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ea typeface="Segoe UI" pitchFamily="34" charset="0"/>
                  <a:cs typeface="Segoe UI" pitchFamily="34" charset="0"/>
                </a:endParaRPr>
              </a:p>
            </p:txBody>
          </p:sp>
          <p:sp>
            <p:nvSpPr>
              <p:cNvPr id="70" name="Freeform 99"/>
              <p:cNvSpPr>
                <a:spLocks/>
              </p:cNvSpPr>
              <p:nvPr/>
            </p:nvSpPr>
            <p:spPr bwMode="auto">
              <a:xfrm>
                <a:off x="10886939" y="6379256"/>
                <a:ext cx="372540" cy="273004"/>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rgbClr val="F2F2F2"/>
              </a:solidFill>
              <a:ln>
                <a:noFill/>
              </a:ln>
              <a:extLst/>
            </p:spPr>
            <p:txBody>
              <a:bodyPr vert="horz" wrap="square" lIns="89642" tIns="44821" rIns="89642" bIns="44821" numCol="1" anchor="t" anchorCtr="0" compatLnSpc="1">
                <a:prstTxWarp prst="textNoShape">
                  <a:avLst/>
                </a:prstTxWarp>
              </a:bodyPr>
              <a:lstStyle/>
              <a:p>
                <a:pPr defTabSz="896350">
                  <a:defRPr/>
                </a:pPr>
                <a:endParaRPr lang="en-US" sz="1765" kern="0">
                  <a:solidFill>
                    <a:srgbClr val="FFFFFF"/>
                  </a:solidFill>
                </a:endParaRPr>
              </a:p>
            </p:txBody>
          </p:sp>
        </p:grpSp>
      </p:grpSp>
      <p:sp>
        <p:nvSpPr>
          <p:cNvPr id="60" name="Oval 59"/>
          <p:cNvSpPr/>
          <p:nvPr/>
        </p:nvSpPr>
        <p:spPr bwMode="auto">
          <a:xfrm>
            <a:off x="5758397" y="5791988"/>
            <a:ext cx="252832" cy="252832"/>
          </a:xfrm>
          <a:prstGeom prst="ellipse">
            <a:avLst/>
          </a:prstGeom>
          <a:solidFill>
            <a:schemeClr val="accent3"/>
          </a:solidFill>
          <a:ln w="34925">
            <a:solidFill>
              <a:srgbClr val="F2F2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ea typeface="Segoe UI" pitchFamily="34" charset="0"/>
              <a:cs typeface="Segoe UI" pitchFamily="34" charset="0"/>
            </a:endParaRPr>
          </a:p>
        </p:txBody>
      </p:sp>
      <p:sp>
        <p:nvSpPr>
          <p:cNvPr id="61" name="Oval 60"/>
          <p:cNvSpPr/>
          <p:nvPr/>
        </p:nvSpPr>
        <p:spPr bwMode="auto">
          <a:xfrm>
            <a:off x="3225503" y="5791988"/>
            <a:ext cx="252832" cy="252832"/>
          </a:xfrm>
          <a:prstGeom prst="ellipse">
            <a:avLst/>
          </a:prstGeom>
          <a:solidFill>
            <a:schemeClr val="accent3"/>
          </a:solidFill>
          <a:ln w="34925">
            <a:solidFill>
              <a:srgbClr val="F2F2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ea typeface="Segoe UI" pitchFamily="34" charset="0"/>
              <a:cs typeface="Segoe UI" pitchFamily="34" charset="0"/>
            </a:endParaRPr>
          </a:p>
        </p:txBody>
      </p:sp>
      <p:sp>
        <p:nvSpPr>
          <p:cNvPr id="64" name="Oval 63"/>
          <p:cNvSpPr/>
          <p:nvPr/>
        </p:nvSpPr>
        <p:spPr bwMode="auto">
          <a:xfrm>
            <a:off x="8291291" y="5791988"/>
            <a:ext cx="252832" cy="252832"/>
          </a:xfrm>
          <a:prstGeom prst="ellipse">
            <a:avLst/>
          </a:prstGeom>
          <a:solidFill>
            <a:schemeClr val="accent3"/>
          </a:solidFill>
          <a:ln w="34925">
            <a:solidFill>
              <a:srgbClr val="F2F2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ea typeface="Segoe UI" pitchFamily="34" charset="0"/>
              <a:cs typeface="Segoe UI" pitchFamily="34" charset="0"/>
            </a:endParaRPr>
          </a:p>
        </p:txBody>
      </p:sp>
      <p:sp>
        <p:nvSpPr>
          <p:cNvPr id="71" name="Rectangle 70"/>
          <p:cNvSpPr/>
          <p:nvPr/>
        </p:nvSpPr>
        <p:spPr>
          <a:xfrm>
            <a:off x="4862888" y="6191005"/>
            <a:ext cx="2043849" cy="334916"/>
          </a:xfrm>
          <a:prstGeom prst="rect">
            <a:avLst/>
          </a:prstGeom>
        </p:spPr>
        <p:txBody>
          <a:bodyPr wrap="none">
            <a:noAutofit/>
          </a:bodyPr>
          <a:lstStyle/>
          <a:p>
            <a:pPr algn="ctr" defTabSz="914102" fontAlgn="base">
              <a:lnSpc>
                <a:spcPct val="90000"/>
              </a:lnSpc>
              <a:spcBef>
                <a:spcPts val="588"/>
              </a:spcBef>
              <a:spcAft>
                <a:spcPct val="0"/>
              </a:spcAft>
              <a:defRPr/>
            </a:pPr>
            <a:r>
              <a:rPr lang="en-US" sz="2157" kern="0">
                <a:gradFill>
                  <a:gsLst>
                    <a:gs pos="55752">
                      <a:srgbClr val="0078D7"/>
                    </a:gs>
                    <a:gs pos="26000">
                      <a:srgbClr val="0078D7"/>
                    </a:gs>
                  </a:gsLst>
                  <a:lin ang="5400000" scaled="1"/>
                </a:gradFill>
              </a:rPr>
              <a:t>2000</a:t>
            </a:r>
          </a:p>
        </p:txBody>
      </p:sp>
      <p:sp>
        <p:nvSpPr>
          <p:cNvPr id="73" name="Rectangle 72"/>
          <p:cNvSpPr/>
          <p:nvPr/>
        </p:nvSpPr>
        <p:spPr>
          <a:xfrm>
            <a:off x="2329994" y="6191005"/>
            <a:ext cx="2043849" cy="334916"/>
          </a:xfrm>
          <a:prstGeom prst="rect">
            <a:avLst/>
          </a:prstGeom>
        </p:spPr>
        <p:txBody>
          <a:bodyPr wrap="none">
            <a:noAutofit/>
          </a:bodyPr>
          <a:lstStyle/>
          <a:p>
            <a:pPr algn="ctr" defTabSz="914102" fontAlgn="base">
              <a:lnSpc>
                <a:spcPct val="90000"/>
              </a:lnSpc>
              <a:spcBef>
                <a:spcPts val="588"/>
              </a:spcBef>
              <a:spcAft>
                <a:spcPct val="0"/>
              </a:spcAft>
              <a:defRPr/>
            </a:pPr>
            <a:r>
              <a:rPr lang="en-US" sz="2157" kern="0">
                <a:gradFill>
                  <a:gsLst>
                    <a:gs pos="55752">
                      <a:srgbClr val="0078D7"/>
                    </a:gs>
                    <a:gs pos="26000">
                      <a:srgbClr val="0078D7"/>
                    </a:gs>
                  </a:gsLst>
                  <a:lin ang="5400000" scaled="1"/>
                </a:gradFill>
              </a:rPr>
              <a:t>1990</a:t>
            </a:r>
          </a:p>
        </p:txBody>
      </p:sp>
      <p:sp>
        <p:nvSpPr>
          <p:cNvPr id="74" name="Rectangle 73"/>
          <p:cNvSpPr/>
          <p:nvPr/>
        </p:nvSpPr>
        <p:spPr>
          <a:xfrm>
            <a:off x="7395782" y="6191005"/>
            <a:ext cx="2043849" cy="334916"/>
          </a:xfrm>
          <a:prstGeom prst="rect">
            <a:avLst/>
          </a:prstGeom>
        </p:spPr>
        <p:txBody>
          <a:bodyPr wrap="none">
            <a:noAutofit/>
          </a:bodyPr>
          <a:lstStyle/>
          <a:p>
            <a:pPr algn="ctr" defTabSz="914102" fontAlgn="base">
              <a:lnSpc>
                <a:spcPct val="90000"/>
              </a:lnSpc>
              <a:spcBef>
                <a:spcPts val="588"/>
              </a:spcBef>
              <a:spcAft>
                <a:spcPct val="0"/>
              </a:spcAft>
              <a:defRPr/>
            </a:pPr>
            <a:r>
              <a:rPr lang="en-US" sz="2157" kern="0">
                <a:gradFill>
                  <a:gsLst>
                    <a:gs pos="55752">
                      <a:srgbClr val="0078D7"/>
                    </a:gs>
                    <a:gs pos="26000">
                      <a:srgbClr val="0078D7"/>
                    </a:gs>
                  </a:gsLst>
                  <a:lin ang="5400000" scaled="1"/>
                </a:gradFill>
              </a:rPr>
              <a:t>2010</a:t>
            </a:r>
          </a:p>
        </p:txBody>
      </p:sp>
      <p:sp>
        <p:nvSpPr>
          <p:cNvPr id="6" name="Rectangle 5"/>
          <p:cNvSpPr/>
          <p:nvPr/>
        </p:nvSpPr>
        <p:spPr bwMode="auto">
          <a:xfrm>
            <a:off x="-23109" y="487"/>
            <a:ext cx="12215110" cy="1207490"/>
          </a:xfrm>
          <a:prstGeom prst="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a:gradFill>
                <a:gsLst>
                  <a:gs pos="0">
                    <a:srgbClr val="FFFFFF"/>
                  </a:gs>
                  <a:gs pos="100000">
                    <a:srgbClr val="FFFFFF"/>
                  </a:gs>
                </a:gsLst>
                <a:lin ang="5400000" scaled="0"/>
              </a:gradFill>
            </a:endParaRPr>
          </a:p>
        </p:txBody>
      </p:sp>
      <p:sp>
        <p:nvSpPr>
          <p:cNvPr id="12" name="Title 11"/>
          <p:cNvSpPr>
            <a:spLocks noGrp="1"/>
          </p:cNvSpPr>
          <p:nvPr>
            <p:ph type="title"/>
          </p:nvPr>
        </p:nvSpPr>
        <p:spPr/>
        <p:txBody>
          <a:bodyPr/>
          <a:lstStyle/>
          <a:p>
            <a:r>
              <a:rPr lang="en-US"/>
              <a:t>The changing world of app development </a:t>
            </a:r>
          </a:p>
        </p:txBody>
      </p:sp>
      <p:sp>
        <p:nvSpPr>
          <p:cNvPr id="45" name="Rectangle 44"/>
          <p:cNvSpPr/>
          <p:nvPr/>
        </p:nvSpPr>
        <p:spPr bwMode="auto">
          <a:xfrm>
            <a:off x="-12416" y="1200801"/>
            <a:ext cx="2083533" cy="50690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2" tIns="143428" rIns="179285" bIns="143428" numCol="1" spcCol="0" rtlCol="0" fromWordArt="0" anchor="t" anchorCtr="0" forceAA="0" compatLnSpc="1">
            <a:prstTxWarp prst="textNoShape">
              <a:avLst/>
            </a:prstTxWarp>
            <a:spAutoFit/>
          </a:bodyPr>
          <a:lstStyle/>
          <a:p>
            <a:pPr defTabSz="932293" fontAlgn="base">
              <a:lnSpc>
                <a:spcPct val="90000"/>
              </a:lnSpc>
              <a:spcBef>
                <a:spcPct val="0"/>
              </a:spcBef>
              <a:spcAft>
                <a:spcPts val="588"/>
              </a:spcAft>
              <a:defRPr/>
            </a:pPr>
            <a:r>
              <a:rPr lang="en-US" sz="1568" kern="0">
                <a:gradFill>
                  <a:gsLst>
                    <a:gs pos="2917">
                      <a:schemeClr val="tx1"/>
                    </a:gs>
                    <a:gs pos="100000">
                      <a:schemeClr val="tx1"/>
                    </a:gs>
                  </a:gsLst>
                  <a:lin ang="5400000" scaled="0"/>
                </a:gradFill>
                <a:latin typeface="Segoe UI Semibold" panose="020B0702040204020203" pitchFamily="34" charset="0"/>
                <a:ea typeface="Segoe UI" pitchFamily="34" charset="0"/>
                <a:cs typeface="Segoe UI Semibold" panose="020B0702040204020203" pitchFamily="34" charset="0"/>
              </a:rPr>
              <a:t>Mainframe</a:t>
            </a:r>
          </a:p>
        </p:txBody>
      </p:sp>
      <p:sp>
        <p:nvSpPr>
          <p:cNvPr id="48" name="Rectangle 47"/>
          <p:cNvSpPr/>
          <p:nvPr/>
        </p:nvSpPr>
        <p:spPr bwMode="auto">
          <a:xfrm>
            <a:off x="-12416" y="1494246"/>
            <a:ext cx="2083533" cy="50690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2" tIns="143428" rIns="179285" bIns="143428" numCol="1" spcCol="0" rtlCol="0" fromWordArt="0" anchor="t" anchorCtr="0" forceAA="0" compatLnSpc="1">
            <a:prstTxWarp prst="textNoShape">
              <a:avLst/>
            </a:prstTxWarp>
            <a:spAutoFit/>
          </a:bodyPr>
          <a:lstStyle/>
          <a:p>
            <a:pPr defTabSz="932293" fontAlgn="base">
              <a:lnSpc>
                <a:spcPct val="90000"/>
              </a:lnSpc>
              <a:spcBef>
                <a:spcPct val="0"/>
              </a:spcBef>
              <a:spcAft>
                <a:spcPts val="588"/>
              </a:spcAft>
              <a:defRPr/>
            </a:pPr>
            <a:r>
              <a:rPr lang="en-US" sz="1568" kern="0">
                <a:gradFill>
                  <a:gsLst>
                    <a:gs pos="2917">
                      <a:schemeClr val="tx1"/>
                    </a:gs>
                    <a:gs pos="100000">
                      <a:schemeClr val="tx1"/>
                    </a:gs>
                  </a:gsLst>
                  <a:lin ang="5400000" scaled="0"/>
                </a:gradFill>
                <a:latin typeface="Segoe UI Semibold" panose="020B0702040204020203" pitchFamily="34" charset="0"/>
                <a:ea typeface="Segoe UI" pitchFamily="34" charset="0"/>
                <a:cs typeface="Segoe UI Semibold" panose="020B0702040204020203" pitchFamily="34" charset="0"/>
              </a:rPr>
              <a:t>Monolithic</a:t>
            </a:r>
          </a:p>
        </p:txBody>
      </p:sp>
      <p:sp>
        <p:nvSpPr>
          <p:cNvPr id="49" name="Rectangle 48"/>
          <p:cNvSpPr/>
          <p:nvPr/>
        </p:nvSpPr>
        <p:spPr bwMode="auto">
          <a:xfrm>
            <a:off x="-12416" y="1787691"/>
            <a:ext cx="2083533" cy="50690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2" tIns="143428" rIns="179285" bIns="143428" numCol="1" spcCol="0" rtlCol="0" fromWordArt="0" anchor="t" anchorCtr="0" forceAA="0" compatLnSpc="1">
            <a:prstTxWarp prst="textNoShape">
              <a:avLst/>
            </a:prstTxWarp>
            <a:spAutoFit/>
          </a:bodyPr>
          <a:lstStyle/>
          <a:p>
            <a:pPr defTabSz="932293" fontAlgn="base">
              <a:lnSpc>
                <a:spcPct val="90000"/>
              </a:lnSpc>
              <a:spcBef>
                <a:spcPct val="0"/>
              </a:spcBef>
              <a:spcAft>
                <a:spcPts val="588"/>
              </a:spcAft>
              <a:defRPr/>
            </a:pPr>
            <a:r>
              <a:rPr lang="en-US" sz="1568" kern="0">
                <a:gradFill>
                  <a:gsLst>
                    <a:gs pos="2917">
                      <a:schemeClr val="tx1"/>
                    </a:gs>
                    <a:gs pos="100000">
                      <a:schemeClr val="tx1"/>
                    </a:gs>
                  </a:gsLst>
                  <a:lin ang="5400000" scaled="0"/>
                </a:gradFill>
                <a:latin typeface="Segoe UI Semibold" panose="020B0702040204020203" pitchFamily="34" charset="0"/>
                <a:ea typeface="Segoe UI" pitchFamily="34" charset="0"/>
                <a:cs typeface="Segoe UI Semibold" panose="020B0702040204020203" pitchFamily="34" charset="0"/>
              </a:rPr>
              <a:t>Client/Server</a:t>
            </a:r>
          </a:p>
        </p:txBody>
      </p:sp>
      <p:sp>
        <p:nvSpPr>
          <p:cNvPr id="50" name="Rectangle 49"/>
          <p:cNvSpPr/>
          <p:nvPr/>
        </p:nvSpPr>
        <p:spPr bwMode="auto">
          <a:xfrm>
            <a:off x="-12416" y="2081136"/>
            <a:ext cx="2083533" cy="50690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2" tIns="143428" rIns="179285" bIns="143428" numCol="1" spcCol="0" rtlCol="0" fromWordArt="0" anchor="t" anchorCtr="0" forceAA="0" compatLnSpc="1">
            <a:prstTxWarp prst="textNoShape">
              <a:avLst/>
            </a:prstTxWarp>
            <a:spAutoFit/>
          </a:bodyPr>
          <a:lstStyle/>
          <a:p>
            <a:pPr defTabSz="932293" fontAlgn="base">
              <a:lnSpc>
                <a:spcPct val="90000"/>
              </a:lnSpc>
              <a:spcBef>
                <a:spcPct val="0"/>
              </a:spcBef>
              <a:spcAft>
                <a:spcPts val="588"/>
              </a:spcAft>
              <a:defRPr/>
            </a:pPr>
            <a:r>
              <a:rPr lang="en-US" sz="1568" kern="0">
                <a:gradFill>
                  <a:gsLst>
                    <a:gs pos="2917">
                      <a:schemeClr val="tx1"/>
                    </a:gs>
                    <a:gs pos="100000">
                      <a:schemeClr val="tx1"/>
                    </a:gs>
                  </a:gsLst>
                  <a:lin ang="5400000" scaled="0"/>
                </a:gradFill>
                <a:latin typeface="Segoe UI Semibold" panose="020B0702040204020203" pitchFamily="34" charset="0"/>
                <a:ea typeface="Segoe UI" pitchFamily="34" charset="0"/>
                <a:cs typeface="Segoe UI Semibold" panose="020B0702040204020203" pitchFamily="34" charset="0"/>
              </a:rPr>
              <a:t>3 Tier</a:t>
            </a:r>
          </a:p>
        </p:txBody>
      </p:sp>
      <p:sp>
        <p:nvSpPr>
          <p:cNvPr id="51" name="Rectangle 50"/>
          <p:cNvSpPr/>
          <p:nvPr/>
        </p:nvSpPr>
        <p:spPr bwMode="auto">
          <a:xfrm>
            <a:off x="-12416" y="2374581"/>
            <a:ext cx="2083533" cy="50690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2" tIns="143428" rIns="179285" bIns="143428" numCol="1" spcCol="0" rtlCol="0" fromWordArt="0" anchor="t" anchorCtr="0" forceAA="0" compatLnSpc="1">
            <a:prstTxWarp prst="textNoShape">
              <a:avLst/>
            </a:prstTxWarp>
            <a:spAutoFit/>
          </a:bodyPr>
          <a:lstStyle/>
          <a:p>
            <a:pPr defTabSz="932293" fontAlgn="base">
              <a:lnSpc>
                <a:spcPct val="90000"/>
              </a:lnSpc>
              <a:spcBef>
                <a:spcPct val="0"/>
              </a:spcBef>
              <a:spcAft>
                <a:spcPts val="588"/>
              </a:spcAft>
              <a:defRPr/>
            </a:pPr>
            <a:r>
              <a:rPr lang="en-US" sz="1568" kern="0">
                <a:gradFill>
                  <a:gsLst>
                    <a:gs pos="2917">
                      <a:schemeClr val="tx1"/>
                    </a:gs>
                    <a:gs pos="100000">
                      <a:schemeClr val="tx1"/>
                    </a:gs>
                  </a:gsLst>
                  <a:lin ang="5400000" scaled="0"/>
                </a:gradFill>
                <a:latin typeface="Segoe UI Semibold" panose="020B0702040204020203" pitchFamily="34" charset="0"/>
                <a:ea typeface="Segoe UI" pitchFamily="34" charset="0"/>
                <a:cs typeface="Segoe UI Semibold" panose="020B0702040204020203" pitchFamily="34" charset="0"/>
              </a:rPr>
              <a:t>Component</a:t>
            </a:r>
          </a:p>
        </p:txBody>
      </p:sp>
      <p:sp>
        <p:nvSpPr>
          <p:cNvPr id="52" name="Rectangle 51"/>
          <p:cNvSpPr/>
          <p:nvPr/>
        </p:nvSpPr>
        <p:spPr bwMode="auto">
          <a:xfrm>
            <a:off x="-12416" y="2668025"/>
            <a:ext cx="2083533" cy="50690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2" tIns="143428" rIns="179285" bIns="143428" numCol="1" spcCol="0" rtlCol="0" fromWordArt="0" anchor="t" anchorCtr="0" forceAA="0" compatLnSpc="1">
            <a:prstTxWarp prst="textNoShape">
              <a:avLst/>
            </a:prstTxWarp>
            <a:spAutoFit/>
          </a:bodyPr>
          <a:lstStyle/>
          <a:p>
            <a:pPr defTabSz="932293" fontAlgn="base">
              <a:lnSpc>
                <a:spcPct val="90000"/>
              </a:lnSpc>
              <a:spcBef>
                <a:spcPct val="0"/>
              </a:spcBef>
              <a:spcAft>
                <a:spcPts val="588"/>
              </a:spcAft>
              <a:defRPr/>
            </a:pPr>
            <a:r>
              <a:rPr lang="en-US" sz="1568" kern="0">
                <a:gradFill>
                  <a:gsLst>
                    <a:gs pos="2917">
                      <a:schemeClr val="tx1"/>
                    </a:gs>
                    <a:gs pos="100000">
                      <a:schemeClr val="tx1"/>
                    </a:gs>
                  </a:gsLst>
                  <a:lin ang="5400000" scaled="0"/>
                </a:gradFill>
                <a:latin typeface="Segoe UI Semibold" panose="020B0702040204020203" pitchFamily="34" charset="0"/>
                <a:ea typeface="Segoe UI" pitchFamily="34" charset="0"/>
                <a:cs typeface="Segoe UI Semibold" panose="020B0702040204020203" pitchFamily="34" charset="0"/>
              </a:rPr>
              <a:t>RAD</a:t>
            </a:r>
          </a:p>
        </p:txBody>
      </p:sp>
      <p:sp>
        <p:nvSpPr>
          <p:cNvPr id="53" name="Rectangle 52"/>
          <p:cNvSpPr/>
          <p:nvPr/>
        </p:nvSpPr>
        <p:spPr bwMode="auto">
          <a:xfrm>
            <a:off x="-12416" y="2961470"/>
            <a:ext cx="2083533" cy="50690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2" tIns="143428" rIns="179285" bIns="143428" numCol="1" spcCol="0" rtlCol="0" fromWordArt="0" anchor="t" anchorCtr="0" forceAA="0" compatLnSpc="1">
            <a:prstTxWarp prst="textNoShape">
              <a:avLst/>
            </a:prstTxWarp>
            <a:spAutoFit/>
          </a:bodyPr>
          <a:lstStyle/>
          <a:p>
            <a:pPr defTabSz="932293" fontAlgn="base">
              <a:lnSpc>
                <a:spcPct val="90000"/>
              </a:lnSpc>
              <a:spcBef>
                <a:spcPct val="0"/>
              </a:spcBef>
              <a:spcAft>
                <a:spcPts val="588"/>
              </a:spcAft>
              <a:defRPr/>
            </a:pPr>
            <a:r>
              <a:rPr lang="en-US" sz="1568" kern="0">
                <a:gradFill>
                  <a:gsLst>
                    <a:gs pos="2917">
                      <a:schemeClr val="tx1"/>
                    </a:gs>
                    <a:gs pos="100000">
                      <a:schemeClr val="tx1"/>
                    </a:gs>
                  </a:gsLst>
                  <a:lin ang="5400000" scaled="0"/>
                </a:gradFill>
                <a:latin typeface="Segoe UI Semibold" panose="020B0702040204020203" pitchFamily="34" charset="0"/>
                <a:ea typeface="Segoe UI" pitchFamily="34" charset="0"/>
                <a:cs typeface="Segoe UI Semibold" panose="020B0702040204020203" pitchFamily="34" charset="0"/>
              </a:rPr>
              <a:t>Distributed</a:t>
            </a:r>
          </a:p>
        </p:txBody>
      </p:sp>
      <p:sp>
        <p:nvSpPr>
          <p:cNvPr id="54" name="Rectangle 53"/>
          <p:cNvSpPr/>
          <p:nvPr/>
        </p:nvSpPr>
        <p:spPr bwMode="auto">
          <a:xfrm>
            <a:off x="-12416" y="3254915"/>
            <a:ext cx="2083533" cy="50690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2" tIns="143428" rIns="179285" bIns="143428" numCol="1" spcCol="0" rtlCol="0" fromWordArt="0" anchor="t" anchorCtr="0" forceAA="0" compatLnSpc="1">
            <a:prstTxWarp prst="textNoShape">
              <a:avLst/>
            </a:prstTxWarp>
            <a:spAutoFit/>
          </a:bodyPr>
          <a:lstStyle/>
          <a:p>
            <a:pPr defTabSz="932293" fontAlgn="base">
              <a:lnSpc>
                <a:spcPct val="90000"/>
              </a:lnSpc>
              <a:spcBef>
                <a:spcPct val="0"/>
              </a:spcBef>
              <a:spcAft>
                <a:spcPts val="588"/>
              </a:spcAft>
              <a:defRPr/>
            </a:pPr>
            <a:r>
              <a:rPr lang="en-US" sz="1568" kern="0">
                <a:gradFill>
                  <a:gsLst>
                    <a:gs pos="2917">
                      <a:schemeClr val="tx1"/>
                    </a:gs>
                    <a:gs pos="100000">
                      <a:schemeClr val="tx1"/>
                    </a:gs>
                  </a:gsLst>
                  <a:lin ang="5400000" scaled="0"/>
                </a:gradFill>
                <a:latin typeface="Segoe UI Semibold" panose="020B0702040204020203" pitchFamily="34" charset="0"/>
                <a:ea typeface="Segoe UI" pitchFamily="34" charset="0"/>
                <a:cs typeface="Segoe UI Semibold" panose="020B0702040204020203" pitchFamily="34" charset="0"/>
              </a:rPr>
              <a:t>SOAP</a:t>
            </a:r>
          </a:p>
        </p:txBody>
      </p:sp>
      <p:sp>
        <p:nvSpPr>
          <p:cNvPr id="55" name="Rectangle 54"/>
          <p:cNvSpPr/>
          <p:nvPr/>
        </p:nvSpPr>
        <p:spPr bwMode="auto">
          <a:xfrm>
            <a:off x="-12416" y="3548360"/>
            <a:ext cx="2083533" cy="50690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2" tIns="143428" rIns="179285" bIns="143428" numCol="1" spcCol="0" rtlCol="0" fromWordArt="0" anchor="t" anchorCtr="0" forceAA="0" compatLnSpc="1">
            <a:prstTxWarp prst="textNoShape">
              <a:avLst/>
            </a:prstTxWarp>
            <a:spAutoFit/>
          </a:bodyPr>
          <a:lstStyle/>
          <a:p>
            <a:pPr defTabSz="932293" fontAlgn="base">
              <a:lnSpc>
                <a:spcPct val="90000"/>
              </a:lnSpc>
              <a:spcBef>
                <a:spcPct val="0"/>
              </a:spcBef>
              <a:spcAft>
                <a:spcPts val="588"/>
              </a:spcAft>
              <a:defRPr/>
            </a:pPr>
            <a:r>
              <a:rPr lang="en-US" sz="1568" kern="0">
                <a:gradFill>
                  <a:gsLst>
                    <a:gs pos="2917">
                      <a:schemeClr val="tx1"/>
                    </a:gs>
                    <a:gs pos="100000">
                      <a:schemeClr val="tx1"/>
                    </a:gs>
                  </a:gsLst>
                  <a:lin ang="5400000" scaled="0"/>
                </a:gradFill>
                <a:latin typeface="Segoe UI Semibold" panose="020B0702040204020203" pitchFamily="34" charset="0"/>
                <a:ea typeface="Segoe UI" pitchFamily="34" charset="0"/>
                <a:cs typeface="Segoe UI Semibold" panose="020B0702040204020203" pitchFamily="34" charset="0"/>
              </a:rPr>
              <a:t>SOA</a:t>
            </a:r>
          </a:p>
        </p:txBody>
      </p:sp>
      <p:sp>
        <p:nvSpPr>
          <p:cNvPr id="56" name="Rectangle 55"/>
          <p:cNvSpPr/>
          <p:nvPr/>
        </p:nvSpPr>
        <p:spPr bwMode="auto">
          <a:xfrm>
            <a:off x="-12416" y="3841805"/>
            <a:ext cx="2083533" cy="50690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2" tIns="143428" rIns="179285" bIns="143428" numCol="1" spcCol="0" rtlCol="0" fromWordArt="0" anchor="t" anchorCtr="0" forceAA="0" compatLnSpc="1">
            <a:prstTxWarp prst="textNoShape">
              <a:avLst/>
            </a:prstTxWarp>
            <a:spAutoFit/>
          </a:bodyPr>
          <a:lstStyle/>
          <a:p>
            <a:pPr defTabSz="932293" fontAlgn="base">
              <a:lnSpc>
                <a:spcPct val="90000"/>
              </a:lnSpc>
              <a:spcBef>
                <a:spcPct val="0"/>
              </a:spcBef>
              <a:spcAft>
                <a:spcPts val="588"/>
              </a:spcAft>
              <a:defRPr/>
            </a:pPr>
            <a:r>
              <a:rPr lang="en-US" sz="1568" kern="0">
                <a:gradFill>
                  <a:gsLst>
                    <a:gs pos="2917">
                      <a:schemeClr val="tx1"/>
                    </a:gs>
                    <a:gs pos="100000">
                      <a:schemeClr val="tx1"/>
                    </a:gs>
                  </a:gsLst>
                  <a:lin ang="5400000" scaled="0"/>
                </a:gradFill>
                <a:latin typeface="Segoe UI Semibold" panose="020B0702040204020203" pitchFamily="34" charset="0"/>
                <a:ea typeface="Segoe UI" pitchFamily="34" charset="0"/>
                <a:cs typeface="Segoe UI Semibold" panose="020B0702040204020203" pitchFamily="34" charset="0"/>
              </a:rPr>
              <a:t>Web</a:t>
            </a:r>
          </a:p>
        </p:txBody>
      </p:sp>
      <p:sp>
        <p:nvSpPr>
          <p:cNvPr id="57" name="Rectangle 56"/>
          <p:cNvSpPr/>
          <p:nvPr/>
        </p:nvSpPr>
        <p:spPr bwMode="auto">
          <a:xfrm>
            <a:off x="-12416" y="4135250"/>
            <a:ext cx="2083533" cy="50690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2" tIns="143428" rIns="179285" bIns="143428" numCol="1" spcCol="0" rtlCol="0" fromWordArt="0" anchor="t" anchorCtr="0" forceAA="0" compatLnSpc="1">
            <a:prstTxWarp prst="textNoShape">
              <a:avLst/>
            </a:prstTxWarp>
            <a:spAutoFit/>
          </a:bodyPr>
          <a:lstStyle/>
          <a:p>
            <a:pPr defTabSz="932293" fontAlgn="base">
              <a:lnSpc>
                <a:spcPct val="90000"/>
              </a:lnSpc>
              <a:spcBef>
                <a:spcPct val="0"/>
              </a:spcBef>
              <a:spcAft>
                <a:spcPts val="588"/>
              </a:spcAft>
              <a:defRPr/>
            </a:pPr>
            <a:r>
              <a:rPr lang="en-US" sz="1568" kern="0">
                <a:gradFill>
                  <a:gsLst>
                    <a:gs pos="2917">
                      <a:schemeClr val="tx1"/>
                    </a:gs>
                    <a:gs pos="100000">
                      <a:schemeClr val="tx1"/>
                    </a:gs>
                  </a:gsLst>
                  <a:lin ang="5400000" scaled="0"/>
                </a:gradFill>
                <a:latin typeface="Segoe UI Semibold" panose="020B0702040204020203" pitchFamily="34" charset="0"/>
                <a:ea typeface="Segoe UI" pitchFamily="34" charset="0"/>
                <a:cs typeface="Segoe UI Semibold" panose="020B0702040204020203" pitchFamily="34" charset="0"/>
              </a:rPr>
              <a:t>REST</a:t>
            </a:r>
          </a:p>
        </p:txBody>
      </p:sp>
      <p:sp>
        <p:nvSpPr>
          <p:cNvPr id="59" name="Rectangle 58"/>
          <p:cNvSpPr/>
          <p:nvPr/>
        </p:nvSpPr>
        <p:spPr bwMode="auto">
          <a:xfrm>
            <a:off x="-12416" y="4428694"/>
            <a:ext cx="2083533" cy="50690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2" tIns="143428" rIns="179285" bIns="143428" numCol="1" spcCol="0" rtlCol="0" fromWordArt="0" anchor="t" anchorCtr="0" forceAA="0" compatLnSpc="1">
            <a:prstTxWarp prst="textNoShape">
              <a:avLst/>
            </a:prstTxWarp>
            <a:spAutoFit/>
          </a:bodyPr>
          <a:lstStyle/>
          <a:p>
            <a:pPr defTabSz="932293" fontAlgn="base">
              <a:lnSpc>
                <a:spcPct val="90000"/>
              </a:lnSpc>
              <a:spcBef>
                <a:spcPct val="0"/>
              </a:spcBef>
              <a:spcAft>
                <a:spcPts val="588"/>
              </a:spcAft>
              <a:defRPr/>
            </a:pPr>
            <a:r>
              <a:rPr lang="en-US" sz="1568" kern="0">
                <a:gradFill>
                  <a:gsLst>
                    <a:gs pos="2917">
                      <a:schemeClr val="tx1"/>
                    </a:gs>
                    <a:gs pos="100000">
                      <a:schemeClr val="tx1"/>
                    </a:gs>
                  </a:gsLst>
                  <a:lin ang="5400000" scaled="0"/>
                </a:gradFill>
                <a:latin typeface="Segoe UI Semibold" panose="020B0702040204020203" pitchFamily="34" charset="0"/>
                <a:ea typeface="Segoe UI" pitchFamily="34" charset="0"/>
                <a:cs typeface="Segoe UI Semibold" panose="020B0702040204020203" pitchFamily="34" charset="0"/>
              </a:rPr>
              <a:t>Mobile</a:t>
            </a:r>
          </a:p>
        </p:txBody>
      </p:sp>
      <p:sp>
        <p:nvSpPr>
          <p:cNvPr id="62" name="Rectangle 61"/>
          <p:cNvSpPr/>
          <p:nvPr/>
        </p:nvSpPr>
        <p:spPr bwMode="auto">
          <a:xfrm>
            <a:off x="-12416" y="4722139"/>
            <a:ext cx="2083533" cy="50690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2" tIns="143428" rIns="179285" bIns="143428" numCol="1" spcCol="0" rtlCol="0" fromWordArt="0" anchor="t" anchorCtr="0" forceAA="0" compatLnSpc="1">
            <a:prstTxWarp prst="textNoShape">
              <a:avLst/>
            </a:prstTxWarp>
            <a:spAutoFit/>
          </a:bodyPr>
          <a:lstStyle/>
          <a:p>
            <a:pPr defTabSz="932293" fontAlgn="base">
              <a:lnSpc>
                <a:spcPct val="90000"/>
              </a:lnSpc>
              <a:spcBef>
                <a:spcPct val="0"/>
              </a:spcBef>
              <a:spcAft>
                <a:spcPts val="588"/>
              </a:spcAft>
              <a:defRPr/>
            </a:pPr>
            <a:r>
              <a:rPr lang="en-US" sz="1568" kern="0" err="1">
                <a:gradFill>
                  <a:gsLst>
                    <a:gs pos="2917">
                      <a:schemeClr val="tx1"/>
                    </a:gs>
                    <a:gs pos="100000">
                      <a:schemeClr val="tx1"/>
                    </a:gs>
                  </a:gsLst>
                  <a:lin ang="5400000" scaled="0"/>
                </a:gradFill>
                <a:latin typeface="Segoe UI Semibold" panose="020B0702040204020203" pitchFamily="34" charset="0"/>
                <a:ea typeface="Segoe UI" pitchFamily="34" charset="0"/>
                <a:cs typeface="Segoe UI Semibold" panose="020B0702040204020203" pitchFamily="34" charset="0"/>
              </a:rPr>
              <a:t>Microservices</a:t>
            </a:r>
            <a:endParaRPr lang="en-US" sz="1568" kern="0">
              <a:gradFill>
                <a:gsLst>
                  <a:gs pos="2917">
                    <a:schemeClr val="tx1"/>
                  </a:gs>
                  <a:gs pos="100000">
                    <a:schemeClr val="tx1"/>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sp>
        <p:nvSpPr>
          <p:cNvPr id="63" name="Rectangle 62"/>
          <p:cNvSpPr/>
          <p:nvPr/>
        </p:nvSpPr>
        <p:spPr bwMode="auto">
          <a:xfrm>
            <a:off x="-12416" y="5015584"/>
            <a:ext cx="2083533" cy="50690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2" tIns="143428" rIns="179285" bIns="143428" numCol="1" spcCol="0" rtlCol="0" fromWordArt="0" anchor="t" anchorCtr="0" forceAA="0" compatLnSpc="1">
            <a:prstTxWarp prst="textNoShape">
              <a:avLst/>
            </a:prstTxWarp>
            <a:spAutoFit/>
          </a:bodyPr>
          <a:lstStyle/>
          <a:p>
            <a:pPr defTabSz="932293" fontAlgn="base">
              <a:lnSpc>
                <a:spcPct val="90000"/>
              </a:lnSpc>
              <a:spcBef>
                <a:spcPct val="0"/>
              </a:spcBef>
              <a:spcAft>
                <a:spcPts val="588"/>
              </a:spcAft>
              <a:defRPr/>
            </a:pPr>
            <a:r>
              <a:rPr lang="en-US" sz="1568" kern="0">
                <a:gradFill>
                  <a:gsLst>
                    <a:gs pos="2917">
                      <a:schemeClr val="tx1"/>
                    </a:gs>
                    <a:gs pos="100000">
                      <a:schemeClr val="tx1"/>
                    </a:gs>
                  </a:gsLst>
                  <a:lin ang="5400000" scaled="0"/>
                </a:gradFill>
                <a:latin typeface="Segoe UI Semibold" panose="020B0702040204020203" pitchFamily="34" charset="0"/>
                <a:ea typeface="Segoe UI" pitchFamily="34" charset="0"/>
                <a:cs typeface="Segoe UI Semibold" panose="020B0702040204020203" pitchFamily="34" charset="0"/>
              </a:rPr>
              <a:t>Containers</a:t>
            </a:r>
          </a:p>
        </p:txBody>
      </p:sp>
      <p:sp>
        <p:nvSpPr>
          <p:cNvPr id="72" name="Rectangle 71"/>
          <p:cNvSpPr/>
          <p:nvPr/>
        </p:nvSpPr>
        <p:spPr bwMode="auto">
          <a:xfrm>
            <a:off x="-12416" y="5309024"/>
            <a:ext cx="2083533" cy="50690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2" tIns="143428" rIns="179285" bIns="143428" numCol="1" spcCol="0" rtlCol="0" fromWordArt="0" anchor="t" anchorCtr="0" forceAA="0" compatLnSpc="1">
            <a:prstTxWarp prst="textNoShape">
              <a:avLst/>
            </a:prstTxWarp>
            <a:spAutoFit/>
          </a:bodyPr>
          <a:lstStyle/>
          <a:p>
            <a:pPr defTabSz="932293" fontAlgn="base">
              <a:lnSpc>
                <a:spcPct val="90000"/>
              </a:lnSpc>
              <a:spcBef>
                <a:spcPct val="0"/>
              </a:spcBef>
              <a:spcAft>
                <a:spcPts val="588"/>
              </a:spcAft>
              <a:defRPr/>
            </a:pPr>
            <a:r>
              <a:rPr lang="en-US" sz="1568" kern="0">
                <a:gradFill>
                  <a:gsLst>
                    <a:gs pos="2917">
                      <a:schemeClr val="tx1"/>
                    </a:gs>
                    <a:gs pos="100000">
                      <a:schemeClr val="tx1"/>
                    </a:gs>
                  </a:gsLst>
                  <a:lin ang="5400000" scaled="0"/>
                </a:gradFill>
                <a:latin typeface="Segoe UI Semibold" panose="020B0702040204020203" pitchFamily="34" charset="0"/>
                <a:ea typeface="Segoe UI" pitchFamily="34" charset="0"/>
                <a:cs typeface="Segoe UI Semibold" panose="020B0702040204020203" pitchFamily="34" charset="0"/>
              </a:rPr>
              <a:t>Serverless</a:t>
            </a:r>
          </a:p>
        </p:txBody>
      </p:sp>
      <p:sp>
        <p:nvSpPr>
          <p:cNvPr id="9" name="Rectangle 8"/>
          <p:cNvSpPr/>
          <p:nvPr/>
        </p:nvSpPr>
        <p:spPr>
          <a:xfrm>
            <a:off x="9793243" y="4741009"/>
            <a:ext cx="2145924" cy="823713"/>
          </a:xfrm>
          <a:prstGeom prst="rect">
            <a:avLst/>
          </a:prstGeom>
        </p:spPr>
        <p:txBody>
          <a:bodyPr wrap="square">
            <a:spAutoFit/>
          </a:bodyPr>
          <a:lstStyle/>
          <a:p>
            <a:pPr defTabSz="896386" fontAlgn="base">
              <a:lnSpc>
                <a:spcPct val="90000"/>
              </a:lnSpc>
              <a:spcBef>
                <a:spcPct val="0"/>
              </a:spcBef>
              <a:spcAft>
                <a:spcPts val="600"/>
              </a:spcAft>
              <a:defRPr/>
            </a:pPr>
            <a:r>
              <a:rPr lang="en-US" sz="1765" kern="0">
                <a:gradFill>
                  <a:gsLst>
                    <a:gs pos="0">
                      <a:srgbClr val="0078D7"/>
                    </a:gs>
                    <a:gs pos="100000">
                      <a:srgbClr val="0078D7"/>
                    </a:gs>
                  </a:gsLst>
                  <a:lin ang="5400000" scaled="0"/>
                </a:gradFill>
                <a:cs typeface="Segoe UI Semibold" panose="020B0702040204020203" pitchFamily="34" charset="0"/>
              </a:rPr>
              <a:t>Build on a developer platform (PaaS + </a:t>
            </a:r>
            <a:r>
              <a:rPr lang="en-US" sz="1765" kern="0" err="1">
                <a:gradFill>
                  <a:gsLst>
                    <a:gs pos="0">
                      <a:srgbClr val="0078D7"/>
                    </a:gs>
                    <a:gs pos="100000">
                      <a:srgbClr val="0078D7"/>
                    </a:gs>
                  </a:gsLst>
                  <a:lin ang="5400000" scaled="0"/>
                </a:gradFill>
                <a:cs typeface="Segoe UI Semibold" panose="020B0702040204020203" pitchFamily="34" charset="0"/>
              </a:rPr>
              <a:t>Serverless</a:t>
            </a:r>
            <a:r>
              <a:rPr lang="en-US" sz="1765" kern="0">
                <a:gradFill>
                  <a:gsLst>
                    <a:gs pos="0">
                      <a:srgbClr val="0078D7"/>
                    </a:gs>
                    <a:gs pos="100000">
                      <a:srgbClr val="0078D7"/>
                    </a:gs>
                  </a:gsLst>
                  <a:lin ang="5400000" scaled="0"/>
                </a:gradFill>
                <a:cs typeface="Segoe UI Semibold" panose="020B0702040204020203" pitchFamily="34" charset="0"/>
              </a:rPr>
              <a:t>)</a:t>
            </a:r>
          </a:p>
        </p:txBody>
      </p:sp>
    </p:spTree>
    <p:extLst>
      <p:ext uri="{BB962C8B-B14F-4D97-AF65-F5344CB8AC3E}">
        <p14:creationId xmlns:p14="http://schemas.microsoft.com/office/powerpoint/2010/main" val="497698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65"/>
                                        </p:tgtEl>
                                        <p:attrNameLst>
                                          <p:attrName>style.visibility</p:attrName>
                                        </p:attrNameLst>
                                      </p:cBhvr>
                                      <p:to>
                                        <p:strVal val="visible"/>
                                      </p:to>
                                    </p:set>
                                    <p:anim calcmode="lin" valueType="num">
                                      <p:cBhvr additive="base">
                                        <p:cTn id="7" dur="2200" fill="hold"/>
                                        <p:tgtEl>
                                          <p:spTgt spid="65"/>
                                        </p:tgtEl>
                                        <p:attrNameLst>
                                          <p:attrName>ppt_x</p:attrName>
                                        </p:attrNameLst>
                                      </p:cBhvr>
                                      <p:tavLst>
                                        <p:tav tm="0">
                                          <p:val>
                                            <p:strVal val="0-#ppt_w/2"/>
                                          </p:val>
                                        </p:tav>
                                        <p:tav tm="100000">
                                          <p:val>
                                            <p:strVal val="#ppt_x"/>
                                          </p:val>
                                        </p:tav>
                                      </p:tavLst>
                                    </p:anim>
                                    <p:anim calcmode="lin" valueType="num">
                                      <p:cBhvr additive="base">
                                        <p:cTn id="8" dur="2200" fill="hold"/>
                                        <p:tgtEl>
                                          <p:spTgt spid="65"/>
                                        </p:tgtEl>
                                        <p:attrNameLst>
                                          <p:attrName>ppt_y</p:attrName>
                                        </p:attrNameLst>
                                      </p:cBhvr>
                                      <p:tavLst>
                                        <p:tav tm="0">
                                          <p:val>
                                            <p:strVal val="#ppt_y"/>
                                          </p:val>
                                        </p:tav>
                                        <p:tav tm="100000">
                                          <p:val>
                                            <p:strVal val="#ppt_y"/>
                                          </p:val>
                                        </p:tav>
                                      </p:tavLst>
                                    </p:anim>
                                  </p:childTnLst>
                                </p:cTn>
                              </p:par>
                              <p:par>
                                <p:cTn id="9" presetID="2" presetClass="entr" presetSubtype="8" decel="100000" fill="hold" nodeType="withEffect">
                                  <p:stCondLst>
                                    <p:cond delay="0"/>
                                  </p:stCondLst>
                                  <p:childTnLst>
                                    <p:set>
                                      <p:cBhvr>
                                        <p:cTn id="10" dur="1" fill="hold">
                                          <p:stCondLst>
                                            <p:cond delay="0"/>
                                          </p:stCondLst>
                                        </p:cTn>
                                        <p:tgtEl>
                                          <p:spTgt spid="58"/>
                                        </p:tgtEl>
                                        <p:attrNameLst>
                                          <p:attrName>style.visibility</p:attrName>
                                        </p:attrNameLst>
                                      </p:cBhvr>
                                      <p:to>
                                        <p:strVal val="visible"/>
                                      </p:to>
                                    </p:set>
                                    <p:anim calcmode="lin" valueType="num">
                                      <p:cBhvr additive="base">
                                        <p:cTn id="11" dur="2200" fill="hold"/>
                                        <p:tgtEl>
                                          <p:spTgt spid="58"/>
                                        </p:tgtEl>
                                        <p:attrNameLst>
                                          <p:attrName>ppt_x</p:attrName>
                                        </p:attrNameLst>
                                      </p:cBhvr>
                                      <p:tavLst>
                                        <p:tav tm="0">
                                          <p:val>
                                            <p:strVal val="0-#ppt_w/2"/>
                                          </p:val>
                                        </p:tav>
                                        <p:tav tm="100000">
                                          <p:val>
                                            <p:strVal val="#ppt_x"/>
                                          </p:val>
                                        </p:tav>
                                      </p:tavLst>
                                    </p:anim>
                                    <p:anim calcmode="lin" valueType="num">
                                      <p:cBhvr additive="base">
                                        <p:cTn id="12" dur="2200" fill="hold"/>
                                        <p:tgtEl>
                                          <p:spTgt spid="58"/>
                                        </p:tgtEl>
                                        <p:attrNameLst>
                                          <p:attrName>ppt_y</p:attrName>
                                        </p:attrNameLst>
                                      </p:cBhvr>
                                      <p:tavLst>
                                        <p:tav tm="0">
                                          <p:val>
                                            <p:strVal val="#ppt_y"/>
                                          </p:val>
                                        </p:tav>
                                        <p:tav tm="100000">
                                          <p:val>
                                            <p:strVal val="#ppt_y"/>
                                          </p:val>
                                        </p:tav>
                                      </p:tavLst>
                                    </p:anim>
                                  </p:childTnLst>
                                </p:cTn>
                              </p:par>
                              <p:par>
                                <p:cTn id="13" presetID="53" presetClass="entr" presetSubtype="16" fill="hold" grpId="0" nodeType="withEffect">
                                  <p:stCondLst>
                                    <p:cond delay="400"/>
                                  </p:stCondLst>
                                  <p:childTnLst>
                                    <p:set>
                                      <p:cBhvr>
                                        <p:cTn id="14" dur="1" fill="hold">
                                          <p:stCondLst>
                                            <p:cond delay="0"/>
                                          </p:stCondLst>
                                        </p:cTn>
                                        <p:tgtEl>
                                          <p:spTgt spid="60"/>
                                        </p:tgtEl>
                                        <p:attrNameLst>
                                          <p:attrName>style.visibility</p:attrName>
                                        </p:attrNameLst>
                                      </p:cBhvr>
                                      <p:to>
                                        <p:strVal val="visible"/>
                                      </p:to>
                                    </p:set>
                                    <p:anim calcmode="lin" valueType="num">
                                      <p:cBhvr>
                                        <p:cTn id="15" dur="250" fill="hold"/>
                                        <p:tgtEl>
                                          <p:spTgt spid="60"/>
                                        </p:tgtEl>
                                        <p:attrNameLst>
                                          <p:attrName>ppt_w</p:attrName>
                                        </p:attrNameLst>
                                      </p:cBhvr>
                                      <p:tavLst>
                                        <p:tav tm="0">
                                          <p:val>
                                            <p:fltVal val="0"/>
                                          </p:val>
                                        </p:tav>
                                        <p:tav tm="100000">
                                          <p:val>
                                            <p:strVal val="#ppt_w"/>
                                          </p:val>
                                        </p:tav>
                                      </p:tavLst>
                                    </p:anim>
                                    <p:anim calcmode="lin" valueType="num">
                                      <p:cBhvr>
                                        <p:cTn id="16" dur="250" fill="hold"/>
                                        <p:tgtEl>
                                          <p:spTgt spid="60"/>
                                        </p:tgtEl>
                                        <p:attrNameLst>
                                          <p:attrName>ppt_h</p:attrName>
                                        </p:attrNameLst>
                                      </p:cBhvr>
                                      <p:tavLst>
                                        <p:tav tm="0">
                                          <p:val>
                                            <p:fltVal val="0"/>
                                          </p:val>
                                        </p:tav>
                                        <p:tav tm="100000">
                                          <p:val>
                                            <p:strVal val="#ppt_h"/>
                                          </p:val>
                                        </p:tav>
                                      </p:tavLst>
                                    </p:anim>
                                    <p:animEffect transition="in" filter="fade">
                                      <p:cBhvr>
                                        <p:cTn id="17" dur="250"/>
                                        <p:tgtEl>
                                          <p:spTgt spid="60"/>
                                        </p:tgtEl>
                                      </p:cBhvr>
                                    </p:animEffect>
                                  </p:childTnLst>
                                </p:cTn>
                              </p:par>
                              <p:par>
                                <p:cTn id="18" presetID="6" presetClass="emph" presetSubtype="0" decel="100000" fill="hold" grpId="1" nodeType="withEffect">
                                  <p:stCondLst>
                                    <p:cond delay="600"/>
                                  </p:stCondLst>
                                  <p:childTnLst>
                                    <p:animScale>
                                      <p:cBhvr>
                                        <p:cTn id="19" dur="250" fill="hold"/>
                                        <p:tgtEl>
                                          <p:spTgt spid="60"/>
                                        </p:tgtEl>
                                      </p:cBhvr>
                                      <p:by x="110000" y="110000"/>
                                    </p:animScale>
                                  </p:childTnLst>
                                </p:cTn>
                              </p:par>
                              <p:par>
                                <p:cTn id="20" presetID="6" presetClass="emph" presetSubtype="0" decel="100000" fill="hold" grpId="2" nodeType="withEffect">
                                  <p:stCondLst>
                                    <p:cond delay="800"/>
                                  </p:stCondLst>
                                  <p:childTnLst>
                                    <p:animScale>
                                      <p:cBhvr>
                                        <p:cTn id="21" dur="250" fill="hold"/>
                                        <p:tgtEl>
                                          <p:spTgt spid="60"/>
                                        </p:tgtEl>
                                      </p:cBhvr>
                                      <p:by x="91000" y="91000"/>
                                    </p:animScale>
                                  </p:childTnLst>
                                </p:cTn>
                              </p:par>
                              <p:par>
                                <p:cTn id="22" presetID="53" presetClass="entr" presetSubtype="16" fill="hold" grpId="0" nodeType="withEffect">
                                  <p:stCondLst>
                                    <p:cond delay="600"/>
                                  </p:stCondLst>
                                  <p:childTnLst>
                                    <p:set>
                                      <p:cBhvr>
                                        <p:cTn id="23" dur="1" fill="hold">
                                          <p:stCondLst>
                                            <p:cond delay="0"/>
                                          </p:stCondLst>
                                        </p:cTn>
                                        <p:tgtEl>
                                          <p:spTgt spid="61"/>
                                        </p:tgtEl>
                                        <p:attrNameLst>
                                          <p:attrName>style.visibility</p:attrName>
                                        </p:attrNameLst>
                                      </p:cBhvr>
                                      <p:to>
                                        <p:strVal val="visible"/>
                                      </p:to>
                                    </p:set>
                                    <p:anim calcmode="lin" valueType="num">
                                      <p:cBhvr>
                                        <p:cTn id="24" dur="250" fill="hold"/>
                                        <p:tgtEl>
                                          <p:spTgt spid="61"/>
                                        </p:tgtEl>
                                        <p:attrNameLst>
                                          <p:attrName>ppt_w</p:attrName>
                                        </p:attrNameLst>
                                      </p:cBhvr>
                                      <p:tavLst>
                                        <p:tav tm="0">
                                          <p:val>
                                            <p:fltVal val="0"/>
                                          </p:val>
                                        </p:tav>
                                        <p:tav tm="100000">
                                          <p:val>
                                            <p:strVal val="#ppt_w"/>
                                          </p:val>
                                        </p:tav>
                                      </p:tavLst>
                                    </p:anim>
                                    <p:anim calcmode="lin" valueType="num">
                                      <p:cBhvr>
                                        <p:cTn id="25" dur="250" fill="hold"/>
                                        <p:tgtEl>
                                          <p:spTgt spid="61"/>
                                        </p:tgtEl>
                                        <p:attrNameLst>
                                          <p:attrName>ppt_h</p:attrName>
                                        </p:attrNameLst>
                                      </p:cBhvr>
                                      <p:tavLst>
                                        <p:tav tm="0">
                                          <p:val>
                                            <p:fltVal val="0"/>
                                          </p:val>
                                        </p:tav>
                                        <p:tav tm="100000">
                                          <p:val>
                                            <p:strVal val="#ppt_h"/>
                                          </p:val>
                                        </p:tav>
                                      </p:tavLst>
                                    </p:anim>
                                    <p:animEffect transition="in" filter="fade">
                                      <p:cBhvr>
                                        <p:cTn id="26" dur="250"/>
                                        <p:tgtEl>
                                          <p:spTgt spid="61"/>
                                        </p:tgtEl>
                                      </p:cBhvr>
                                    </p:animEffect>
                                  </p:childTnLst>
                                </p:cTn>
                              </p:par>
                              <p:par>
                                <p:cTn id="27" presetID="6" presetClass="emph" presetSubtype="0" decel="100000" fill="hold" grpId="1" nodeType="withEffect">
                                  <p:stCondLst>
                                    <p:cond delay="800"/>
                                  </p:stCondLst>
                                  <p:childTnLst>
                                    <p:animScale>
                                      <p:cBhvr>
                                        <p:cTn id="28" dur="250" fill="hold"/>
                                        <p:tgtEl>
                                          <p:spTgt spid="61"/>
                                        </p:tgtEl>
                                      </p:cBhvr>
                                      <p:by x="110000" y="110000"/>
                                    </p:animScale>
                                  </p:childTnLst>
                                </p:cTn>
                              </p:par>
                              <p:par>
                                <p:cTn id="29" presetID="6" presetClass="emph" presetSubtype="0" decel="100000" fill="hold" grpId="2" nodeType="withEffect">
                                  <p:stCondLst>
                                    <p:cond delay="1000"/>
                                  </p:stCondLst>
                                  <p:childTnLst>
                                    <p:animScale>
                                      <p:cBhvr>
                                        <p:cTn id="30" dur="250" fill="hold"/>
                                        <p:tgtEl>
                                          <p:spTgt spid="61"/>
                                        </p:tgtEl>
                                      </p:cBhvr>
                                      <p:by x="91000" y="91000"/>
                                    </p:animScale>
                                  </p:childTnLst>
                                </p:cTn>
                              </p:par>
                              <p:par>
                                <p:cTn id="31" presetID="53" presetClass="entr" presetSubtype="16" fill="hold" grpId="0" nodeType="withEffect">
                                  <p:stCondLst>
                                    <p:cond delay="1200"/>
                                  </p:stCondLst>
                                  <p:childTnLst>
                                    <p:set>
                                      <p:cBhvr>
                                        <p:cTn id="32" dur="1" fill="hold">
                                          <p:stCondLst>
                                            <p:cond delay="0"/>
                                          </p:stCondLst>
                                        </p:cTn>
                                        <p:tgtEl>
                                          <p:spTgt spid="64"/>
                                        </p:tgtEl>
                                        <p:attrNameLst>
                                          <p:attrName>style.visibility</p:attrName>
                                        </p:attrNameLst>
                                      </p:cBhvr>
                                      <p:to>
                                        <p:strVal val="visible"/>
                                      </p:to>
                                    </p:set>
                                    <p:anim calcmode="lin" valueType="num">
                                      <p:cBhvr>
                                        <p:cTn id="33" dur="250" fill="hold"/>
                                        <p:tgtEl>
                                          <p:spTgt spid="64"/>
                                        </p:tgtEl>
                                        <p:attrNameLst>
                                          <p:attrName>ppt_w</p:attrName>
                                        </p:attrNameLst>
                                      </p:cBhvr>
                                      <p:tavLst>
                                        <p:tav tm="0">
                                          <p:val>
                                            <p:fltVal val="0"/>
                                          </p:val>
                                        </p:tav>
                                        <p:tav tm="100000">
                                          <p:val>
                                            <p:strVal val="#ppt_w"/>
                                          </p:val>
                                        </p:tav>
                                      </p:tavLst>
                                    </p:anim>
                                    <p:anim calcmode="lin" valueType="num">
                                      <p:cBhvr>
                                        <p:cTn id="34" dur="250" fill="hold"/>
                                        <p:tgtEl>
                                          <p:spTgt spid="64"/>
                                        </p:tgtEl>
                                        <p:attrNameLst>
                                          <p:attrName>ppt_h</p:attrName>
                                        </p:attrNameLst>
                                      </p:cBhvr>
                                      <p:tavLst>
                                        <p:tav tm="0">
                                          <p:val>
                                            <p:fltVal val="0"/>
                                          </p:val>
                                        </p:tav>
                                        <p:tav tm="100000">
                                          <p:val>
                                            <p:strVal val="#ppt_h"/>
                                          </p:val>
                                        </p:tav>
                                      </p:tavLst>
                                    </p:anim>
                                    <p:animEffect transition="in" filter="fade">
                                      <p:cBhvr>
                                        <p:cTn id="35" dur="250"/>
                                        <p:tgtEl>
                                          <p:spTgt spid="64"/>
                                        </p:tgtEl>
                                      </p:cBhvr>
                                    </p:animEffect>
                                  </p:childTnLst>
                                </p:cTn>
                              </p:par>
                              <p:par>
                                <p:cTn id="36" presetID="6" presetClass="emph" presetSubtype="0" decel="100000" fill="hold" grpId="1" nodeType="withEffect">
                                  <p:stCondLst>
                                    <p:cond delay="1400"/>
                                  </p:stCondLst>
                                  <p:childTnLst>
                                    <p:animScale>
                                      <p:cBhvr>
                                        <p:cTn id="37" dur="250" fill="hold"/>
                                        <p:tgtEl>
                                          <p:spTgt spid="64"/>
                                        </p:tgtEl>
                                      </p:cBhvr>
                                      <p:by x="110000" y="110000"/>
                                    </p:animScale>
                                  </p:childTnLst>
                                </p:cTn>
                              </p:par>
                              <p:par>
                                <p:cTn id="38" presetID="6" presetClass="emph" presetSubtype="0" decel="100000" fill="hold" grpId="2" nodeType="withEffect">
                                  <p:stCondLst>
                                    <p:cond delay="1600"/>
                                  </p:stCondLst>
                                  <p:childTnLst>
                                    <p:animScale>
                                      <p:cBhvr>
                                        <p:cTn id="39" dur="250" fill="hold"/>
                                        <p:tgtEl>
                                          <p:spTgt spid="64"/>
                                        </p:tgtEl>
                                      </p:cBhvr>
                                      <p:by x="91000" y="91000"/>
                                    </p:animScale>
                                  </p:childTnLst>
                                </p:cTn>
                              </p:par>
                              <p:par>
                                <p:cTn id="40" presetID="10" presetClass="entr" presetSubtype="0" fill="hold" grpId="0" nodeType="withEffect">
                                  <p:stCondLst>
                                    <p:cond delay="200"/>
                                  </p:stCondLst>
                                  <p:childTnLst>
                                    <p:set>
                                      <p:cBhvr>
                                        <p:cTn id="41" dur="1" fill="hold">
                                          <p:stCondLst>
                                            <p:cond delay="0"/>
                                          </p:stCondLst>
                                        </p:cTn>
                                        <p:tgtEl>
                                          <p:spTgt spid="73"/>
                                        </p:tgtEl>
                                        <p:attrNameLst>
                                          <p:attrName>style.visibility</p:attrName>
                                        </p:attrNameLst>
                                      </p:cBhvr>
                                      <p:to>
                                        <p:strVal val="visible"/>
                                      </p:to>
                                    </p:set>
                                    <p:animEffect transition="in" filter="fade">
                                      <p:cBhvr>
                                        <p:cTn id="42" dur="600"/>
                                        <p:tgtEl>
                                          <p:spTgt spid="73"/>
                                        </p:tgtEl>
                                      </p:cBhvr>
                                    </p:animEffect>
                                  </p:childTnLst>
                                </p:cTn>
                              </p:par>
                              <p:par>
                                <p:cTn id="43" presetID="35" presetClass="path" presetSubtype="0" decel="100000" fill="hold" grpId="1" nodeType="withEffect">
                                  <p:stCondLst>
                                    <p:cond delay="0"/>
                                  </p:stCondLst>
                                  <p:childTnLst>
                                    <p:animMotion origin="layout" path="M -0.05553 0.00023 L 2.32576E-6 0.00023 " pathEditMode="relative" rAng="0" ptsTypes="AA">
                                      <p:cBhvr>
                                        <p:cTn id="44" dur="800" fill="hold"/>
                                        <p:tgtEl>
                                          <p:spTgt spid="73"/>
                                        </p:tgtEl>
                                        <p:attrNameLst>
                                          <p:attrName>ppt_x</p:attrName>
                                          <p:attrName>ppt_y</p:attrName>
                                        </p:attrNameLst>
                                      </p:cBhvr>
                                      <p:rCtr x="2770" y="0"/>
                                    </p:animMotion>
                                  </p:childTnLst>
                                </p:cTn>
                              </p:par>
                              <p:par>
                                <p:cTn id="45" presetID="10" presetClass="entr" presetSubtype="0" fill="hold" grpId="0" nodeType="withEffect">
                                  <p:stCondLst>
                                    <p:cond delay="600"/>
                                  </p:stCondLst>
                                  <p:childTnLst>
                                    <p:set>
                                      <p:cBhvr>
                                        <p:cTn id="46" dur="1" fill="hold">
                                          <p:stCondLst>
                                            <p:cond delay="0"/>
                                          </p:stCondLst>
                                        </p:cTn>
                                        <p:tgtEl>
                                          <p:spTgt spid="71"/>
                                        </p:tgtEl>
                                        <p:attrNameLst>
                                          <p:attrName>style.visibility</p:attrName>
                                        </p:attrNameLst>
                                      </p:cBhvr>
                                      <p:to>
                                        <p:strVal val="visible"/>
                                      </p:to>
                                    </p:set>
                                    <p:animEffect transition="in" filter="fade">
                                      <p:cBhvr>
                                        <p:cTn id="47" dur="600"/>
                                        <p:tgtEl>
                                          <p:spTgt spid="71"/>
                                        </p:tgtEl>
                                      </p:cBhvr>
                                    </p:animEffect>
                                  </p:childTnLst>
                                </p:cTn>
                              </p:par>
                              <p:par>
                                <p:cTn id="48" presetID="35" presetClass="path" presetSubtype="0" decel="100000" fill="hold" grpId="1" nodeType="withEffect">
                                  <p:stCondLst>
                                    <p:cond delay="400"/>
                                  </p:stCondLst>
                                  <p:childTnLst>
                                    <p:animMotion origin="layout" path="M -0.05553 0.00023 L 2.24662E-7 0.00023 " pathEditMode="relative" rAng="0" ptsTypes="AA">
                                      <p:cBhvr>
                                        <p:cTn id="49" dur="800" fill="hold"/>
                                        <p:tgtEl>
                                          <p:spTgt spid="71"/>
                                        </p:tgtEl>
                                        <p:attrNameLst>
                                          <p:attrName>ppt_x</p:attrName>
                                          <p:attrName>ppt_y</p:attrName>
                                        </p:attrNameLst>
                                      </p:cBhvr>
                                      <p:rCtr x="2770" y="0"/>
                                    </p:animMotion>
                                  </p:childTnLst>
                                </p:cTn>
                              </p:par>
                              <p:par>
                                <p:cTn id="50" presetID="10" presetClass="entr" presetSubtype="0" fill="hold" grpId="0" nodeType="withEffect">
                                  <p:stCondLst>
                                    <p:cond delay="800"/>
                                  </p:stCondLst>
                                  <p:childTnLst>
                                    <p:set>
                                      <p:cBhvr>
                                        <p:cTn id="51" dur="1" fill="hold">
                                          <p:stCondLst>
                                            <p:cond delay="0"/>
                                          </p:stCondLst>
                                        </p:cTn>
                                        <p:tgtEl>
                                          <p:spTgt spid="74"/>
                                        </p:tgtEl>
                                        <p:attrNameLst>
                                          <p:attrName>style.visibility</p:attrName>
                                        </p:attrNameLst>
                                      </p:cBhvr>
                                      <p:to>
                                        <p:strVal val="visible"/>
                                      </p:to>
                                    </p:set>
                                    <p:animEffect transition="in" filter="fade">
                                      <p:cBhvr>
                                        <p:cTn id="52" dur="600"/>
                                        <p:tgtEl>
                                          <p:spTgt spid="74"/>
                                        </p:tgtEl>
                                      </p:cBhvr>
                                    </p:animEffect>
                                  </p:childTnLst>
                                </p:cTn>
                              </p:par>
                              <p:par>
                                <p:cTn id="53" presetID="35" presetClass="path" presetSubtype="0" decel="100000" fill="hold" grpId="1" nodeType="withEffect">
                                  <p:stCondLst>
                                    <p:cond delay="600"/>
                                  </p:stCondLst>
                                  <p:childTnLst>
                                    <p:animMotion origin="layout" path="M -0.05552 0.00023 L -4.22773E-6 0.00023 " pathEditMode="relative" rAng="0" ptsTypes="AA">
                                      <p:cBhvr>
                                        <p:cTn id="54" dur="800" fill="hold"/>
                                        <p:tgtEl>
                                          <p:spTgt spid="74"/>
                                        </p:tgtEl>
                                        <p:attrNameLst>
                                          <p:attrName>ppt_x</p:attrName>
                                          <p:attrName>ppt_y</p:attrName>
                                        </p:attrNameLst>
                                      </p:cBhvr>
                                      <p:rCtr x="2770" y="0"/>
                                    </p:animMotion>
                                  </p:childTnLst>
                                </p:cTn>
                              </p:par>
                              <p:par>
                                <p:cTn id="55" presetID="10" presetClass="entr" presetSubtype="0" fill="hold" grpId="0" nodeType="withEffect">
                                  <p:stCondLst>
                                    <p:cond delay="1200"/>
                                  </p:stCondLst>
                                  <p:childTnLst>
                                    <p:set>
                                      <p:cBhvr>
                                        <p:cTn id="56" dur="1" fill="hold">
                                          <p:stCondLst>
                                            <p:cond delay="0"/>
                                          </p:stCondLst>
                                        </p:cTn>
                                        <p:tgtEl>
                                          <p:spTgt spid="75"/>
                                        </p:tgtEl>
                                        <p:attrNameLst>
                                          <p:attrName>style.visibility</p:attrName>
                                        </p:attrNameLst>
                                      </p:cBhvr>
                                      <p:to>
                                        <p:strVal val="visible"/>
                                      </p:to>
                                    </p:set>
                                    <p:animEffect transition="in" filter="fade">
                                      <p:cBhvr>
                                        <p:cTn id="57" dur="600"/>
                                        <p:tgtEl>
                                          <p:spTgt spid="75"/>
                                        </p:tgtEl>
                                      </p:cBhvr>
                                    </p:animEffect>
                                  </p:childTnLst>
                                </p:cTn>
                              </p:par>
                              <p:par>
                                <p:cTn id="58" presetID="35" presetClass="path" presetSubtype="0" decel="100000" fill="hold" grpId="1" nodeType="withEffect">
                                  <p:stCondLst>
                                    <p:cond delay="1000"/>
                                  </p:stCondLst>
                                  <p:childTnLst>
                                    <p:animMotion origin="layout" path="M -0.05553 0.00023 L 3.67118E-6 0.00023 " pathEditMode="relative" rAng="0" ptsTypes="AA">
                                      <p:cBhvr>
                                        <p:cTn id="59" dur="800" fill="hold"/>
                                        <p:tgtEl>
                                          <p:spTgt spid="75"/>
                                        </p:tgtEl>
                                        <p:attrNameLst>
                                          <p:attrName>ppt_x</p:attrName>
                                          <p:attrName>ppt_y</p:attrName>
                                        </p:attrNameLst>
                                      </p:cBhvr>
                                      <p:rCtr x="2770" y="0"/>
                                    </p:animMotion>
                                  </p:childTnLst>
                                </p:cTn>
                              </p:par>
                              <p:par>
                                <p:cTn id="60" presetID="2" presetClass="entr" presetSubtype="1" decel="100000" fill="hold" grpId="0" nodeType="withEffect">
                                  <p:stCondLst>
                                    <p:cond delay="150"/>
                                  </p:stCondLst>
                                  <p:childTnLst>
                                    <p:set>
                                      <p:cBhvr>
                                        <p:cTn id="61" dur="1" fill="hold">
                                          <p:stCondLst>
                                            <p:cond delay="0"/>
                                          </p:stCondLst>
                                        </p:cTn>
                                        <p:tgtEl>
                                          <p:spTgt spid="14"/>
                                        </p:tgtEl>
                                        <p:attrNameLst>
                                          <p:attrName>style.visibility</p:attrName>
                                        </p:attrNameLst>
                                      </p:cBhvr>
                                      <p:to>
                                        <p:strVal val="visible"/>
                                      </p:to>
                                    </p:set>
                                    <p:anim calcmode="lin" valueType="num">
                                      <p:cBhvr additive="base">
                                        <p:cTn id="62" dur="750" fill="hold"/>
                                        <p:tgtEl>
                                          <p:spTgt spid="14"/>
                                        </p:tgtEl>
                                        <p:attrNameLst>
                                          <p:attrName>ppt_x</p:attrName>
                                        </p:attrNameLst>
                                      </p:cBhvr>
                                      <p:tavLst>
                                        <p:tav tm="0">
                                          <p:val>
                                            <p:strVal val="#ppt_x"/>
                                          </p:val>
                                        </p:tav>
                                        <p:tav tm="100000">
                                          <p:val>
                                            <p:strVal val="#ppt_x"/>
                                          </p:val>
                                        </p:tav>
                                      </p:tavLst>
                                    </p:anim>
                                    <p:anim calcmode="lin" valueType="num">
                                      <p:cBhvr additive="base">
                                        <p:cTn id="63" dur="750" fill="hold"/>
                                        <p:tgtEl>
                                          <p:spTgt spid="14"/>
                                        </p:tgtEl>
                                        <p:attrNameLst>
                                          <p:attrName>ppt_y</p:attrName>
                                        </p:attrNameLst>
                                      </p:cBhvr>
                                      <p:tavLst>
                                        <p:tav tm="0">
                                          <p:val>
                                            <p:strVal val="0-#ppt_h/2"/>
                                          </p:val>
                                        </p:tav>
                                        <p:tav tm="100000">
                                          <p:val>
                                            <p:strVal val="#ppt_y"/>
                                          </p:val>
                                        </p:tav>
                                      </p:tavLst>
                                    </p:anim>
                                  </p:childTnLst>
                                </p:cTn>
                              </p:par>
                              <p:par>
                                <p:cTn id="64" presetID="2" presetClass="entr" presetSubtype="1" decel="100000" fill="hold" nodeType="withEffect">
                                  <p:stCondLst>
                                    <p:cond delay="250"/>
                                  </p:stCondLst>
                                  <p:childTnLst>
                                    <p:set>
                                      <p:cBhvr>
                                        <p:cTn id="65" dur="1" fill="hold">
                                          <p:stCondLst>
                                            <p:cond delay="0"/>
                                          </p:stCondLst>
                                        </p:cTn>
                                        <p:tgtEl>
                                          <p:spTgt spid="2"/>
                                        </p:tgtEl>
                                        <p:attrNameLst>
                                          <p:attrName>style.visibility</p:attrName>
                                        </p:attrNameLst>
                                      </p:cBhvr>
                                      <p:to>
                                        <p:strVal val="visible"/>
                                      </p:to>
                                    </p:set>
                                    <p:anim calcmode="lin" valueType="num">
                                      <p:cBhvr additive="base">
                                        <p:cTn id="66" dur="750" fill="hold"/>
                                        <p:tgtEl>
                                          <p:spTgt spid="2"/>
                                        </p:tgtEl>
                                        <p:attrNameLst>
                                          <p:attrName>ppt_x</p:attrName>
                                        </p:attrNameLst>
                                      </p:cBhvr>
                                      <p:tavLst>
                                        <p:tav tm="0">
                                          <p:val>
                                            <p:strVal val="#ppt_x"/>
                                          </p:val>
                                        </p:tav>
                                        <p:tav tm="100000">
                                          <p:val>
                                            <p:strVal val="#ppt_x"/>
                                          </p:val>
                                        </p:tav>
                                      </p:tavLst>
                                    </p:anim>
                                    <p:anim calcmode="lin" valueType="num">
                                      <p:cBhvr additive="base">
                                        <p:cTn id="67" dur="750" fill="hold"/>
                                        <p:tgtEl>
                                          <p:spTgt spid="2"/>
                                        </p:tgtEl>
                                        <p:attrNameLst>
                                          <p:attrName>ppt_y</p:attrName>
                                        </p:attrNameLst>
                                      </p:cBhvr>
                                      <p:tavLst>
                                        <p:tav tm="0">
                                          <p:val>
                                            <p:strVal val="0-#ppt_h/2"/>
                                          </p:val>
                                        </p:tav>
                                        <p:tav tm="100000">
                                          <p:val>
                                            <p:strVal val="#ppt_y"/>
                                          </p:val>
                                        </p:tav>
                                      </p:tavLst>
                                    </p:anim>
                                  </p:childTnLst>
                                </p:cTn>
                              </p:par>
                              <p:par>
                                <p:cTn id="68" presetID="2" presetClass="entr" presetSubtype="1" decel="100000" fill="hold" nodeType="withEffect">
                                  <p:stCondLst>
                                    <p:cond delay="500"/>
                                  </p:stCondLst>
                                  <p:childTnLst>
                                    <p:set>
                                      <p:cBhvr>
                                        <p:cTn id="69" dur="1" fill="hold">
                                          <p:stCondLst>
                                            <p:cond delay="0"/>
                                          </p:stCondLst>
                                        </p:cTn>
                                        <p:tgtEl>
                                          <p:spTgt spid="3"/>
                                        </p:tgtEl>
                                        <p:attrNameLst>
                                          <p:attrName>style.visibility</p:attrName>
                                        </p:attrNameLst>
                                      </p:cBhvr>
                                      <p:to>
                                        <p:strVal val="visible"/>
                                      </p:to>
                                    </p:set>
                                    <p:anim calcmode="lin" valueType="num">
                                      <p:cBhvr additive="base">
                                        <p:cTn id="70" dur="750" fill="hold"/>
                                        <p:tgtEl>
                                          <p:spTgt spid="3"/>
                                        </p:tgtEl>
                                        <p:attrNameLst>
                                          <p:attrName>ppt_x</p:attrName>
                                        </p:attrNameLst>
                                      </p:cBhvr>
                                      <p:tavLst>
                                        <p:tav tm="0">
                                          <p:val>
                                            <p:strVal val="#ppt_x"/>
                                          </p:val>
                                        </p:tav>
                                        <p:tav tm="100000">
                                          <p:val>
                                            <p:strVal val="#ppt_x"/>
                                          </p:val>
                                        </p:tav>
                                      </p:tavLst>
                                    </p:anim>
                                    <p:anim calcmode="lin" valueType="num">
                                      <p:cBhvr additive="base">
                                        <p:cTn id="71" dur="750" fill="hold"/>
                                        <p:tgtEl>
                                          <p:spTgt spid="3"/>
                                        </p:tgtEl>
                                        <p:attrNameLst>
                                          <p:attrName>ppt_y</p:attrName>
                                        </p:attrNameLst>
                                      </p:cBhvr>
                                      <p:tavLst>
                                        <p:tav tm="0">
                                          <p:val>
                                            <p:strVal val="0-#ppt_h/2"/>
                                          </p:val>
                                        </p:tav>
                                        <p:tav tm="100000">
                                          <p:val>
                                            <p:strVal val="#ppt_y"/>
                                          </p:val>
                                        </p:tav>
                                      </p:tavLst>
                                    </p:anim>
                                  </p:childTnLst>
                                </p:cTn>
                              </p:par>
                              <p:par>
                                <p:cTn id="72" presetID="2" presetClass="entr" presetSubtype="1" decel="100000" fill="hold" nodeType="withEffect">
                                  <p:stCondLst>
                                    <p:cond delay="750"/>
                                  </p:stCondLst>
                                  <p:childTnLst>
                                    <p:set>
                                      <p:cBhvr>
                                        <p:cTn id="73" dur="1" fill="hold">
                                          <p:stCondLst>
                                            <p:cond delay="0"/>
                                          </p:stCondLst>
                                        </p:cTn>
                                        <p:tgtEl>
                                          <p:spTgt spid="4"/>
                                        </p:tgtEl>
                                        <p:attrNameLst>
                                          <p:attrName>style.visibility</p:attrName>
                                        </p:attrNameLst>
                                      </p:cBhvr>
                                      <p:to>
                                        <p:strVal val="visible"/>
                                      </p:to>
                                    </p:set>
                                    <p:anim calcmode="lin" valueType="num">
                                      <p:cBhvr additive="base">
                                        <p:cTn id="74" dur="750" fill="hold"/>
                                        <p:tgtEl>
                                          <p:spTgt spid="4"/>
                                        </p:tgtEl>
                                        <p:attrNameLst>
                                          <p:attrName>ppt_x</p:attrName>
                                        </p:attrNameLst>
                                      </p:cBhvr>
                                      <p:tavLst>
                                        <p:tav tm="0">
                                          <p:val>
                                            <p:strVal val="#ppt_x"/>
                                          </p:val>
                                        </p:tav>
                                        <p:tav tm="100000">
                                          <p:val>
                                            <p:strVal val="#ppt_x"/>
                                          </p:val>
                                        </p:tav>
                                      </p:tavLst>
                                    </p:anim>
                                    <p:anim calcmode="lin" valueType="num">
                                      <p:cBhvr additive="base">
                                        <p:cTn id="75" dur="750" fill="hold"/>
                                        <p:tgtEl>
                                          <p:spTgt spid="4"/>
                                        </p:tgtEl>
                                        <p:attrNameLst>
                                          <p:attrName>ppt_y</p:attrName>
                                        </p:attrNameLst>
                                      </p:cBhvr>
                                      <p:tavLst>
                                        <p:tav tm="0">
                                          <p:val>
                                            <p:strVal val="0-#ppt_h/2"/>
                                          </p:val>
                                        </p:tav>
                                        <p:tav tm="100000">
                                          <p:val>
                                            <p:strVal val="#ppt_y"/>
                                          </p:val>
                                        </p:tav>
                                      </p:tavLst>
                                    </p:anim>
                                  </p:childTnLst>
                                </p:cTn>
                              </p:par>
                              <p:par>
                                <p:cTn id="76" presetID="2" presetClass="entr" presetSubtype="1" decel="100000" fill="hold" nodeType="withEffect">
                                  <p:stCondLst>
                                    <p:cond delay="1000"/>
                                  </p:stCondLst>
                                  <p:childTnLst>
                                    <p:set>
                                      <p:cBhvr>
                                        <p:cTn id="77" dur="1" fill="hold">
                                          <p:stCondLst>
                                            <p:cond delay="0"/>
                                          </p:stCondLst>
                                        </p:cTn>
                                        <p:tgtEl>
                                          <p:spTgt spid="5"/>
                                        </p:tgtEl>
                                        <p:attrNameLst>
                                          <p:attrName>style.visibility</p:attrName>
                                        </p:attrNameLst>
                                      </p:cBhvr>
                                      <p:to>
                                        <p:strVal val="visible"/>
                                      </p:to>
                                    </p:set>
                                    <p:anim calcmode="lin" valueType="num">
                                      <p:cBhvr additive="base">
                                        <p:cTn id="78" dur="750" fill="hold"/>
                                        <p:tgtEl>
                                          <p:spTgt spid="5"/>
                                        </p:tgtEl>
                                        <p:attrNameLst>
                                          <p:attrName>ppt_x</p:attrName>
                                        </p:attrNameLst>
                                      </p:cBhvr>
                                      <p:tavLst>
                                        <p:tav tm="0">
                                          <p:val>
                                            <p:strVal val="#ppt_x"/>
                                          </p:val>
                                        </p:tav>
                                        <p:tav tm="100000">
                                          <p:val>
                                            <p:strVal val="#ppt_x"/>
                                          </p:val>
                                        </p:tav>
                                      </p:tavLst>
                                    </p:anim>
                                    <p:anim calcmode="lin" valueType="num">
                                      <p:cBhvr additive="base">
                                        <p:cTn id="79" dur="750" fill="hold"/>
                                        <p:tgtEl>
                                          <p:spTgt spid="5"/>
                                        </p:tgtEl>
                                        <p:attrNameLst>
                                          <p:attrName>ppt_y</p:attrName>
                                        </p:attrNameLst>
                                      </p:cBhvr>
                                      <p:tavLst>
                                        <p:tav tm="0">
                                          <p:val>
                                            <p:strVal val="0-#ppt_h/2"/>
                                          </p:val>
                                        </p:tav>
                                        <p:tav tm="100000">
                                          <p:val>
                                            <p:strVal val="#ppt_y"/>
                                          </p:val>
                                        </p:tav>
                                      </p:tavLst>
                                    </p:anim>
                                  </p:childTnLst>
                                </p:cTn>
                              </p:par>
                              <p:par>
                                <p:cTn id="80" presetID="10" presetClass="entr" presetSubtype="0" fill="hold" grpId="0" nodeType="withEffect">
                                  <p:stCondLst>
                                    <p:cond delay="150"/>
                                  </p:stCondLst>
                                  <p:childTnLst>
                                    <p:set>
                                      <p:cBhvr>
                                        <p:cTn id="81" dur="1" fill="hold">
                                          <p:stCondLst>
                                            <p:cond delay="0"/>
                                          </p:stCondLst>
                                        </p:cTn>
                                        <p:tgtEl>
                                          <p:spTgt spid="45"/>
                                        </p:tgtEl>
                                        <p:attrNameLst>
                                          <p:attrName>style.visibility</p:attrName>
                                        </p:attrNameLst>
                                      </p:cBhvr>
                                      <p:to>
                                        <p:strVal val="visible"/>
                                      </p:to>
                                    </p:set>
                                    <p:animEffect transition="in" filter="fade">
                                      <p:cBhvr>
                                        <p:cTn id="82" dur="500"/>
                                        <p:tgtEl>
                                          <p:spTgt spid="45"/>
                                        </p:tgtEl>
                                      </p:cBhvr>
                                    </p:animEffect>
                                  </p:childTnLst>
                                </p:cTn>
                              </p:par>
                              <p:par>
                                <p:cTn id="83" presetID="42" presetClass="path" presetSubtype="0" decel="100000" fill="hold" grpId="1" nodeType="withEffect">
                                  <p:stCondLst>
                                    <p:cond delay="150"/>
                                  </p:stCondLst>
                                  <p:childTnLst>
                                    <p:animMotion origin="layout" path="M 4.2022E-6 -3.65865E-6 L 4.2022E-6 0.03132 " pathEditMode="relative" rAng="0" ptsTypes="AA">
                                      <p:cBhvr>
                                        <p:cTn id="84" dur="750" spd="-100000" fill="hold"/>
                                        <p:tgtEl>
                                          <p:spTgt spid="45"/>
                                        </p:tgtEl>
                                        <p:attrNameLst>
                                          <p:attrName>ppt_x</p:attrName>
                                          <p:attrName>ppt_y</p:attrName>
                                        </p:attrNameLst>
                                      </p:cBhvr>
                                      <p:rCtr x="0" y="1566"/>
                                    </p:animMotion>
                                  </p:childTnLst>
                                </p:cTn>
                              </p:par>
                              <p:par>
                                <p:cTn id="85" presetID="10" presetClass="entr" presetSubtype="0" fill="hold" grpId="0" nodeType="withEffect">
                                  <p:stCondLst>
                                    <p:cond delay="300"/>
                                  </p:stCondLst>
                                  <p:childTnLst>
                                    <p:set>
                                      <p:cBhvr>
                                        <p:cTn id="86" dur="1" fill="hold">
                                          <p:stCondLst>
                                            <p:cond delay="0"/>
                                          </p:stCondLst>
                                        </p:cTn>
                                        <p:tgtEl>
                                          <p:spTgt spid="48"/>
                                        </p:tgtEl>
                                        <p:attrNameLst>
                                          <p:attrName>style.visibility</p:attrName>
                                        </p:attrNameLst>
                                      </p:cBhvr>
                                      <p:to>
                                        <p:strVal val="visible"/>
                                      </p:to>
                                    </p:set>
                                    <p:animEffect transition="in" filter="fade">
                                      <p:cBhvr>
                                        <p:cTn id="87" dur="500"/>
                                        <p:tgtEl>
                                          <p:spTgt spid="48"/>
                                        </p:tgtEl>
                                      </p:cBhvr>
                                    </p:animEffect>
                                  </p:childTnLst>
                                </p:cTn>
                              </p:par>
                              <p:par>
                                <p:cTn id="88" presetID="42" presetClass="path" presetSubtype="0" decel="100000" fill="hold" grpId="1" nodeType="withEffect">
                                  <p:stCondLst>
                                    <p:cond delay="300"/>
                                  </p:stCondLst>
                                  <p:childTnLst>
                                    <p:animMotion origin="layout" path="M 4.2022E-6 -3.65865E-6 L 4.2022E-6 0.03132 " pathEditMode="relative" rAng="0" ptsTypes="AA">
                                      <p:cBhvr>
                                        <p:cTn id="89" dur="750" spd="-100000" fill="hold"/>
                                        <p:tgtEl>
                                          <p:spTgt spid="48"/>
                                        </p:tgtEl>
                                        <p:attrNameLst>
                                          <p:attrName>ppt_x</p:attrName>
                                          <p:attrName>ppt_y</p:attrName>
                                        </p:attrNameLst>
                                      </p:cBhvr>
                                      <p:rCtr x="0" y="1566"/>
                                    </p:animMotion>
                                  </p:childTnLst>
                                </p:cTn>
                              </p:par>
                              <p:par>
                                <p:cTn id="90" presetID="10" presetClass="entr" presetSubtype="0" fill="hold" grpId="0" nodeType="withEffect">
                                  <p:stCondLst>
                                    <p:cond delay="450"/>
                                  </p:stCondLst>
                                  <p:childTnLst>
                                    <p:set>
                                      <p:cBhvr>
                                        <p:cTn id="91" dur="1" fill="hold">
                                          <p:stCondLst>
                                            <p:cond delay="0"/>
                                          </p:stCondLst>
                                        </p:cTn>
                                        <p:tgtEl>
                                          <p:spTgt spid="49"/>
                                        </p:tgtEl>
                                        <p:attrNameLst>
                                          <p:attrName>style.visibility</p:attrName>
                                        </p:attrNameLst>
                                      </p:cBhvr>
                                      <p:to>
                                        <p:strVal val="visible"/>
                                      </p:to>
                                    </p:set>
                                    <p:animEffect transition="in" filter="fade">
                                      <p:cBhvr>
                                        <p:cTn id="92" dur="500"/>
                                        <p:tgtEl>
                                          <p:spTgt spid="49"/>
                                        </p:tgtEl>
                                      </p:cBhvr>
                                    </p:animEffect>
                                  </p:childTnLst>
                                </p:cTn>
                              </p:par>
                              <p:par>
                                <p:cTn id="93" presetID="42" presetClass="path" presetSubtype="0" decel="100000" fill="hold" grpId="1" nodeType="withEffect">
                                  <p:stCondLst>
                                    <p:cond delay="450"/>
                                  </p:stCondLst>
                                  <p:childTnLst>
                                    <p:animMotion origin="layout" path="M 4.2022E-6 -3.65865E-6 L 4.2022E-6 0.03132 " pathEditMode="relative" rAng="0" ptsTypes="AA">
                                      <p:cBhvr>
                                        <p:cTn id="94" dur="750" spd="-100000" fill="hold"/>
                                        <p:tgtEl>
                                          <p:spTgt spid="49"/>
                                        </p:tgtEl>
                                        <p:attrNameLst>
                                          <p:attrName>ppt_x</p:attrName>
                                          <p:attrName>ppt_y</p:attrName>
                                        </p:attrNameLst>
                                      </p:cBhvr>
                                      <p:rCtr x="0" y="1566"/>
                                    </p:animMotion>
                                  </p:childTnLst>
                                </p:cTn>
                              </p:par>
                              <p:par>
                                <p:cTn id="95" presetID="10" presetClass="entr" presetSubtype="0" fill="hold" grpId="0" nodeType="withEffect">
                                  <p:stCondLst>
                                    <p:cond delay="600"/>
                                  </p:stCondLst>
                                  <p:childTnLst>
                                    <p:set>
                                      <p:cBhvr>
                                        <p:cTn id="96" dur="1" fill="hold">
                                          <p:stCondLst>
                                            <p:cond delay="0"/>
                                          </p:stCondLst>
                                        </p:cTn>
                                        <p:tgtEl>
                                          <p:spTgt spid="50"/>
                                        </p:tgtEl>
                                        <p:attrNameLst>
                                          <p:attrName>style.visibility</p:attrName>
                                        </p:attrNameLst>
                                      </p:cBhvr>
                                      <p:to>
                                        <p:strVal val="visible"/>
                                      </p:to>
                                    </p:set>
                                    <p:animEffect transition="in" filter="fade">
                                      <p:cBhvr>
                                        <p:cTn id="97" dur="500"/>
                                        <p:tgtEl>
                                          <p:spTgt spid="50"/>
                                        </p:tgtEl>
                                      </p:cBhvr>
                                    </p:animEffect>
                                  </p:childTnLst>
                                </p:cTn>
                              </p:par>
                              <p:par>
                                <p:cTn id="98" presetID="42" presetClass="path" presetSubtype="0" decel="100000" fill="hold" grpId="1" nodeType="withEffect">
                                  <p:stCondLst>
                                    <p:cond delay="600"/>
                                  </p:stCondLst>
                                  <p:childTnLst>
                                    <p:animMotion origin="layout" path="M 4.2022E-6 -3.65865E-6 L 4.2022E-6 0.03132 " pathEditMode="relative" rAng="0" ptsTypes="AA">
                                      <p:cBhvr>
                                        <p:cTn id="99" dur="750" spd="-100000" fill="hold"/>
                                        <p:tgtEl>
                                          <p:spTgt spid="50"/>
                                        </p:tgtEl>
                                        <p:attrNameLst>
                                          <p:attrName>ppt_x</p:attrName>
                                          <p:attrName>ppt_y</p:attrName>
                                        </p:attrNameLst>
                                      </p:cBhvr>
                                      <p:rCtr x="0" y="1566"/>
                                    </p:animMotion>
                                  </p:childTnLst>
                                </p:cTn>
                              </p:par>
                              <p:par>
                                <p:cTn id="100" presetID="10" presetClass="entr" presetSubtype="0" fill="hold" grpId="0" nodeType="withEffect">
                                  <p:stCondLst>
                                    <p:cond delay="750"/>
                                  </p:stCondLst>
                                  <p:childTnLst>
                                    <p:set>
                                      <p:cBhvr>
                                        <p:cTn id="101" dur="1" fill="hold">
                                          <p:stCondLst>
                                            <p:cond delay="0"/>
                                          </p:stCondLst>
                                        </p:cTn>
                                        <p:tgtEl>
                                          <p:spTgt spid="51"/>
                                        </p:tgtEl>
                                        <p:attrNameLst>
                                          <p:attrName>style.visibility</p:attrName>
                                        </p:attrNameLst>
                                      </p:cBhvr>
                                      <p:to>
                                        <p:strVal val="visible"/>
                                      </p:to>
                                    </p:set>
                                    <p:animEffect transition="in" filter="fade">
                                      <p:cBhvr>
                                        <p:cTn id="102" dur="500"/>
                                        <p:tgtEl>
                                          <p:spTgt spid="51"/>
                                        </p:tgtEl>
                                      </p:cBhvr>
                                    </p:animEffect>
                                  </p:childTnLst>
                                </p:cTn>
                              </p:par>
                              <p:par>
                                <p:cTn id="103" presetID="42" presetClass="path" presetSubtype="0" decel="100000" fill="hold" grpId="1" nodeType="withEffect">
                                  <p:stCondLst>
                                    <p:cond delay="750"/>
                                  </p:stCondLst>
                                  <p:childTnLst>
                                    <p:animMotion origin="layout" path="M 4.2022E-6 -3.65865E-6 L 4.2022E-6 0.03132 " pathEditMode="relative" rAng="0" ptsTypes="AA">
                                      <p:cBhvr>
                                        <p:cTn id="104" dur="750" spd="-100000" fill="hold"/>
                                        <p:tgtEl>
                                          <p:spTgt spid="51"/>
                                        </p:tgtEl>
                                        <p:attrNameLst>
                                          <p:attrName>ppt_x</p:attrName>
                                          <p:attrName>ppt_y</p:attrName>
                                        </p:attrNameLst>
                                      </p:cBhvr>
                                      <p:rCtr x="0" y="1566"/>
                                    </p:animMotion>
                                  </p:childTnLst>
                                </p:cTn>
                              </p:par>
                              <p:par>
                                <p:cTn id="105" presetID="10" presetClass="entr" presetSubtype="0" fill="hold" grpId="0" nodeType="withEffect">
                                  <p:stCondLst>
                                    <p:cond delay="900"/>
                                  </p:stCondLst>
                                  <p:childTnLst>
                                    <p:set>
                                      <p:cBhvr>
                                        <p:cTn id="106" dur="1" fill="hold">
                                          <p:stCondLst>
                                            <p:cond delay="0"/>
                                          </p:stCondLst>
                                        </p:cTn>
                                        <p:tgtEl>
                                          <p:spTgt spid="52"/>
                                        </p:tgtEl>
                                        <p:attrNameLst>
                                          <p:attrName>style.visibility</p:attrName>
                                        </p:attrNameLst>
                                      </p:cBhvr>
                                      <p:to>
                                        <p:strVal val="visible"/>
                                      </p:to>
                                    </p:set>
                                    <p:animEffect transition="in" filter="fade">
                                      <p:cBhvr>
                                        <p:cTn id="107" dur="500"/>
                                        <p:tgtEl>
                                          <p:spTgt spid="52"/>
                                        </p:tgtEl>
                                      </p:cBhvr>
                                    </p:animEffect>
                                  </p:childTnLst>
                                </p:cTn>
                              </p:par>
                              <p:par>
                                <p:cTn id="108" presetID="42" presetClass="path" presetSubtype="0" decel="100000" fill="hold" grpId="1" nodeType="withEffect">
                                  <p:stCondLst>
                                    <p:cond delay="900"/>
                                  </p:stCondLst>
                                  <p:childTnLst>
                                    <p:animMotion origin="layout" path="M 4.2022E-6 -3.65865E-6 L 4.2022E-6 0.03132 " pathEditMode="relative" rAng="0" ptsTypes="AA">
                                      <p:cBhvr>
                                        <p:cTn id="109" dur="750" spd="-100000" fill="hold"/>
                                        <p:tgtEl>
                                          <p:spTgt spid="52"/>
                                        </p:tgtEl>
                                        <p:attrNameLst>
                                          <p:attrName>ppt_x</p:attrName>
                                          <p:attrName>ppt_y</p:attrName>
                                        </p:attrNameLst>
                                      </p:cBhvr>
                                      <p:rCtr x="0" y="1566"/>
                                    </p:animMotion>
                                  </p:childTnLst>
                                </p:cTn>
                              </p:par>
                              <p:par>
                                <p:cTn id="110" presetID="10" presetClass="entr" presetSubtype="0" fill="hold" grpId="0" nodeType="withEffect">
                                  <p:stCondLst>
                                    <p:cond delay="1050"/>
                                  </p:stCondLst>
                                  <p:childTnLst>
                                    <p:set>
                                      <p:cBhvr>
                                        <p:cTn id="111" dur="1" fill="hold">
                                          <p:stCondLst>
                                            <p:cond delay="0"/>
                                          </p:stCondLst>
                                        </p:cTn>
                                        <p:tgtEl>
                                          <p:spTgt spid="53"/>
                                        </p:tgtEl>
                                        <p:attrNameLst>
                                          <p:attrName>style.visibility</p:attrName>
                                        </p:attrNameLst>
                                      </p:cBhvr>
                                      <p:to>
                                        <p:strVal val="visible"/>
                                      </p:to>
                                    </p:set>
                                    <p:animEffect transition="in" filter="fade">
                                      <p:cBhvr>
                                        <p:cTn id="112" dur="500"/>
                                        <p:tgtEl>
                                          <p:spTgt spid="53"/>
                                        </p:tgtEl>
                                      </p:cBhvr>
                                    </p:animEffect>
                                  </p:childTnLst>
                                </p:cTn>
                              </p:par>
                              <p:par>
                                <p:cTn id="113" presetID="42" presetClass="path" presetSubtype="0" decel="100000" fill="hold" grpId="1" nodeType="withEffect">
                                  <p:stCondLst>
                                    <p:cond delay="1050"/>
                                  </p:stCondLst>
                                  <p:childTnLst>
                                    <p:animMotion origin="layout" path="M 4.2022E-6 -3.65865E-6 L 4.2022E-6 0.03132 " pathEditMode="relative" rAng="0" ptsTypes="AA">
                                      <p:cBhvr>
                                        <p:cTn id="114" dur="750" spd="-100000" fill="hold"/>
                                        <p:tgtEl>
                                          <p:spTgt spid="53"/>
                                        </p:tgtEl>
                                        <p:attrNameLst>
                                          <p:attrName>ppt_x</p:attrName>
                                          <p:attrName>ppt_y</p:attrName>
                                        </p:attrNameLst>
                                      </p:cBhvr>
                                      <p:rCtr x="0" y="1566"/>
                                    </p:animMotion>
                                  </p:childTnLst>
                                </p:cTn>
                              </p:par>
                              <p:par>
                                <p:cTn id="115" presetID="10" presetClass="entr" presetSubtype="0" fill="hold" grpId="0" nodeType="withEffect">
                                  <p:stCondLst>
                                    <p:cond delay="1200"/>
                                  </p:stCondLst>
                                  <p:childTnLst>
                                    <p:set>
                                      <p:cBhvr>
                                        <p:cTn id="116" dur="1" fill="hold">
                                          <p:stCondLst>
                                            <p:cond delay="0"/>
                                          </p:stCondLst>
                                        </p:cTn>
                                        <p:tgtEl>
                                          <p:spTgt spid="54"/>
                                        </p:tgtEl>
                                        <p:attrNameLst>
                                          <p:attrName>style.visibility</p:attrName>
                                        </p:attrNameLst>
                                      </p:cBhvr>
                                      <p:to>
                                        <p:strVal val="visible"/>
                                      </p:to>
                                    </p:set>
                                    <p:animEffect transition="in" filter="fade">
                                      <p:cBhvr>
                                        <p:cTn id="117" dur="500"/>
                                        <p:tgtEl>
                                          <p:spTgt spid="54"/>
                                        </p:tgtEl>
                                      </p:cBhvr>
                                    </p:animEffect>
                                  </p:childTnLst>
                                </p:cTn>
                              </p:par>
                              <p:par>
                                <p:cTn id="118" presetID="42" presetClass="path" presetSubtype="0" decel="100000" fill="hold" grpId="1" nodeType="withEffect">
                                  <p:stCondLst>
                                    <p:cond delay="1200"/>
                                  </p:stCondLst>
                                  <p:childTnLst>
                                    <p:animMotion origin="layout" path="M 4.2022E-6 -3.65865E-6 L 4.2022E-6 0.03132 " pathEditMode="relative" rAng="0" ptsTypes="AA">
                                      <p:cBhvr>
                                        <p:cTn id="119" dur="750" spd="-100000" fill="hold"/>
                                        <p:tgtEl>
                                          <p:spTgt spid="54"/>
                                        </p:tgtEl>
                                        <p:attrNameLst>
                                          <p:attrName>ppt_x</p:attrName>
                                          <p:attrName>ppt_y</p:attrName>
                                        </p:attrNameLst>
                                      </p:cBhvr>
                                      <p:rCtr x="0" y="1566"/>
                                    </p:animMotion>
                                  </p:childTnLst>
                                </p:cTn>
                              </p:par>
                              <p:par>
                                <p:cTn id="120" presetID="10" presetClass="entr" presetSubtype="0" fill="hold" grpId="0" nodeType="withEffect">
                                  <p:stCondLst>
                                    <p:cond delay="1350"/>
                                  </p:stCondLst>
                                  <p:childTnLst>
                                    <p:set>
                                      <p:cBhvr>
                                        <p:cTn id="121" dur="1" fill="hold">
                                          <p:stCondLst>
                                            <p:cond delay="0"/>
                                          </p:stCondLst>
                                        </p:cTn>
                                        <p:tgtEl>
                                          <p:spTgt spid="55"/>
                                        </p:tgtEl>
                                        <p:attrNameLst>
                                          <p:attrName>style.visibility</p:attrName>
                                        </p:attrNameLst>
                                      </p:cBhvr>
                                      <p:to>
                                        <p:strVal val="visible"/>
                                      </p:to>
                                    </p:set>
                                    <p:animEffect transition="in" filter="fade">
                                      <p:cBhvr>
                                        <p:cTn id="122" dur="500"/>
                                        <p:tgtEl>
                                          <p:spTgt spid="55"/>
                                        </p:tgtEl>
                                      </p:cBhvr>
                                    </p:animEffect>
                                  </p:childTnLst>
                                </p:cTn>
                              </p:par>
                              <p:par>
                                <p:cTn id="123" presetID="42" presetClass="path" presetSubtype="0" decel="100000" fill="hold" grpId="1" nodeType="withEffect">
                                  <p:stCondLst>
                                    <p:cond delay="1350"/>
                                  </p:stCondLst>
                                  <p:childTnLst>
                                    <p:animMotion origin="layout" path="M 4.2022E-6 -3.65865E-6 L 4.2022E-6 0.03132 " pathEditMode="relative" rAng="0" ptsTypes="AA">
                                      <p:cBhvr>
                                        <p:cTn id="124" dur="750" spd="-100000" fill="hold"/>
                                        <p:tgtEl>
                                          <p:spTgt spid="55"/>
                                        </p:tgtEl>
                                        <p:attrNameLst>
                                          <p:attrName>ppt_x</p:attrName>
                                          <p:attrName>ppt_y</p:attrName>
                                        </p:attrNameLst>
                                      </p:cBhvr>
                                      <p:rCtr x="0" y="1566"/>
                                    </p:animMotion>
                                  </p:childTnLst>
                                </p:cTn>
                              </p:par>
                              <p:par>
                                <p:cTn id="125" presetID="10" presetClass="entr" presetSubtype="0" fill="hold" grpId="0" nodeType="withEffect">
                                  <p:stCondLst>
                                    <p:cond delay="1500"/>
                                  </p:stCondLst>
                                  <p:childTnLst>
                                    <p:set>
                                      <p:cBhvr>
                                        <p:cTn id="126" dur="1" fill="hold">
                                          <p:stCondLst>
                                            <p:cond delay="0"/>
                                          </p:stCondLst>
                                        </p:cTn>
                                        <p:tgtEl>
                                          <p:spTgt spid="56"/>
                                        </p:tgtEl>
                                        <p:attrNameLst>
                                          <p:attrName>style.visibility</p:attrName>
                                        </p:attrNameLst>
                                      </p:cBhvr>
                                      <p:to>
                                        <p:strVal val="visible"/>
                                      </p:to>
                                    </p:set>
                                    <p:animEffect transition="in" filter="fade">
                                      <p:cBhvr>
                                        <p:cTn id="127" dur="500"/>
                                        <p:tgtEl>
                                          <p:spTgt spid="56"/>
                                        </p:tgtEl>
                                      </p:cBhvr>
                                    </p:animEffect>
                                  </p:childTnLst>
                                </p:cTn>
                              </p:par>
                              <p:par>
                                <p:cTn id="128" presetID="42" presetClass="path" presetSubtype="0" decel="100000" fill="hold" grpId="1" nodeType="withEffect">
                                  <p:stCondLst>
                                    <p:cond delay="1500"/>
                                  </p:stCondLst>
                                  <p:childTnLst>
                                    <p:animMotion origin="layout" path="M 4.2022E-6 -3.65865E-6 L 4.2022E-6 0.03132 " pathEditMode="relative" rAng="0" ptsTypes="AA">
                                      <p:cBhvr>
                                        <p:cTn id="129" dur="750" spd="-100000" fill="hold"/>
                                        <p:tgtEl>
                                          <p:spTgt spid="56"/>
                                        </p:tgtEl>
                                        <p:attrNameLst>
                                          <p:attrName>ppt_x</p:attrName>
                                          <p:attrName>ppt_y</p:attrName>
                                        </p:attrNameLst>
                                      </p:cBhvr>
                                      <p:rCtr x="0" y="1566"/>
                                    </p:animMotion>
                                  </p:childTnLst>
                                </p:cTn>
                              </p:par>
                              <p:par>
                                <p:cTn id="130" presetID="10" presetClass="entr" presetSubtype="0" fill="hold" grpId="0" nodeType="withEffect">
                                  <p:stCondLst>
                                    <p:cond delay="1650"/>
                                  </p:stCondLst>
                                  <p:childTnLst>
                                    <p:set>
                                      <p:cBhvr>
                                        <p:cTn id="131" dur="1" fill="hold">
                                          <p:stCondLst>
                                            <p:cond delay="0"/>
                                          </p:stCondLst>
                                        </p:cTn>
                                        <p:tgtEl>
                                          <p:spTgt spid="57"/>
                                        </p:tgtEl>
                                        <p:attrNameLst>
                                          <p:attrName>style.visibility</p:attrName>
                                        </p:attrNameLst>
                                      </p:cBhvr>
                                      <p:to>
                                        <p:strVal val="visible"/>
                                      </p:to>
                                    </p:set>
                                    <p:animEffect transition="in" filter="fade">
                                      <p:cBhvr>
                                        <p:cTn id="132" dur="500"/>
                                        <p:tgtEl>
                                          <p:spTgt spid="57"/>
                                        </p:tgtEl>
                                      </p:cBhvr>
                                    </p:animEffect>
                                  </p:childTnLst>
                                </p:cTn>
                              </p:par>
                              <p:par>
                                <p:cTn id="133" presetID="42" presetClass="path" presetSubtype="0" decel="100000" fill="hold" grpId="1" nodeType="withEffect">
                                  <p:stCondLst>
                                    <p:cond delay="1650"/>
                                  </p:stCondLst>
                                  <p:childTnLst>
                                    <p:animMotion origin="layout" path="M 4.2022E-6 -3.65865E-6 L 4.2022E-6 0.03132 " pathEditMode="relative" rAng="0" ptsTypes="AA">
                                      <p:cBhvr>
                                        <p:cTn id="134" dur="750" spd="-100000" fill="hold"/>
                                        <p:tgtEl>
                                          <p:spTgt spid="57"/>
                                        </p:tgtEl>
                                        <p:attrNameLst>
                                          <p:attrName>ppt_x</p:attrName>
                                          <p:attrName>ppt_y</p:attrName>
                                        </p:attrNameLst>
                                      </p:cBhvr>
                                      <p:rCtr x="0" y="1566"/>
                                    </p:animMotion>
                                  </p:childTnLst>
                                </p:cTn>
                              </p:par>
                              <p:par>
                                <p:cTn id="135" presetID="10" presetClass="entr" presetSubtype="0" fill="hold" grpId="0" nodeType="withEffect">
                                  <p:stCondLst>
                                    <p:cond delay="1800"/>
                                  </p:stCondLst>
                                  <p:childTnLst>
                                    <p:set>
                                      <p:cBhvr>
                                        <p:cTn id="136" dur="1" fill="hold">
                                          <p:stCondLst>
                                            <p:cond delay="0"/>
                                          </p:stCondLst>
                                        </p:cTn>
                                        <p:tgtEl>
                                          <p:spTgt spid="59"/>
                                        </p:tgtEl>
                                        <p:attrNameLst>
                                          <p:attrName>style.visibility</p:attrName>
                                        </p:attrNameLst>
                                      </p:cBhvr>
                                      <p:to>
                                        <p:strVal val="visible"/>
                                      </p:to>
                                    </p:set>
                                    <p:animEffect transition="in" filter="fade">
                                      <p:cBhvr>
                                        <p:cTn id="137" dur="500"/>
                                        <p:tgtEl>
                                          <p:spTgt spid="59"/>
                                        </p:tgtEl>
                                      </p:cBhvr>
                                    </p:animEffect>
                                  </p:childTnLst>
                                </p:cTn>
                              </p:par>
                              <p:par>
                                <p:cTn id="138" presetID="42" presetClass="path" presetSubtype="0" decel="100000" fill="hold" grpId="1" nodeType="withEffect">
                                  <p:stCondLst>
                                    <p:cond delay="1800"/>
                                  </p:stCondLst>
                                  <p:childTnLst>
                                    <p:animMotion origin="layout" path="M 4.2022E-6 -3.65865E-6 L 4.2022E-6 0.03132 " pathEditMode="relative" rAng="0" ptsTypes="AA">
                                      <p:cBhvr>
                                        <p:cTn id="139" dur="750" spd="-100000" fill="hold"/>
                                        <p:tgtEl>
                                          <p:spTgt spid="59"/>
                                        </p:tgtEl>
                                        <p:attrNameLst>
                                          <p:attrName>ppt_x</p:attrName>
                                          <p:attrName>ppt_y</p:attrName>
                                        </p:attrNameLst>
                                      </p:cBhvr>
                                      <p:rCtr x="0" y="1566"/>
                                    </p:animMotion>
                                  </p:childTnLst>
                                </p:cTn>
                              </p:par>
                              <p:par>
                                <p:cTn id="140" presetID="10" presetClass="entr" presetSubtype="0" fill="hold" grpId="0" nodeType="withEffect">
                                  <p:stCondLst>
                                    <p:cond delay="1950"/>
                                  </p:stCondLst>
                                  <p:childTnLst>
                                    <p:set>
                                      <p:cBhvr>
                                        <p:cTn id="141" dur="1" fill="hold">
                                          <p:stCondLst>
                                            <p:cond delay="0"/>
                                          </p:stCondLst>
                                        </p:cTn>
                                        <p:tgtEl>
                                          <p:spTgt spid="62"/>
                                        </p:tgtEl>
                                        <p:attrNameLst>
                                          <p:attrName>style.visibility</p:attrName>
                                        </p:attrNameLst>
                                      </p:cBhvr>
                                      <p:to>
                                        <p:strVal val="visible"/>
                                      </p:to>
                                    </p:set>
                                    <p:animEffect transition="in" filter="fade">
                                      <p:cBhvr>
                                        <p:cTn id="142" dur="500"/>
                                        <p:tgtEl>
                                          <p:spTgt spid="62"/>
                                        </p:tgtEl>
                                      </p:cBhvr>
                                    </p:animEffect>
                                  </p:childTnLst>
                                </p:cTn>
                              </p:par>
                              <p:par>
                                <p:cTn id="143" presetID="42" presetClass="path" presetSubtype="0" decel="100000" fill="hold" grpId="1" nodeType="withEffect">
                                  <p:stCondLst>
                                    <p:cond delay="1950"/>
                                  </p:stCondLst>
                                  <p:childTnLst>
                                    <p:animMotion origin="layout" path="M 4.2022E-6 -3.65865E-6 L 4.2022E-6 0.03132 " pathEditMode="relative" rAng="0" ptsTypes="AA">
                                      <p:cBhvr>
                                        <p:cTn id="144" dur="750" spd="-100000" fill="hold"/>
                                        <p:tgtEl>
                                          <p:spTgt spid="62"/>
                                        </p:tgtEl>
                                        <p:attrNameLst>
                                          <p:attrName>ppt_x</p:attrName>
                                          <p:attrName>ppt_y</p:attrName>
                                        </p:attrNameLst>
                                      </p:cBhvr>
                                      <p:rCtr x="0" y="1566"/>
                                    </p:animMotion>
                                  </p:childTnLst>
                                </p:cTn>
                              </p:par>
                              <p:par>
                                <p:cTn id="145" presetID="10" presetClass="entr" presetSubtype="0" fill="hold" grpId="0" nodeType="withEffect">
                                  <p:stCondLst>
                                    <p:cond delay="2100"/>
                                  </p:stCondLst>
                                  <p:childTnLst>
                                    <p:set>
                                      <p:cBhvr>
                                        <p:cTn id="146" dur="1" fill="hold">
                                          <p:stCondLst>
                                            <p:cond delay="0"/>
                                          </p:stCondLst>
                                        </p:cTn>
                                        <p:tgtEl>
                                          <p:spTgt spid="63"/>
                                        </p:tgtEl>
                                        <p:attrNameLst>
                                          <p:attrName>style.visibility</p:attrName>
                                        </p:attrNameLst>
                                      </p:cBhvr>
                                      <p:to>
                                        <p:strVal val="visible"/>
                                      </p:to>
                                    </p:set>
                                    <p:animEffect transition="in" filter="fade">
                                      <p:cBhvr>
                                        <p:cTn id="147" dur="500"/>
                                        <p:tgtEl>
                                          <p:spTgt spid="63"/>
                                        </p:tgtEl>
                                      </p:cBhvr>
                                    </p:animEffect>
                                  </p:childTnLst>
                                </p:cTn>
                              </p:par>
                              <p:par>
                                <p:cTn id="148" presetID="42" presetClass="path" presetSubtype="0" decel="100000" fill="hold" grpId="1" nodeType="withEffect">
                                  <p:stCondLst>
                                    <p:cond delay="2100"/>
                                  </p:stCondLst>
                                  <p:childTnLst>
                                    <p:animMotion origin="layout" path="M 4.2022E-6 -3.65865E-6 L 4.2022E-6 0.03132 " pathEditMode="relative" rAng="0" ptsTypes="AA">
                                      <p:cBhvr>
                                        <p:cTn id="149" dur="750" spd="-100000" fill="hold"/>
                                        <p:tgtEl>
                                          <p:spTgt spid="63"/>
                                        </p:tgtEl>
                                        <p:attrNameLst>
                                          <p:attrName>ppt_x</p:attrName>
                                          <p:attrName>ppt_y</p:attrName>
                                        </p:attrNameLst>
                                      </p:cBhvr>
                                      <p:rCtr x="0" y="1566"/>
                                    </p:animMotion>
                                  </p:childTnLst>
                                </p:cTn>
                              </p:par>
                              <p:par>
                                <p:cTn id="150" presetID="10" presetClass="entr" presetSubtype="0" fill="hold" grpId="0" nodeType="withEffect">
                                  <p:stCondLst>
                                    <p:cond delay="2250"/>
                                  </p:stCondLst>
                                  <p:childTnLst>
                                    <p:set>
                                      <p:cBhvr>
                                        <p:cTn id="151" dur="1" fill="hold">
                                          <p:stCondLst>
                                            <p:cond delay="0"/>
                                          </p:stCondLst>
                                        </p:cTn>
                                        <p:tgtEl>
                                          <p:spTgt spid="72"/>
                                        </p:tgtEl>
                                        <p:attrNameLst>
                                          <p:attrName>style.visibility</p:attrName>
                                        </p:attrNameLst>
                                      </p:cBhvr>
                                      <p:to>
                                        <p:strVal val="visible"/>
                                      </p:to>
                                    </p:set>
                                    <p:animEffect transition="in" filter="fade">
                                      <p:cBhvr>
                                        <p:cTn id="152" dur="500"/>
                                        <p:tgtEl>
                                          <p:spTgt spid="72"/>
                                        </p:tgtEl>
                                      </p:cBhvr>
                                    </p:animEffect>
                                  </p:childTnLst>
                                </p:cTn>
                              </p:par>
                              <p:par>
                                <p:cTn id="153" presetID="42" presetClass="path" presetSubtype="0" decel="100000" fill="hold" grpId="1" nodeType="withEffect">
                                  <p:stCondLst>
                                    <p:cond delay="2250"/>
                                  </p:stCondLst>
                                  <p:childTnLst>
                                    <p:animMotion origin="layout" path="M 4.2022E-6 -3.65865E-6 L 4.2022E-6 0.03132 " pathEditMode="relative" rAng="0" ptsTypes="AA">
                                      <p:cBhvr>
                                        <p:cTn id="154" dur="750" spd="-100000" fill="hold"/>
                                        <p:tgtEl>
                                          <p:spTgt spid="72"/>
                                        </p:tgtEl>
                                        <p:attrNameLst>
                                          <p:attrName>ppt_x</p:attrName>
                                          <p:attrName>ppt_y</p:attrName>
                                        </p:attrNameLst>
                                      </p:cBhvr>
                                      <p:rCtr x="0" y="156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75" grpId="0"/>
      <p:bldP spid="75" grpId="1"/>
      <p:bldP spid="60" grpId="0" animBg="1"/>
      <p:bldP spid="60" grpId="1" animBg="1"/>
      <p:bldP spid="60" grpId="2" animBg="1"/>
      <p:bldP spid="61" grpId="0" animBg="1"/>
      <p:bldP spid="61" grpId="1" animBg="1"/>
      <p:bldP spid="61" grpId="2" animBg="1"/>
      <p:bldP spid="64" grpId="0" animBg="1"/>
      <p:bldP spid="64" grpId="1" animBg="1"/>
      <p:bldP spid="64" grpId="2" animBg="1"/>
      <p:bldP spid="71" grpId="0"/>
      <p:bldP spid="71" grpId="1"/>
      <p:bldP spid="73" grpId="0"/>
      <p:bldP spid="73" grpId="1"/>
      <p:bldP spid="74" grpId="0"/>
      <p:bldP spid="74" grpId="1"/>
      <p:bldP spid="45" grpId="0"/>
      <p:bldP spid="45" grpId="1"/>
      <p:bldP spid="48" grpId="0"/>
      <p:bldP spid="48" grpId="1"/>
      <p:bldP spid="49" grpId="0"/>
      <p:bldP spid="49" grpId="1"/>
      <p:bldP spid="50" grpId="0"/>
      <p:bldP spid="50" grpId="1"/>
      <p:bldP spid="51" grpId="0"/>
      <p:bldP spid="51" grpId="1"/>
      <p:bldP spid="52" grpId="0"/>
      <p:bldP spid="52" grpId="1"/>
      <p:bldP spid="53" grpId="0"/>
      <p:bldP spid="53" grpId="1"/>
      <p:bldP spid="54" grpId="0"/>
      <p:bldP spid="54" grpId="1"/>
      <p:bldP spid="55" grpId="0"/>
      <p:bldP spid="55" grpId="1"/>
      <p:bldP spid="56" grpId="0"/>
      <p:bldP spid="56" grpId="1"/>
      <p:bldP spid="57" grpId="0"/>
      <p:bldP spid="57" grpId="1"/>
      <p:bldP spid="59" grpId="0"/>
      <p:bldP spid="59" grpId="1"/>
      <p:bldP spid="62" grpId="0"/>
      <p:bldP spid="62" grpId="1"/>
      <p:bldP spid="63" grpId="0"/>
      <p:bldP spid="63" grpId="1"/>
      <p:bldP spid="72" grpId="0"/>
      <p:bldP spid="72"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Freeform 95"/>
          <p:cNvSpPr>
            <a:spLocks/>
          </p:cNvSpPr>
          <p:nvPr/>
        </p:nvSpPr>
        <p:spPr bwMode="auto">
          <a:xfrm flipH="1">
            <a:off x="-361031" y="4076233"/>
            <a:ext cx="3968247" cy="2577060"/>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FFFFFF">
              <a:alpha val="18039"/>
            </a:srgbClr>
          </a:solidFill>
          <a:ln>
            <a:noFill/>
          </a:ln>
          <a:extLst/>
        </p:spPr>
        <p:txBody>
          <a:bodyPr vert="horz" wrap="square" lIns="89603" tIns="44803" rIns="89603" bIns="44803" numCol="1" anchor="t" anchorCtr="0" compatLnSpc="1">
            <a:prstTxWarp prst="textNoShape">
              <a:avLst/>
            </a:prstTxWarp>
          </a:bodyPr>
          <a:lstStyle/>
          <a:p>
            <a:pPr defTabSz="895984">
              <a:defRPr/>
            </a:pPr>
            <a:endParaRPr lang="en-US" sz="1537" kern="0">
              <a:solidFill>
                <a:srgbClr val="000000"/>
              </a:solidFill>
            </a:endParaRPr>
          </a:p>
        </p:txBody>
      </p:sp>
      <p:sp>
        <p:nvSpPr>
          <p:cNvPr id="20" name="Freeform 95"/>
          <p:cNvSpPr>
            <a:spLocks/>
          </p:cNvSpPr>
          <p:nvPr/>
        </p:nvSpPr>
        <p:spPr bwMode="auto">
          <a:xfrm flipH="1">
            <a:off x="7541354" y="4104458"/>
            <a:ext cx="4639735" cy="301314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FFFFFF">
              <a:alpha val="18039"/>
            </a:srgbClr>
          </a:solidFill>
          <a:ln>
            <a:noFill/>
          </a:ln>
          <a:extLst/>
        </p:spPr>
        <p:txBody>
          <a:bodyPr vert="horz" wrap="square" lIns="89603" tIns="44803" rIns="89603" bIns="44803" numCol="1" anchor="t" anchorCtr="0" compatLnSpc="1">
            <a:prstTxWarp prst="textNoShape">
              <a:avLst/>
            </a:prstTxWarp>
          </a:bodyPr>
          <a:lstStyle/>
          <a:p>
            <a:pPr defTabSz="895984">
              <a:defRPr/>
            </a:pPr>
            <a:endParaRPr lang="en-US" sz="1537" kern="0">
              <a:solidFill>
                <a:srgbClr val="000000"/>
              </a:solidFill>
            </a:endParaRPr>
          </a:p>
        </p:txBody>
      </p:sp>
      <p:sp>
        <p:nvSpPr>
          <p:cNvPr id="22" name="Freeform 95"/>
          <p:cNvSpPr>
            <a:spLocks/>
          </p:cNvSpPr>
          <p:nvPr/>
        </p:nvSpPr>
        <p:spPr bwMode="auto">
          <a:xfrm flipH="1">
            <a:off x="-361032" y="5143307"/>
            <a:ext cx="3912875" cy="2541103"/>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2283D4"/>
          </a:solidFill>
          <a:ln>
            <a:noFill/>
          </a:ln>
          <a:extLst/>
        </p:spPr>
        <p:txBody>
          <a:bodyPr vert="horz" wrap="square" lIns="89603" tIns="44803" rIns="89603" bIns="44803" numCol="1" anchor="t" anchorCtr="0" compatLnSpc="1">
            <a:prstTxWarp prst="textNoShape">
              <a:avLst/>
            </a:prstTxWarp>
          </a:bodyPr>
          <a:lstStyle/>
          <a:p>
            <a:pPr defTabSz="895984">
              <a:defRPr/>
            </a:pPr>
            <a:endParaRPr lang="en-US" sz="1537" kern="0">
              <a:solidFill>
                <a:srgbClr val="505050"/>
              </a:solidFill>
            </a:endParaRPr>
          </a:p>
        </p:txBody>
      </p:sp>
      <p:sp>
        <p:nvSpPr>
          <p:cNvPr id="23" name="Freeform 95"/>
          <p:cNvSpPr>
            <a:spLocks/>
          </p:cNvSpPr>
          <p:nvPr/>
        </p:nvSpPr>
        <p:spPr bwMode="auto">
          <a:xfrm flipH="1">
            <a:off x="8492046" y="5696944"/>
            <a:ext cx="3026889" cy="1965725"/>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2283D4"/>
          </a:solidFill>
          <a:ln>
            <a:noFill/>
          </a:ln>
          <a:extLst/>
        </p:spPr>
        <p:txBody>
          <a:bodyPr vert="horz" wrap="square" lIns="89603" tIns="44803" rIns="89603" bIns="44803" numCol="1" anchor="t" anchorCtr="0" compatLnSpc="1">
            <a:prstTxWarp prst="textNoShape">
              <a:avLst/>
            </a:prstTxWarp>
          </a:bodyPr>
          <a:lstStyle/>
          <a:p>
            <a:pPr defTabSz="895984">
              <a:defRPr/>
            </a:pPr>
            <a:endParaRPr lang="en-US" sz="1537" kern="0">
              <a:solidFill>
                <a:srgbClr val="505050"/>
              </a:solidFill>
            </a:endParaRPr>
          </a:p>
        </p:txBody>
      </p:sp>
      <p:sp>
        <p:nvSpPr>
          <p:cNvPr id="25" name="Freeform 95"/>
          <p:cNvSpPr>
            <a:spLocks/>
          </p:cNvSpPr>
          <p:nvPr/>
        </p:nvSpPr>
        <p:spPr bwMode="auto">
          <a:xfrm flipH="1">
            <a:off x="5638764" y="5444948"/>
            <a:ext cx="3805179" cy="2471162"/>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207DCA"/>
          </a:solidFill>
          <a:ln>
            <a:noFill/>
          </a:ln>
          <a:extLst/>
        </p:spPr>
        <p:txBody>
          <a:bodyPr vert="horz" wrap="square" lIns="89603" tIns="44803" rIns="89603" bIns="44803" numCol="1" anchor="t" anchorCtr="0" compatLnSpc="1">
            <a:prstTxWarp prst="textNoShape">
              <a:avLst/>
            </a:prstTxWarp>
          </a:bodyPr>
          <a:lstStyle/>
          <a:p>
            <a:pPr defTabSz="895984">
              <a:defRPr/>
            </a:pPr>
            <a:endParaRPr lang="en-US" sz="1537" kern="0">
              <a:solidFill>
                <a:srgbClr val="505050"/>
              </a:solidFill>
            </a:endParaRPr>
          </a:p>
        </p:txBody>
      </p:sp>
      <p:sp>
        <p:nvSpPr>
          <p:cNvPr id="27" name="Freeform 95"/>
          <p:cNvSpPr>
            <a:spLocks/>
          </p:cNvSpPr>
          <p:nvPr/>
        </p:nvSpPr>
        <p:spPr bwMode="auto">
          <a:xfrm flipH="1">
            <a:off x="1760462" y="5638427"/>
            <a:ext cx="4681498" cy="3040262"/>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207DCA"/>
          </a:solidFill>
          <a:ln>
            <a:noFill/>
          </a:ln>
          <a:extLst/>
        </p:spPr>
        <p:txBody>
          <a:bodyPr vert="horz" wrap="square" lIns="89603" tIns="44803" rIns="89603" bIns="44803" numCol="1" anchor="t" anchorCtr="0" compatLnSpc="1">
            <a:prstTxWarp prst="textNoShape">
              <a:avLst/>
            </a:prstTxWarp>
          </a:bodyPr>
          <a:lstStyle/>
          <a:p>
            <a:pPr defTabSz="895984">
              <a:defRPr/>
            </a:pPr>
            <a:endParaRPr lang="en-US" sz="1537" kern="0">
              <a:solidFill>
                <a:srgbClr val="505050"/>
              </a:solidFill>
            </a:endParaRPr>
          </a:p>
        </p:txBody>
      </p:sp>
      <p:sp>
        <p:nvSpPr>
          <p:cNvPr id="21" name="TextBox 20"/>
          <p:cNvSpPr txBox="1"/>
          <p:nvPr/>
        </p:nvSpPr>
        <p:spPr>
          <a:xfrm>
            <a:off x="6971" y="5117938"/>
            <a:ext cx="4060804" cy="1086215"/>
          </a:xfrm>
          <a:prstGeom prst="rect">
            <a:avLst/>
          </a:prstGeom>
        </p:spPr>
        <p:txBody>
          <a:bodyPr vert="horz" wrap="square" lIns="448212" tIns="268927" rIns="448212" bIns="268927" rtlCol="0" anchor="t">
            <a:spAutoFit/>
          </a:bodyPr>
          <a:lstStyle>
            <a:defPPr>
              <a:defRPr lang="en-US"/>
            </a:defPPr>
            <a:lvl1pPr defTabSz="932563">
              <a:lnSpc>
                <a:spcPct val="90000"/>
              </a:lnSpc>
              <a:spcBef>
                <a:spcPts val="1200"/>
              </a:spcBef>
              <a:defRPr sz="1600">
                <a:gradFill>
                  <a:gsLst>
                    <a:gs pos="16832">
                      <a:srgbClr val="282828"/>
                    </a:gs>
                    <a:gs pos="63366">
                      <a:srgbClr val="282828"/>
                    </a:gs>
                  </a:gsLst>
                  <a:lin ang="5400000" scaled="0"/>
                </a:gradFill>
                <a:ea typeface="Segoe UI" pitchFamily="34" charset="0"/>
                <a:cs typeface="Segoe UI Semibold" panose="020B0702040204020203" pitchFamily="34" charset="0"/>
              </a:defRPr>
            </a:lvl1pPr>
          </a:lstStyle>
          <a:p>
            <a:pPr defTabSz="914192">
              <a:spcBef>
                <a:spcPts val="1176"/>
              </a:spcBef>
              <a:defRPr/>
            </a:pPr>
            <a:r>
              <a:rPr lang="en-US" sz="1961" kern="0">
                <a:gradFill>
                  <a:gsLst>
                    <a:gs pos="16832">
                      <a:schemeClr val="tx1"/>
                    </a:gs>
                    <a:gs pos="100000">
                      <a:schemeClr val="tx1"/>
                    </a:gs>
                  </a:gsLst>
                  <a:lin ang="5400000" scaled="0"/>
                </a:gradFill>
              </a:rPr>
              <a:t>…you can own and operate your own car</a:t>
            </a:r>
          </a:p>
        </p:txBody>
      </p:sp>
      <p:sp>
        <p:nvSpPr>
          <p:cNvPr id="26" name="TextBox 25"/>
          <p:cNvSpPr txBox="1"/>
          <p:nvPr/>
        </p:nvSpPr>
        <p:spPr>
          <a:xfrm>
            <a:off x="4064001" y="5126956"/>
            <a:ext cx="4060804" cy="814661"/>
          </a:xfrm>
          <a:prstGeom prst="rect">
            <a:avLst/>
          </a:prstGeom>
        </p:spPr>
        <p:txBody>
          <a:bodyPr vert="horz" wrap="square" lIns="448212" tIns="268927" rIns="448212" bIns="268927" rtlCol="0" anchor="t">
            <a:spAutoFit/>
          </a:bodyPr>
          <a:lstStyle>
            <a:defPPr>
              <a:defRPr lang="en-US"/>
            </a:defPPr>
            <a:lvl1pPr defTabSz="932563">
              <a:lnSpc>
                <a:spcPct val="90000"/>
              </a:lnSpc>
              <a:spcBef>
                <a:spcPts val="1200"/>
              </a:spcBef>
              <a:defRPr sz="1600">
                <a:gradFill>
                  <a:gsLst>
                    <a:gs pos="16832">
                      <a:srgbClr val="282828"/>
                    </a:gs>
                    <a:gs pos="63366">
                      <a:srgbClr val="282828"/>
                    </a:gs>
                  </a:gsLst>
                  <a:lin ang="5400000" scaled="0"/>
                </a:gradFill>
                <a:ea typeface="Segoe UI" pitchFamily="34" charset="0"/>
                <a:cs typeface="Segoe UI Semibold" panose="020B0702040204020203" pitchFamily="34" charset="0"/>
              </a:defRPr>
            </a:lvl1pPr>
          </a:lstStyle>
          <a:p>
            <a:pPr defTabSz="914192">
              <a:spcBef>
                <a:spcPts val="1176"/>
              </a:spcBef>
              <a:defRPr/>
            </a:pPr>
            <a:r>
              <a:rPr lang="en-US" sz="1961" kern="0">
                <a:gradFill>
                  <a:gsLst>
                    <a:gs pos="16832">
                      <a:schemeClr val="tx1"/>
                    </a:gs>
                    <a:gs pos="100000">
                      <a:schemeClr val="tx1"/>
                    </a:gs>
                  </a:gsLst>
                  <a:lin ang="5400000" scaled="0"/>
                </a:gradFill>
              </a:rPr>
              <a:t>…you can rent a car</a:t>
            </a:r>
          </a:p>
        </p:txBody>
      </p:sp>
      <p:sp>
        <p:nvSpPr>
          <p:cNvPr id="34" name="TextBox 33"/>
          <p:cNvSpPr txBox="1"/>
          <p:nvPr/>
        </p:nvSpPr>
        <p:spPr>
          <a:xfrm>
            <a:off x="8131196" y="5126955"/>
            <a:ext cx="4060804" cy="1237078"/>
          </a:xfrm>
          <a:prstGeom prst="rect">
            <a:avLst/>
          </a:prstGeom>
        </p:spPr>
        <p:txBody>
          <a:bodyPr vert="horz" wrap="square" lIns="448212" tIns="268927" rIns="448212" bIns="268927" rtlCol="0" anchor="t">
            <a:spAutoFit/>
          </a:bodyPr>
          <a:lstStyle>
            <a:defPPr>
              <a:defRPr lang="en-US"/>
            </a:defPPr>
            <a:lvl1pPr defTabSz="932563">
              <a:lnSpc>
                <a:spcPct val="90000"/>
              </a:lnSpc>
              <a:spcBef>
                <a:spcPts val="1200"/>
              </a:spcBef>
              <a:defRPr sz="1600">
                <a:gradFill>
                  <a:gsLst>
                    <a:gs pos="16832">
                      <a:srgbClr val="282828"/>
                    </a:gs>
                    <a:gs pos="63366">
                      <a:srgbClr val="282828"/>
                    </a:gs>
                  </a:gsLst>
                  <a:lin ang="5400000" scaled="0"/>
                </a:gradFill>
                <a:ea typeface="Segoe UI" pitchFamily="34" charset="0"/>
                <a:cs typeface="Segoe UI Semibold" panose="020B0702040204020203" pitchFamily="34" charset="0"/>
              </a:defRPr>
            </a:lvl1pPr>
          </a:lstStyle>
          <a:p>
            <a:pPr defTabSz="914192">
              <a:spcBef>
                <a:spcPts val="1176"/>
              </a:spcBef>
              <a:defRPr/>
            </a:pPr>
            <a:r>
              <a:rPr lang="en-US" sz="1961" kern="0">
                <a:gradFill>
                  <a:gsLst>
                    <a:gs pos="16832">
                      <a:schemeClr val="tx1"/>
                    </a:gs>
                    <a:gs pos="100000">
                      <a:schemeClr val="tx1"/>
                    </a:gs>
                  </a:gsLst>
                  <a:lin ang="5400000" scaled="0"/>
                </a:gradFill>
              </a:rPr>
              <a:t>…you can take a taxi</a:t>
            </a:r>
          </a:p>
          <a:p>
            <a:pPr defTabSz="914192">
              <a:spcBef>
                <a:spcPts val="1176"/>
              </a:spcBef>
              <a:defRPr/>
            </a:pPr>
            <a:endParaRPr lang="en-US" sz="1961" kern="0">
              <a:gradFill>
                <a:gsLst>
                  <a:gs pos="16832">
                    <a:schemeClr val="tx1"/>
                  </a:gs>
                  <a:gs pos="100000">
                    <a:schemeClr val="tx1"/>
                  </a:gs>
                </a:gsLst>
                <a:lin ang="5400000" scaled="0"/>
              </a:gradFill>
            </a:endParaRPr>
          </a:p>
        </p:txBody>
      </p:sp>
      <p:grpSp>
        <p:nvGrpSpPr>
          <p:cNvPr id="13" name="SaaS"/>
          <p:cNvGrpSpPr/>
          <p:nvPr/>
        </p:nvGrpSpPr>
        <p:grpSpPr>
          <a:xfrm>
            <a:off x="8131197" y="1192608"/>
            <a:ext cx="4073626" cy="3925582"/>
            <a:chOff x="8294243" y="1216026"/>
            <a:chExt cx="4155311" cy="4004298"/>
          </a:xfrm>
        </p:grpSpPr>
        <p:pic>
          <p:nvPicPr>
            <p:cNvPr id="40" name="Picture 39"/>
            <p:cNvPicPr>
              <a:picLocks noChangeAspect="1"/>
            </p:cNvPicPr>
            <p:nvPr/>
          </p:nvPicPr>
          <p:blipFill rotWithShape="1">
            <a:blip r:embed="rId3" cstate="print">
              <a:extLst>
                <a:ext uri="{28A0092B-C50C-407E-A947-70E740481C1C}">
                  <a14:useLocalDpi xmlns:a14="http://schemas.microsoft.com/office/drawing/2010/main" val="0"/>
                </a:ext>
              </a:extLst>
            </a:blip>
            <a:srcRect r="4647"/>
            <a:stretch/>
          </p:blipFill>
          <p:spPr>
            <a:xfrm>
              <a:off x="8303635" y="1216026"/>
              <a:ext cx="4145919" cy="2898648"/>
            </a:xfrm>
            <a:prstGeom prst="rect">
              <a:avLst/>
            </a:prstGeom>
          </p:spPr>
        </p:pic>
        <p:sp>
          <p:nvSpPr>
            <p:cNvPr id="32" name="TextBox 31"/>
            <p:cNvSpPr txBox="1"/>
            <p:nvPr/>
          </p:nvSpPr>
          <p:spPr>
            <a:xfrm>
              <a:off x="8294243" y="4112328"/>
              <a:ext cx="4142232" cy="1107996"/>
            </a:xfrm>
            <a:prstGeom prst="rect">
              <a:avLst/>
            </a:prstGeom>
            <a:solidFill>
              <a:schemeClr val="bg2">
                <a:lumMod val="50000"/>
                <a:alpha val="80000"/>
              </a:schemeClr>
            </a:solidFill>
          </p:spPr>
          <p:txBody>
            <a:bodyPr vert="horz" wrap="square" lIns="448212" tIns="268927" rIns="358570" bIns="268927" rtlCol="0" anchor="ctr" anchorCtr="0">
              <a:noAutofit/>
            </a:bodyPr>
            <a:lstStyle>
              <a:defPPr>
                <a:defRPr lang="en-US"/>
              </a:defPPr>
              <a:lvl1pPr defTabSz="951026">
                <a:lnSpc>
                  <a:spcPct val="90000"/>
                </a:lnSpc>
                <a:spcAft>
                  <a:spcPts val="400"/>
                </a:spcAft>
                <a:defRPr sz="2000" b="1">
                  <a:gradFill>
                    <a:gsLst>
                      <a:gs pos="69912">
                        <a:srgbClr val="FFFFFF"/>
                      </a:gs>
                      <a:gs pos="43000">
                        <a:srgbClr val="FFFFFF"/>
                      </a:gs>
                    </a:gsLst>
                    <a:lin ang="5400000" scaled="0"/>
                  </a:gradFill>
                  <a:ea typeface="Segoe UI" pitchFamily="34" charset="0"/>
                  <a:cs typeface="Segoe UI Semibold" panose="020B0702040204020203" pitchFamily="34" charset="0"/>
                </a:defRPr>
              </a:lvl1pPr>
            </a:lstStyle>
            <a:p>
              <a:pPr defTabSz="932291">
                <a:spcAft>
                  <a:spcPts val="392"/>
                </a:spcAft>
                <a:defRPr/>
              </a:pPr>
              <a:r>
                <a:rPr lang="en-US" sz="2745" b="0" kern="0">
                  <a:latin typeface="Segoe UI Semibold" panose="020B0702040204020203" pitchFamily="34" charset="0"/>
                </a:rPr>
                <a:t>SaaS</a:t>
              </a:r>
            </a:p>
          </p:txBody>
        </p:sp>
      </p:grpSp>
      <p:grpSp>
        <p:nvGrpSpPr>
          <p:cNvPr id="8" name="PaaS"/>
          <p:cNvGrpSpPr/>
          <p:nvPr/>
        </p:nvGrpSpPr>
        <p:grpSpPr>
          <a:xfrm>
            <a:off x="4065599" y="1192485"/>
            <a:ext cx="4060804" cy="3925706"/>
            <a:chOff x="4147122" y="1215899"/>
            <a:chExt cx="4142232" cy="4004425"/>
          </a:xfrm>
        </p:grpSpPr>
        <p:sp>
          <p:nvSpPr>
            <p:cNvPr id="24" name="TextBox 23"/>
            <p:cNvSpPr txBox="1"/>
            <p:nvPr/>
          </p:nvSpPr>
          <p:spPr>
            <a:xfrm>
              <a:off x="4147122" y="4112328"/>
              <a:ext cx="4142232" cy="1107996"/>
            </a:xfrm>
            <a:prstGeom prst="rect">
              <a:avLst/>
            </a:prstGeom>
            <a:solidFill>
              <a:schemeClr val="bg2">
                <a:lumMod val="50000"/>
                <a:alpha val="80000"/>
              </a:schemeClr>
            </a:solidFill>
          </p:spPr>
          <p:txBody>
            <a:bodyPr vert="horz" wrap="square" lIns="448212" tIns="268927" rIns="358570" bIns="268927" rtlCol="0" anchor="ctr" anchorCtr="0">
              <a:noAutofit/>
            </a:bodyPr>
            <a:lstStyle>
              <a:defPPr>
                <a:defRPr lang="en-US"/>
              </a:defPPr>
              <a:lvl1pPr defTabSz="951026">
                <a:lnSpc>
                  <a:spcPct val="90000"/>
                </a:lnSpc>
                <a:spcAft>
                  <a:spcPts val="400"/>
                </a:spcAft>
                <a:defRPr sz="2000" b="1">
                  <a:gradFill>
                    <a:gsLst>
                      <a:gs pos="69912">
                        <a:srgbClr val="FFFFFF"/>
                      </a:gs>
                      <a:gs pos="43000">
                        <a:srgbClr val="FFFFFF"/>
                      </a:gs>
                    </a:gsLst>
                    <a:lin ang="5400000" scaled="0"/>
                  </a:gradFill>
                  <a:ea typeface="Segoe UI" pitchFamily="34" charset="0"/>
                  <a:cs typeface="Segoe UI Semibold" panose="020B0702040204020203" pitchFamily="34" charset="0"/>
                </a:defRPr>
              </a:lvl1pPr>
            </a:lstStyle>
            <a:p>
              <a:pPr defTabSz="932291">
                <a:spcAft>
                  <a:spcPts val="392"/>
                </a:spcAft>
                <a:defRPr/>
              </a:pPr>
              <a:r>
                <a:rPr lang="en-US" sz="2745" b="0" kern="0">
                  <a:latin typeface="Segoe UI Semibold" panose="020B0702040204020203" pitchFamily="34" charset="0"/>
                </a:rPr>
                <a:t>PaaS</a:t>
              </a:r>
            </a:p>
          </p:txBody>
        </p:sp>
        <p:pic>
          <p:nvPicPr>
            <p:cNvPr id="31" name="Picture 30"/>
            <p:cNvPicPr>
              <a:picLocks noChangeAspect="1"/>
            </p:cNvPicPr>
            <p:nvPr/>
          </p:nvPicPr>
          <p:blipFill rotWithShape="1">
            <a:blip r:embed="rId4" cstate="print">
              <a:extLst>
                <a:ext uri="{28A0092B-C50C-407E-A947-70E740481C1C}">
                  <a14:useLocalDpi xmlns:a14="http://schemas.microsoft.com/office/drawing/2010/main" val="0"/>
                </a:ext>
              </a:extLst>
            </a:blip>
            <a:srcRect t="-1" r="5808" b="-1"/>
            <a:stretch/>
          </p:blipFill>
          <p:spPr>
            <a:xfrm>
              <a:off x="4158144" y="1215899"/>
              <a:ext cx="4122458" cy="2898648"/>
            </a:xfrm>
            <a:prstGeom prst="rect">
              <a:avLst/>
            </a:prstGeom>
          </p:spPr>
        </p:pic>
      </p:grpSp>
      <p:grpSp>
        <p:nvGrpSpPr>
          <p:cNvPr id="5" name="IaaS"/>
          <p:cNvGrpSpPr/>
          <p:nvPr/>
        </p:nvGrpSpPr>
        <p:grpSpPr>
          <a:xfrm>
            <a:off x="1" y="1192498"/>
            <a:ext cx="4060804" cy="3925693"/>
            <a:chOff x="0" y="1215913"/>
            <a:chExt cx="4142232" cy="4004411"/>
          </a:xfrm>
        </p:grpSpPr>
        <p:pic>
          <p:nvPicPr>
            <p:cNvPr id="30" name="Picture 29"/>
            <p:cNvPicPr>
              <a:picLocks noChangeAspect="1"/>
            </p:cNvPicPr>
            <p:nvPr/>
          </p:nvPicPr>
          <p:blipFill rotWithShape="1">
            <a:blip r:embed="rId5" cstate="print">
              <a:extLst>
                <a:ext uri="{28A0092B-C50C-407E-A947-70E740481C1C}">
                  <a14:useLocalDpi xmlns:a14="http://schemas.microsoft.com/office/drawing/2010/main" val="0"/>
                </a:ext>
              </a:extLst>
            </a:blip>
            <a:srcRect t="19802" r="311" b="33939"/>
            <a:stretch/>
          </p:blipFill>
          <p:spPr>
            <a:xfrm>
              <a:off x="1751" y="1215913"/>
              <a:ext cx="4133278" cy="2898648"/>
            </a:xfrm>
            <a:prstGeom prst="rect">
              <a:avLst/>
            </a:prstGeom>
          </p:spPr>
        </p:pic>
        <p:sp>
          <p:nvSpPr>
            <p:cNvPr id="18" name="TextBox 17"/>
            <p:cNvSpPr txBox="1"/>
            <p:nvPr/>
          </p:nvSpPr>
          <p:spPr>
            <a:xfrm>
              <a:off x="0" y="4112328"/>
              <a:ext cx="4142232" cy="1107996"/>
            </a:xfrm>
            <a:prstGeom prst="rect">
              <a:avLst/>
            </a:prstGeom>
            <a:solidFill>
              <a:schemeClr val="bg2">
                <a:lumMod val="50000"/>
                <a:alpha val="80000"/>
              </a:schemeClr>
            </a:solidFill>
          </p:spPr>
          <p:txBody>
            <a:bodyPr vert="horz" wrap="square" lIns="448212" tIns="268927" rIns="358570" bIns="268927" rtlCol="0" anchor="ctr" anchorCtr="0">
              <a:noAutofit/>
            </a:bodyPr>
            <a:lstStyle>
              <a:defPPr>
                <a:defRPr lang="en-US"/>
              </a:defPPr>
              <a:lvl1pPr defTabSz="951026">
                <a:lnSpc>
                  <a:spcPct val="90000"/>
                </a:lnSpc>
                <a:spcAft>
                  <a:spcPts val="400"/>
                </a:spcAft>
                <a:defRPr sz="2000" b="1">
                  <a:gradFill>
                    <a:gsLst>
                      <a:gs pos="69912">
                        <a:srgbClr val="FFFFFF"/>
                      </a:gs>
                      <a:gs pos="43000">
                        <a:srgbClr val="FFFFFF"/>
                      </a:gs>
                    </a:gsLst>
                    <a:lin ang="5400000" scaled="0"/>
                  </a:gradFill>
                  <a:ea typeface="Segoe UI" pitchFamily="34" charset="0"/>
                  <a:cs typeface="Segoe UI Semibold" panose="020B0702040204020203" pitchFamily="34" charset="0"/>
                </a:defRPr>
              </a:lvl1pPr>
            </a:lstStyle>
            <a:p>
              <a:pPr defTabSz="932291">
                <a:spcAft>
                  <a:spcPts val="392"/>
                </a:spcAft>
                <a:defRPr/>
              </a:pPr>
              <a:r>
                <a:rPr lang="en-US" sz="2745" b="0" kern="0">
                  <a:latin typeface="Segoe UI Semibold" panose="020B0702040204020203" pitchFamily="34" charset="0"/>
                </a:rPr>
                <a:t>IaaS</a:t>
              </a:r>
            </a:p>
          </p:txBody>
        </p:sp>
      </p:grpSp>
      <p:cxnSp>
        <p:nvCxnSpPr>
          <p:cNvPr id="35" name="Straight Connector 34"/>
          <p:cNvCxnSpPr/>
          <p:nvPr/>
        </p:nvCxnSpPr>
        <p:spPr>
          <a:xfrm>
            <a:off x="8128001" y="1190569"/>
            <a:ext cx="0" cy="4113765"/>
          </a:xfrm>
          <a:prstGeom prst="line">
            <a:avLst/>
          </a:prstGeom>
          <a:ln w="28575">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4064001" y="1187939"/>
            <a:ext cx="0" cy="3939017"/>
          </a:xfrm>
          <a:prstGeom prst="line">
            <a:avLst/>
          </a:prstGeom>
          <a:ln w="28575">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3" name="Mask top"/>
          <p:cNvSpPr/>
          <p:nvPr/>
        </p:nvSpPr>
        <p:spPr bwMode="auto">
          <a:xfrm>
            <a:off x="0" y="487"/>
            <a:ext cx="12181088" cy="1187452"/>
          </a:xfrm>
          <a:prstGeom prst="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a:t>Let’s say your app is a car…</a:t>
            </a:r>
          </a:p>
        </p:txBody>
      </p:sp>
      <p:sp>
        <p:nvSpPr>
          <p:cNvPr id="3" name="Mask left"/>
          <p:cNvSpPr/>
          <p:nvPr/>
        </p:nvSpPr>
        <p:spPr bwMode="auto">
          <a:xfrm>
            <a:off x="2" y="1187939"/>
            <a:ext cx="4062400" cy="3929999"/>
          </a:xfrm>
          <a:prstGeom prst="rect">
            <a:avLst/>
          </a:prstGeom>
          <a:solidFill>
            <a:schemeClr val="bg2">
              <a:alpha val="74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a:gradFill>
                <a:gsLst>
                  <a:gs pos="0">
                    <a:srgbClr val="FFFFFF"/>
                  </a:gs>
                  <a:gs pos="100000">
                    <a:srgbClr val="FFFFFF"/>
                  </a:gs>
                </a:gsLst>
                <a:lin ang="5400000" scaled="0"/>
              </a:gradFill>
            </a:endParaRPr>
          </a:p>
        </p:txBody>
      </p:sp>
      <p:sp>
        <p:nvSpPr>
          <p:cNvPr id="28" name="Mask right"/>
          <p:cNvSpPr/>
          <p:nvPr/>
        </p:nvSpPr>
        <p:spPr bwMode="auto">
          <a:xfrm>
            <a:off x="8143534" y="1186549"/>
            <a:ext cx="4062400" cy="3929999"/>
          </a:xfrm>
          <a:prstGeom prst="rect">
            <a:avLst/>
          </a:prstGeom>
          <a:solidFill>
            <a:schemeClr val="bg2">
              <a:alpha val="74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a:gradFill>
                <a:gsLst>
                  <a:gs pos="0">
                    <a:srgbClr val="FFFFFF"/>
                  </a:gs>
                  <a:gs pos="100000">
                    <a:srgbClr val="FFFFFF"/>
                  </a:gs>
                </a:gsLst>
                <a:lin ang="5400000" scaled="0"/>
              </a:gradFill>
            </a:endParaRPr>
          </a:p>
        </p:txBody>
      </p:sp>
      <p:sp>
        <p:nvSpPr>
          <p:cNvPr id="41" name="TextBox 40"/>
          <p:cNvSpPr txBox="1"/>
          <p:nvPr/>
        </p:nvSpPr>
        <p:spPr>
          <a:xfrm>
            <a:off x="4064001" y="5126956"/>
            <a:ext cx="4060804" cy="1357769"/>
          </a:xfrm>
          <a:prstGeom prst="rect">
            <a:avLst/>
          </a:prstGeom>
        </p:spPr>
        <p:txBody>
          <a:bodyPr vert="horz" wrap="square" lIns="448212" tIns="268927" rIns="448212" bIns="268927" rtlCol="0" anchor="t">
            <a:spAutoFit/>
          </a:bodyPr>
          <a:lstStyle>
            <a:defPPr>
              <a:defRPr lang="en-US"/>
            </a:defPPr>
            <a:lvl1pPr defTabSz="932563">
              <a:lnSpc>
                <a:spcPct val="90000"/>
              </a:lnSpc>
              <a:spcBef>
                <a:spcPts val="1200"/>
              </a:spcBef>
              <a:defRPr sz="1600">
                <a:gradFill>
                  <a:gsLst>
                    <a:gs pos="16832">
                      <a:srgbClr val="282828"/>
                    </a:gs>
                    <a:gs pos="63366">
                      <a:srgbClr val="282828"/>
                    </a:gs>
                  </a:gsLst>
                  <a:lin ang="5400000" scaled="0"/>
                </a:gradFill>
                <a:ea typeface="Segoe UI" pitchFamily="34" charset="0"/>
                <a:cs typeface="Segoe UI Semibold" panose="020B0702040204020203" pitchFamily="34" charset="0"/>
              </a:defRPr>
            </a:lvl1pPr>
          </a:lstStyle>
          <a:p>
            <a:pPr defTabSz="914192">
              <a:spcBef>
                <a:spcPts val="1176"/>
              </a:spcBef>
              <a:defRPr/>
            </a:pPr>
            <a:r>
              <a:rPr lang="en-US" sz="1961" kern="0">
                <a:gradFill>
                  <a:gsLst>
                    <a:gs pos="16832">
                      <a:schemeClr val="tx1"/>
                    </a:gs>
                    <a:gs pos="100000">
                      <a:schemeClr val="tx1"/>
                    </a:gs>
                  </a:gsLst>
                  <a:lin ang="5400000" scaled="0"/>
                </a:gradFill>
              </a:rPr>
              <a:t>Cut to the code - create innovative apps using an application platform  </a:t>
            </a:r>
          </a:p>
        </p:txBody>
      </p:sp>
    </p:spTree>
    <p:extLst>
      <p:ext uri="{BB962C8B-B14F-4D97-AF65-F5344CB8AC3E}">
        <p14:creationId xmlns:p14="http://schemas.microsoft.com/office/powerpoint/2010/main" val="5103488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35" presetClass="path" presetSubtype="0" decel="100000" fill="hold" grpId="1" nodeType="withEffect">
                                  <p:stCondLst>
                                    <p:cond delay="0"/>
                                  </p:stCondLst>
                                  <p:childTnLst>
                                    <p:animMotion origin="layout" path="M 2.39469E-6 -2.26055E-6 L -0.07812 -2.26055E-6 " pathEditMode="relative" rAng="0" ptsTypes="AA">
                                      <p:cBhvr>
                                        <p:cTn id="9" dur="1000" spd="-100000" fill="hold"/>
                                        <p:tgtEl>
                                          <p:spTgt spid="19"/>
                                        </p:tgtEl>
                                        <p:attrNameLst>
                                          <p:attrName>ppt_x</p:attrName>
                                          <p:attrName>ppt_y</p:attrName>
                                        </p:attrNameLst>
                                      </p:cBhvr>
                                      <p:rCtr x="-3906" y="0"/>
                                    </p:animMotion>
                                  </p:childTnLst>
                                </p:cTn>
                              </p:par>
                              <p:par>
                                <p:cTn id="10" presetID="10" presetClass="entr" presetSubtype="0" fill="hold" grpId="0" nodeType="withEffect">
                                  <p:stCondLst>
                                    <p:cond delay="10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500"/>
                                        <p:tgtEl>
                                          <p:spTgt spid="22"/>
                                        </p:tgtEl>
                                      </p:cBhvr>
                                    </p:animEffect>
                                  </p:childTnLst>
                                </p:cTn>
                              </p:par>
                              <p:par>
                                <p:cTn id="13" presetID="35" presetClass="path" presetSubtype="0" decel="100000" fill="hold" grpId="1" nodeType="withEffect">
                                  <p:stCondLst>
                                    <p:cond delay="100"/>
                                  </p:stCondLst>
                                  <p:childTnLst>
                                    <p:animMotion origin="layout" path="M -2.05514E-6 -1.64321E-6 L -0.07812 -1.64321E-6 " pathEditMode="relative" rAng="0" ptsTypes="AA">
                                      <p:cBhvr>
                                        <p:cTn id="14" dur="1000" spd="-100000" fill="hold"/>
                                        <p:tgtEl>
                                          <p:spTgt spid="22"/>
                                        </p:tgtEl>
                                        <p:attrNameLst>
                                          <p:attrName>ppt_x</p:attrName>
                                          <p:attrName>ppt_y</p:attrName>
                                        </p:attrNameLst>
                                      </p:cBhvr>
                                      <p:rCtr x="-3906" y="0"/>
                                    </p:animMotion>
                                  </p:childTnLst>
                                </p:cTn>
                              </p:par>
                              <p:par>
                                <p:cTn id="15" presetID="10" presetClass="entr" presetSubtype="0" fill="hold" grpId="0" nodeType="withEffect">
                                  <p:stCondLst>
                                    <p:cond delay="200"/>
                                  </p:stCondLst>
                                  <p:childTnLst>
                                    <p:set>
                                      <p:cBhvr>
                                        <p:cTn id="16" dur="1" fill="hold">
                                          <p:stCondLst>
                                            <p:cond delay="0"/>
                                          </p:stCondLst>
                                        </p:cTn>
                                        <p:tgtEl>
                                          <p:spTgt spid="25"/>
                                        </p:tgtEl>
                                        <p:attrNameLst>
                                          <p:attrName>style.visibility</p:attrName>
                                        </p:attrNameLst>
                                      </p:cBhvr>
                                      <p:to>
                                        <p:strVal val="visible"/>
                                      </p:to>
                                    </p:set>
                                    <p:animEffect transition="in" filter="fade">
                                      <p:cBhvr>
                                        <p:cTn id="17" dur="500"/>
                                        <p:tgtEl>
                                          <p:spTgt spid="25"/>
                                        </p:tgtEl>
                                      </p:cBhvr>
                                    </p:animEffect>
                                  </p:childTnLst>
                                </p:cTn>
                              </p:par>
                              <p:par>
                                <p:cTn id="18" presetID="35" presetClass="path" presetSubtype="0" decel="100000" fill="hold" grpId="1" nodeType="withEffect">
                                  <p:stCondLst>
                                    <p:cond delay="200"/>
                                  </p:stCondLst>
                                  <p:childTnLst>
                                    <p:animMotion origin="layout" path="M 1.99643E-6 3.80844E-6 L -0.07812 3.80844E-6 " pathEditMode="relative" rAng="0" ptsTypes="AA">
                                      <p:cBhvr>
                                        <p:cTn id="19" dur="1000" spd="-100000" fill="hold"/>
                                        <p:tgtEl>
                                          <p:spTgt spid="25"/>
                                        </p:tgtEl>
                                        <p:attrNameLst>
                                          <p:attrName>ppt_x</p:attrName>
                                          <p:attrName>ppt_y</p:attrName>
                                        </p:attrNameLst>
                                      </p:cBhvr>
                                      <p:rCtr x="-3906" y="0"/>
                                    </p:animMotion>
                                  </p:childTnLst>
                                </p:cTn>
                              </p:par>
                              <p:par>
                                <p:cTn id="20" presetID="10" presetClass="entr" presetSubtype="0" fill="hold" grpId="0" nodeType="withEffect">
                                  <p:stCondLst>
                                    <p:cond delay="300"/>
                                  </p:stCondLst>
                                  <p:childTnLst>
                                    <p:set>
                                      <p:cBhvr>
                                        <p:cTn id="21" dur="1" fill="hold">
                                          <p:stCondLst>
                                            <p:cond delay="0"/>
                                          </p:stCondLst>
                                        </p:cTn>
                                        <p:tgtEl>
                                          <p:spTgt spid="27"/>
                                        </p:tgtEl>
                                        <p:attrNameLst>
                                          <p:attrName>style.visibility</p:attrName>
                                        </p:attrNameLst>
                                      </p:cBhvr>
                                      <p:to>
                                        <p:strVal val="visible"/>
                                      </p:to>
                                    </p:set>
                                    <p:animEffect transition="in" filter="fade">
                                      <p:cBhvr>
                                        <p:cTn id="22" dur="500"/>
                                        <p:tgtEl>
                                          <p:spTgt spid="27"/>
                                        </p:tgtEl>
                                      </p:cBhvr>
                                    </p:animEffect>
                                  </p:childTnLst>
                                </p:cTn>
                              </p:par>
                              <p:par>
                                <p:cTn id="23" presetID="63" presetClass="path" presetSubtype="0" decel="100000" fill="hold" grpId="1" nodeType="withEffect">
                                  <p:stCondLst>
                                    <p:cond delay="300"/>
                                  </p:stCondLst>
                                  <p:childTnLst>
                                    <p:animMotion origin="layout" path="M -4.35282E-6 -3.90377E-6 L 0.06434 -3.90377E-6 " pathEditMode="relative" rAng="0" ptsTypes="AA">
                                      <p:cBhvr>
                                        <p:cTn id="24" dur="1000" spd="-100000" fill="hold"/>
                                        <p:tgtEl>
                                          <p:spTgt spid="27"/>
                                        </p:tgtEl>
                                        <p:attrNameLst>
                                          <p:attrName>ppt_x</p:attrName>
                                          <p:attrName>ppt_y</p:attrName>
                                        </p:attrNameLst>
                                      </p:cBhvr>
                                      <p:rCtr x="3217" y="0"/>
                                    </p:animMotion>
                                  </p:childTnLst>
                                </p:cTn>
                              </p:par>
                              <p:par>
                                <p:cTn id="25" presetID="10" presetClass="entr" presetSubtype="0" fill="hold" grpId="0" nodeType="withEffect">
                                  <p:stCondLst>
                                    <p:cond delay="200"/>
                                  </p:stCondLst>
                                  <p:childTnLst>
                                    <p:set>
                                      <p:cBhvr>
                                        <p:cTn id="26" dur="1" fill="hold">
                                          <p:stCondLst>
                                            <p:cond delay="0"/>
                                          </p:stCondLst>
                                        </p:cTn>
                                        <p:tgtEl>
                                          <p:spTgt spid="23"/>
                                        </p:tgtEl>
                                        <p:attrNameLst>
                                          <p:attrName>style.visibility</p:attrName>
                                        </p:attrNameLst>
                                      </p:cBhvr>
                                      <p:to>
                                        <p:strVal val="visible"/>
                                      </p:to>
                                    </p:set>
                                    <p:animEffect transition="in" filter="fade">
                                      <p:cBhvr>
                                        <p:cTn id="27" dur="500"/>
                                        <p:tgtEl>
                                          <p:spTgt spid="23"/>
                                        </p:tgtEl>
                                      </p:cBhvr>
                                    </p:animEffect>
                                  </p:childTnLst>
                                </p:cTn>
                              </p:par>
                              <p:par>
                                <p:cTn id="28" presetID="63" presetClass="path" presetSubtype="0" decel="100000" fill="hold" grpId="1" nodeType="withEffect">
                                  <p:stCondLst>
                                    <p:cond delay="200"/>
                                  </p:stCondLst>
                                  <p:childTnLst>
                                    <p:animMotion origin="layout" path="M -3.5614E-6 7.71675E-7 L 0.06434 7.71675E-7 " pathEditMode="relative" rAng="0" ptsTypes="AA">
                                      <p:cBhvr>
                                        <p:cTn id="29" dur="1000" spd="-100000" fill="hold"/>
                                        <p:tgtEl>
                                          <p:spTgt spid="23"/>
                                        </p:tgtEl>
                                        <p:attrNameLst>
                                          <p:attrName>ppt_x</p:attrName>
                                          <p:attrName>ppt_y</p:attrName>
                                        </p:attrNameLst>
                                      </p:cBhvr>
                                      <p:rCtr x="3217" y="0"/>
                                    </p:animMotion>
                                  </p:childTnLst>
                                </p:cTn>
                              </p:par>
                              <p:par>
                                <p:cTn id="30" presetID="10" presetClass="entr" presetSubtype="0" fill="hold" grpId="0" nodeType="withEffect">
                                  <p:stCondLst>
                                    <p:cond delay="100"/>
                                  </p:stCondLst>
                                  <p:childTnLst>
                                    <p:set>
                                      <p:cBhvr>
                                        <p:cTn id="31" dur="1" fill="hold">
                                          <p:stCondLst>
                                            <p:cond delay="0"/>
                                          </p:stCondLst>
                                        </p:cTn>
                                        <p:tgtEl>
                                          <p:spTgt spid="20"/>
                                        </p:tgtEl>
                                        <p:attrNameLst>
                                          <p:attrName>style.visibility</p:attrName>
                                        </p:attrNameLst>
                                      </p:cBhvr>
                                      <p:to>
                                        <p:strVal val="visible"/>
                                      </p:to>
                                    </p:set>
                                    <p:animEffect transition="in" filter="fade">
                                      <p:cBhvr>
                                        <p:cTn id="32" dur="500"/>
                                        <p:tgtEl>
                                          <p:spTgt spid="20"/>
                                        </p:tgtEl>
                                      </p:cBhvr>
                                    </p:animEffect>
                                  </p:childTnLst>
                                </p:cTn>
                              </p:par>
                              <p:par>
                                <p:cTn id="33" presetID="63" presetClass="path" presetSubtype="0" decel="100000" fill="hold" grpId="1" nodeType="withEffect">
                                  <p:stCondLst>
                                    <p:cond delay="100"/>
                                  </p:stCondLst>
                                  <p:childTnLst>
                                    <p:animMotion origin="layout" path="M 2.65509E-7 -2.16069E-6 L 0.06433 -2.16069E-6 " pathEditMode="relative" rAng="0" ptsTypes="AA">
                                      <p:cBhvr>
                                        <p:cTn id="34" dur="1000" spd="-100000" fill="hold"/>
                                        <p:tgtEl>
                                          <p:spTgt spid="20"/>
                                        </p:tgtEl>
                                        <p:attrNameLst>
                                          <p:attrName>ppt_x</p:attrName>
                                          <p:attrName>ppt_y</p:attrName>
                                        </p:attrNameLst>
                                      </p:cBhvr>
                                      <p:rCtr x="3217" y="0"/>
                                    </p:animMotion>
                                  </p:childTnLst>
                                </p:cTn>
                              </p:par>
                              <p:par>
                                <p:cTn id="35" presetID="2" presetClass="entr" presetSubtype="1" decel="100000" fill="hold" nodeType="withEffect">
                                  <p:stCondLst>
                                    <p:cond delay="800"/>
                                  </p:stCondLst>
                                  <p:childTnLst>
                                    <p:set>
                                      <p:cBhvr>
                                        <p:cTn id="36" dur="1" fill="hold">
                                          <p:stCondLst>
                                            <p:cond delay="0"/>
                                          </p:stCondLst>
                                        </p:cTn>
                                        <p:tgtEl>
                                          <p:spTgt spid="5"/>
                                        </p:tgtEl>
                                        <p:attrNameLst>
                                          <p:attrName>style.visibility</p:attrName>
                                        </p:attrNameLst>
                                      </p:cBhvr>
                                      <p:to>
                                        <p:strVal val="visible"/>
                                      </p:to>
                                    </p:set>
                                    <p:anim calcmode="lin" valueType="num">
                                      <p:cBhvr additive="base">
                                        <p:cTn id="37" dur="750" fill="hold"/>
                                        <p:tgtEl>
                                          <p:spTgt spid="5"/>
                                        </p:tgtEl>
                                        <p:attrNameLst>
                                          <p:attrName>ppt_x</p:attrName>
                                        </p:attrNameLst>
                                      </p:cBhvr>
                                      <p:tavLst>
                                        <p:tav tm="0">
                                          <p:val>
                                            <p:strVal val="#ppt_x"/>
                                          </p:val>
                                        </p:tav>
                                        <p:tav tm="100000">
                                          <p:val>
                                            <p:strVal val="#ppt_x"/>
                                          </p:val>
                                        </p:tav>
                                      </p:tavLst>
                                    </p:anim>
                                    <p:anim calcmode="lin" valueType="num">
                                      <p:cBhvr additive="base">
                                        <p:cTn id="38" dur="750" fill="hold"/>
                                        <p:tgtEl>
                                          <p:spTgt spid="5"/>
                                        </p:tgtEl>
                                        <p:attrNameLst>
                                          <p:attrName>ppt_y</p:attrName>
                                        </p:attrNameLst>
                                      </p:cBhvr>
                                      <p:tavLst>
                                        <p:tav tm="0">
                                          <p:val>
                                            <p:strVal val="0-#ppt_h/2"/>
                                          </p:val>
                                        </p:tav>
                                        <p:tav tm="100000">
                                          <p:val>
                                            <p:strVal val="#ppt_y"/>
                                          </p:val>
                                        </p:tav>
                                      </p:tavLst>
                                    </p:anim>
                                  </p:childTnLst>
                                </p:cTn>
                              </p:par>
                              <p:par>
                                <p:cTn id="39" presetID="10" presetClass="entr" presetSubtype="0" fill="hold" grpId="0" nodeType="withEffect">
                                  <p:stCondLst>
                                    <p:cond delay="800"/>
                                  </p:stCondLst>
                                  <p:childTnLst>
                                    <p:set>
                                      <p:cBhvr>
                                        <p:cTn id="40" dur="1" fill="hold">
                                          <p:stCondLst>
                                            <p:cond delay="0"/>
                                          </p:stCondLst>
                                        </p:cTn>
                                        <p:tgtEl>
                                          <p:spTgt spid="21"/>
                                        </p:tgtEl>
                                        <p:attrNameLst>
                                          <p:attrName>style.visibility</p:attrName>
                                        </p:attrNameLst>
                                      </p:cBhvr>
                                      <p:to>
                                        <p:strVal val="visible"/>
                                      </p:to>
                                    </p:set>
                                    <p:animEffect transition="in" filter="fade">
                                      <p:cBhvr>
                                        <p:cTn id="41" dur="500"/>
                                        <p:tgtEl>
                                          <p:spTgt spid="21"/>
                                        </p:tgtEl>
                                      </p:cBhvr>
                                    </p:animEffect>
                                  </p:childTnLst>
                                </p:cTn>
                              </p:par>
                              <p:par>
                                <p:cTn id="42" presetID="2" presetClass="entr" presetSubtype="1" decel="100000" fill="hold" nodeType="withEffect">
                                  <p:stCondLst>
                                    <p:cond delay="950"/>
                                  </p:stCondLst>
                                  <p:childTnLst>
                                    <p:set>
                                      <p:cBhvr>
                                        <p:cTn id="43" dur="1" fill="hold">
                                          <p:stCondLst>
                                            <p:cond delay="0"/>
                                          </p:stCondLst>
                                        </p:cTn>
                                        <p:tgtEl>
                                          <p:spTgt spid="8"/>
                                        </p:tgtEl>
                                        <p:attrNameLst>
                                          <p:attrName>style.visibility</p:attrName>
                                        </p:attrNameLst>
                                      </p:cBhvr>
                                      <p:to>
                                        <p:strVal val="visible"/>
                                      </p:to>
                                    </p:set>
                                    <p:anim calcmode="lin" valueType="num">
                                      <p:cBhvr additive="base">
                                        <p:cTn id="44" dur="750" fill="hold"/>
                                        <p:tgtEl>
                                          <p:spTgt spid="8"/>
                                        </p:tgtEl>
                                        <p:attrNameLst>
                                          <p:attrName>ppt_x</p:attrName>
                                        </p:attrNameLst>
                                      </p:cBhvr>
                                      <p:tavLst>
                                        <p:tav tm="0">
                                          <p:val>
                                            <p:strVal val="#ppt_x"/>
                                          </p:val>
                                        </p:tav>
                                        <p:tav tm="100000">
                                          <p:val>
                                            <p:strVal val="#ppt_x"/>
                                          </p:val>
                                        </p:tav>
                                      </p:tavLst>
                                    </p:anim>
                                    <p:anim calcmode="lin" valueType="num">
                                      <p:cBhvr additive="base">
                                        <p:cTn id="45" dur="750" fill="hold"/>
                                        <p:tgtEl>
                                          <p:spTgt spid="8"/>
                                        </p:tgtEl>
                                        <p:attrNameLst>
                                          <p:attrName>ppt_y</p:attrName>
                                        </p:attrNameLst>
                                      </p:cBhvr>
                                      <p:tavLst>
                                        <p:tav tm="0">
                                          <p:val>
                                            <p:strVal val="0-#ppt_h/2"/>
                                          </p:val>
                                        </p:tav>
                                        <p:tav tm="100000">
                                          <p:val>
                                            <p:strVal val="#ppt_y"/>
                                          </p:val>
                                        </p:tav>
                                      </p:tavLst>
                                    </p:anim>
                                  </p:childTnLst>
                                </p:cTn>
                              </p:par>
                              <p:par>
                                <p:cTn id="46" presetID="10" presetClass="entr" presetSubtype="0" fill="hold" grpId="0" nodeType="withEffect">
                                  <p:stCondLst>
                                    <p:cond delay="950"/>
                                  </p:stCondLst>
                                  <p:childTnLst>
                                    <p:set>
                                      <p:cBhvr>
                                        <p:cTn id="47" dur="1" fill="hold">
                                          <p:stCondLst>
                                            <p:cond delay="0"/>
                                          </p:stCondLst>
                                        </p:cTn>
                                        <p:tgtEl>
                                          <p:spTgt spid="26"/>
                                        </p:tgtEl>
                                        <p:attrNameLst>
                                          <p:attrName>style.visibility</p:attrName>
                                        </p:attrNameLst>
                                      </p:cBhvr>
                                      <p:to>
                                        <p:strVal val="visible"/>
                                      </p:to>
                                    </p:set>
                                    <p:animEffect transition="in" filter="fade">
                                      <p:cBhvr>
                                        <p:cTn id="48" dur="500"/>
                                        <p:tgtEl>
                                          <p:spTgt spid="26"/>
                                        </p:tgtEl>
                                      </p:cBhvr>
                                    </p:animEffect>
                                  </p:childTnLst>
                                </p:cTn>
                              </p:par>
                              <p:par>
                                <p:cTn id="49" presetID="2" presetClass="entr" presetSubtype="1" decel="100000" fill="hold" nodeType="withEffect">
                                  <p:stCondLst>
                                    <p:cond delay="1100"/>
                                  </p:stCondLst>
                                  <p:childTnLst>
                                    <p:set>
                                      <p:cBhvr>
                                        <p:cTn id="50" dur="1" fill="hold">
                                          <p:stCondLst>
                                            <p:cond delay="0"/>
                                          </p:stCondLst>
                                        </p:cTn>
                                        <p:tgtEl>
                                          <p:spTgt spid="13"/>
                                        </p:tgtEl>
                                        <p:attrNameLst>
                                          <p:attrName>style.visibility</p:attrName>
                                        </p:attrNameLst>
                                      </p:cBhvr>
                                      <p:to>
                                        <p:strVal val="visible"/>
                                      </p:to>
                                    </p:set>
                                    <p:anim calcmode="lin" valueType="num">
                                      <p:cBhvr additive="base">
                                        <p:cTn id="51" dur="750" fill="hold"/>
                                        <p:tgtEl>
                                          <p:spTgt spid="13"/>
                                        </p:tgtEl>
                                        <p:attrNameLst>
                                          <p:attrName>ppt_x</p:attrName>
                                        </p:attrNameLst>
                                      </p:cBhvr>
                                      <p:tavLst>
                                        <p:tav tm="0">
                                          <p:val>
                                            <p:strVal val="#ppt_x"/>
                                          </p:val>
                                        </p:tav>
                                        <p:tav tm="100000">
                                          <p:val>
                                            <p:strVal val="#ppt_x"/>
                                          </p:val>
                                        </p:tav>
                                      </p:tavLst>
                                    </p:anim>
                                    <p:anim calcmode="lin" valueType="num">
                                      <p:cBhvr additive="base">
                                        <p:cTn id="52" dur="750" fill="hold"/>
                                        <p:tgtEl>
                                          <p:spTgt spid="13"/>
                                        </p:tgtEl>
                                        <p:attrNameLst>
                                          <p:attrName>ppt_y</p:attrName>
                                        </p:attrNameLst>
                                      </p:cBhvr>
                                      <p:tavLst>
                                        <p:tav tm="0">
                                          <p:val>
                                            <p:strVal val="0-#ppt_h/2"/>
                                          </p:val>
                                        </p:tav>
                                        <p:tav tm="100000">
                                          <p:val>
                                            <p:strVal val="#ppt_y"/>
                                          </p:val>
                                        </p:tav>
                                      </p:tavLst>
                                    </p:anim>
                                  </p:childTnLst>
                                </p:cTn>
                              </p:par>
                              <p:par>
                                <p:cTn id="53" presetID="10" presetClass="entr" presetSubtype="0" fill="hold" grpId="0" nodeType="withEffect">
                                  <p:stCondLst>
                                    <p:cond delay="1100"/>
                                  </p:stCondLst>
                                  <p:childTnLst>
                                    <p:set>
                                      <p:cBhvr>
                                        <p:cTn id="54" dur="1" fill="hold">
                                          <p:stCondLst>
                                            <p:cond delay="0"/>
                                          </p:stCondLst>
                                        </p:cTn>
                                        <p:tgtEl>
                                          <p:spTgt spid="34"/>
                                        </p:tgtEl>
                                        <p:attrNameLst>
                                          <p:attrName>style.visibility</p:attrName>
                                        </p:attrNameLst>
                                      </p:cBhvr>
                                      <p:to>
                                        <p:strVal val="visible"/>
                                      </p:to>
                                    </p:set>
                                    <p:animEffect transition="in" filter="fade">
                                      <p:cBhvr>
                                        <p:cTn id="55" dur="500"/>
                                        <p:tgtEl>
                                          <p:spTgt spid="34"/>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3"/>
                                        </p:tgtEl>
                                        <p:attrNameLst>
                                          <p:attrName>style.visibility</p:attrName>
                                        </p:attrNameLst>
                                      </p:cBhvr>
                                      <p:to>
                                        <p:strVal val="visible"/>
                                      </p:to>
                                    </p:set>
                                    <p:animEffect transition="in" filter="fade">
                                      <p:cBhvr>
                                        <p:cTn id="60" dur="500"/>
                                        <p:tgtEl>
                                          <p:spTgt spid="3"/>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28"/>
                                        </p:tgtEl>
                                        <p:attrNameLst>
                                          <p:attrName>style.visibility</p:attrName>
                                        </p:attrNameLst>
                                      </p:cBhvr>
                                      <p:to>
                                        <p:strVal val="visible"/>
                                      </p:to>
                                    </p:set>
                                    <p:animEffect transition="in" filter="fade">
                                      <p:cBhvr>
                                        <p:cTn id="63" dur="500"/>
                                        <p:tgtEl>
                                          <p:spTgt spid="28"/>
                                        </p:tgtEl>
                                      </p:cBhvr>
                                    </p:animEffect>
                                  </p:childTnLst>
                                </p:cTn>
                              </p:par>
                              <p:par>
                                <p:cTn id="64" presetID="3" presetClass="emph" presetSubtype="2" fill="hold" grpId="1" nodeType="withEffect">
                                  <p:stCondLst>
                                    <p:cond delay="0"/>
                                  </p:stCondLst>
                                  <p:childTnLst>
                                    <p:animClr clrSpc="rgb" dir="cw">
                                      <p:cBhvr override="childStyle">
                                        <p:cTn id="65" dur="500" fill="hold"/>
                                        <p:tgtEl>
                                          <p:spTgt spid="21"/>
                                        </p:tgtEl>
                                        <p:attrNameLst>
                                          <p:attrName>style.color</p:attrName>
                                        </p:attrNameLst>
                                      </p:cBhvr>
                                      <p:to>
                                        <a:srgbClr val="4DB0FF"/>
                                      </p:to>
                                    </p:animClr>
                                  </p:childTnLst>
                                </p:cTn>
                              </p:par>
                              <p:par>
                                <p:cTn id="66" presetID="3" presetClass="emph" presetSubtype="2" fill="hold" grpId="1" nodeType="withEffect">
                                  <p:stCondLst>
                                    <p:cond delay="0"/>
                                  </p:stCondLst>
                                  <p:childTnLst>
                                    <p:animClr clrSpc="rgb" dir="cw">
                                      <p:cBhvr override="childStyle">
                                        <p:cTn id="67" dur="500" fill="hold"/>
                                        <p:tgtEl>
                                          <p:spTgt spid="34"/>
                                        </p:tgtEl>
                                        <p:attrNameLst>
                                          <p:attrName>style.color</p:attrName>
                                        </p:attrNameLst>
                                      </p:cBhvr>
                                      <p:to>
                                        <a:srgbClr val="4DB0FF"/>
                                      </p:to>
                                    </p:animClr>
                                  </p:childTnLst>
                                </p:cTn>
                              </p:par>
                              <p:par>
                                <p:cTn id="68" presetID="10" presetClass="exit" presetSubtype="0" fill="hold" grpId="1" nodeType="withEffect">
                                  <p:stCondLst>
                                    <p:cond delay="0"/>
                                  </p:stCondLst>
                                  <p:childTnLst>
                                    <p:animEffect transition="out" filter="fade">
                                      <p:cBhvr>
                                        <p:cTn id="69" dur="500"/>
                                        <p:tgtEl>
                                          <p:spTgt spid="26"/>
                                        </p:tgtEl>
                                      </p:cBhvr>
                                    </p:animEffect>
                                    <p:set>
                                      <p:cBhvr>
                                        <p:cTn id="70" dur="1" fill="hold">
                                          <p:stCondLst>
                                            <p:cond delay="499"/>
                                          </p:stCondLst>
                                        </p:cTn>
                                        <p:tgtEl>
                                          <p:spTgt spid="26"/>
                                        </p:tgtEl>
                                        <p:attrNameLst>
                                          <p:attrName>style.visibility</p:attrName>
                                        </p:attrNameLst>
                                      </p:cBhvr>
                                      <p:to>
                                        <p:strVal val="hidden"/>
                                      </p:to>
                                    </p:set>
                                  </p:childTnLst>
                                </p:cTn>
                              </p:par>
                              <p:par>
                                <p:cTn id="71" presetID="10" presetClass="entr" presetSubtype="0" fill="hold" grpId="0" nodeType="withEffect">
                                  <p:stCondLst>
                                    <p:cond delay="650"/>
                                  </p:stCondLst>
                                  <p:childTnLst>
                                    <p:set>
                                      <p:cBhvr>
                                        <p:cTn id="72" dur="1" fill="hold">
                                          <p:stCondLst>
                                            <p:cond delay="0"/>
                                          </p:stCondLst>
                                        </p:cTn>
                                        <p:tgtEl>
                                          <p:spTgt spid="41"/>
                                        </p:tgtEl>
                                        <p:attrNameLst>
                                          <p:attrName>style.visibility</p:attrName>
                                        </p:attrNameLst>
                                      </p:cBhvr>
                                      <p:to>
                                        <p:strVal val="visible"/>
                                      </p:to>
                                    </p:set>
                                    <p:animEffect transition="in" filter="fade">
                                      <p:cBhvr>
                                        <p:cTn id="73"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9" grpId="1" animBg="1"/>
      <p:bldP spid="20" grpId="0" animBg="1"/>
      <p:bldP spid="20" grpId="1" animBg="1"/>
      <p:bldP spid="22" grpId="0" animBg="1"/>
      <p:bldP spid="22" grpId="1" animBg="1"/>
      <p:bldP spid="23" grpId="0" animBg="1"/>
      <p:bldP spid="23" grpId="1" animBg="1"/>
      <p:bldP spid="25" grpId="0" animBg="1"/>
      <p:bldP spid="25" grpId="1" animBg="1"/>
      <p:bldP spid="27" grpId="0" animBg="1"/>
      <p:bldP spid="27" grpId="1" animBg="1"/>
      <p:bldP spid="21" grpId="0"/>
      <p:bldP spid="21" grpId="1"/>
      <p:bldP spid="26" grpId="0"/>
      <p:bldP spid="26" grpId="1"/>
      <p:bldP spid="34" grpId="0"/>
      <p:bldP spid="34" grpId="1"/>
      <p:bldP spid="3" grpId="0" animBg="1"/>
      <p:bldP spid="28" grpId="0" animBg="1"/>
      <p:bldP spid="4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ectangle 52"/>
          <p:cNvSpPr/>
          <p:nvPr/>
        </p:nvSpPr>
        <p:spPr bwMode="auto">
          <a:xfrm>
            <a:off x="6616910" y="487"/>
            <a:ext cx="5575091" cy="6857027"/>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kern="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pPr lvl="0"/>
            <a:r>
              <a:rPr lang="en-US" kern="0" spc="0">
                <a:ln>
                  <a:noFill/>
                </a:ln>
                <a:solidFill>
                  <a:schemeClr val="tx1"/>
                </a:solidFill>
                <a:ea typeface="Segoe UI" pitchFamily="34" charset="0"/>
              </a:rPr>
              <a:t>Balance of responsibility </a:t>
            </a:r>
            <a:endParaRPr lang="en-US" sz="4313"/>
          </a:p>
        </p:txBody>
      </p:sp>
      <p:sp>
        <p:nvSpPr>
          <p:cNvPr id="4" name="TextBox 3"/>
          <p:cNvSpPr txBox="1"/>
          <p:nvPr/>
        </p:nvSpPr>
        <p:spPr>
          <a:xfrm>
            <a:off x="269241" y="1948245"/>
            <a:ext cx="5792176" cy="3967937"/>
          </a:xfrm>
          <a:prstGeom prst="rect">
            <a:avLst/>
          </a:prstGeom>
          <a:noFill/>
        </p:spPr>
        <p:txBody>
          <a:bodyPr wrap="square" lIns="182854" tIns="146284" rIns="182854" bIns="146284" rtlCol="0">
            <a:spAutoFit/>
          </a:bodyPr>
          <a:lstStyle/>
          <a:p>
            <a:pPr defTabSz="896386">
              <a:lnSpc>
                <a:spcPct val="90000"/>
              </a:lnSpc>
              <a:spcAft>
                <a:spcPts val="600"/>
              </a:spcAft>
            </a:pPr>
            <a:r>
              <a:rPr lang="en-US" sz="2400" kern="0">
                <a:solidFill>
                  <a:sysClr val="windowText" lastClr="000000"/>
                </a:solidFill>
              </a:rPr>
              <a:t>Balance of control and responsibility depends on the category of the service</a:t>
            </a:r>
          </a:p>
          <a:p>
            <a:pPr defTabSz="896386">
              <a:lnSpc>
                <a:spcPct val="90000"/>
              </a:lnSpc>
              <a:spcBef>
                <a:spcPts val="1200"/>
              </a:spcBef>
              <a:spcAft>
                <a:spcPts val="600"/>
              </a:spcAft>
            </a:pPr>
            <a:r>
              <a:rPr lang="en-US" sz="2000" kern="0">
                <a:solidFill>
                  <a:sysClr val="windowText" lastClr="000000"/>
                </a:solidFill>
                <a:latin typeface="Segoe UI Semibold" panose="020B0702040204020203" pitchFamily="34" charset="0"/>
                <a:cs typeface="Segoe UI Semibold" panose="020B0702040204020203" pitchFamily="34" charset="0"/>
              </a:rPr>
              <a:t>MOVE-IN READY</a:t>
            </a:r>
          </a:p>
          <a:p>
            <a:pPr defTabSz="896386">
              <a:lnSpc>
                <a:spcPct val="90000"/>
              </a:lnSpc>
              <a:spcAft>
                <a:spcPts val="600"/>
              </a:spcAft>
            </a:pPr>
            <a:r>
              <a:rPr lang="en-US" sz="1836" kern="0">
                <a:solidFill>
                  <a:sysClr val="windowText" lastClr="000000"/>
                </a:solidFill>
              </a:rPr>
              <a:t>Use immediately with minimal configuration</a:t>
            </a:r>
          </a:p>
          <a:p>
            <a:pPr defTabSz="896386">
              <a:lnSpc>
                <a:spcPct val="90000"/>
              </a:lnSpc>
              <a:spcBef>
                <a:spcPts val="1200"/>
              </a:spcBef>
              <a:spcAft>
                <a:spcPts val="600"/>
              </a:spcAft>
            </a:pPr>
            <a:r>
              <a:rPr lang="en-US" sz="2000" kern="0">
                <a:solidFill>
                  <a:sysClr val="windowText" lastClr="000000"/>
                </a:solidFill>
                <a:latin typeface="Segoe UI Semibold" panose="020B0702040204020203" pitchFamily="34" charset="0"/>
                <a:cs typeface="Segoe UI Semibold" panose="020B0702040204020203" pitchFamily="34" charset="0"/>
              </a:rPr>
              <a:t>SOME ASSEMBLY REQUIRED</a:t>
            </a:r>
          </a:p>
          <a:p>
            <a:pPr defTabSz="896386">
              <a:lnSpc>
                <a:spcPct val="90000"/>
              </a:lnSpc>
              <a:spcAft>
                <a:spcPts val="600"/>
              </a:spcAft>
            </a:pPr>
            <a:r>
              <a:rPr lang="en-US" sz="1836" kern="0">
                <a:solidFill>
                  <a:sysClr val="windowText" lastClr="000000"/>
                </a:solidFill>
              </a:rPr>
              <a:t>Existing services are a starting point, with additional configuration for a custom fit</a:t>
            </a:r>
          </a:p>
          <a:p>
            <a:pPr defTabSz="896386">
              <a:lnSpc>
                <a:spcPct val="90000"/>
              </a:lnSpc>
              <a:spcBef>
                <a:spcPts val="1200"/>
              </a:spcBef>
              <a:spcAft>
                <a:spcPts val="600"/>
              </a:spcAft>
            </a:pPr>
            <a:r>
              <a:rPr lang="en-US" sz="2000" kern="0">
                <a:solidFill>
                  <a:sysClr val="windowText" lastClr="000000"/>
                </a:solidFill>
                <a:latin typeface="Segoe UI Semibold" panose="020B0702040204020203" pitchFamily="34" charset="0"/>
                <a:cs typeface="Segoe UI Semibold" panose="020B0702040204020203" pitchFamily="34" charset="0"/>
              </a:rPr>
              <a:t>BUILD FROM THE GROUND UP</a:t>
            </a:r>
          </a:p>
          <a:p>
            <a:pPr defTabSz="896386">
              <a:lnSpc>
                <a:spcPct val="90000"/>
              </a:lnSpc>
              <a:spcAft>
                <a:spcPts val="600"/>
              </a:spcAft>
            </a:pPr>
            <a:r>
              <a:rPr lang="en-US" sz="1836" kern="0">
                <a:solidFill>
                  <a:sysClr val="windowText" lastClr="000000"/>
                </a:solidFill>
              </a:rPr>
              <a:t>Building blocks, create your own solution or apps from scratch</a:t>
            </a:r>
          </a:p>
        </p:txBody>
      </p:sp>
      <p:graphicFrame>
        <p:nvGraphicFramePr>
          <p:cNvPr id="6" name="Table 5"/>
          <p:cNvGraphicFramePr>
            <a:graphicFrameLocks noGrp="1"/>
          </p:cNvGraphicFramePr>
          <p:nvPr>
            <p:extLst/>
          </p:nvPr>
        </p:nvGraphicFramePr>
        <p:xfrm>
          <a:off x="6927504" y="534012"/>
          <a:ext cx="4944914" cy="5292932"/>
        </p:xfrm>
        <a:graphic>
          <a:graphicData uri="http://schemas.openxmlformats.org/drawingml/2006/table">
            <a:tbl>
              <a:tblPr firstRow="1" bandRow="1">
                <a:tableStyleId>{5940675A-B579-460E-94D1-54222C63F5DA}</a:tableStyleId>
              </a:tblPr>
              <a:tblGrid>
                <a:gridCol w="1828485">
                  <a:extLst>
                    <a:ext uri="{9D8B030D-6E8A-4147-A177-3AD203B41FA5}">
                      <a16:colId xmlns:a16="http://schemas.microsoft.com/office/drawing/2014/main" val="2544153837"/>
                    </a:ext>
                  </a:extLst>
                </a:gridCol>
                <a:gridCol w="905479">
                  <a:extLst>
                    <a:ext uri="{9D8B030D-6E8A-4147-A177-3AD203B41FA5}">
                      <a16:colId xmlns:a16="http://schemas.microsoft.com/office/drawing/2014/main" val="3937659814"/>
                    </a:ext>
                  </a:extLst>
                </a:gridCol>
                <a:gridCol w="642891">
                  <a:extLst>
                    <a:ext uri="{9D8B030D-6E8A-4147-A177-3AD203B41FA5}">
                      <a16:colId xmlns:a16="http://schemas.microsoft.com/office/drawing/2014/main" val="2750310453"/>
                    </a:ext>
                  </a:extLst>
                </a:gridCol>
                <a:gridCol w="715329">
                  <a:extLst>
                    <a:ext uri="{9D8B030D-6E8A-4147-A177-3AD203B41FA5}">
                      <a16:colId xmlns:a16="http://schemas.microsoft.com/office/drawing/2014/main" val="1063817949"/>
                    </a:ext>
                  </a:extLst>
                </a:gridCol>
                <a:gridCol w="852730">
                  <a:extLst>
                    <a:ext uri="{9D8B030D-6E8A-4147-A177-3AD203B41FA5}">
                      <a16:colId xmlns:a16="http://schemas.microsoft.com/office/drawing/2014/main" val="449148099"/>
                    </a:ext>
                  </a:extLst>
                </a:gridCol>
              </a:tblGrid>
              <a:tr h="359421">
                <a:tc>
                  <a:txBody>
                    <a:bodyPr/>
                    <a:lstStyle/>
                    <a:p>
                      <a:r>
                        <a:rPr lang="en-US" sz="1600" b="0" dirty="0">
                          <a:solidFill>
                            <a:schemeClr val="bg1"/>
                          </a:solidFill>
                          <a:latin typeface="Segoe UI Semibold" panose="020B0702040204020203" pitchFamily="34" charset="0"/>
                          <a:cs typeface="Segoe UI Semibold" panose="020B0702040204020203" pitchFamily="34" charset="0"/>
                        </a:rPr>
                        <a:t>Responsibility</a:t>
                      </a:r>
                    </a:p>
                  </a:txBody>
                  <a:tcPr marL="89642" marR="89642" marT="44821" marB="44821">
                    <a:lnB w="12700" cap="flat" cmpd="sng" algn="ctr">
                      <a:solidFill>
                        <a:schemeClr val="bg1"/>
                      </a:solidFill>
                      <a:prstDash val="solid"/>
                      <a:round/>
                      <a:headEnd type="none" w="med" len="med"/>
                      <a:tailEnd type="none" w="med" len="med"/>
                    </a:lnB>
                    <a:solidFill>
                      <a:schemeClr val="tx1"/>
                    </a:solidFill>
                  </a:tcPr>
                </a:tc>
                <a:tc>
                  <a:txBody>
                    <a:bodyPr/>
                    <a:lstStyle/>
                    <a:p>
                      <a:r>
                        <a:rPr lang="en-US" sz="1400" b="0" dirty="0">
                          <a:solidFill>
                            <a:schemeClr val="bg1"/>
                          </a:solidFill>
                          <a:latin typeface="Segoe UI Semibold" panose="020B0702040204020203" pitchFamily="34" charset="0"/>
                          <a:cs typeface="Segoe UI Semibold" panose="020B0702040204020203" pitchFamily="34" charset="0"/>
                        </a:rPr>
                        <a:t>On-</a:t>
                      </a:r>
                      <a:r>
                        <a:rPr lang="en-US" sz="1400" b="0" dirty="0" err="1">
                          <a:solidFill>
                            <a:schemeClr val="bg1"/>
                          </a:solidFill>
                          <a:latin typeface="Segoe UI Semibold" panose="020B0702040204020203" pitchFamily="34" charset="0"/>
                          <a:cs typeface="Segoe UI Semibold" panose="020B0702040204020203" pitchFamily="34" charset="0"/>
                        </a:rPr>
                        <a:t>Prem</a:t>
                      </a:r>
                      <a:endParaRPr lang="en-US" sz="1400" b="0" dirty="0">
                        <a:solidFill>
                          <a:schemeClr val="bg1"/>
                        </a:solidFill>
                        <a:latin typeface="Segoe UI Semibold" panose="020B0702040204020203" pitchFamily="34" charset="0"/>
                        <a:cs typeface="Segoe UI Semibold" panose="020B0702040204020203" pitchFamily="34" charset="0"/>
                      </a:endParaRPr>
                    </a:p>
                  </a:txBody>
                  <a:tcPr marL="89642" marR="89642" marT="44821" marB="44821">
                    <a:lnB w="12700" cap="flat" cmpd="sng" algn="ctr">
                      <a:solidFill>
                        <a:schemeClr val="bg1"/>
                      </a:solidFill>
                      <a:prstDash val="solid"/>
                      <a:round/>
                      <a:headEnd type="none" w="med" len="med"/>
                      <a:tailEnd type="none" w="med" len="med"/>
                    </a:lnB>
                    <a:solidFill>
                      <a:schemeClr val="tx1"/>
                    </a:solidFill>
                  </a:tcPr>
                </a:tc>
                <a:tc>
                  <a:txBody>
                    <a:bodyPr/>
                    <a:lstStyle/>
                    <a:p>
                      <a:r>
                        <a:rPr lang="en-US" sz="1400" b="0" dirty="0">
                          <a:solidFill>
                            <a:schemeClr val="bg1"/>
                          </a:solidFill>
                          <a:latin typeface="Segoe UI Semibold" panose="020B0702040204020203" pitchFamily="34" charset="0"/>
                          <a:cs typeface="Segoe UI Semibold" panose="020B0702040204020203" pitchFamily="34" charset="0"/>
                        </a:rPr>
                        <a:t>IaaS</a:t>
                      </a:r>
                    </a:p>
                  </a:txBody>
                  <a:tcPr marL="89642" marR="89642" marT="44821" marB="44821">
                    <a:lnB w="12700" cap="flat" cmpd="sng" algn="ctr">
                      <a:solidFill>
                        <a:schemeClr val="bg1"/>
                      </a:solidFill>
                      <a:prstDash val="solid"/>
                      <a:round/>
                      <a:headEnd type="none" w="med" len="med"/>
                      <a:tailEnd type="none" w="med" len="med"/>
                    </a:lnB>
                    <a:solidFill>
                      <a:schemeClr val="tx1"/>
                    </a:solidFill>
                  </a:tcPr>
                </a:tc>
                <a:tc>
                  <a:txBody>
                    <a:bodyPr/>
                    <a:lstStyle/>
                    <a:p>
                      <a:r>
                        <a:rPr lang="en-US" sz="1400" b="0" dirty="0">
                          <a:solidFill>
                            <a:schemeClr val="bg1"/>
                          </a:solidFill>
                          <a:latin typeface="Segoe UI Semibold" panose="020B0702040204020203" pitchFamily="34" charset="0"/>
                          <a:cs typeface="Segoe UI Semibold" panose="020B0702040204020203" pitchFamily="34" charset="0"/>
                        </a:rPr>
                        <a:t>PaaS</a:t>
                      </a:r>
                    </a:p>
                  </a:txBody>
                  <a:tcPr marL="89642" marR="89642" marT="44821" marB="44821">
                    <a:lnB w="12700" cap="flat" cmpd="sng" algn="ctr">
                      <a:solidFill>
                        <a:schemeClr val="bg1"/>
                      </a:solidFill>
                      <a:prstDash val="solid"/>
                      <a:round/>
                      <a:headEnd type="none" w="med" len="med"/>
                      <a:tailEnd type="none" w="med" len="med"/>
                    </a:lnB>
                    <a:solidFill>
                      <a:schemeClr val="tx1"/>
                    </a:solidFill>
                  </a:tcPr>
                </a:tc>
                <a:tc>
                  <a:txBody>
                    <a:bodyPr/>
                    <a:lstStyle/>
                    <a:p>
                      <a:r>
                        <a:rPr lang="en-US" sz="1400" b="0" dirty="0">
                          <a:solidFill>
                            <a:schemeClr val="bg1"/>
                          </a:solidFill>
                          <a:latin typeface="Segoe UI Semibold" panose="020B0702040204020203" pitchFamily="34" charset="0"/>
                          <a:cs typeface="Segoe UI Semibold" panose="020B0702040204020203" pitchFamily="34" charset="0"/>
                        </a:rPr>
                        <a:t>SaaS</a:t>
                      </a:r>
                    </a:p>
                  </a:txBody>
                  <a:tcPr marL="89642" marR="89642" marT="44821" marB="44821">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1345694766"/>
                  </a:ext>
                </a:extLst>
              </a:tr>
              <a:tr h="530730">
                <a:tc>
                  <a:txBody>
                    <a:bodyPr/>
                    <a:lstStyle/>
                    <a:p>
                      <a:r>
                        <a:rPr lang="en-US" sz="1600" dirty="0">
                          <a:solidFill>
                            <a:schemeClr val="bg1"/>
                          </a:solidFill>
                        </a:rPr>
                        <a:t>Applications</a:t>
                      </a:r>
                    </a:p>
                  </a:txBody>
                  <a:tcPr marL="89642" marR="89642" marT="44821" marB="44821" anchor="b">
                    <a:lnT w="12700" cap="flat" cmpd="sng" algn="ctr">
                      <a:solidFill>
                        <a:schemeClr val="bg1"/>
                      </a:solidFill>
                      <a:prstDash val="solid"/>
                      <a:round/>
                      <a:headEnd type="none" w="med" len="med"/>
                      <a:tailEnd type="none" w="med" len="med"/>
                    </a:lnT>
                    <a:solidFill>
                      <a:schemeClr val="tx1"/>
                    </a:solidFill>
                  </a:tcPr>
                </a:tc>
                <a:tc>
                  <a:txBody>
                    <a:bodyPr/>
                    <a:lstStyle/>
                    <a:p>
                      <a:endParaRPr lang="en-US" sz="1700" dirty="0">
                        <a:solidFill>
                          <a:schemeClr val="bg1"/>
                        </a:solidFill>
                      </a:endParaRPr>
                    </a:p>
                  </a:txBody>
                  <a:tcPr marL="89642" marR="89642" marT="44821" marB="44821">
                    <a:lnT w="12700" cap="flat" cmpd="sng" algn="ctr">
                      <a:solidFill>
                        <a:schemeClr val="bg1"/>
                      </a:solidFill>
                      <a:prstDash val="solid"/>
                      <a:round/>
                      <a:headEnd type="none" w="med" len="med"/>
                      <a:tailEnd type="none" w="med" len="med"/>
                    </a:lnT>
                    <a:solidFill>
                      <a:schemeClr val="tx1"/>
                    </a:solidFill>
                  </a:tcPr>
                </a:tc>
                <a:tc>
                  <a:txBody>
                    <a:bodyPr/>
                    <a:lstStyle/>
                    <a:p>
                      <a:endParaRPr lang="en-US" sz="1700" dirty="0">
                        <a:solidFill>
                          <a:schemeClr val="bg1"/>
                        </a:solidFill>
                      </a:endParaRPr>
                    </a:p>
                  </a:txBody>
                  <a:tcPr marL="89642" marR="89642" marT="44821" marB="44821">
                    <a:lnT w="12700" cap="flat" cmpd="sng" algn="ctr">
                      <a:solidFill>
                        <a:schemeClr val="bg1"/>
                      </a:solidFill>
                      <a:prstDash val="solid"/>
                      <a:round/>
                      <a:headEnd type="none" w="med" len="med"/>
                      <a:tailEnd type="none" w="med" len="med"/>
                    </a:lnT>
                    <a:solidFill>
                      <a:schemeClr val="tx1"/>
                    </a:solidFill>
                  </a:tcPr>
                </a:tc>
                <a:tc>
                  <a:txBody>
                    <a:bodyPr/>
                    <a:lstStyle/>
                    <a:p>
                      <a:endParaRPr lang="en-US" sz="1700" dirty="0">
                        <a:solidFill>
                          <a:schemeClr val="bg1"/>
                        </a:solidFill>
                      </a:endParaRPr>
                    </a:p>
                  </a:txBody>
                  <a:tcPr marL="89642" marR="89642" marT="44821" marB="44821">
                    <a:lnT w="12700" cap="flat" cmpd="sng" algn="ctr">
                      <a:solidFill>
                        <a:schemeClr val="bg1"/>
                      </a:solidFill>
                      <a:prstDash val="solid"/>
                      <a:round/>
                      <a:headEnd type="none" w="med" len="med"/>
                      <a:tailEnd type="none" w="med" len="med"/>
                    </a:lnT>
                    <a:solidFill>
                      <a:schemeClr val="tx1"/>
                    </a:solidFill>
                  </a:tcPr>
                </a:tc>
                <a:tc>
                  <a:txBody>
                    <a:bodyPr/>
                    <a:lstStyle/>
                    <a:p>
                      <a:endParaRPr lang="en-US" sz="1700" dirty="0">
                        <a:solidFill>
                          <a:schemeClr val="bg1"/>
                        </a:solidFill>
                      </a:endParaRPr>
                    </a:p>
                  </a:txBody>
                  <a:tcPr marL="89642" marR="89642" marT="44821" marB="44821">
                    <a:lnT w="12700" cap="flat" cmpd="sng" algn="ctr">
                      <a:solidFill>
                        <a:schemeClr val="bg1"/>
                      </a:solidFill>
                      <a:prstDash val="solid"/>
                      <a:round/>
                      <a:headEnd type="none" w="med" len="med"/>
                      <a:tailEnd type="none" w="med" len="med"/>
                    </a:lnT>
                    <a:solidFill>
                      <a:schemeClr val="tx1"/>
                    </a:solidFill>
                  </a:tcPr>
                </a:tc>
                <a:extLst>
                  <a:ext uri="{0D108BD9-81ED-4DB2-BD59-A6C34878D82A}">
                    <a16:rowId xmlns:a16="http://schemas.microsoft.com/office/drawing/2014/main" val="975920690"/>
                  </a:ext>
                </a:extLst>
              </a:tr>
              <a:tr h="530730">
                <a:tc>
                  <a:txBody>
                    <a:bodyPr/>
                    <a:lstStyle/>
                    <a:p>
                      <a:r>
                        <a:rPr lang="en-US" sz="1600" dirty="0">
                          <a:solidFill>
                            <a:schemeClr val="bg1"/>
                          </a:solidFill>
                        </a:rPr>
                        <a:t>Data</a:t>
                      </a:r>
                    </a:p>
                  </a:txBody>
                  <a:tcPr marL="89642" marR="89642" marT="44821" marB="44821" anchor="b">
                    <a:solidFill>
                      <a:schemeClr val="tx1"/>
                    </a:solidFill>
                  </a:tcPr>
                </a:tc>
                <a:tc>
                  <a:txBody>
                    <a:bodyPr/>
                    <a:lstStyle/>
                    <a:p>
                      <a:endParaRPr lang="en-US" sz="1700" dirty="0">
                        <a:solidFill>
                          <a:schemeClr val="bg1"/>
                        </a:solidFill>
                      </a:endParaRPr>
                    </a:p>
                  </a:txBody>
                  <a:tcPr marL="89642" marR="89642" marT="44821" marB="44821">
                    <a:solidFill>
                      <a:schemeClr val="tx1"/>
                    </a:solidFill>
                  </a:tcPr>
                </a:tc>
                <a:tc>
                  <a:txBody>
                    <a:bodyPr/>
                    <a:lstStyle/>
                    <a:p>
                      <a:endParaRPr lang="en-US" sz="1700" dirty="0">
                        <a:solidFill>
                          <a:schemeClr val="bg1"/>
                        </a:solidFill>
                      </a:endParaRPr>
                    </a:p>
                  </a:txBody>
                  <a:tcPr marL="89642" marR="89642" marT="44821" marB="44821">
                    <a:solidFill>
                      <a:schemeClr val="tx1"/>
                    </a:solidFill>
                  </a:tcPr>
                </a:tc>
                <a:tc>
                  <a:txBody>
                    <a:bodyPr/>
                    <a:lstStyle/>
                    <a:p>
                      <a:endParaRPr lang="en-US" sz="1700" dirty="0">
                        <a:solidFill>
                          <a:schemeClr val="bg1"/>
                        </a:solidFill>
                      </a:endParaRPr>
                    </a:p>
                  </a:txBody>
                  <a:tcPr marL="89642" marR="89642" marT="44821" marB="44821">
                    <a:solidFill>
                      <a:schemeClr val="tx1"/>
                    </a:solidFill>
                  </a:tcPr>
                </a:tc>
                <a:tc>
                  <a:txBody>
                    <a:bodyPr/>
                    <a:lstStyle/>
                    <a:p>
                      <a:endParaRPr lang="en-US" sz="1700" dirty="0">
                        <a:solidFill>
                          <a:schemeClr val="bg1"/>
                        </a:solidFill>
                      </a:endParaRPr>
                    </a:p>
                  </a:txBody>
                  <a:tcPr marL="89642" marR="89642" marT="44821" marB="44821">
                    <a:solidFill>
                      <a:schemeClr val="tx1"/>
                    </a:solidFill>
                  </a:tcPr>
                </a:tc>
                <a:extLst>
                  <a:ext uri="{0D108BD9-81ED-4DB2-BD59-A6C34878D82A}">
                    <a16:rowId xmlns:a16="http://schemas.microsoft.com/office/drawing/2014/main" val="2958753268"/>
                  </a:ext>
                </a:extLst>
              </a:tr>
              <a:tr h="530730">
                <a:tc>
                  <a:txBody>
                    <a:bodyPr/>
                    <a:lstStyle/>
                    <a:p>
                      <a:r>
                        <a:rPr lang="en-US" sz="1600" dirty="0">
                          <a:solidFill>
                            <a:schemeClr val="bg1"/>
                          </a:solidFill>
                        </a:rPr>
                        <a:t>Runtime</a:t>
                      </a:r>
                    </a:p>
                  </a:txBody>
                  <a:tcPr marL="89642" marR="89642" marT="44821" marB="44821" anchor="b">
                    <a:solidFill>
                      <a:schemeClr val="tx1"/>
                    </a:solidFill>
                  </a:tcPr>
                </a:tc>
                <a:tc>
                  <a:txBody>
                    <a:bodyPr/>
                    <a:lstStyle/>
                    <a:p>
                      <a:endParaRPr lang="en-US" sz="1700" dirty="0">
                        <a:solidFill>
                          <a:schemeClr val="bg1"/>
                        </a:solidFill>
                      </a:endParaRPr>
                    </a:p>
                  </a:txBody>
                  <a:tcPr marL="89642" marR="89642" marT="44821" marB="44821">
                    <a:solidFill>
                      <a:schemeClr val="tx1"/>
                    </a:solidFill>
                  </a:tcPr>
                </a:tc>
                <a:tc>
                  <a:txBody>
                    <a:bodyPr/>
                    <a:lstStyle/>
                    <a:p>
                      <a:endParaRPr lang="en-US" sz="1700">
                        <a:solidFill>
                          <a:schemeClr val="bg1"/>
                        </a:solidFill>
                      </a:endParaRPr>
                    </a:p>
                  </a:txBody>
                  <a:tcPr marL="89642" marR="89642" marT="44821" marB="44821">
                    <a:solidFill>
                      <a:schemeClr val="tx1"/>
                    </a:solidFill>
                  </a:tcPr>
                </a:tc>
                <a:tc>
                  <a:txBody>
                    <a:bodyPr/>
                    <a:lstStyle/>
                    <a:p>
                      <a:endParaRPr lang="en-US" sz="1700" dirty="0">
                        <a:solidFill>
                          <a:schemeClr val="bg1"/>
                        </a:solidFill>
                      </a:endParaRPr>
                    </a:p>
                  </a:txBody>
                  <a:tcPr marL="89642" marR="89642" marT="44821" marB="44821">
                    <a:solidFill>
                      <a:schemeClr val="tx1"/>
                    </a:solidFill>
                  </a:tcPr>
                </a:tc>
                <a:tc>
                  <a:txBody>
                    <a:bodyPr/>
                    <a:lstStyle/>
                    <a:p>
                      <a:endParaRPr lang="en-US" sz="1700" dirty="0">
                        <a:solidFill>
                          <a:schemeClr val="bg1"/>
                        </a:solidFill>
                      </a:endParaRPr>
                    </a:p>
                  </a:txBody>
                  <a:tcPr marL="89642" marR="89642" marT="44821" marB="44821">
                    <a:solidFill>
                      <a:schemeClr val="tx1"/>
                    </a:solidFill>
                  </a:tcPr>
                </a:tc>
                <a:extLst>
                  <a:ext uri="{0D108BD9-81ED-4DB2-BD59-A6C34878D82A}">
                    <a16:rowId xmlns:a16="http://schemas.microsoft.com/office/drawing/2014/main" val="1033960191"/>
                  </a:ext>
                </a:extLst>
              </a:tr>
              <a:tr h="530730">
                <a:tc>
                  <a:txBody>
                    <a:bodyPr/>
                    <a:lstStyle/>
                    <a:p>
                      <a:r>
                        <a:rPr lang="en-US" sz="1600" dirty="0">
                          <a:solidFill>
                            <a:schemeClr val="bg1"/>
                          </a:solidFill>
                        </a:rPr>
                        <a:t>Middleware</a:t>
                      </a:r>
                    </a:p>
                  </a:txBody>
                  <a:tcPr marL="89642" marR="89642" marT="44821" marB="44821" anchor="b">
                    <a:solidFill>
                      <a:schemeClr val="tx1"/>
                    </a:solidFill>
                  </a:tcPr>
                </a:tc>
                <a:tc>
                  <a:txBody>
                    <a:bodyPr/>
                    <a:lstStyle/>
                    <a:p>
                      <a:endParaRPr lang="en-US" sz="1700" dirty="0">
                        <a:solidFill>
                          <a:schemeClr val="bg1"/>
                        </a:solidFill>
                      </a:endParaRPr>
                    </a:p>
                  </a:txBody>
                  <a:tcPr marL="89642" marR="89642" marT="44821" marB="44821">
                    <a:solidFill>
                      <a:schemeClr val="tx1"/>
                    </a:solidFill>
                  </a:tcPr>
                </a:tc>
                <a:tc>
                  <a:txBody>
                    <a:bodyPr/>
                    <a:lstStyle/>
                    <a:p>
                      <a:endParaRPr lang="en-US" sz="1700">
                        <a:solidFill>
                          <a:schemeClr val="bg1"/>
                        </a:solidFill>
                      </a:endParaRPr>
                    </a:p>
                  </a:txBody>
                  <a:tcPr marL="89642" marR="89642" marT="44821" marB="44821">
                    <a:solidFill>
                      <a:schemeClr val="tx1"/>
                    </a:solidFill>
                  </a:tcPr>
                </a:tc>
                <a:tc>
                  <a:txBody>
                    <a:bodyPr/>
                    <a:lstStyle/>
                    <a:p>
                      <a:endParaRPr lang="en-US" sz="1700" dirty="0">
                        <a:solidFill>
                          <a:schemeClr val="bg1"/>
                        </a:solidFill>
                      </a:endParaRPr>
                    </a:p>
                  </a:txBody>
                  <a:tcPr marL="89642" marR="89642" marT="44821" marB="44821">
                    <a:solidFill>
                      <a:schemeClr val="tx1"/>
                    </a:solidFill>
                  </a:tcPr>
                </a:tc>
                <a:tc>
                  <a:txBody>
                    <a:bodyPr/>
                    <a:lstStyle/>
                    <a:p>
                      <a:endParaRPr lang="en-US" sz="1700" dirty="0">
                        <a:solidFill>
                          <a:schemeClr val="bg1"/>
                        </a:solidFill>
                      </a:endParaRPr>
                    </a:p>
                  </a:txBody>
                  <a:tcPr marL="89642" marR="89642" marT="44821" marB="44821">
                    <a:solidFill>
                      <a:schemeClr val="tx1"/>
                    </a:solidFill>
                  </a:tcPr>
                </a:tc>
                <a:extLst>
                  <a:ext uri="{0D108BD9-81ED-4DB2-BD59-A6C34878D82A}">
                    <a16:rowId xmlns:a16="http://schemas.microsoft.com/office/drawing/2014/main" val="2876098919"/>
                  </a:ext>
                </a:extLst>
              </a:tr>
              <a:tr h="530730">
                <a:tc>
                  <a:txBody>
                    <a:bodyPr/>
                    <a:lstStyle/>
                    <a:p>
                      <a:r>
                        <a:rPr lang="en-US" sz="1600" dirty="0">
                          <a:solidFill>
                            <a:schemeClr val="bg1"/>
                          </a:solidFill>
                        </a:rPr>
                        <a:t>O/S</a:t>
                      </a:r>
                    </a:p>
                  </a:txBody>
                  <a:tcPr marL="89642" marR="89642" marT="44821" marB="44821" anchor="b">
                    <a:solidFill>
                      <a:schemeClr val="tx1"/>
                    </a:solidFill>
                  </a:tcPr>
                </a:tc>
                <a:tc>
                  <a:txBody>
                    <a:bodyPr/>
                    <a:lstStyle/>
                    <a:p>
                      <a:endParaRPr lang="en-US" sz="1700" dirty="0">
                        <a:solidFill>
                          <a:schemeClr val="bg1"/>
                        </a:solidFill>
                      </a:endParaRPr>
                    </a:p>
                  </a:txBody>
                  <a:tcPr marL="89642" marR="89642" marT="44821" marB="44821">
                    <a:solidFill>
                      <a:schemeClr val="tx1"/>
                    </a:solidFill>
                  </a:tcPr>
                </a:tc>
                <a:tc>
                  <a:txBody>
                    <a:bodyPr/>
                    <a:lstStyle/>
                    <a:p>
                      <a:endParaRPr lang="en-US" sz="1700" dirty="0">
                        <a:solidFill>
                          <a:schemeClr val="bg1"/>
                        </a:solidFill>
                      </a:endParaRPr>
                    </a:p>
                  </a:txBody>
                  <a:tcPr marL="89642" marR="89642" marT="44821" marB="44821">
                    <a:solidFill>
                      <a:schemeClr val="tx1"/>
                    </a:solidFill>
                  </a:tcPr>
                </a:tc>
                <a:tc>
                  <a:txBody>
                    <a:bodyPr/>
                    <a:lstStyle/>
                    <a:p>
                      <a:endParaRPr lang="en-US" sz="1700" dirty="0">
                        <a:solidFill>
                          <a:schemeClr val="bg1"/>
                        </a:solidFill>
                      </a:endParaRPr>
                    </a:p>
                  </a:txBody>
                  <a:tcPr marL="89642" marR="89642" marT="44821" marB="44821">
                    <a:solidFill>
                      <a:schemeClr val="tx1"/>
                    </a:solidFill>
                  </a:tcPr>
                </a:tc>
                <a:tc>
                  <a:txBody>
                    <a:bodyPr/>
                    <a:lstStyle/>
                    <a:p>
                      <a:endParaRPr lang="en-US" sz="1700" dirty="0">
                        <a:solidFill>
                          <a:schemeClr val="bg1"/>
                        </a:solidFill>
                      </a:endParaRPr>
                    </a:p>
                  </a:txBody>
                  <a:tcPr marL="89642" marR="89642" marT="44821" marB="44821">
                    <a:solidFill>
                      <a:schemeClr val="tx1"/>
                    </a:solidFill>
                  </a:tcPr>
                </a:tc>
                <a:extLst>
                  <a:ext uri="{0D108BD9-81ED-4DB2-BD59-A6C34878D82A}">
                    <a16:rowId xmlns:a16="http://schemas.microsoft.com/office/drawing/2014/main" val="899666371"/>
                  </a:ext>
                </a:extLst>
              </a:tr>
              <a:tr h="530730">
                <a:tc>
                  <a:txBody>
                    <a:bodyPr/>
                    <a:lstStyle/>
                    <a:p>
                      <a:r>
                        <a:rPr lang="en-US" sz="1600" dirty="0">
                          <a:solidFill>
                            <a:schemeClr val="bg1"/>
                          </a:solidFill>
                        </a:rPr>
                        <a:t>Virtualization</a:t>
                      </a:r>
                    </a:p>
                  </a:txBody>
                  <a:tcPr marL="89642" marR="89642" marT="44821" marB="44821" anchor="b">
                    <a:solidFill>
                      <a:schemeClr val="tx1"/>
                    </a:solidFill>
                  </a:tcPr>
                </a:tc>
                <a:tc>
                  <a:txBody>
                    <a:bodyPr/>
                    <a:lstStyle/>
                    <a:p>
                      <a:endParaRPr lang="en-US" sz="1700" dirty="0">
                        <a:solidFill>
                          <a:schemeClr val="bg1"/>
                        </a:solidFill>
                      </a:endParaRPr>
                    </a:p>
                  </a:txBody>
                  <a:tcPr marL="89642" marR="89642" marT="44821" marB="44821">
                    <a:solidFill>
                      <a:schemeClr val="tx1"/>
                    </a:solidFill>
                  </a:tcPr>
                </a:tc>
                <a:tc>
                  <a:txBody>
                    <a:bodyPr/>
                    <a:lstStyle/>
                    <a:p>
                      <a:endParaRPr lang="en-US" sz="1700" dirty="0">
                        <a:solidFill>
                          <a:schemeClr val="bg1"/>
                        </a:solidFill>
                      </a:endParaRPr>
                    </a:p>
                  </a:txBody>
                  <a:tcPr marL="89642" marR="89642" marT="44821" marB="44821">
                    <a:solidFill>
                      <a:schemeClr val="tx1"/>
                    </a:solidFill>
                  </a:tcPr>
                </a:tc>
                <a:tc>
                  <a:txBody>
                    <a:bodyPr/>
                    <a:lstStyle/>
                    <a:p>
                      <a:endParaRPr lang="en-US" sz="1700" dirty="0">
                        <a:solidFill>
                          <a:schemeClr val="bg1"/>
                        </a:solidFill>
                        <a:highlight>
                          <a:srgbClr val="FFFF00"/>
                        </a:highlight>
                      </a:endParaRPr>
                    </a:p>
                  </a:txBody>
                  <a:tcPr marL="89642" marR="89642" marT="44821" marB="44821">
                    <a:solidFill>
                      <a:schemeClr val="tx1"/>
                    </a:solidFill>
                  </a:tcPr>
                </a:tc>
                <a:tc>
                  <a:txBody>
                    <a:bodyPr/>
                    <a:lstStyle/>
                    <a:p>
                      <a:endParaRPr lang="en-US" sz="1700" dirty="0">
                        <a:solidFill>
                          <a:schemeClr val="bg1"/>
                        </a:solidFill>
                      </a:endParaRPr>
                    </a:p>
                  </a:txBody>
                  <a:tcPr marL="89642" marR="89642" marT="44821" marB="44821">
                    <a:solidFill>
                      <a:schemeClr val="tx1"/>
                    </a:solidFill>
                  </a:tcPr>
                </a:tc>
                <a:extLst>
                  <a:ext uri="{0D108BD9-81ED-4DB2-BD59-A6C34878D82A}">
                    <a16:rowId xmlns:a16="http://schemas.microsoft.com/office/drawing/2014/main" val="2337277180"/>
                  </a:ext>
                </a:extLst>
              </a:tr>
              <a:tr h="530730">
                <a:tc>
                  <a:txBody>
                    <a:bodyPr/>
                    <a:lstStyle/>
                    <a:p>
                      <a:r>
                        <a:rPr lang="en-US" sz="1600" dirty="0">
                          <a:solidFill>
                            <a:schemeClr val="bg1"/>
                          </a:solidFill>
                        </a:rPr>
                        <a:t>Servers</a:t>
                      </a:r>
                    </a:p>
                  </a:txBody>
                  <a:tcPr marL="89642" marR="89642" marT="44821" marB="44821" anchor="b">
                    <a:solidFill>
                      <a:schemeClr val="tx1"/>
                    </a:solidFill>
                  </a:tcPr>
                </a:tc>
                <a:tc>
                  <a:txBody>
                    <a:bodyPr/>
                    <a:lstStyle/>
                    <a:p>
                      <a:endParaRPr lang="en-US" sz="1700" dirty="0">
                        <a:solidFill>
                          <a:schemeClr val="bg1"/>
                        </a:solidFill>
                      </a:endParaRPr>
                    </a:p>
                  </a:txBody>
                  <a:tcPr marL="89642" marR="89642" marT="44821" marB="44821">
                    <a:solidFill>
                      <a:schemeClr val="tx1"/>
                    </a:solidFill>
                  </a:tcPr>
                </a:tc>
                <a:tc>
                  <a:txBody>
                    <a:bodyPr/>
                    <a:lstStyle/>
                    <a:p>
                      <a:endParaRPr lang="en-US" sz="1700" dirty="0">
                        <a:solidFill>
                          <a:schemeClr val="bg1"/>
                        </a:solidFill>
                      </a:endParaRPr>
                    </a:p>
                  </a:txBody>
                  <a:tcPr marL="89642" marR="89642" marT="44821" marB="44821">
                    <a:solidFill>
                      <a:schemeClr val="tx1"/>
                    </a:solidFill>
                  </a:tcPr>
                </a:tc>
                <a:tc>
                  <a:txBody>
                    <a:bodyPr/>
                    <a:lstStyle/>
                    <a:p>
                      <a:endParaRPr lang="en-US" sz="1700" dirty="0">
                        <a:solidFill>
                          <a:schemeClr val="bg1"/>
                        </a:solidFill>
                        <a:highlight>
                          <a:srgbClr val="FFFF00"/>
                        </a:highlight>
                      </a:endParaRPr>
                    </a:p>
                  </a:txBody>
                  <a:tcPr marL="89642" marR="89642" marT="44821" marB="44821">
                    <a:solidFill>
                      <a:schemeClr val="tx1"/>
                    </a:solidFill>
                  </a:tcPr>
                </a:tc>
                <a:tc>
                  <a:txBody>
                    <a:bodyPr/>
                    <a:lstStyle/>
                    <a:p>
                      <a:endParaRPr lang="en-US" sz="1700" dirty="0">
                        <a:solidFill>
                          <a:schemeClr val="bg1"/>
                        </a:solidFill>
                      </a:endParaRPr>
                    </a:p>
                  </a:txBody>
                  <a:tcPr marL="89642" marR="89642" marT="44821" marB="44821">
                    <a:solidFill>
                      <a:schemeClr val="tx1"/>
                    </a:solidFill>
                  </a:tcPr>
                </a:tc>
                <a:extLst>
                  <a:ext uri="{0D108BD9-81ED-4DB2-BD59-A6C34878D82A}">
                    <a16:rowId xmlns:a16="http://schemas.microsoft.com/office/drawing/2014/main" val="943673154"/>
                  </a:ext>
                </a:extLst>
              </a:tr>
              <a:tr h="530730">
                <a:tc>
                  <a:txBody>
                    <a:bodyPr/>
                    <a:lstStyle/>
                    <a:p>
                      <a:r>
                        <a:rPr lang="en-US" sz="1600" dirty="0">
                          <a:solidFill>
                            <a:schemeClr val="bg1"/>
                          </a:solidFill>
                        </a:rPr>
                        <a:t>Storage</a:t>
                      </a:r>
                    </a:p>
                  </a:txBody>
                  <a:tcPr marL="89642" marR="89642" marT="44821" marB="44821" anchor="b">
                    <a:solidFill>
                      <a:schemeClr val="tx1"/>
                    </a:solidFill>
                  </a:tcPr>
                </a:tc>
                <a:tc>
                  <a:txBody>
                    <a:bodyPr/>
                    <a:lstStyle/>
                    <a:p>
                      <a:endParaRPr lang="en-US" sz="1700" dirty="0">
                        <a:solidFill>
                          <a:schemeClr val="bg1"/>
                        </a:solidFill>
                      </a:endParaRPr>
                    </a:p>
                  </a:txBody>
                  <a:tcPr marL="89642" marR="89642" marT="44821" marB="44821">
                    <a:solidFill>
                      <a:schemeClr val="tx1"/>
                    </a:solidFill>
                  </a:tcPr>
                </a:tc>
                <a:tc>
                  <a:txBody>
                    <a:bodyPr/>
                    <a:lstStyle/>
                    <a:p>
                      <a:endParaRPr lang="en-US" sz="1700" dirty="0">
                        <a:solidFill>
                          <a:schemeClr val="bg1"/>
                        </a:solidFill>
                      </a:endParaRPr>
                    </a:p>
                  </a:txBody>
                  <a:tcPr marL="89642" marR="89642" marT="44821" marB="44821">
                    <a:solidFill>
                      <a:schemeClr val="tx1"/>
                    </a:solidFill>
                  </a:tcPr>
                </a:tc>
                <a:tc>
                  <a:txBody>
                    <a:bodyPr/>
                    <a:lstStyle/>
                    <a:p>
                      <a:endParaRPr lang="en-US" sz="1700" dirty="0">
                        <a:solidFill>
                          <a:schemeClr val="bg1"/>
                        </a:solidFill>
                        <a:highlight>
                          <a:srgbClr val="FFFF00"/>
                        </a:highlight>
                      </a:endParaRPr>
                    </a:p>
                  </a:txBody>
                  <a:tcPr marL="89642" marR="89642" marT="44821" marB="44821">
                    <a:solidFill>
                      <a:schemeClr val="tx1"/>
                    </a:solidFill>
                  </a:tcPr>
                </a:tc>
                <a:tc>
                  <a:txBody>
                    <a:bodyPr/>
                    <a:lstStyle/>
                    <a:p>
                      <a:endParaRPr lang="en-US" sz="1700" dirty="0">
                        <a:solidFill>
                          <a:schemeClr val="bg1"/>
                        </a:solidFill>
                      </a:endParaRPr>
                    </a:p>
                  </a:txBody>
                  <a:tcPr marL="89642" marR="89642" marT="44821" marB="44821">
                    <a:solidFill>
                      <a:schemeClr val="tx1"/>
                    </a:solidFill>
                  </a:tcPr>
                </a:tc>
                <a:extLst>
                  <a:ext uri="{0D108BD9-81ED-4DB2-BD59-A6C34878D82A}">
                    <a16:rowId xmlns:a16="http://schemas.microsoft.com/office/drawing/2014/main" val="2802216785"/>
                  </a:ext>
                </a:extLst>
              </a:tr>
              <a:tr h="530730">
                <a:tc>
                  <a:txBody>
                    <a:bodyPr/>
                    <a:lstStyle/>
                    <a:p>
                      <a:r>
                        <a:rPr lang="en-US" sz="1600" dirty="0">
                          <a:solidFill>
                            <a:schemeClr val="bg1"/>
                          </a:solidFill>
                        </a:rPr>
                        <a:t>Networking</a:t>
                      </a:r>
                    </a:p>
                  </a:txBody>
                  <a:tcPr marL="89642" marR="89642" marT="44821" marB="44821" anchor="b">
                    <a:solidFill>
                      <a:schemeClr val="tx1"/>
                    </a:solidFill>
                  </a:tcPr>
                </a:tc>
                <a:tc>
                  <a:txBody>
                    <a:bodyPr/>
                    <a:lstStyle/>
                    <a:p>
                      <a:endParaRPr lang="en-US" sz="1700" dirty="0">
                        <a:solidFill>
                          <a:schemeClr val="bg1"/>
                        </a:solidFill>
                      </a:endParaRPr>
                    </a:p>
                  </a:txBody>
                  <a:tcPr marL="89642" marR="89642" marT="44821" marB="44821">
                    <a:solidFill>
                      <a:schemeClr val="tx1"/>
                    </a:solidFill>
                  </a:tcPr>
                </a:tc>
                <a:tc>
                  <a:txBody>
                    <a:bodyPr/>
                    <a:lstStyle/>
                    <a:p>
                      <a:endParaRPr lang="en-US" sz="1700" dirty="0">
                        <a:solidFill>
                          <a:schemeClr val="bg1"/>
                        </a:solidFill>
                      </a:endParaRPr>
                    </a:p>
                  </a:txBody>
                  <a:tcPr marL="89642" marR="89642" marT="44821" marB="44821">
                    <a:solidFill>
                      <a:schemeClr val="tx1"/>
                    </a:solidFill>
                  </a:tcPr>
                </a:tc>
                <a:tc>
                  <a:txBody>
                    <a:bodyPr/>
                    <a:lstStyle/>
                    <a:p>
                      <a:endParaRPr lang="en-US" sz="1700" dirty="0">
                        <a:solidFill>
                          <a:schemeClr val="bg1"/>
                        </a:solidFill>
                        <a:highlight>
                          <a:srgbClr val="FFFF00"/>
                        </a:highlight>
                      </a:endParaRPr>
                    </a:p>
                  </a:txBody>
                  <a:tcPr marL="89642" marR="89642" marT="44821" marB="44821">
                    <a:solidFill>
                      <a:schemeClr val="tx1"/>
                    </a:solidFill>
                  </a:tcPr>
                </a:tc>
                <a:tc>
                  <a:txBody>
                    <a:bodyPr/>
                    <a:lstStyle/>
                    <a:p>
                      <a:endParaRPr lang="en-US" sz="1700" dirty="0">
                        <a:solidFill>
                          <a:schemeClr val="bg1"/>
                        </a:solidFill>
                      </a:endParaRPr>
                    </a:p>
                  </a:txBody>
                  <a:tcPr marL="89642" marR="89642" marT="44821" marB="44821">
                    <a:solidFill>
                      <a:schemeClr val="tx1"/>
                    </a:solidFill>
                  </a:tcPr>
                </a:tc>
                <a:extLst>
                  <a:ext uri="{0D108BD9-81ED-4DB2-BD59-A6C34878D82A}">
                    <a16:rowId xmlns:a16="http://schemas.microsoft.com/office/drawing/2014/main" val="2384714135"/>
                  </a:ext>
                </a:extLst>
              </a:tr>
            </a:tbl>
          </a:graphicData>
        </a:graphic>
      </p:graphicFrame>
      <p:grpSp>
        <p:nvGrpSpPr>
          <p:cNvPr id="49" name="Group 48"/>
          <p:cNvGrpSpPr/>
          <p:nvPr/>
        </p:nvGrpSpPr>
        <p:grpSpPr>
          <a:xfrm>
            <a:off x="11087727" y="1029441"/>
            <a:ext cx="448213" cy="4640947"/>
            <a:chOff x="9027714" y="1049587"/>
            <a:chExt cx="457201" cy="4734008"/>
          </a:xfrm>
        </p:grpSpPr>
        <p:sp>
          <p:nvSpPr>
            <p:cNvPr id="7" name="Rectangle 6"/>
            <p:cNvSpPr/>
            <p:nvPr/>
          </p:nvSpPr>
          <p:spPr bwMode="auto">
            <a:xfrm>
              <a:off x="9027715" y="1049587"/>
              <a:ext cx="457200" cy="457200"/>
            </a:xfrm>
            <a:prstGeom prst="rect">
              <a:avLst/>
            </a:prstGeom>
            <a:solidFill>
              <a:schemeClr val="bg1">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kern="0">
                <a:gradFill>
                  <a:gsLst>
                    <a:gs pos="0">
                      <a:srgbClr val="FFFFFF"/>
                    </a:gs>
                    <a:gs pos="100000">
                      <a:srgbClr val="FFFFFF"/>
                    </a:gs>
                  </a:gsLst>
                  <a:lin ang="5400000" scaled="0"/>
                </a:gradFill>
              </a:endParaRPr>
            </a:p>
          </p:txBody>
        </p:sp>
        <p:sp>
          <p:nvSpPr>
            <p:cNvPr id="12" name="Rectangle 11"/>
            <p:cNvSpPr/>
            <p:nvPr/>
          </p:nvSpPr>
          <p:spPr bwMode="auto">
            <a:xfrm>
              <a:off x="9027715" y="1584188"/>
              <a:ext cx="457200" cy="457200"/>
            </a:xfrm>
            <a:prstGeom prst="rect">
              <a:avLst/>
            </a:prstGeom>
            <a:solidFill>
              <a:schemeClr val="bg1">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kern="0">
                <a:gradFill>
                  <a:gsLst>
                    <a:gs pos="0">
                      <a:srgbClr val="FFFFFF"/>
                    </a:gs>
                    <a:gs pos="100000">
                      <a:srgbClr val="FFFFFF"/>
                    </a:gs>
                  </a:gsLst>
                  <a:lin ang="5400000" scaled="0"/>
                </a:gradFill>
              </a:endParaRPr>
            </a:p>
          </p:txBody>
        </p:sp>
        <p:sp>
          <p:nvSpPr>
            <p:cNvPr id="16" name="Rectangle 15"/>
            <p:cNvSpPr/>
            <p:nvPr/>
          </p:nvSpPr>
          <p:spPr bwMode="auto">
            <a:xfrm>
              <a:off x="9027715" y="2118789"/>
              <a:ext cx="457200" cy="457200"/>
            </a:xfrm>
            <a:prstGeom prst="rect">
              <a:avLst/>
            </a:prstGeom>
            <a:solidFill>
              <a:schemeClr val="bg1">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kern="0">
                <a:gradFill>
                  <a:gsLst>
                    <a:gs pos="0">
                      <a:srgbClr val="FFFFFF"/>
                    </a:gs>
                    <a:gs pos="100000">
                      <a:srgbClr val="FFFFFF"/>
                    </a:gs>
                  </a:gsLst>
                  <a:lin ang="5400000" scaled="0"/>
                </a:gradFill>
              </a:endParaRPr>
            </a:p>
          </p:txBody>
        </p:sp>
        <p:sp>
          <p:nvSpPr>
            <p:cNvPr id="20" name="Rectangle 19"/>
            <p:cNvSpPr/>
            <p:nvPr/>
          </p:nvSpPr>
          <p:spPr bwMode="auto">
            <a:xfrm>
              <a:off x="9027715" y="2653390"/>
              <a:ext cx="457200" cy="457200"/>
            </a:xfrm>
            <a:prstGeom prst="rect">
              <a:avLst/>
            </a:prstGeom>
            <a:solidFill>
              <a:schemeClr val="bg1">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kern="0">
                <a:gradFill>
                  <a:gsLst>
                    <a:gs pos="0">
                      <a:srgbClr val="FFFFFF"/>
                    </a:gs>
                    <a:gs pos="100000">
                      <a:srgbClr val="FFFFFF"/>
                    </a:gs>
                  </a:gsLst>
                  <a:lin ang="5400000" scaled="0"/>
                </a:gradFill>
              </a:endParaRPr>
            </a:p>
          </p:txBody>
        </p:sp>
        <p:sp>
          <p:nvSpPr>
            <p:cNvPr id="24" name="Rectangle 23"/>
            <p:cNvSpPr/>
            <p:nvPr/>
          </p:nvSpPr>
          <p:spPr bwMode="auto">
            <a:xfrm>
              <a:off x="9027715" y="3187991"/>
              <a:ext cx="457200" cy="457200"/>
            </a:xfrm>
            <a:prstGeom prst="rect">
              <a:avLst/>
            </a:prstGeom>
            <a:solidFill>
              <a:schemeClr val="bg1">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kern="0">
                <a:gradFill>
                  <a:gsLst>
                    <a:gs pos="0">
                      <a:srgbClr val="FFFFFF"/>
                    </a:gs>
                    <a:gs pos="100000">
                      <a:srgbClr val="FFFFFF"/>
                    </a:gs>
                  </a:gsLst>
                  <a:lin ang="5400000" scaled="0"/>
                </a:gradFill>
              </a:endParaRPr>
            </a:p>
          </p:txBody>
        </p:sp>
        <p:sp>
          <p:nvSpPr>
            <p:cNvPr id="28" name="Rectangle 27"/>
            <p:cNvSpPr/>
            <p:nvPr/>
          </p:nvSpPr>
          <p:spPr bwMode="auto">
            <a:xfrm>
              <a:off x="9027715" y="3722592"/>
              <a:ext cx="457200" cy="457200"/>
            </a:xfrm>
            <a:prstGeom prst="rect">
              <a:avLst/>
            </a:prstGeom>
            <a:solidFill>
              <a:schemeClr val="bg1">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kern="0">
                <a:gradFill>
                  <a:gsLst>
                    <a:gs pos="0">
                      <a:srgbClr val="FFFFFF"/>
                    </a:gs>
                    <a:gs pos="100000">
                      <a:srgbClr val="FFFFFF"/>
                    </a:gs>
                  </a:gsLst>
                  <a:lin ang="5400000" scaled="0"/>
                </a:gradFill>
              </a:endParaRPr>
            </a:p>
          </p:txBody>
        </p:sp>
        <p:sp>
          <p:nvSpPr>
            <p:cNvPr id="32" name="Rectangle 31"/>
            <p:cNvSpPr/>
            <p:nvPr/>
          </p:nvSpPr>
          <p:spPr bwMode="auto">
            <a:xfrm>
              <a:off x="9027715" y="4257193"/>
              <a:ext cx="457200" cy="457200"/>
            </a:xfrm>
            <a:prstGeom prst="rect">
              <a:avLst/>
            </a:prstGeom>
            <a:solidFill>
              <a:schemeClr val="bg1">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kern="0">
                <a:gradFill>
                  <a:gsLst>
                    <a:gs pos="0">
                      <a:srgbClr val="FFFFFF"/>
                    </a:gs>
                    <a:gs pos="100000">
                      <a:srgbClr val="FFFFFF"/>
                    </a:gs>
                  </a:gsLst>
                  <a:lin ang="5400000" scaled="0"/>
                </a:gradFill>
              </a:endParaRPr>
            </a:p>
          </p:txBody>
        </p:sp>
        <p:sp>
          <p:nvSpPr>
            <p:cNvPr id="36" name="Rectangle 35"/>
            <p:cNvSpPr/>
            <p:nvPr/>
          </p:nvSpPr>
          <p:spPr bwMode="auto">
            <a:xfrm>
              <a:off x="9027715" y="4791794"/>
              <a:ext cx="457200" cy="457200"/>
            </a:xfrm>
            <a:prstGeom prst="rect">
              <a:avLst/>
            </a:prstGeom>
            <a:solidFill>
              <a:schemeClr val="bg1">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kern="0">
                <a:gradFill>
                  <a:gsLst>
                    <a:gs pos="0">
                      <a:srgbClr val="FFFFFF"/>
                    </a:gs>
                    <a:gs pos="100000">
                      <a:srgbClr val="FFFFFF"/>
                    </a:gs>
                  </a:gsLst>
                  <a:lin ang="5400000" scaled="0"/>
                </a:gradFill>
              </a:endParaRPr>
            </a:p>
          </p:txBody>
        </p:sp>
        <p:sp>
          <p:nvSpPr>
            <p:cNvPr id="40" name="Rectangle 39"/>
            <p:cNvSpPr/>
            <p:nvPr/>
          </p:nvSpPr>
          <p:spPr bwMode="auto">
            <a:xfrm>
              <a:off x="9027714" y="5326395"/>
              <a:ext cx="457200" cy="457200"/>
            </a:xfrm>
            <a:prstGeom prst="rect">
              <a:avLst/>
            </a:prstGeom>
            <a:solidFill>
              <a:schemeClr val="bg1">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kern="0">
                <a:gradFill>
                  <a:gsLst>
                    <a:gs pos="0">
                      <a:srgbClr val="FFFFFF"/>
                    </a:gs>
                    <a:gs pos="100000">
                      <a:srgbClr val="FFFFFF"/>
                    </a:gs>
                  </a:gsLst>
                  <a:lin ang="5400000" scaled="0"/>
                </a:gradFill>
              </a:endParaRPr>
            </a:p>
          </p:txBody>
        </p:sp>
      </p:grpSp>
      <p:grpSp>
        <p:nvGrpSpPr>
          <p:cNvPr id="50" name="Group 49"/>
          <p:cNvGrpSpPr/>
          <p:nvPr/>
        </p:nvGrpSpPr>
        <p:grpSpPr>
          <a:xfrm>
            <a:off x="10414376" y="1029441"/>
            <a:ext cx="448212" cy="4640947"/>
            <a:chOff x="9691654" y="1049587"/>
            <a:chExt cx="457200" cy="4734008"/>
          </a:xfrm>
        </p:grpSpPr>
        <p:sp>
          <p:nvSpPr>
            <p:cNvPr id="8" name="Rectangle 7"/>
            <p:cNvSpPr/>
            <p:nvPr/>
          </p:nvSpPr>
          <p:spPr bwMode="auto">
            <a:xfrm>
              <a:off x="9691654" y="1049587"/>
              <a:ext cx="457200" cy="457200"/>
            </a:xfrm>
            <a:prstGeom prst="rect">
              <a:avLst/>
            </a:prstGeom>
            <a:solidFill>
              <a:srgbClr val="0078D7"/>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kern="0">
                <a:gradFill>
                  <a:gsLst>
                    <a:gs pos="0">
                      <a:srgbClr val="FFFFFF"/>
                    </a:gs>
                    <a:gs pos="100000">
                      <a:srgbClr val="FFFFFF"/>
                    </a:gs>
                  </a:gsLst>
                  <a:lin ang="5400000" scaled="0"/>
                </a:gradFill>
              </a:endParaRPr>
            </a:p>
          </p:txBody>
        </p:sp>
        <p:sp>
          <p:nvSpPr>
            <p:cNvPr id="13" name="Rectangle 12"/>
            <p:cNvSpPr/>
            <p:nvPr/>
          </p:nvSpPr>
          <p:spPr bwMode="auto">
            <a:xfrm>
              <a:off x="9691654" y="1584188"/>
              <a:ext cx="457200" cy="457200"/>
            </a:xfrm>
            <a:prstGeom prst="rect">
              <a:avLst/>
            </a:prstGeom>
            <a:solidFill>
              <a:srgbClr val="0078D7"/>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kern="0">
                <a:gradFill>
                  <a:gsLst>
                    <a:gs pos="0">
                      <a:srgbClr val="FFFFFF"/>
                    </a:gs>
                    <a:gs pos="100000">
                      <a:srgbClr val="FFFFFF"/>
                    </a:gs>
                  </a:gsLst>
                  <a:lin ang="5400000" scaled="0"/>
                </a:gradFill>
              </a:endParaRPr>
            </a:p>
          </p:txBody>
        </p:sp>
        <p:sp>
          <p:nvSpPr>
            <p:cNvPr id="17" name="Rectangle 16"/>
            <p:cNvSpPr/>
            <p:nvPr/>
          </p:nvSpPr>
          <p:spPr bwMode="auto">
            <a:xfrm>
              <a:off x="9691654" y="2118789"/>
              <a:ext cx="457200" cy="457200"/>
            </a:xfrm>
            <a:prstGeom prst="rect">
              <a:avLst/>
            </a:prstGeom>
            <a:solidFill>
              <a:schemeClr val="bg1">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kern="0">
                <a:gradFill>
                  <a:gsLst>
                    <a:gs pos="0">
                      <a:srgbClr val="FFFFFF"/>
                    </a:gs>
                    <a:gs pos="100000">
                      <a:srgbClr val="FFFFFF"/>
                    </a:gs>
                  </a:gsLst>
                  <a:lin ang="5400000" scaled="0"/>
                </a:gradFill>
              </a:endParaRPr>
            </a:p>
          </p:txBody>
        </p:sp>
        <p:sp>
          <p:nvSpPr>
            <p:cNvPr id="21" name="Rectangle 20"/>
            <p:cNvSpPr/>
            <p:nvPr/>
          </p:nvSpPr>
          <p:spPr bwMode="auto">
            <a:xfrm>
              <a:off x="9691654" y="2653390"/>
              <a:ext cx="457200" cy="457200"/>
            </a:xfrm>
            <a:prstGeom prst="rect">
              <a:avLst/>
            </a:prstGeom>
            <a:solidFill>
              <a:schemeClr val="bg1">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kern="0">
                <a:gradFill>
                  <a:gsLst>
                    <a:gs pos="0">
                      <a:srgbClr val="FFFFFF"/>
                    </a:gs>
                    <a:gs pos="100000">
                      <a:srgbClr val="FFFFFF"/>
                    </a:gs>
                  </a:gsLst>
                  <a:lin ang="5400000" scaled="0"/>
                </a:gradFill>
              </a:endParaRPr>
            </a:p>
          </p:txBody>
        </p:sp>
        <p:sp>
          <p:nvSpPr>
            <p:cNvPr id="25" name="Rectangle 24"/>
            <p:cNvSpPr/>
            <p:nvPr/>
          </p:nvSpPr>
          <p:spPr bwMode="auto">
            <a:xfrm>
              <a:off x="9691654" y="3187991"/>
              <a:ext cx="457200" cy="457200"/>
            </a:xfrm>
            <a:prstGeom prst="rect">
              <a:avLst/>
            </a:prstGeom>
            <a:solidFill>
              <a:schemeClr val="bg1">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kern="0">
                <a:gradFill>
                  <a:gsLst>
                    <a:gs pos="0">
                      <a:srgbClr val="FFFFFF"/>
                    </a:gs>
                    <a:gs pos="100000">
                      <a:srgbClr val="FFFFFF"/>
                    </a:gs>
                  </a:gsLst>
                  <a:lin ang="5400000" scaled="0"/>
                </a:gradFill>
              </a:endParaRPr>
            </a:p>
          </p:txBody>
        </p:sp>
        <p:sp>
          <p:nvSpPr>
            <p:cNvPr id="29" name="Rectangle 28"/>
            <p:cNvSpPr/>
            <p:nvPr/>
          </p:nvSpPr>
          <p:spPr bwMode="auto">
            <a:xfrm>
              <a:off x="9691654" y="3722592"/>
              <a:ext cx="457200" cy="457200"/>
            </a:xfrm>
            <a:prstGeom prst="rect">
              <a:avLst/>
            </a:prstGeom>
            <a:solidFill>
              <a:schemeClr val="bg1">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kern="0">
                <a:gradFill>
                  <a:gsLst>
                    <a:gs pos="0">
                      <a:srgbClr val="FFFFFF"/>
                    </a:gs>
                    <a:gs pos="100000">
                      <a:srgbClr val="FFFFFF"/>
                    </a:gs>
                  </a:gsLst>
                  <a:lin ang="5400000" scaled="0"/>
                </a:gradFill>
              </a:endParaRPr>
            </a:p>
          </p:txBody>
        </p:sp>
        <p:sp>
          <p:nvSpPr>
            <p:cNvPr id="33" name="Rectangle 32"/>
            <p:cNvSpPr/>
            <p:nvPr/>
          </p:nvSpPr>
          <p:spPr bwMode="auto">
            <a:xfrm>
              <a:off x="9691654" y="4257193"/>
              <a:ext cx="457200" cy="457200"/>
            </a:xfrm>
            <a:prstGeom prst="rect">
              <a:avLst/>
            </a:prstGeom>
            <a:solidFill>
              <a:schemeClr val="bg1">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kern="0">
                <a:gradFill>
                  <a:gsLst>
                    <a:gs pos="0">
                      <a:srgbClr val="FFFFFF"/>
                    </a:gs>
                    <a:gs pos="100000">
                      <a:srgbClr val="FFFFFF"/>
                    </a:gs>
                  </a:gsLst>
                  <a:lin ang="5400000" scaled="0"/>
                </a:gradFill>
              </a:endParaRPr>
            </a:p>
          </p:txBody>
        </p:sp>
        <p:sp>
          <p:nvSpPr>
            <p:cNvPr id="37" name="Rectangle 36"/>
            <p:cNvSpPr/>
            <p:nvPr/>
          </p:nvSpPr>
          <p:spPr bwMode="auto">
            <a:xfrm>
              <a:off x="9691654" y="4791794"/>
              <a:ext cx="457200" cy="457200"/>
            </a:xfrm>
            <a:prstGeom prst="rect">
              <a:avLst/>
            </a:prstGeom>
            <a:solidFill>
              <a:schemeClr val="bg1">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kern="0">
                <a:gradFill>
                  <a:gsLst>
                    <a:gs pos="0">
                      <a:srgbClr val="FFFFFF"/>
                    </a:gs>
                    <a:gs pos="100000">
                      <a:srgbClr val="FFFFFF"/>
                    </a:gs>
                  </a:gsLst>
                  <a:lin ang="5400000" scaled="0"/>
                </a:gradFill>
              </a:endParaRPr>
            </a:p>
          </p:txBody>
        </p:sp>
        <p:sp>
          <p:nvSpPr>
            <p:cNvPr id="41" name="Rectangle 40"/>
            <p:cNvSpPr/>
            <p:nvPr/>
          </p:nvSpPr>
          <p:spPr bwMode="auto">
            <a:xfrm>
              <a:off x="9691654" y="5326395"/>
              <a:ext cx="457200" cy="457200"/>
            </a:xfrm>
            <a:prstGeom prst="rect">
              <a:avLst/>
            </a:prstGeom>
            <a:solidFill>
              <a:schemeClr val="bg1">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kern="0">
                <a:gradFill>
                  <a:gsLst>
                    <a:gs pos="0">
                      <a:srgbClr val="FFFFFF"/>
                    </a:gs>
                    <a:gs pos="100000">
                      <a:srgbClr val="FFFFFF"/>
                    </a:gs>
                  </a:gsLst>
                  <a:lin ang="5400000" scaled="0"/>
                </a:gradFill>
              </a:endParaRPr>
            </a:p>
          </p:txBody>
        </p:sp>
      </p:grpSp>
      <p:grpSp>
        <p:nvGrpSpPr>
          <p:cNvPr id="61" name="Group 60"/>
          <p:cNvGrpSpPr/>
          <p:nvPr/>
        </p:nvGrpSpPr>
        <p:grpSpPr>
          <a:xfrm>
            <a:off x="9732611" y="1029442"/>
            <a:ext cx="456627" cy="4640560"/>
            <a:chOff x="10608689" y="1049587"/>
            <a:chExt cx="465783" cy="4733613"/>
          </a:xfrm>
        </p:grpSpPr>
        <p:sp>
          <p:nvSpPr>
            <p:cNvPr id="9" name="Rectangle 8"/>
            <p:cNvSpPr/>
            <p:nvPr/>
          </p:nvSpPr>
          <p:spPr bwMode="auto">
            <a:xfrm>
              <a:off x="10608689" y="1049587"/>
              <a:ext cx="457200" cy="457200"/>
            </a:xfrm>
            <a:prstGeom prst="rect">
              <a:avLst/>
            </a:prstGeom>
            <a:solidFill>
              <a:srgbClr val="0078D7"/>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kern="0">
                <a:gradFill>
                  <a:gsLst>
                    <a:gs pos="0">
                      <a:srgbClr val="FFFFFF"/>
                    </a:gs>
                    <a:gs pos="100000">
                      <a:srgbClr val="FFFFFF"/>
                    </a:gs>
                  </a:gsLst>
                  <a:lin ang="5400000" scaled="0"/>
                </a:gradFill>
              </a:endParaRPr>
            </a:p>
          </p:txBody>
        </p:sp>
        <p:sp>
          <p:nvSpPr>
            <p:cNvPr id="14" name="Rectangle 13"/>
            <p:cNvSpPr/>
            <p:nvPr/>
          </p:nvSpPr>
          <p:spPr bwMode="auto">
            <a:xfrm>
              <a:off x="10608689" y="1584139"/>
              <a:ext cx="457200" cy="457200"/>
            </a:xfrm>
            <a:prstGeom prst="rect">
              <a:avLst/>
            </a:prstGeom>
            <a:solidFill>
              <a:srgbClr val="0078D7"/>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kern="0">
                <a:gradFill>
                  <a:gsLst>
                    <a:gs pos="0">
                      <a:srgbClr val="FFFFFF"/>
                    </a:gs>
                    <a:gs pos="100000">
                      <a:srgbClr val="FFFFFF"/>
                    </a:gs>
                  </a:gsLst>
                  <a:lin ang="5400000" scaled="0"/>
                </a:gradFill>
              </a:endParaRPr>
            </a:p>
          </p:txBody>
        </p:sp>
        <p:sp>
          <p:nvSpPr>
            <p:cNvPr id="18" name="Rectangle 17"/>
            <p:cNvSpPr/>
            <p:nvPr/>
          </p:nvSpPr>
          <p:spPr bwMode="auto">
            <a:xfrm>
              <a:off x="10608689" y="2118691"/>
              <a:ext cx="457200" cy="457200"/>
            </a:xfrm>
            <a:prstGeom prst="rect">
              <a:avLst/>
            </a:prstGeom>
            <a:solidFill>
              <a:srgbClr val="0078D7"/>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kern="0">
                <a:gradFill>
                  <a:gsLst>
                    <a:gs pos="0">
                      <a:srgbClr val="FFFFFF"/>
                    </a:gs>
                    <a:gs pos="100000">
                      <a:srgbClr val="FFFFFF"/>
                    </a:gs>
                  </a:gsLst>
                  <a:lin ang="5400000" scaled="0"/>
                </a:gradFill>
              </a:endParaRPr>
            </a:p>
          </p:txBody>
        </p:sp>
        <p:sp>
          <p:nvSpPr>
            <p:cNvPr id="22" name="Rectangle 21"/>
            <p:cNvSpPr/>
            <p:nvPr/>
          </p:nvSpPr>
          <p:spPr bwMode="auto">
            <a:xfrm>
              <a:off x="10608689" y="2653243"/>
              <a:ext cx="457200" cy="457200"/>
            </a:xfrm>
            <a:prstGeom prst="rect">
              <a:avLst/>
            </a:prstGeom>
            <a:solidFill>
              <a:srgbClr val="0078D7"/>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kern="0">
                <a:gradFill>
                  <a:gsLst>
                    <a:gs pos="0">
                      <a:srgbClr val="FFFFFF"/>
                    </a:gs>
                    <a:gs pos="100000">
                      <a:srgbClr val="FFFFFF"/>
                    </a:gs>
                  </a:gsLst>
                  <a:lin ang="5400000" scaled="0"/>
                </a:gradFill>
              </a:endParaRPr>
            </a:p>
          </p:txBody>
        </p:sp>
        <p:sp>
          <p:nvSpPr>
            <p:cNvPr id="26" name="Rectangle 25"/>
            <p:cNvSpPr/>
            <p:nvPr/>
          </p:nvSpPr>
          <p:spPr bwMode="auto">
            <a:xfrm>
              <a:off x="10608689" y="3187795"/>
              <a:ext cx="457200" cy="457200"/>
            </a:xfrm>
            <a:prstGeom prst="rect">
              <a:avLst/>
            </a:prstGeom>
            <a:solidFill>
              <a:srgbClr val="0078D7"/>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kern="0">
                <a:gradFill>
                  <a:gsLst>
                    <a:gs pos="0">
                      <a:srgbClr val="FFFFFF"/>
                    </a:gs>
                    <a:gs pos="100000">
                      <a:srgbClr val="FFFFFF"/>
                    </a:gs>
                  </a:gsLst>
                  <a:lin ang="5400000" scaled="0"/>
                </a:gradFill>
              </a:endParaRPr>
            </a:p>
          </p:txBody>
        </p:sp>
        <p:sp>
          <p:nvSpPr>
            <p:cNvPr id="30" name="Rectangle 29"/>
            <p:cNvSpPr/>
            <p:nvPr/>
          </p:nvSpPr>
          <p:spPr bwMode="auto">
            <a:xfrm>
              <a:off x="10608689" y="3722347"/>
              <a:ext cx="457200" cy="457200"/>
            </a:xfrm>
            <a:prstGeom prst="rect">
              <a:avLst/>
            </a:prstGeom>
            <a:solidFill>
              <a:schemeClr val="bg1">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kern="0">
                <a:gradFill>
                  <a:gsLst>
                    <a:gs pos="0">
                      <a:srgbClr val="FFFFFF"/>
                    </a:gs>
                    <a:gs pos="100000">
                      <a:srgbClr val="FFFFFF"/>
                    </a:gs>
                  </a:gsLst>
                  <a:lin ang="5400000" scaled="0"/>
                </a:gradFill>
              </a:endParaRPr>
            </a:p>
          </p:txBody>
        </p:sp>
        <p:sp>
          <p:nvSpPr>
            <p:cNvPr id="34" name="Rectangle 33"/>
            <p:cNvSpPr/>
            <p:nvPr/>
          </p:nvSpPr>
          <p:spPr bwMode="auto">
            <a:xfrm>
              <a:off x="10608689" y="4256899"/>
              <a:ext cx="457200" cy="457200"/>
            </a:xfrm>
            <a:prstGeom prst="rect">
              <a:avLst/>
            </a:prstGeom>
            <a:solidFill>
              <a:schemeClr val="bg1">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kern="0">
                <a:gradFill>
                  <a:gsLst>
                    <a:gs pos="0">
                      <a:srgbClr val="FFFFFF"/>
                    </a:gs>
                    <a:gs pos="100000">
                      <a:srgbClr val="FFFFFF"/>
                    </a:gs>
                  </a:gsLst>
                  <a:lin ang="5400000" scaled="0"/>
                </a:gradFill>
              </a:endParaRPr>
            </a:p>
          </p:txBody>
        </p:sp>
        <p:sp>
          <p:nvSpPr>
            <p:cNvPr id="38" name="Rectangle 37"/>
            <p:cNvSpPr/>
            <p:nvPr/>
          </p:nvSpPr>
          <p:spPr bwMode="auto">
            <a:xfrm>
              <a:off x="10608689" y="4791451"/>
              <a:ext cx="457200" cy="457200"/>
            </a:xfrm>
            <a:prstGeom prst="rect">
              <a:avLst/>
            </a:prstGeom>
            <a:solidFill>
              <a:schemeClr val="bg1">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kern="0">
                <a:gradFill>
                  <a:gsLst>
                    <a:gs pos="0">
                      <a:srgbClr val="FFFFFF"/>
                    </a:gs>
                    <a:gs pos="100000">
                      <a:srgbClr val="FFFFFF"/>
                    </a:gs>
                  </a:gsLst>
                  <a:lin ang="5400000" scaled="0"/>
                </a:gradFill>
              </a:endParaRPr>
            </a:p>
          </p:txBody>
        </p:sp>
        <p:sp>
          <p:nvSpPr>
            <p:cNvPr id="42" name="Rectangle 41"/>
            <p:cNvSpPr/>
            <p:nvPr/>
          </p:nvSpPr>
          <p:spPr bwMode="auto">
            <a:xfrm>
              <a:off x="10617272" y="5326000"/>
              <a:ext cx="457200" cy="457200"/>
            </a:xfrm>
            <a:prstGeom prst="rect">
              <a:avLst/>
            </a:prstGeom>
            <a:solidFill>
              <a:schemeClr val="bg1">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kern="0">
                <a:gradFill>
                  <a:gsLst>
                    <a:gs pos="0">
                      <a:srgbClr val="FFFFFF"/>
                    </a:gs>
                    <a:gs pos="100000">
                      <a:srgbClr val="FFFFFF"/>
                    </a:gs>
                  </a:gsLst>
                  <a:lin ang="5400000" scaled="0"/>
                </a:gradFill>
              </a:endParaRPr>
            </a:p>
          </p:txBody>
        </p:sp>
      </p:grpSp>
      <p:grpSp>
        <p:nvGrpSpPr>
          <p:cNvPr id="60" name="Group 59"/>
          <p:cNvGrpSpPr/>
          <p:nvPr/>
        </p:nvGrpSpPr>
        <p:grpSpPr>
          <a:xfrm>
            <a:off x="9059260" y="1029442"/>
            <a:ext cx="448212" cy="4640560"/>
            <a:chOff x="11310059" y="1049587"/>
            <a:chExt cx="457200" cy="4733613"/>
          </a:xfrm>
        </p:grpSpPr>
        <p:sp>
          <p:nvSpPr>
            <p:cNvPr id="10" name="Rectangle 9"/>
            <p:cNvSpPr/>
            <p:nvPr/>
          </p:nvSpPr>
          <p:spPr bwMode="auto">
            <a:xfrm>
              <a:off x="11310059" y="1049587"/>
              <a:ext cx="457200" cy="457200"/>
            </a:xfrm>
            <a:prstGeom prst="rect">
              <a:avLst/>
            </a:prstGeom>
            <a:solidFill>
              <a:srgbClr val="0078D7"/>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kern="0">
                <a:gradFill>
                  <a:gsLst>
                    <a:gs pos="0">
                      <a:srgbClr val="FFFFFF"/>
                    </a:gs>
                    <a:gs pos="100000">
                      <a:srgbClr val="FFFFFF"/>
                    </a:gs>
                  </a:gsLst>
                  <a:lin ang="5400000" scaled="0"/>
                </a:gradFill>
              </a:endParaRPr>
            </a:p>
          </p:txBody>
        </p:sp>
        <p:sp>
          <p:nvSpPr>
            <p:cNvPr id="15" name="Rectangle 14"/>
            <p:cNvSpPr/>
            <p:nvPr/>
          </p:nvSpPr>
          <p:spPr bwMode="auto">
            <a:xfrm>
              <a:off x="11310059" y="1584139"/>
              <a:ext cx="457200" cy="457200"/>
            </a:xfrm>
            <a:prstGeom prst="rect">
              <a:avLst/>
            </a:prstGeom>
            <a:solidFill>
              <a:srgbClr val="0078D7"/>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kern="0">
                <a:gradFill>
                  <a:gsLst>
                    <a:gs pos="0">
                      <a:srgbClr val="FFFFFF"/>
                    </a:gs>
                    <a:gs pos="100000">
                      <a:srgbClr val="FFFFFF"/>
                    </a:gs>
                  </a:gsLst>
                  <a:lin ang="5400000" scaled="0"/>
                </a:gradFill>
              </a:endParaRPr>
            </a:p>
          </p:txBody>
        </p:sp>
        <p:sp>
          <p:nvSpPr>
            <p:cNvPr id="19" name="Rectangle 18"/>
            <p:cNvSpPr/>
            <p:nvPr/>
          </p:nvSpPr>
          <p:spPr bwMode="auto">
            <a:xfrm>
              <a:off x="11310059" y="2118691"/>
              <a:ext cx="457200" cy="457200"/>
            </a:xfrm>
            <a:prstGeom prst="rect">
              <a:avLst/>
            </a:prstGeom>
            <a:solidFill>
              <a:srgbClr val="0078D7"/>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kern="0">
                <a:gradFill>
                  <a:gsLst>
                    <a:gs pos="0">
                      <a:srgbClr val="FFFFFF"/>
                    </a:gs>
                    <a:gs pos="100000">
                      <a:srgbClr val="FFFFFF"/>
                    </a:gs>
                  </a:gsLst>
                  <a:lin ang="5400000" scaled="0"/>
                </a:gradFill>
              </a:endParaRPr>
            </a:p>
          </p:txBody>
        </p:sp>
        <p:sp>
          <p:nvSpPr>
            <p:cNvPr id="23" name="Rectangle 22"/>
            <p:cNvSpPr/>
            <p:nvPr/>
          </p:nvSpPr>
          <p:spPr bwMode="auto">
            <a:xfrm>
              <a:off x="11310059" y="2653243"/>
              <a:ext cx="457200" cy="457200"/>
            </a:xfrm>
            <a:prstGeom prst="rect">
              <a:avLst/>
            </a:prstGeom>
            <a:solidFill>
              <a:srgbClr val="0078D7"/>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kern="0">
                <a:gradFill>
                  <a:gsLst>
                    <a:gs pos="0">
                      <a:srgbClr val="FFFFFF"/>
                    </a:gs>
                    <a:gs pos="100000">
                      <a:srgbClr val="FFFFFF"/>
                    </a:gs>
                  </a:gsLst>
                  <a:lin ang="5400000" scaled="0"/>
                </a:gradFill>
              </a:endParaRPr>
            </a:p>
          </p:txBody>
        </p:sp>
        <p:sp>
          <p:nvSpPr>
            <p:cNvPr id="27" name="Rectangle 26"/>
            <p:cNvSpPr/>
            <p:nvPr/>
          </p:nvSpPr>
          <p:spPr bwMode="auto">
            <a:xfrm>
              <a:off x="11310059" y="3187795"/>
              <a:ext cx="457200" cy="457200"/>
            </a:xfrm>
            <a:prstGeom prst="rect">
              <a:avLst/>
            </a:prstGeom>
            <a:solidFill>
              <a:srgbClr val="0078D7"/>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kern="0">
                <a:gradFill>
                  <a:gsLst>
                    <a:gs pos="0">
                      <a:srgbClr val="FFFFFF"/>
                    </a:gs>
                    <a:gs pos="100000">
                      <a:srgbClr val="FFFFFF"/>
                    </a:gs>
                  </a:gsLst>
                  <a:lin ang="5400000" scaled="0"/>
                </a:gradFill>
              </a:endParaRPr>
            </a:p>
          </p:txBody>
        </p:sp>
        <p:sp>
          <p:nvSpPr>
            <p:cNvPr id="31" name="Rectangle 30"/>
            <p:cNvSpPr/>
            <p:nvPr/>
          </p:nvSpPr>
          <p:spPr bwMode="auto">
            <a:xfrm>
              <a:off x="11310059" y="3722347"/>
              <a:ext cx="457200" cy="457200"/>
            </a:xfrm>
            <a:prstGeom prst="rect">
              <a:avLst/>
            </a:prstGeom>
            <a:solidFill>
              <a:srgbClr val="0078D7"/>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kern="0">
                <a:gradFill>
                  <a:gsLst>
                    <a:gs pos="0">
                      <a:srgbClr val="FFFFFF"/>
                    </a:gs>
                    <a:gs pos="100000">
                      <a:srgbClr val="FFFFFF"/>
                    </a:gs>
                  </a:gsLst>
                  <a:lin ang="5400000" scaled="0"/>
                </a:gradFill>
              </a:endParaRPr>
            </a:p>
          </p:txBody>
        </p:sp>
        <p:sp>
          <p:nvSpPr>
            <p:cNvPr id="35" name="Rectangle 34"/>
            <p:cNvSpPr/>
            <p:nvPr/>
          </p:nvSpPr>
          <p:spPr bwMode="auto">
            <a:xfrm>
              <a:off x="11310059" y="4256899"/>
              <a:ext cx="457200" cy="457200"/>
            </a:xfrm>
            <a:prstGeom prst="rect">
              <a:avLst/>
            </a:prstGeom>
            <a:solidFill>
              <a:srgbClr val="0078D7"/>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kern="0">
                <a:gradFill>
                  <a:gsLst>
                    <a:gs pos="0">
                      <a:srgbClr val="FFFFFF"/>
                    </a:gs>
                    <a:gs pos="100000">
                      <a:srgbClr val="FFFFFF"/>
                    </a:gs>
                  </a:gsLst>
                  <a:lin ang="5400000" scaled="0"/>
                </a:gradFill>
              </a:endParaRPr>
            </a:p>
          </p:txBody>
        </p:sp>
        <p:sp>
          <p:nvSpPr>
            <p:cNvPr id="39" name="Rectangle 38"/>
            <p:cNvSpPr/>
            <p:nvPr/>
          </p:nvSpPr>
          <p:spPr bwMode="auto">
            <a:xfrm>
              <a:off x="11310059" y="4791451"/>
              <a:ext cx="457200" cy="457200"/>
            </a:xfrm>
            <a:prstGeom prst="rect">
              <a:avLst/>
            </a:prstGeom>
            <a:solidFill>
              <a:srgbClr val="0078D7"/>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kern="0">
                <a:gradFill>
                  <a:gsLst>
                    <a:gs pos="0">
                      <a:srgbClr val="FFFFFF"/>
                    </a:gs>
                    <a:gs pos="100000">
                      <a:srgbClr val="FFFFFF"/>
                    </a:gs>
                  </a:gsLst>
                  <a:lin ang="5400000" scaled="0"/>
                </a:gradFill>
              </a:endParaRPr>
            </a:p>
          </p:txBody>
        </p:sp>
        <p:sp>
          <p:nvSpPr>
            <p:cNvPr id="43" name="Rectangle 42"/>
            <p:cNvSpPr/>
            <p:nvPr/>
          </p:nvSpPr>
          <p:spPr bwMode="auto">
            <a:xfrm>
              <a:off x="11310059" y="5326000"/>
              <a:ext cx="457200" cy="457200"/>
            </a:xfrm>
            <a:prstGeom prst="rect">
              <a:avLst/>
            </a:prstGeom>
            <a:solidFill>
              <a:srgbClr val="0078D7"/>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kern="0">
                <a:gradFill>
                  <a:gsLst>
                    <a:gs pos="0">
                      <a:srgbClr val="FFFFFF"/>
                    </a:gs>
                    <a:gs pos="100000">
                      <a:srgbClr val="FFFFFF"/>
                    </a:gs>
                  </a:gsLst>
                  <a:lin ang="5400000" scaled="0"/>
                </a:gradFill>
              </a:endParaRPr>
            </a:p>
          </p:txBody>
        </p:sp>
      </p:grpSp>
      <p:grpSp>
        <p:nvGrpSpPr>
          <p:cNvPr id="59" name="Group 58"/>
          <p:cNvGrpSpPr/>
          <p:nvPr/>
        </p:nvGrpSpPr>
        <p:grpSpPr>
          <a:xfrm>
            <a:off x="10443337" y="5964369"/>
            <a:ext cx="1375164" cy="506901"/>
            <a:chOff x="9205950" y="5966176"/>
            <a:chExt cx="1402739" cy="517065"/>
          </a:xfrm>
        </p:grpSpPr>
        <p:sp>
          <p:nvSpPr>
            <p:cNvPr id="54" name="Rectangle 53"/>
            <p:cNvSpPr/>
            <p:nvPr/>
          </p:nvSpPr>
          <p:spPr bwMode="auto">
            <a:xfrm>
              <a:off x="9205950" y="6071863"/>
              <a:ext cx="274320" cy="274320"/>
            </a:xfrm>
            <a:prstGeom prst="rect">
              <a:avLst/>
            </a:prstGeom>
            <a:solidFill>
              <a:schemeClr val="bg1">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kern="0">
                <a:gradFill>
                  <a:gsLst>
                    <a:gs pos="0">
                      <a:srgbClr val="FFFFFF"/>
                    </a:gs>
                    <a:gs pos="100000">
                      <a:srgbClr val="FFFFFF"/>
                    </a:gs>
                  </a:gsLst>
                  <a:lin ang="5400000" scaled="0"/>
                </a:gradFill>
              </a:endParaRPr>
            </a:p>
          </p:txBody>
        </p:sp>
        <p:sp>
          <p:nvSpPr>
            <p:cNvPr id="55" name="TextBox 54"/>
            <p:cNvSpPr txBox="1"/>
            <p:nvPr/>
          </p:nvSpPr>
          <p:spPr>
            <a:xfrm>
              <a:off x="9381237" y="5966176"/>
              <a:ext cx="1227452" cy="517065"/>
            </a:xfrm>
            <a:prstGeom prst="rect">
              <a:avLst/>
            </a:prstGeom>
            <a:noFill/>
          </p:spPr>
          <p:txBody>
            <a:bodyPr wrap="none" lIns="179285" tIns="143428" rIns="179285" bIns="143428" rtlCol="0">
              <a:spAutoFit/>
            </a:bodyPr>
            <a:lstStyle/>
            <a:p>
              <a:pPr defTabSz="896386">
                <a:lnSpc>
                  <a:spcPct val="90000"/>
                </a:lnSpc>
                <a:spcAft>
                  <a:spcPts val="588"/>
                </a:spcAft>
              </a:pPr>
              <a:r>
                <a:rPr lang="en-US" sz="1568" kern="0">
                  <a:solidFill>
                    <a:schemeClr val="bg1"/>
                  </a:solidFill>
                </a:rPr>
                <a:t>Microsoft</a:t>
              </a:r>
            </a:p>
          </p:txBody>
        </p:sp>
      </p:grpSp>
      <p:grpSp>
        <p:nvGrpSpPr>
          <p:cNvPr id="58" name="Group 57"/>
          <p:cNvGrpSpPr/>
          <p:nvPr/>
        </p:nvGrpSpPr>
        <p:grpSpPr>
          <a:xfrm>
            <a:off x="9059260" y="5964369"/>
            <a:ext cx="1361873" cy="506901"/>
            <a:chOff x="10595131" y="5966176"/>
            <a:chExt cx="1389181" cy="517065"/>
          </a:xfrm>
        </p:grpSpPr>
        <p:sp>
          <p:nvSpPr>
            <p:cNvPr id="56" name="Rectangle 55"/>
            <p:cNvSpPr/>
            <p:nvPr/>
          </p:nvSpPr>
          <p:spPr bwMode="auto">
            <a:xfrm>
              <a:off x="10595131" y="6071862"/>
              <a:ext cx="274320" cy="274320"/>
            </a:xfrm>
            <a:prstGeom prst="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kern="0">
                <a:gradFill>
                  <a:gsLst>
                    <a:gs pos="0">
                      <a:srgbClr val="FFFFFF"/>
                    </a:gs>
                    <a:gs pos="100000">
                      <a:srgbClr val="FFFFFF"/>
                    </a:gs>
                  </a:gsLst>
                  <a:lin ang="5400000" scaled="0"/>
                </a:gradFill>
              </a:endParaRPr>
            </a:p>
          </p:txBody>
        </p:sp>
        <p:sp>
          <p:nvSpPr>
            <p:cNvPr id="57" name="TextBox 56"/>
            <p:cNvSpPr txBox="1"/>
            <p:nvPr/>
          </p:nvSpPr>
          <p:spPr>
            <a:xfrm>
              <a:off x="10742947" y="5966176"/>
              <a:ext cx="1241365" cy="517065"/>
            </a:xfrm>
            <a:prstGeom prst="rect">
              <a:avLst/>
            </a:prstGeom>
            <a:noFill/>
          </p:spPr>
          <p:txBody>
            <a:bodyPr wrap="none" lIns="179285" tIns="143428" rIns="179285" bIns="143428" rtlCol="0">
              <a:spAutoFit/>
            </a:bodyPr>
            <a:lstStyle/>
            <a:p>
              <a:pPr defTabSz="896386">
                <a:lnSpc>
                  <a:spcPct val="90000"/>
                </a:lnSpc>
                <a:spcAft>
                  <a:spcPts val="588"/>
                </a:spcAft>
              </a:pPr>
              <a:r>
                <a:rPr lang="en-US" sz="1568" kern="0">
                  <a:solidFill>
                    <a:schemeClr val="bg1"/>
                  </a:solidFill>
                </a:rPr>
                <a:t>Customer</a:t>
              </a:r>
            </a:p>
          </p:txBody>
        </p:sp>
      </p:grpSp>
      <p:grpSp>
        <p:nvGrpSpPr>
          <p:cNvPr id="44" name="Group 43"/>
          <p:cNvGrpSpPr/>
          <p:nvPr/>
        </p:nvGrpSpPr>
        <p:grpSpPr>
          <a:xfrm>
            <a:off x="12551034" y="6120914"/>
            <a:ext cx="448212" cy="449483"/>
            <a:chOff x="7976278" y="6226405"/>
            <a:chExt cx="457200" cy="458496"/>
          </a:xfrm>
        </p:grpSpPr>
        <p:sp>
          <p:nvSpPr>
            <p:cNvPr id="52" name="Rectangle 51"/>
            <p:cNvSpPr/>
            <p:nvPr/>
          </p:nvSpPr>
          <p:spPr bwMode="auto">
            <a:xfrm>
              <a:off x="7976278" y="6227701"/>
              <a:ext cx="457200" cy="457200"/>
            </a:xfrm>
            <a:prstGeom prst="rect">
              <a:avLst/>
            </a:prstGeom>
            <a:solidFill>
              <a:srgbClr val="0078D7"/>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kern="0">
                <a:gradFill>
                  <a:gsLst>
                    <a:gs pos="0">
                      <a:srgbClr val="FFFFFF"/>
                    </a:gs>
                    <a:gs pos="100000">
                      <a:srgbClr val="FFFFFF"/>
                    </a:gs>
                  </a:gsLst>
                  <a:lin ang="5400000" scaled="0"/>
                </a:gradFill>
              </a:endParaRPr>
            </a:p>
          </p:txBody>
        </p:sp>
        <p:sp>
          <p:nvSpPr>
            <p:cNvPr id="5" name="Isosceles Triangle 4"/>
            <p:cNvSpPr/>
            <p:nvPr/>
          </p:nvSpPr>
          <p:spPr bwMode="auto">
            <a:xfrm>
              <a:off x="7976278" y="6226405"/>
              <a:ext cx="457200" cy="457200"/>
            </a:xfrm>
            <a:prstGeom prst="triangle">
              <a:avLst>
                <a:gd name="adj" fmla="val 0"/>
              </a:avLst>
            </a:prstGeom>
            <a:solidFill>
              <a:schemeClr val="bg1">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kern="0">
                <a:gradFill>
                  <a:gsLst>
                    <a:gs pos="0">
                      <a:srgbClr val="FFFFFF"/>
                    </a:gs>
                    <a:gs pos="100000">
                      <a:srgbClr val="FFFFFF"/>
                    </a:gs>
                  </a:gsLst>
                  <a:lin ang="5400000" scaled="0"/>
                </a:gradFill>
              </a:endParaRPr>
            </a:p>
          </p:txBody>
        </p:sp>
      </p:grpSp>
    </p:spTree>
    <p:extLst>
      <p:ext uri="{BB962C8B-B14F-4D97-AF65-F5344CB8AC3E}">
        <p14:creationId xmlns:p14="http://schemas.microsoft.com/office/powerpoint/2010/main" val="2654084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 calcmode="lin" valueType="num">
                                      <p:cBhvr additive="base">
                                        <p:cTn id="7" dur="500" fill="hold"/>
                                        <p:tgtEl>
                                          <p:spTgt spid="53"/>
                                        </p:tgtEl>
                                        <p:attrNameLst>
                                          <p:attrName>ppt_x</p:attrName>
                                        </p:attrNameLst>
                                      </p:cBhvr>
                                      <p:tavLst>
                                        <p:tav tm="0">
                                          <p:val>
                                            <p:strVal val="1+#ppt_w/2"/>
                                          </p:val>
                                        </p:tav>
                                        <p:tav tm="100000">
                                          <p:val>
                                            <p:strVal val="#ppt_x"/>
                                          </p:val>
                                        </p:tav>
                                      </p:tavLst>
                                    </p:anim>
                                    <p:anim calcmode="lin" valueType="num">
                                      <p:cBhvr additive="base">
                                        <p:cTn id="8" dur="500" fill="hold"/>
                                        <p:tgtEl>
                                          <p:spTgt spid="5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par>
                          <p:cTn id="13" fill="hold">
                            <p:stCondLst>
                              <p:cond delay="1000"/>
                            </p:stCondLst>
                            <p:childTnLst>
                              <p:par>
                                <p:cTn id="14" presetID="10" presetClass="entr" presetSubtype="0" fill="hold" nodeType="afterEffect">
                                  <p:stCondLst>
                                    <p:cond delay="0"/>
                                  </p:stCondLst>
                                  <p:childTnLst>
                                    <p:set>
                                      <p:cBhvr>
                                        <p:cTn id="15" dur="1" fill="hold">
                                          <p:stCondLst>
                                            <p:cond delay="0"/>
                                          </p:stCondLst>
                                        </p:cTn>
                                        <p:tgtEl>
                                          <p:spTgt spid="49"/>
                                        </p:tgtEl>
                                        <p:attrNameLst>
                                          <p:attrName>style.visibility</p:attrName>
                                        </p:attrNameLst>
                                      </p:cBhvr>
                                      <p:to>
                                        <p:strVal val="visible"/>
                                      </p:to>
                                    </p:set>
                                    <p:animEffect transition="in" filter="fade">
                                      <p:cBhvr>
                                        <p:cTn id="16" dur="500"/>
                                        <p:tgtEl>
                                          <p:spTgt spid="49"/>
                                        </p:tgtEl>
                                      </p:cBhvr>
                                    </p:animEffect>
                                  </p:childTnLst>
                                </p:cTn>
                              </p:par>
                            </p:childTnLst>
                          </p:cTn>
                        </p:par>
                        <p:par>
                          <p:cTn id="17" fill="hold">
                            <p:stCondLst>
                              <p:cond delay="1500"/>
                            </p:stCondLst>
                            <p:childTnLst>
                              <p:par>
                                <p:cTn id="18" presetID="10" presetClass="entr" presetSubtype="0" fill="hold" nodeType="afterEffect">
                                  <p:stCondLst>
                                    <p:cond delay="0"/>
                                  </p:stCondLst>
                                  <p:childTnLst>
                                    <p:set>
                                      <p:cBhvr>
                                        <p:cTn id="19" dur="1" fill="hold">
                                          <p:stCondLst>
                                            <p:cond delay="0"/>
                                          </p:stCondLst>
                                        </p:cTn>
                                        <p:tgtEl>
                                          <p:spTgt spid="50"/>
                                        </p:tgtEl>
                                        <p:attrNameLst>
                                          <p:attrName>style.visibility</p:attrName>
                                        </p:attrNameLst>
                                      </p:cBhvr>
                                      <p:to>
                                        <p:strVal val="visible"/>
                                      </p:to>
                                    </p:set>
                                    <p:animEffect transition="in" filter="fade">
                                      <p:cBhvr>
                                        <p:cTn id="20" dur="500"/>
                                        <p:tgtEl>
                                          <p:spTgt spid="50"/>
                                        </p:tgtEl>
                                      </p:cBhvr>
                                    </p:animEffect>
                                  </p:childTnLst>
                                </p:cTn>
                              </p:par>
                            </p:childTnLst>
                          </p:cTn>
                        </p:par>
                        <p:par>
                          <p:cTn id="21" fill="hold">
                            <p:stCondLst>
                              <p:cond delay="2000"/>
                            </p:stCondLst>
                            <p:childTnLst>
                              <p:par>
                                <p:cTn id="22" presetID="10" presetClass="entr" presetSubtype="0" fill="hold" nodeType="afterEffect">
                                  <p:stCondLst>
                                    <p:cond delay="0"/>
                                  </p:stCondLst>
                                  <p:childTnLst>
                                    <p:set>
                                      <p:cBhvr>
                                        <p:cTn id="23" dur="1" fill="hold">
                                          <p:stCondLst>
                                            <p:cond delay="0"/>
                                          </p:stCondLst>
                                        </p:cTn>
                                        <p:tgtEl>
                                          <p:spTgt spid="61"/>
                                        </p:tgtEl>
                                        <p:attrNameLst>
                                          <p:attrName>style.visibility</p:attrName>
                                        </p:attrNameLst>
                                      </p:cBhvr>
                                      <p:to>
                                        <p:strVal val="visible"/>
                                      </p:to>
                                    </p:set>
                                    <p:animEffect transition="in" filter="fade">
                                      <p:cBhvr>
                                        <p:cTn id="24" dur="500"/>
                                        <p:tgtEl>
                                          <p:spTgt spid="61"/>
                                        </p:tgtEl>
                                      </p:cBhvr>
                                    </p:animEffect>
                                  </p:childTnLst>
                                </p:cTn>
                              </p:par>
                            </p:childTnLst>
                          </p:cTn>
                        </p:par>
                        <p:par>
                          <p:cTn id="25" fill="hold">
                            <p:stCondLst>
                              <p:cond delay="2500"/>
                            </p:stCondLst>
                            <p:childTnLst>
                              <p:par>
                                <p:cTn id="26" presetID="10" presetClass="entr" presetSubtype="0" fill="hold" nodeType="afterEffect">
                                  <p:stCondLst>
                                    <p:cond delay="0"/>
                                  </p:stCondLst>
                                  <p:childTnLst>
                                    <p:set>
                                      <p:cBhvr>
                                        <p:cTn id="27" dur="1" fill="hold">
                                          <p:stCondLst>
                                            <p:cond delay="0"/>
                                          </p:stCondLst>
                                        </p:cTn>
                                        <p:tgtEl>
                                          <p:spTgt spid="60"/>
                                        </p:tgtEl>
                                        <p:attrNameLst>
                                          <p:attrName>style.visibility</p:attrName>
                                        </p:attrNameLst>
                                      </p:cBhvr>
                                      <p:to>
                                        <p:strVal val="visible"/>
                                      </p:to>
                                    </p:set>
                                    <p:animEffect transition="in" filter="fade">
                                      <p:cBhvr>
                                        <p:cTn id="28" dur="500"/>
                                        <p:tgtEl>
                                          <p:spTgt spid="60"/>
                                        </p:tgtEl>
                                      </p:cBhvr>
                                    </p:animEffect>
                                  </p:childTnLst>
                                </p:cTn>
                              </p:par>
                            </p:childTnLst>
                          </p:cTn>
                        </p:par>
                        <p:par>
                          <p:cTn id="29" fill="hold">
                            <p:stCondLst>
                              <p:cond delay="3000"/>
                            </p:stCondLst>
                            <p:childTnLst>
                              <p:par>
                                <p:cTn id="30" presetID="10" presetClass="entr" presetSubtype="0" fill="hold" nodeType="afterEffect">
                                  <p:stCondLst>
                                    <p:cond delay="0"/>
                                  </p:stCondLst>
                                  <p:childTnLst>
                                    <p:set>
                                      <p:cBhvr>
                                        <p:cTn id="31" dur="1" fill="hold">
                                          <p:stCondLst>
                                            <p:cond delay="0"/>
                                          </p:stCondLst>
                                        </p:cTn>
                                        <p:tgtEl>
                                          <p:spTgt spid="59"/>
                                        </p:tgtEl>
                                        <p:attrNameLst>
                                          <p:attrName>style.visibility</p:attrName>
                                        </p:attrNameLst>
                                      </p:cBhvr>
                                      <p:to>
                                        <p:strVal val="visible"/>
                                      </p:to>
                                    </p:set>
                                    <p:animEffect transition="in" filter="fade">
                                      <p:cBhvr>
                                        <p:cTn id="32" dur="500"/>
                                        <p:tgtEl>
                                          <p:spTgt spid="59"/>
                                        </p:tgtEl>
                                      </p:cBhvr>
                                    </p:animEffect>
                                  </p:childTnLst>
                                </p:cTn>
                              </p:par>
                            </p:childTnLst>
                          </p:cTn>
                        </p:par>
                        <p:par>
                          <p:cTn id="33" fill="hold">
                            <p:stCondLst>
                              <p:cond delay="3500"/>
                            </p:stCondLst>
                            <p:childTnLst>
                              <p:par>
                                <p:cTn id="34" presetID="10" presetClass="entr" presetSubtype="0" fill="hold" nodeType="afterEffect">
                                  <p:stCondLst>
                                    <p:cond delay="0"/>
                                  </p:stCondLst>
                                  <p:childTnLst>
                                    <p:set>
                                      <p:cBhvr>
                                        <p:cTn id="35" dur="1" fill="hold">
                                          <p:stCondLst>
                                            <p:cond delay="0"/>
                                          </p:stCondLst>
                                        </p:cTn>
                                        <p:tgtEl>
                                          <p:spTgt spid="58"/>
                                        </p:tgtEl>
                                        <p:attrNameLst>
                                          <p:attrName>style.visibility</p:attrName>
                                        </p:attrNameLst>
                                      </p:cBhvr>
                                      <p:to>
                                        <p:strVal val="visible"/>
                                      </p:to>
                                    </p:set>
                                    <p:animEffect transition="in" filter="fade">
                                      <p:cBhvr>
                                        <p:cTn id="36"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0067" y="290403"/>
            <a:ext cx="11699651" cy="899409"/>
          </a:xfrm>
        </p:spPr>
        <p:txBody>
          <a:bodyPr/>
          <a:lstStyle/>
          <a:p>
            <a:r>
              <a:rPr lang="en-US"/>
              <a:t>Benefits of Microsoft Azure PaaS</a:t>
            </a:r>
            <a:br>
              <a:rPr lang="en-US" sz="3920"/>
            </a:br>
            <a:r>
              <a:rPr lang="en-US" sz="3136"/>
              <a:t>Forrester Total Economic Impact results</a:t>
            </a:r>
            <a:endParaRPr lang="en-US"/>
          </a:p>
        </p:txBody>
      </p:sp>
      <p:sp>
        <p:nvSpPr>
          <p:cNvPr id="56" name="Text Placeholder 2"/>
          <p:cNvSpPr>
            <a:spLocks noGrp="1"/>
          </p:cNvSpPr>
          <p:nvPr>
            <p:ph type="body" sz="quarter" idx="10"/>
          </p:nvPr>
        </p:nvSpPr>
        <p:spPr>
          <a:xfrm>
            <a:off x="270067" y="1928447"/>
            <a:ext cx="11699651" cy="821646"/>
          </a:xfrm>
        </p:spPr>
        <p:txBody>
          <a:bodyPr/>
          <a:lstStyle/>
          <a:p>
            <a:r>
              <a:rPr lang="en-US" sz="2255">
                <a:gradFill>
                  <a:gsLst>
                    <a:gs pos="1250">
                      <a:schemeClr val="tx1"/>
                    </a:gs>
                    <a:gs pos="100000">
                      <a:schemeClr val="tx1"/>
                    </a:gs>
                  </a:gsLst>
                  <a:lin ang="5400000" scaled="0"/>
                </a:gradFill>
              </a:rPr>
              <a:t>Interviewed organizations reported on the financial and business benefits of shifting application development and deployment from Azure IaaS to Azure PaaS</a:t>
            </a:r>
          </a:p>
        </p:txBody>
      </p:sp>
      <p:sp>
        <p:nvSpPr>
          <p:cNvPr id="53" name="Rectangle 52"/>
          <p:cNvSpPr/>
          <p:nvPr/>
        </p:nvSpPr>
        <p:spPr>
          <a:xfrm>
            <a:off x="187076" y="6408360"/>
            <a:ext cx="11782643" cy="400053"/>
          </a:xfrm>
          <a:prstGeom prst="rect">
            <a:avLst/>
          </a:prstGeom>
        </p:spPr>
        <p:txBody>
          <a:bodyPr wrap="square">
            <a:spAutoFit/>
          </a:bodyPr>
          <a:lstStyle/>
          <a:p>
            <a:pPr defTabSz="896214"/>
            <a:r>
              <a:rPr lang="en-US" sz="980" kern="0">
                <a:solidFill>
                  <a:sysClr val="windowText" lastClr="000000"/>
                </a:solidFill>
              </a:rPr>
              <a:t>Based on five-year, risk-adjusted figures for a composite organization constructed from aggregated interviews with eight Microsoft Azure IaaS customers.</a:t>
            </a:r>
          </a:p>
          <a:p>
            <a:pPr defTabSz="896214"/>
            <a:r>
              <a:rPr lang="en-US" sz="980" kern="0">
                <a:solidFill>
                  <a:sysClr val="windowText" lastClr="000000"/>
                </a:solidFill>
              </a:rPr>
              <a:t>Source:  “The Total Economic Impact Of Microsoft Azure PaaS,” a commissioned study conducted by Forrester Consulting, June 2016</a:t>
            </a:r>
          </a:p>
        </p:txBody>
      </p:sp>
      <p:sp>
        <p:nvSpPr>
          <p:cNvPr id="52" name="1_Text"/>
          <p:cNvSpPr/>
          <p:nvPr/>
        </p:nvSpPr>
        <p:spPr>
          <a:xfrm>
            <a:off x="725956" y="4860868"/>
            <a:ext cx="1446144" cy="998083"/>
          </a:xfrm>
          <a:prstGeom prst="rect">
            <a:avLst/>
          </a:prstGeom>
          <a:noFill/>
          <a:ln w="25400" cap="flat" cmpd="sng" algn="ctr">
            <a:noFill/>
            <a:prstDash val="solid"/>
          </a:ln>
          <a:effectLst/>
        </p:spPr>
        <p:txBody>
          <a:bodyPr rot="0" spcFirstLastPara="0" vertOverflow="overflow" horzOverflow="overflow" vert="horz" wrap="square" lIns="43934" tIns="43934" rIns="43934" bIns="43934" numCol="1" spcCol="0" rtlCol="0" fromWordArt="0" anchor="t" anchorCtr="0" forceAA="0" compatLnSpc="1">
            <a:prstTxWarp prst="textNoShape">
              <a:avLst/>
            </a:prstTxWarp>
            <a:noAutofit/>
          </a:bodyPr>
          <a:lstStyle/>
          <a:p>
            <a:pPr algn="ctr" defTabSz="878359">
              <a:spcBef>
                <a:spcPts val="754"/>
              </a:spcBef>
              <a:defRPr/>
            </a:pPr>
            <a:r>
              <a:rPr lang="en-US" sz="2307" b="1" kern="0">
                <a:solidFill>
                  <a:sysClr val="windowText" lastClr="000000"/>
                </a:solidFill>
                <a:latin typeface="+mj-lt"/>
                <a:ea typeface="MS PGothic" panose="020B0600070205080204" pitchFamily="34" charset="-128"/>
                <a:cs typeface="Segoe UI Semibold" panose="020B0702040204020203" pitchFamily="34" charset="0"/>
              </a:rPr>
              <a:t>466%</a:t>
            </a:r>
            <a:r>
              <a:rPr lang="en-US" sz="2307" kern="0">
                <a:solidFill>
                  <a:sysClr val="windowText" lastClr="000000"/>
                </a:solidFill>
                <a:latin typeface="+mj-lt"/>
                <a:ea typeface="MS PGothic" panose="020B0600070205080204" pitchFamily="34" charset="-128"/>
                <a:cs typeface="Segoe UI Semibold" panose="020B0702040204020203" pitchFamily="34" charset="0"/>
              </a:rPr>
              <a:t> Return on Investment</a:t>
            </a:r>
          </a:p>
        </p:txBody>
      </p:sp>
      <p:sp>
        <p:nvSpPr>
          <p:cNvPr id="54" name="2_Text"/>
          <p:cNvSpPr/>
          <p:nvPr/>
        </p:nvSpPr>
        <p:spPr>
          <a:xfrm>
            <a:off x="3165229" y="4860868"/>
            <a:ext cx="2285576" cy="998083"/>
          </a:xfrm>
          <a:prstGeom prst="rect">
            <a:avLst/>
          </a:prstGeom>
          <a:noFill/>
          <a:ln w="25400" cap="flat" cmpd="sng" algn="ctr">
            <a:noFill/>
            <a:prstDash val="solid"/>
          </a:ln>
          <a:effectLst/>
        </p:spPr>
        <p:txBody>
          <a:bodyPr rot="0" spcFirstLastPara="0" vertOverflow="overflow" horzOverflow="overflow" vert="horz" wrap="square" lIns="43934" tIns="43934" rIns="43934" bIns="43934" numCol="1" spcCol="0" rtlCol="0" fromWordArt="0" anchor="t" anchorCtr="0" forceAA="0" compatLnSpc="1">
            <a:prstTxWarp prst="textNoShape">
              <a:avLst/>
            </a:prstTxWarp>
            <a:noAutofit/>
          </a:bodyPr>
          <a:lstStyle/>
          <a:p>
            <a:pPr algn="ctr" defTabSz="878359">
              <a:spcBef>
                <a:spcPts val="754"/>
              </a:spcBef>
              <a:defRPr/>
            </a:pPr>
            <a:r>
              <a:rPr lang="en-US" sz="2307" b="1" kern="0">
                <a:solidFill>
                  <a:sysClr val="windowText" lastClr="000000"/>
                </a:solidFill>
                <a:latin typeface="+mj-lt"/>
                <a:ea typeface="MS PGothic" panose="020B0600070205080204" pitchFamily="34" charset="-128"/>
                <a:cs typeface="Segoe UI Semibold" panose="020B0702040204020203" pitchFamily="34" charset="0"/>
              </a:rPr>
              <a:t>$5.91M</a:t>
            </a:r>
            <a:r>
              <a:rPr lang="en-US" sz="2307" kern="0">
                <a:solidFill>
                  <a:sysClr val="windowText" lastClr="000000"/>
                </a:solidFill>
                <a:latin typeface="+mj-lt"/>
                <a:ea typeface="MS PGothic" panose="020B0600070205080204" pitchFamily="34" charset="-128"/>
                <a:cs typeface="Segoe UI Semibold" panose="020B0702040204020203" pitchFamily="34" charset="0"/>
              </a:rPr>
              <a:t>           Net Present Value</a:t>
            </a:r>
          </a:p>
        </p:txBody>
      </p:sp>
      <p:sp>
        <p:nvSpPr>
          <p:cNvPr id="55" name="Oval 54"/>
          <p:cNvSpPr/>
          <p:nvPr/>
        </p:nvSpPr>
        <p:spPr bwMode="auto">
          <a:xfrm>
            <a:off x="677903" y="3149199"/>
            <a:ext cx="1542250" cy="1542250"/>
          </a:xfrm>
          <a:prstGeom prst="ellipse">
            <a:avLst/>
          </a:prstGeom>
          <a:solidFill>
            <a:srgbClr val="BAD80A"/>
          </a:solidFill>
          <a:ln w="38100" cap="flat" cmpd="sng" algn="ctr">
            <a:noFill/>
            <a:prstDash val="solid"/>
            <a:miter lim="800000"/>
            <a:headEnd type="none" w="med" len="med"/>
            <a:tailEnd type="none" w="med" len="med"/>
          </a:ln>
          <a:effectLst/>
        </p:spPr>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defRPr/>
            </a:pPr>
            <a:endParaRPr lang="en-US" sz="2307" kern="0"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grpSp>
        <p:nvGrpSpPr>
          <p:cNvPr id="60" name="Group 59"/>
          <p:cNvGrpSpPr/>
          <p:nvPr/>
        </p:nvGrpSpPr>
        <p:grpSpPr>
          <a:xfrm>
            <a:off x="1077521" y="3567644"/>
            <a:ext cx="743014" cy="705361"/>
            <a:chOff x="5761937" y="2576361"/>
            <a:chExt cx="773220" cy="734037"/>
          </a:xfrm>
        </p:grpSpPr>
        <p:sp>
          <p:nvSpPr>
            <p:cNvPr id="61" name="Line 10"/>
            <p:cNvSpPr>
              <a:spLocks noChangeShapeType="1"/>
            </p:cNvSpPr>
            <p:nvPr/>
          </p:nvSpPr>
          <p:spPr bwMode="auto">
            <a:xfrm>
              <a:off x="6166833" y="2764442"/>
              <a:ext cx="0" cy="357876"/>
            </a:xfrm>
            <a:prstGeom prst="line">
              <a:avLst/>
            </a:prstGeom>
            <a:noFill/>
            <a:ln w="26988" cap="flat">
              <a:solidFill>
                <a:sysClr val="window" lastClr="FFFFFF"/>
              </a:solidFill>
              <a:prstDash val="solid"/>
              <a:miter lim="800000"/>
              <a:headEnd/>
              <a:tailEnd/>
            </a:ln>
            <a:extLst>
              <a:ext uri="{909E8E84-426E-40DD-AFC4-6F175D3DCCD1}">
                <a14:hiddenFill xmlns:a14="http://schemas.microsoft.com/office/drawing/2010/main">
                  <a:noFill/>
                </a14:hiddenFill>
              </a:ext>
            </a:extLst>
          </p:spPr>
          <p:txBody>
            <a:bodyPr vert="horz" wrap="square" lIns="87867" tIns="43934" rIns="87867" bIns="43934" numCol="1" anchor="t" anchorCtr="0" compatLnSpc="1">
              <a:prstTxWarp prst="textNoShape">
                <a:avLst/>
              </a:prstTxWarp>
            </a:bodyPr>
            <a:lstStyle/>
            <a:p>
              <a:pPr defTabSz="878559">
                <a:defRPr/>
              </a:pPr>
              <a:endParaRPr lang="en-US" sz="1729" kern="0">
                <a:solidFill>
                  <a:sysClr val="windowText" lastClr="000000"/>
                </a:solidFill>
                <a:latin typeface="Calibri" panose="020F0502020204030204"/>
              </a:endParaRPr>
            </a:p>
          </p:txBody>
        </p:sp>
        <p:sp>
          <p:nvSpPr>
            <p:cNvPr id="62" name="Freeform 11"/>
            <p:cNvSpPr>
              <a:spLocks/>
            </p:cNvSpPr>
            <p:nvPr/>
          </p:nvSpPr>
          <p:spPr bwMode="auto">
            <a:xfrm>
              <a:off x="5801120" y="2576361"/>
              <a:ext cx="734037" cy="734037"/>
            </a:xfrm>
            <a:custGeom>
              <a:avLst/>
              <a:gdLst>
                <a:gd name="T0" fmla="*/ 29 w 134"/>
                <a:gd name="T1" fmla="*/ 122 h 134"/>
                <a:gd name="T2" fmla="*/ 67 w 134"/>
                <a:gd name="T3" fmla="*/ 134 h 134"/>
                <a:gd name="T4" fmla="*/ 134 w 134"/>
                <a:gd name="T5" fmla="*/ 67 h 134"/>
                <a:gd name="T6" fmla="*/ 67 w 134"/>
                <a:gd name="T7" fmla="*/ 0 h 134"/>
                <a:gd name="T8" fmla="*/ 0 w 134"/>
                <a:gd name="T9" fmla="*/ 67 h 134"/>
                <a:gd name="T10" fmla="*/ 9 w 134"/>
                <a:gd name="T11" fmla="*/ 102 h 134"/>
              </a:gdLst>
              <a:ahLst/>
              <a:cxnLst>
                <a:cxn ang="0">
                  <a:pos x="T0" y="T1"/>
                </a:cxn>
                <a:cxn ang="0">
                  <a:pos x="T2" y="T3"/>
                </a:cxn>
                <a:cxn ang="0">
                  <a:pos x="T4" y="T5"/>
                </a:cxn>
                <a:cxn ang="0">
                  <a:pos x="T6" y="T7"/>
                </a:cxn>
                <a:cxn ang="0">
                  <a:pos x="T8" y="T9"/>
                </a:cxn>
                <a:cxn ang="0">
                  <a:pos x="T10" y="T11"/>
                </a:cxn>
              </a:cxnLst>
              <a:rect l="0" t="0" r="r" b="b"/>
              <a:pathLst>
                <a:path w="134" h="134">
                  <a:moveTo>
                    <a:pt x="29" y="122"/>
                  </a:moveTo>
                  <a:cubicBezTo>
                    <a:pt x="39" y="130"/>
                    <a:pt x="53" y="134"/>
                    <a:pt x="67" y="134"/>
                  </a:cubicBezTo>
                  <a:cubicBezTo>
                    <a:pt x="104" y="134"/>
                    <a:pt x="134" y="104"/>
                    <a:pt x="134" y="67"/>
                  </a:cubicBezTo>
                  <a:cubicBezTo>
                    <a:pt x="134" y="30"/>
                    <a:pt x="104" y="0"/>
                    <a:pt x="67" y="0"/>
                  </a:cubicBezTo>
                  <a:cubicBezTo>
                    <a:pt x="30" y="0"/>
                    <a:pt x="0" y="30"/>
                    <a:pt x="0" y="67"/>
                  </a:cubicBezTo>
                  <a:cubicBezTo>
                    <a:pt x="0" y="80"/>
                    <a:pt x="3" y="91"/>
                    <a:pt x="9" y="102"/>
                  </a:cubicBezTo>
                </a:path>
              </a:pathLst>
            </a:custGeom>
            <a:noFill/>
            <a:ln w="26988" cap="flat">
              <a:solidFill>
                <a:sysClr val="window" lastClr="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7" tIns="43934" rIns="87867" bIns="43934" numCol="1" anchor="t" anchorCtr="0" compatLnSpc="1">
              <a:prstTxWarp prst="textNoShape">
                <a:avLst/>
              </a:prstTxWarp>
            </a:bodyPr>
            <a:lstStyle/>
            <a:p>
              <a:pPr defTabSz="878559">
                <a:defRPr/>
              </a:pPr>
              <a:endParaRPr lang="en-US" sz="1729" kern="0">
                <a:solidFill>
                  <a:sysClr val="windowText" lastClr="000000"/>
                </a:solidFill>
                <a:latin typeface="Calibri" panose="020F0502020204030204"/>
              </a:endParaRPr>
            </a:p>
          </p:txBody>
        </p:sp>
        <p:sp>
          <p:nvSpPr>
            <p:cNvPr id="64" name="Freeform 12"/>
            <p:cNvSpPr>
              <a:spLocks/>
            </p:cNvSpPr>
            <p:nvPr/>
          </p:nvSpPr>
          <p:spPr bwMode="auto">
            <a:xfrm>
              <a:off x="5761937" y="3051787"/>
              <a:ext cx="130611" cy="99265"/>
            </a:xfrm>
            <a:custGeom>
              <a:avLst/>
              <a:gdLst>
                <a:gd name="T0" fmla="*/ 50 w 50"/>
                <a:gd name="T1" fmla="*/ 0 h 38"/>
                <a:gd name="T2" fmla="*/ 36 w 50"/>
                <a:gd name="T3" fmla="*/ 38 h 38"/>
                <a:gd name="T4" fmla="*/ 0 w 50"/>
                <a:gd name="T5" fmla="*/ 25 h 38"/>
              </a:gdLst>
              <a:ahLst/>
              <a:cxnLst>
                <a:cxn ang="0">
                  <a:pos x="T0" y="T1"/>
                </a:cxn>
                <a:cxn ang="0">
                  <a:pos x="T2" y="T3"/>
                </a:cxn>
                <a:cxn ang="0">
                  <a:pos x="T4" y="T5"/>
                </a:cxn>
              </a:cxnLst>
              <a:rect l="0" t="0" r="r" b="b"/>
              <a:pathLst>
                <a:path w="50" h="38">
                  <a:moveTo>
                    <a:pt x="50" y="0"/>
                  </a:moveTo>
                  <a:lnTo>
                    <a:pt x="36" y="38"/>
                  </a:lnTo>
                  <a:lnTo>
                    <a:pt x="0" y="25"/>
                  </a:lnTo>
                </a:path>
              </a:pathLst>
            </a:custGeom>
            <a:noFill/>
            <a:ln w="26988" cap="flat">
              <a:solidFill>
                <a:sysClr val="window" lastClr="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7" tIns="43934" rIns="87867" bIns="43934" numCol="1" anchor="t" anchorCtr="0" compatLnSpc="1">
              <a:prstTxWarp prst="textNoShape">
                <a:avLst/>
              </a:prstTxWarp>
            </a:bodyPr>
            <a:lstStyle/>
            <a:p>
              <a:pPr defTabSz="878559">
                <a:defRPr/>
              </a:pPr>
              <a:endParaRPr lang="en-US" sz="1729" kern="0">
                <a:solidFill>
                  <a:sysClr val="windowText" lastClr="000000"/>
                </a:solidFill>
                <a:latin typeface="Calibri" panose="020F0502020204030204"/>
              </a:endParaRPr>
            </a:p>
          </p:txBody>
        </p:sp>
        <p:sp>
          <p:nvSpPr>
            <p:cNvPr id="66" name="Freeform 13"/>
            <p:cNvSpPr>
              <a:spLocks/>
            </p:cNvSpPr>
            <p:nvPr/>
          </p:nvSpPr>
          <p:spPr bwMode="auto">
            <a:xfrm>
              <a:off x="6067568" y="2834972"/>
              <a:ext cx="198529" cy="222040"/>
            </a:xfrm>
            <a:custGeom>
              <a:avLst/>
              <a:gdLst>
                <a:gd name="T0" fmla="*/ 0 w 36"/>
                <a:gd name="T1" fmla="*/ 41 h 41"/>
                <a:gd name="T2" fmla="*/ 25 w 36"/>
                <a:gd name="T3" fmla="*/ 41 h 41"/>
                <a:gd name="T4" fmla="*/ 36 w 36"/>
                <a:gd name="T5" fmla="*/ 31 h 41"/>
                <a:gd name="T6" fmla="*/ 25 w 36"/>
                <a:gd name="T7" fmla="*/ 20 h 41"/>
                <a:gd name="T8" fmla="*/ 10 w 36"/>
                <a:gd name="T9" fmla="*/ 20 h 41"/>
                <a:gd name="T10" fmla="*/ 0 w 36"/>
                <a:gd name="T11" fmla="*/ 10 h 41"/>
                <a:gd name="T12" fmla="*/ 10 w 36"/>
                <a:gd name="T13" fmla="*/ 0 h 41"/>
                <a:gd name="T14" fmla="*/ 36 w 36"/>
                <a:gd name="T15" fmla="*/ 0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41">
                  <a:moveTo>
                    <a:pt x="0" y="41"/>
                  </a:moveTo>
                  <a:cubicBezTo>
                    <a:pt x="25" y="41"/>
                    <a:pt x="25" y="41"/>
                    <a:pt x="25" y="41"/>
                  </a:cubicBezTo>
                  <a:cubicBezTo>
                    <a:pt x="31" y="41"/>
                    <a:pt x="36" y="36"/>
                    <a:pt x="36" y="31"/>
                  </a:cubicBezTo>
                  <a:cubicBezTo>
                    <a:pt x="36" y="25"/>
                    <a:pt x="31" y="20"/>
                    <a:pt x="25" y="20"/>
                  </a:cubicBezTo>
                  <a:cubicBezTo>
                    <a:pt x="10" y="20"/>
                    <a:pt x="10" y="20"/>
                    <a:pt x="10" y="20"/>
                  </a:cubicBezTo>
                  <a:cubicBezTo>
                    <a:pt x="5" y="20"/>
                    <a:pt x="0" y="16"/>
                    <a:pt x="0" y="10"/>
                  </a:cubicBezTo>
                  <a:cubicBezTo>
                    <a:pt x="0" y="4"/>
                    <a:pt x="5" y="0"/>
                    <a:pt x="10" y="0"/>
                  </a:cubicBezTo>
                  <a:cubicBezTo>
                    <a:pt x="36" y="0"/>
                    <a:pt x="36" y="0"/>
                    <a:pt x="36" y="0"/>
                  </a:cubicBezTo>
                </a:path>
              </a:pathLst>
            </a:custGeom>
            <a:noFill/>
            <a:ln w="26988" cap="flat">
              <a:solidFill>
                <a:sysClr val="window" lastClr="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7" tIns="43934" rIns="87867" bIns="43934" numCol="1" anchor="t" anchorCtr="0" compatLnSpc="1">
              <a:prstTxWarp prst="textNoShape">
                <a:avLst/>
              </a:prstTxWarp>
            </a:bodyPr>
            <a:lstStyle/>
            <a:p>
              <a:pPr defTabSz="878559">
                <a:defRPr/>
              </a:pPr>
              <a:endParaRPr lang="en-US" sz="1729" kern="0">
                <a:solidFill>
                  <a:sysClr val="windowText" lastClr="000000"/>
                </a:solidFill>
                <a:latin typeface="Calibri" panose="020F0502020204030204"/>
              </a:endParaRPr>
            </a:p>
          </p:txBody>
        </p:sp>
      </p:grpSp>
      <p:sp>
        <p:nvSpPr>
          <p:cNvPr id="67" name="Oval 66"/>
          <p:cNvSpPr/>
          <p:nvPr/>
        </p:nvSpPr>
        <p:spPr bwMode="auto">
          <a:xfrm>
            <a:off x="3536892" y="3149199"/>
            <a:ext cx="1542250" cy="1542250"/>
          </a:xfrm>
          <a:prstGeom prst="ellipse">
            <a:avLst/>
          </a:prstGeom>
          <a:solidFill>
            <a:srgbClr val="BAD80A"/>
          </a:solidFill>
          <a:ln w="38100" cap="flat" cmpd="sng" algn="ctr">
            <a:noFill/>
            <a:prstDash val="solid"/>
            <a:miter lim="800000"/>
            <a:headEnd type="none" w="med" len="med"/>
            <a:tailEnd type="none" w="med" len="med"/>
          </a:ln>
          <a:effectLst/>
        </p:spPr>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defRPr/>
            </a:pPr>
            <a:endParaRPr lang="en-US" sz="2307" kern="0"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grpSp>
        <p:nvGrpSpPr>
          <p:cNvPr id="68" name="Group 4"/>
          <p:cNvGrpSpPr>
            <a:grpSpLocks noChangeAspect="1"/>
          </p:cNvGrpSpPr>
          <p:nvPr/>
        </p:nvGrpSpPr>
        <p:grpSpPr bwMode="auto">
          <a:xfrm>
            <a:off x="3976684" y="3698613"/>
            <a:ext cx="662669" cy="443422"/>
            <a:chOff x="1" y="2"/>
            <a:chExt cx="269" cy="180"/>
          </a:xfrm>
          <a:solidFill>
            <a:sysClr val="window" lastClr="FFFFFF"/>
          </a:solidFill>
        </p:grpSpPr>
        <p:sp>
          <p:nvSpPr>
            <p:cNvPr id="69" name="Rectangle 5"/>
            <p:cNvSpPr>
              <a:spLocks noChangeArrowheads="1"/>
            </p:cNvSpPr>
            <p:nvPr/>
          </p:nvSpPr>
          <p:spPr bwMode="auto">
            <a:xfrm>
              <a:off x="1" y="165"/>
              <a:ext cx="269" cy="17"/>
            </a:xfrm>
            <a:prstGeom prst="rect">
              <a:avLst/>
            </a:prstGeom>
            <a:grpFill/>
            <a:ln w="15875">
              <a:noFill/>
              <a:miter lim="800000"/>
              <a:headEnd/>
              <a:tailEnd/>
            </a:ln>
          </p:spPr>
          <p:txBody>
            <a:bodyPr vert="horz" wrap="square" lIns="87867" tIns="43934" rIns="87867" bIns="43934" numCol="1" anchor="t" anchorCtr="0" compatLnSpc="1">
              <a:prstTxWarp prst="textNoShape">
                <a:avLst/>
              </a:prstTxWarp>
            </a:bodyPr>
            <a:lstStyle/>
            <a:p>
              <a:pPr defTabSz="878559">
                <a:defRPr/>
              </a:pPr>
              <a:endParaRPr lang="en-US" sz="1729" kern="0">
                <a:solidFill>
                  <a:sysClr val="windowText" lastClr="000000"/>
                </a:solidFill>
                <a:latin typeface="Calibri" panose="020F0502020204030204"/>
              </a:endParaRPr>
            </a:p>
          </p:txBody>
        </p:sp>
        <p:sp>
          <p:nvSpPr>
            <p:cNvPr id="70" name="Rectangle 6"/>
            <p:cNvSpPr>
              <a:spLocks noChangeArrowheads="1"/>
            </p:cNvSpPr>
            <p:nvPr/>
          </p:nvSpPr>
          <p:spPr bwMode="auto">
            <a:xfrm>
              <a:off x="1" y="131"/>
              <a:ext cx="33" cy="17"/>
            </a:xfrm>
            <a:prstGeom prst="rect">
              <a:avLst/>
            </a:prstGeom>
            <a:grpFill/>
            <a:ln w="12700">
              <a:noFill/>
              <a:miter lim="800000"/>
              <a:headEnd/>
              <a:tailEnd/>
            </a:ln>
          </p:spPr>
          <p:txBody>
            <a:bodyPr vert="horz" wrap="square" lIns="87867" tIns="43934" rIns="87867" bIns="43934" numCol="1" anchor="t" anchorCtr="0" compatLnSpc="1">
              <a:prstTxWarp prst="textNoShape">
                <a:avLst/>
              </a:prstTxWarp>
            </a:bodyPr>
            <a:lstStyle/>
            <a:p>
              <a:pPr defTabSz="878559">
                <a:defRPr/>
              </a:pPr>
              <a:endParaRPr lang="en-US" sz="1729" kern="0">
                <a:solidFill>
                  <a:sysClr val="windowText" lastClr="000000"/>
                </a:solidFill>
                <a:latin typeface="Calibri" panose="020F0502020204030204"/>
              </a:endParaRPr>
            </a:p>
          </p:txBody>
        </p:sp>
        <p:sp>
          <p:nvSpPr>
            <p:cNvPr id="71" name="Rectangle 7"/>
            <p:cNvSpPr>
              <a:spLocks noChangeArrowheads="1"/>
            </p:cNvSpPr>
            <p:nvPr/>
          </p:nvSpPr>
          <p:spPr bwMode="auto">
            <a:xfrm>
              <a:off x="51" y="131"/>
              <a:ext cx="34" cy="17"/>
            </a:xfrm>
            <a:prstGeom prst="rect">
              <a:avLst/>
            </a:prstGeom>
            <a:grpFill/>
            <a:ln w="12700">
              <a:noFill/>
              <a:miter lim="800000"/>
              <a:headEnd/>
              <a:tailEnd/>
            </a:ln>
          </p:spPr>
          <p:txBody>
            <a:bodyPr vert="horz" wrap="square" lIns="87867" tIns="43934" rIns="87867" bIns="43934" numCol="1" anchor="t" anchorCtr="0" compatLnSpc="1">
              <a:prstTxWarp prst="textNoShape">
                <a:avLst/>
              </a:prstTxWarp>
            </a:bodyPr>
            <a:lstStyle/>
            <a:p>
              <a:pPr defTabSz="878559">
                <a:defRPr/>
              </a:pPr>
              <a:endParaRPr lang="en-US" sz="1729" kern="0">
                <a:solidFill>
                  <a:sysClr val="windowText" lastClr="000000"/>
                </a:solidFill>
                <a:latin typeface="Calibri" panose="020F0502020204030204"/>
              </a:endParaRPr>
            </a:p>
          </p:txBody>
        </p:sp>
        <p:sp>
          <p:nvSpPr>
            <p:cNvPr id="72" name="Freeform 8"/>
            <p:cNvSpPr>
              <a:spLocks/>
            </p:cNvSpPr>
            <p:nvPr/>
          </p:nvSpPr>
          <p:spPr bwMode="auto">
            <a:xfrm>
              <a:off x="102" y="13"/>
              <a:ext cx="168" cy="135"/>
            </a:xfrm>
            <a:custGeom>
              <a:avLst/>
              <a:gdLst>
                <a:gd name="T0" fmla="*/ 109 w 168"/>
                <a:gd name="T1" fmla="*/ 0 h 135"/>
                <a:gd name="T2" fmla="*/ 109 w 168"/>
                <a:gd name="T3" fmla="*/ 17 h 135"/>
                <a:gd name="T4" fmla="*/ 139 w 168"/>
                <a:gd name="T5" fmla="*/ 17 h 135"/>
                <a:gd name="T6" fmla="*/ 38 w 168"/>
                <a:gd name="T7" fmla="*/ 118 h 135"/>
                <a:gd name="T8" fmla="*/ 0 w 168"/>
                <a:gd name="T9" fmla="*/ 118 h 135"/>
                <a:gd name="T10" fmla="*/ 0 w 168"/>
                <a:gd name="T11" fmla="*/ 135 h 135"/>
                <a:gd name="T12" fmla="*/ 46 w 168"/>
                <a:gd name="T13" fmla="*/ 135 h 135"/>
                <a:gd name="T14" fmla="*/ 151 w 168"/>
                <a:gd name="T15" fmla="*/ 29 h 135"/>
                <a:gd name="T16" fmla="*/ 151 w 168"/>
                <a:gd name="T17" fmla="*/ 59 h 135"/>
                <a:gd name="T18" fmla="*/ 168 w 168"/>
                <a:gd name="T19" fmla="*/ 59 h 135"/>
                <a:gd name="T20" fmla="*/ 168 w 168"/>
                <a:gd name="T21" fmla="*/ 0 h 135"/>
                <a:gd name="T22" fmla="*/ 109 w 168"/>
                <a:gd name="T23" fmla="*/ 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8" h="135">
                  <a:moveTo>
                    <a:pt x="109" y="0"/>
                  </a:moveTo>
                  <a:lnTo>
                    <a:pt x="109" y="17"/>
                  </a:lnTo>
                  <a:lnTo>
                    <a:pt x="139" y="17"/>
                  </a:lnTo>
                  <a:lnTo>
                    <a:pt x="38" y="118"/>
                  </a:lnTo>
                  <a:lnTo>
                    <a:pt x="0" y="118"/>
                  </a:lnTo>
                  <a:lnTo>
                    <a:pt x="0" y="135"/>
                  </a:lnTo>
                  <a:lnTo>
                    <a:pt x="46" y="135"/>
                  </a:lnTo>
                  <a:lnTo>
                    <a:pt x="151" y="29"/>
                  </a:lnTo>
                  <a:lnTo>
                    <a:pt x="151" y="59"/>
                  </a:lnTo>
                  <a:lnTo>
                    <a:pt x="168" y="59"/>
                  </a:lnTo>
                  <a:lnTo>
                    <a:pt x="168" y="0"/>
                  </a:lnTo>
                  <a:lnTo>
                    <a:pt x="109" y="0"/>
                  </a:lnTo>
                  <a:close/>
                </a:path>
              </a:pathLst>
            </a:custGeom>
            <a:grpFill/>
            <a:ln w="12700">
              <a:noFill/>
              <a:round/>
              <a:headEnd/>
              <a:tailEnd/>
            </a:ln>
          </p:spPr>
          <p:txBody>
            <a:bodyPr vert="horz" wrap="square" lIns="87867" tIns="43934" rIns="87867" bIns="43934" numCol="1" anchor="t" anchorCtr="0" compatLnSpc="1">
              <a:prstTxWarp prst="textNoShape">
                <a:avLst/>
              </a:prstTxWarp>
            </a:bodyPr>
            <a:lstStyle/>
            <a:p>
              <a:pPr defTabSz="878559">
                <a:defRPr/>
              </a:pPr>
              <a:endParaRPr lang="en-US" sz="1729" kern="0">
                <a:solidFill>
                  <a:sysClr val="windowText" lastClr="000000"/>
                </a:solidFill>
                <a:latin typeface="Calibri" panose="020F0502020204030204"/>
              </a:endParaRPr>
            </a:p>
          </p:txBody>
        </p:sp>
        <p:sp>
          <p:nvSpPr>
            <p:cNvPr id="73" name="Freeform 9"/>
            <p:cNvSpPr>
              <a:spLocks noEditPoints="1"/>
            </p:cNvSpPr>
            <p:nvPr/>
          </p:nvSpPr>
          <p:spPr bwMode="auto">
            <a:xfrm>
              <a:off x="32" y="2"/>
              <a:ext cx="72" cy="100"/>
            </a:xfrm>
            <a:custGeom>
              <a:avLst/>
              <a:gdLst>
                <a:gd name="T0" fmla="*/ 22 w 34"/>
                <a:gd name="T1" fmla="*/ 19 h 47"/>
                <a:gd name="T2" fmla="*/ 21 w 34"/>
                <a:gd name="T3" fmla="*/ 19 h 47"/>
                <a:gd name="T4" fmla="*/ 21 w 34"/>
                <a:gd name="T5" fmla="*/ 12 h 47"/>
                <a:gd name="T6" fmla="*/ 30 w 34"/>
                <a:gd name="T7" fmla="*/ 12 h 47"/>
                <a:gd name="T8" fmla="*/ 30 w 34"/>
                <a:gd name="T9" fmla="*/ 4 h 47"/>
                <a:gd name="T10" fmla="*/ 21 w 34"/>
                <a:gd name="T11" fmla="*/ 4 h 47"/>
                <a:gd name="T12" fmla="*/ 21 w 34"/>
                <a:gd name="T13" fmla="*/ 0 h 47"/>
                <a:gd name="T14" fmla="*/ 13 w 34"/>
                <a:gd name="T15" fmla="*/ 0 h 47"/>
                <a:gd name="T16" fmla="*/ 13 w 34"/>
                <a:gd name="T17" fmla="*/ 4 h 47"/>
                <a:gd name="T18" fmla="*/ 12 w 34"/>
                <a:gd name="T19" fmla="*/ 4 h 47"/>
                <a:gd name="T20" fmla="*/ 0 w 34"/>
                <a:gd name="T21" fmla="*/ 16 h 47"/>
                <a:gd name="T22" fmla="*/ 12 w 34"/>
                <a:gd name="T23" fmla="*/ 27 h 47"/>
                <a:gd name="T24" fmla="*/ 13 w 34"/>
                <a:gd name="T25" fmla="*/ 27 h 47"/>
                <a:gd name="T26" fmla="*/ 13 w 34"/>
                <a:gd name="T27" fmla="*/ 34 h 47"/>
                <a:gd name="T28" fmla="*/ 4 w 34"/>
                <a:gd name="T29" fmla="*/ 34 h 47"/>
                <a:gd name="T30" fmla="*/ 4 w 34"/>
                <a:gd name="T31" fmla="*/ 42 h 47"/>
                <a:gd name="T32" fmla="*/ 13 w 34"/>
                <a:gd name="T33" fmla="*/ 42 h 47"/>
                <a:gd name="T34" fmla="*/ 13 w 34"/>
                <a:gd name="T35" fmla="*/ 47 h 47"/>
                <a:gd name="T36" fmla="*/ 21 w 34"/>
                <a:gd name="T37" fmla="*/ 47 h 47"/>
                <a:gd name="T38" fmla="*/ 21 w 34"/>
                <a:gd name="T39" fmla="*/ 42 h 47"/>
                <a:gd name="T40" fmla="*/ 22 w 34"/>
                <a:gd name="T41" fmla="*/ 42 h 47"/>
                <a:gd name="T42" fmla="*/ 34 w 34"/>
                <a:gd name="T43" fmla="*/ 31 h 47"/>
                <a:gd name="T44" fmla="*/ 22 w 34"/>
                <a:gd name="T45" fmla="*/ 19 h 47"/>
                <a:gd name="T46" fmla="*/ 12 w 34"/>
                <a:gd name="T47" fmla="*/ 19 h 47"/>
                <a:gd name="T48" fmla="*/ 8 w 34"/>
                <a:gd name="T49" fmla="*/ 16 h 47"/>
                <a:gd name="T50" fmla="*/ 12 w 34"/>
                <a:gd name="T51" fmla="*/ 12 h 47"/>
                <a:gd name="T52" fmla="*/ 13 w 34"/>
                <a:gd name="T53" fmla="*/ 12 h 47"/>
                <a:gd name="T54" fmla="*/ 13 w 34"/>
                <a:gd name="T55" fmla="*/ 19 h 47"/>
                <a:gd name="T56" fmla="*/ 12 w 34"/>
                <a:gd name="T57" fmla="*/ 19 h 47"/>
                <a:gd name="T58" fmla="*/ 22 w 34"/>
                <a:gd name="T59" fmla="*/ 34 h 47"/>
                <a:gd name="T60" fmla="*/ 21 w 34"/>
                <a:gd name="T61" fmla="*/ 34 h 47"/>
                <a:gd name="T62" fmla="*/ 21 w 34"/>
                <a:gd name="T63" fmla="*/ 27 h 47"/>
                <a:gd name="T64" fmla="*/ 22 w 34"/>
                <a:gd name="T65" fmla="*/ 27 h 47"/>
                <a:gd name="T66" fmla="*/ 26 w 34"/>
                <a:gd name="T67" fmla="*/ 31 h 47"/>
                <a:gd name="T68" fmla="*/ 22 w 34"/>
                <a:gd name="T69"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4" h="47">
                  <a:moveTo>
                    <a:pt x="22" y="19"/>
                  </a:moveTo>
                  <a:cubicBezTo>
                    <a:pt x="21" y="19"/>
                    <a:pt x="21" y="19"/>
                    <a:pt x="21" y="19"/>
                  </a:cubicBezTo>
                  <a:cubicBezTo>
                    <a:pt x="21" y="12"/>
                    <a:pt x="21" y="12"/>
                    <a:pt x="21" y="12"/>
                  </a:cubicBezTo>
                  <a:cubicBezTo>
                    <a:pt x="30" y="12"/>
                    <a:pt x="30" y="12"/>
                    <a:pt x="30" y="12"/>
                  </a:cubicBezTo>
                  <a:cubicBezTo>
                    <a:pt x="30" y="4"/>
                    <a:pt x="30" y="4"/>
                    <a:pt x="30" y="4"/>
                  </a:cubicBezTo>
                  <a:cubicBezTo>
                    <a:pt x="21" y="4"/>
                    <a:pt x="21" y="4"/>
                    <a:pt x="21" y="4"/>
                  </a:cubicBezTo>
                  <a:cubicBezTo>
                    <a:pt x="21" y="0"/>
                    <a:pt x="21" y="0"/>
                    <a:pt x="21" y="0"/>
                  </a:cubicBezTo>
                  <a:cubicBezTo>
                    <a:pt x="13" y="0"/>
                    <a:pt x="13" y="0"/>
                    <a:pt x="13" y="0"/>
                  </a:cubicBezTo>
                  <a:cubicBezTo>
                    <a:pt x="13" y="4"/>
                    <a:pt x="13" y="4"/>
                    <a:pt x="13" y="4"/>
                  </a:cubicBezTo>
                  <a:cubicBezTo>
                    <a:pt x="12" y="4"/>
                    <a:pt x="12" y="4"/>
                    <a:pt x="12" y="4"/>
                  </a:cubicBezTo>
                  <a:cubicBezTo>
                    <a:pt x="5" y="4"/>
                    <a:pt x="0" y="10"/>
                    <a:pt x="0" y="16"/>
                  </a:cubicBezTo>
                  <a:cubicBezTo>
                    <a:pt x="0" y="22"/>
                    <a:pt x="5" y="27"/>
                    <a:pt x="12" y="27"/>
                  </a:cubicBezTo>
                  <a:cubicBezTo>
                    <a:pt x="13" y="27"/>
                    <a:pt x="13" y="27"/>
                    <a:pt x="13" y="27"/>
                  </a:cubicBezTo>
                  <a:cubicBezTo>
                    <a:pt x="13" y="34"/>
                    <a:pt x="13" y="34"/>
                    <a:pt x="13" y="34"/>
                  </a:cubicBezTo>
                  <a:cubicBezTo>
                    <a:pt x="4" y="34"/>
                    <a:pt x="4" y="34"/>
                    <a:pt x="4" y="34"/>
                  </a:cubicBezTo>
                  <a:cubicBezTo>
                    <a:pt x="4" y="42"/>
                    <a:pt x="4" y="42"/>
                    <a:pt x="4" y="42"/>
                  </a:cubicBezTo>
                  <a:cubicBezTo>
                    <a:pt x="13" y="42"/>
                    <a:pt x="13" y="42"/>
                    <a:pt x="13" y="42"/>
                  </a:cubicBezTo>
                  <a:cubicBezTo>
                    <a:pt x="13" y="47"/>
                    <a:pt x="13" y="47"/>
                    <a:pt x="13" y="47"/>
                  </a:cubicBezTo>
                  <a:cubicBezTo>
                    <a:pt x="21" y="47"/>
                    <a:pt x="21" y="47"/>
                    <a:pt x="21" y="47"/>
                  </a:cubicBezTo>
                  <a:cubicBezTo>
                    <a:pt x="21" y="42"/>
                    <a:pt x="21" y="42"/>
                    <a:pt x="21" y="42"/>
                  </a:cubicBezTo>
                  <a:cubicBezTo>
                    <a:pt x="22" y="42"/>
                    <a:pt x="22" y="42"/>
                    <a:pt x="22" y="42"/>
                  </a:cubicBezTo>
                  <a:cubicBezTo>
                    <a:pt x="29" y="42"/>
                    <a:pt x="34" y="37"/>
                    <a:pt x="34" y="31"/>
                  </a:cubicBezTo>
                  <a:cubicBezTo>
                    <a:pt x="34" y="24"/>
                    <a:pt x="29" y="19"/>
                    <a:pt x="22" y="19"/>
                  </a:cubicBezTo>
                  <a:close/>
                  <a:moveTo>
                    <a:pt x="12" y="19"/>
                  </a:moveTo>
                  <a:cubicBezTo>
                    <a:pt x="10" y="19"/>
                    <a:pt x="8" y="18"/>
                    <a:pt x="8" y="16"/>
                  </a:cubicBezTo>
                  <a:cubicBezTo>
                    <a:pt x="8" y="14"/>
                    <a:pt x="10" y="12"/>
                    <a:pt x="12" y="12"/>
                  </a:cubicBezTo>
                  <a:cubicBezTo>
                    <a:pt x="13" y="12"/>
                    <a:pt x="13" y="12"/>
                    <a:pt x="13" y="12"/>
                  </a:cubicBezTo>
                  <a:cubicBezTo>
                    <a:pt x="13" y="19"/>
                    <a:pt x="13" y="19"/>
                    <a:pt x="13" y="19"/>
                  </a:cubicBezTo>
                  <a:lnTo>
                    <a:pt x="12" y="19"/>
                  </a:lnTo>
                  <a:close/>
                  <a:moveTo>
                    <a:pt x="22" y="34"/>
                  </a:moveTo>
                  <a:cubicBezTo>
                    <a:pt x="21" y="34"/>
                    <a:pt x="21" y="34"/>
                    <a:pt x="21" y="34"/>
                  </a:cubicBezTo>
                  <a:cubicBezTo>
                    <a:pt x="21" y="27"/>
                    <a:pt x="21" y="27"/>
                    <a:pt x="21" y="27"/>
                  </a:cubicBezTo>
                  <a:cubicBezTo>
                    <a:pt x="22" y="27"/>
                    <a:pt x="22" y="27"/>
                    <a:pt x="22" y="27"/>
                  </a:cubicBezTo>
                  <a:cubicBezTo>
                    <a:pt x="24" y="27"/>
                    <a:pt x="26" y="29"/>
                    <a:pt x="26" y="31"/>
                  </a:cubicBezTo>
                  <a:cubicBezTo>
                    <a:pt x="26" y="33"/>
                    <a:pt x="24" y="34"/>
                    <a:pt x="22" y="34"/>
                  </a:cubicBezTo>
                  <a:close/>
                </a:path>
              </a:pathLst>
            </a:custGeom>
            <a:grpFill/>
            <a:ln w="12700">
              <a:noFill/>
              <a:round/>
              <a:headEnd/>
              <a:tailEnd/>
            </a:ln>
          </p:spPr>
          <p:txBody>
            <a:bodyPr vert="horz" wrap="square" lIns="87867" tIns="43934" rIns="87867" bIns="43934" numCol="1" anchor="t" anchorCtr="0" compatLnSpc="1">
              <a:prstTxWarp prst="textNoShape">
                <a:avLst/>
              </a:prstTxWarp>
            </a:bodyPr>
            <a:lstStyle/>
            <a:p>
              <a:pPr defTabSz="878559">
                <a:defRPr/>
              </a:pPr>
              <a:endParaRPr lang="en-US" sz="1729" kern="0">
                <a:solidFill>
                  <a:sysClr val="windowText" lastClr="000000"/>
                </a:solidFill>
                <a:latin typeface="Calibri" panose="020F0502020204030204"/>
              </a:endParaRPr>
            </a:p>
          </p:txBody>
        </p:sp>
      </p:grpSp>
      <p:sp>
        <p:nvSpPr>
          <p:cNvPr id="79" name="Oval 78"/>
          <p:cNvSpPr/>
          <p:nvPr/>
        </p:nvSpPr>
        <p:spPr bwMode="auto">
          <a:xfrm>
            <a:off x="6395881" y="3149199"/>
            <a:ext cx="1542250" cy="1542250"/>
          </a:xfrm>
          <a:prstGeom prst="ellipse">
            <a:avLst/>
          </a:prstGeom>
          <a:solidFill>
            <a:srgbClr val="BAD80A"/>
          </a:solidFill>
          <a:ln w="38100" cap="flat" cmpd="sng" algn="ctr">
            <a:noFill/>
            <a:prstDash val="solid"/>
            <a:miter lim="800000"/>
            <a:headEnd type="none" w="med" len="med"/>
            <a:tailEnd type="none" w="med" len="med"/>
          </a:ln>
          <a:effectLst/>
        </p:spPr>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defRPr/>
            </a:pPr>
            <a:endParaRPr lang="en-US" sz="2307" kern="0"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85" name="Oval 84"/>
          <p:cNvSpPr/>
          <p:nvPr/>
        </p:nvSpPr>
        <p:spPr bwMode="auto">
          <a:xfrm>
            <a:off x="9265800" y="3149199"/>
            <a:ext cx="1542250" cy="1542250"/>
          </a:xfrm>
          <a:prstGeom prst="ellipse">
            <a:avLst/>
          </a:prstGeom>
          <a:solidFill>
            <a:srgbClr val="BAD80A"/>
          </a:solidFill>
          <a:ln w="38100" cap="flat" cmpd="sng" algn="ctr">
            <a:noFill/>
            <a:prstDash val="solid"/>
            <a:miter lim="800000"/>
            <a:headEnd type="none" w="med" len="med"/>
            <a:tailEnd type="none" w="med" len="med"/>
          </a:ln>
          <a:effectLst/>
        </p:spPr>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defRPr/>
            </a:pPr>
            <a:endParaRPr lang="en-US" sz="2307" kern="0"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86" name="1_Text"/>
          <p:cNvSpPr/>
          <p:nvPr/>
        </p:nvSpPr>
        <p:spPr>
          <a:xfrm>
            <a:off x="6257989" y="4860868"/>
            <a:ext cx="1818037" cy="998083"/>
          </a:xfrm>
          <a:prstGeom prst="rect">
            <a:avLst/>
          </a:prstGeom>
          <a:noFill/>
          <a:ln w="25400" cap="flat" cmpd="sng" algn="ctr">
            <a:noFill/>
            <a:prstDash val="solid"/>
          </a:ln>
          <a:effectLst/>
        </p:spPr>
        <p:txBody>
          <a:bodyPr rot="0" spcFirstLastPara="0" vertOverflow="overflow" horzOverflow="overflow" vert="horz" wrap="square" lIns="43934" tIns="43934" rIns="43934" bIns="43934" numCol="1" spcCol="0" rtlCol="0" fromWordArt="0" anchor="t" anchorCtr="0" forceAA="0" compatLnSpc="1">
            <a:prstTxWarp prst="textNoShape">
              <a:avLst/>
            </a:prstTxWarp>
            <a:noAutofit/>
          </a:bodyPr>
          <a:lstStyle/>
          <a:p>
            <a:pPr algn="ctr" defTabSz="878359">
              <a:spcBef>
                <a:spcPts val="754"/>
              </a:spcBef>
              <a:defRPr/>
            </a:pPr>
            <a:r>
              <a:rPr lang="en-US" sz="2307" b="1" kern="0">
                <a:solidFill>
                  <a:sysClr val="windowText" lastClr="000000"/>
                </a:solidFill>
                <a:latin typeface="+mj-lt"/>
                <a:ea typeface="MS PGothic" panose="020B0600070205080204" pitchFamily="34" charset="-128"/>
                <a:cs typeface="Segoe UI Semibold" panose="020B0702040204020203" pitchFamily="34" charset="0"/>
              </a:rPr>
              <a:t>80%</a:t>
            </a:r>
            <a:r>
              <a:rPr lang="en-US" sz="2307" kern="0">
                <a:solidFill>
                  <a:sysClr val="windowText" lastClr="000000"/>
                </a:solidFill>
                <a:latin typeface="+mj-lt"/>
                <a:ea typeface="MS PGothic" panose="020B0600070205080204" pitchFamily="34" charset="-128"/>
                <a:cs typeface="Segoe UI Semibold" panose="020B0702040204020203" pitchFamily="34" charset="0"/>
              </a:rPr>
              <a:t>             IT Time  Saved</a:t>
            </a:r>
          </a:p>
        </p:txBody>
      </p:sp>
      <p:sp>
        <p:nvSpPr>
          <p:cNvPr id="87" name="1_Text"/>
          <p:cNvSpPr/>
          <p:nvPr/>
        </p:nvSpPr>
        <p:spPr>
          <a:xfrm>
            <a:off x="8230801" y="4860868"/>
            <a:ext cx="3612250" cy="998083"/>
          </a:xfrm>
          <a:prstGeom prst="rect">
            <a:avLst/>
          </a:prstGeom>
          <a:noFill/>
          <a:ln w="25400" cap="flat" cmpd="sng" algn="ctr">
            <a:noFill/>
            <a:prstDash val="solid"/>
          </a:ln>
          <a:effectLst/>
        </p:spPr>
        <p:txBody>
          <a:bodyPr rot="0" spcFirstLastPara="0" vertOverflow="overflow" horzOverflow="overflow" vert="horz" wrap="square" lIns="43934" tIns="43934" rIns="43934" bIns="43934" numCol="1" spcCol="0" rtlCol="0" fromWordArt="0" anchor="t" anchorCtr="0" forceAA="0" compatLnSpc="1">
            <a:prstTxWarp prst="textNoShape">
              <a:avLst/>
            </a:prstTxWarp>
            <a:noAutofit/>
          </a:bodyPr>
          <a:lstStyle/>
          <a:p>
            <a:pPr algn="ctr" defTabSz="878359">
              <a:spcBef>
                <a:spcPts val="754"/>
              </a:spcBef>
              <a:defRPr/>
            </a:pPr>
            <a:r>
              <a:rPr lang="en-US" sz="2304" b="1" kern="0">
                <a:solidFill>
                  <a:sysClr val="windowText" lastClr="000000"/>
                </a:solidFill>
                <a:latin typeface="+mj-lt"/>
                <a:ea typeface="MS PGothic" panose="020B0600070205080204" pitchFamily="34" charset="-128"/>
                <a:cs typeface="Segoe UI Semibold" panose="020B0702040204020203" pitchFamily="34" charset="0"/>
              </a:rPr>
              <a:t>50%</a:t>
            </a:r>
            <a:r>
              <a:rPr lang="en-US" sz="2304" kern="0">
                <a:solidFill>
                  <a:sysClr val="windowText" lastClr="000000"/>
                </a:solidFill>
                <a:latin typeface="+mj-lt"/>
                <a:ea typeface="MS PGothic" panose="020B0600070205080204" pitchFamily="34" charset="-128"/>
                <a:cs typeface="Segoe UI Semibold" panose="020B0702040204020203" pitchFamily="34" charset="0"/>
              </a:rPr>
              <a:t>                             Faster Service Deployment Time to Market</a:t>
            </a:r>
          </a:p>
        </p:txBody>
      </p:sp>
      <p:sp>
        <p:nvSpPr>
          <p:cNvPr id="88" name="Freeform 156"/>
          <p:cNvSpPr>
            <a:spLocks noEditPoints="1"/>
          </p:cNvSpPr>
          <p:nvPr/>
        </p:nvSpPr>
        <p:spPr bwMode="black">
          <a:xfrm rot="17100000">
            <a:off x="9736056" y="3629379"/>
            <a:ext cx="601739" cy="581888"/>
          </a:xfrm>
          <a:custGeom>
            <a:avLst/>
            <a:gdLst>
              <a:gd name="T0" fmla="*/ 1291 w 1453"/>
              <a:gd name="T1" fmla="*/ 807 h 1407"/>
              <a:gd name="T2" fmla="*/ 867 w 1453"/>
              <a:gd name="T3" fmla="*/ 807 h 1407"/>
              <a:gd name="T4" fmla="*/ 1033 w 1453"/>
              <a:gd name="T5" fmla="*/ 1198 h 1407"/>
              <a:gd name="T6" fmla="*/ 1291 w 1453"/>
              <a:gd name="T7" fmla="*/ 807 h 1407"/>
              <a:gd name="T8" fmla="*/ 704 w 1453"/>
              <a:gd name="T9" fmla="*/ 0 h 1407"/>
              <a:gd name="T10" fmla="*/ 1405 w 1453"/>
              <a:gd name="T11" fmla="*/ 651 h 1407"/>
              <a:gd name="T12" fmla="*/ 1453 w 1453"/>
              <a:gd name="T13" fmla="*/ 651 h 1407"/>
              <a:gd name="T14" fmla="*/ 1453 w 1453"/>
              <a:gd name="T15" fmla="*/ 729 h 1407"/>
              <a:gd name="T16" fmla="*/ 953 w 1453"/>
              <a:gd name="T17" fmla="*/ 1407 h 1407"/>
              <a:gd name="T18" fmla="*/ 935 w 1453"/>
              <a:gd name="T19" fmla="*/ 1366 h 1407"/>
              <a:gd name="T20" fmla="*/ 704 w 1453"/>
              <a:gd name="T21" fmla="*/ 1407 h 1407"/>
              <a:gd name="T22" fmla="*/ 0 w 1453"/>
              <a:gd name="T23" fmla="*/ 703 h 1407"/>
              <a:gd name="T24" fmla="*/ 704 w 1453"/>
              <a:gd name="T25" fmla="*/ 0 h 1407"/>
              <a:gd name="T26" fmla="*/ 1249 w 1453"/>
              <a:gd name="T27" fmla="*/ 651 h 1407"/>
              <a:gd name="T28" fmla="*/ 704 w 1453"/>
              <a:gd name="T29" fmla="*/ 156 h 1407"/>
              <a:gd name="T30" fmla="*/ 156 w 1453"/>
              <a:gd name="T31" fmla="*/ 703 h 1407"/>
              <a:gd name="T32" fmla="*/ 704 w 1453"/>
              <a:gd name="T33" fmla="*/ 1251 h 1407"/>
              <a:gd name="T34" fmla="*/ 875 w 1453"/>
              <a:gd name="T35" fmla="*/ 1224 h 1407"/>
              <a:gd name="T36" fmla="*/ 631 w 1453"/>
              <a:gd name="T37" fmla="*/ 651 h 1407"/>
              <a:gd name="T38" fmla="*/ 1249 w 1453"/>
              <a:gd name="T39" fmla="*/ 651 h 1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53" h="1407">
                <a:moveTo>
                  <a:pt x="1291" y="807"/>
                </a:moveTo>
                <a:cubicBezTo>
                  <a:pt x="867" y="807"/>
                  <a:pt x="867" y="807"/>
                  <a:pt x="867" y="807"/>
                </a:cubicBezTo>
                <a:cubicBezTo>
                  <a:pt x="1033" y="1198"/>
                  <a:pt x="1033" y="1198"/>
                  <a:pt x="1033" y="1198"/>
                </a:cubicBezTo>
                <a:cubicBezTo>
                  <a:pt x="1170" y="1114"/>
                  <a:pt x="1268" y="973"/>
                  <a:pt x="1291" y="807"/>
                </a:cubicBezTo>
                <a:close/>
                <a:moveTo>
                  <a:pt x="704" y="0"/>
                </a:moveTo>
                <a:cubicBezTo>
                  <a:pt x="1075" y="0"/>
                  <a:pt x="1379" y="287"/>
                  <a:pt x="1405" y="651"/>
                </a:cubicBezTo>
                <a:cubicBezTo>
                  <a:pt x="1453" y="651"/>
                  <a:pt x="1453" y="651"/>
                  <a:pt x="1453" y="651"/>
                </a:cubicBezTo>
                <a:cubicBezTo>
                  <a:pt x="1453" y="729"/>
                  <a:pt x="1453" y="729"/>
                  <a:pt x="1453" y="729"/>
                </a:cubicBezTo>
                <a:cubicBezTo>
                  <a:pt x="1453" y="1070"/>
                  <a:pt x="1245" y="1283"/>
                  <a:pt x="953" y="1407"/>
                </a:cubicBezTo>
                <a:cubicBezTo>
                  <a:pt x="935" y="1366"/>
                  <a:pt x="935" y="1366"/>
                  <a:pt x="935" y="1366"/>
                </a:cubicBezTo>
                <a:cubicBezTo>
                  <a:pt x="864" y="1392"/>
                  <a:pt x="792" y="1407"/>
                  <a:pt x="704" y="1407"/>
                </a:cubicBezTo>
                <a:cubicBezTo>
                  <a:pt x="315" y="1407"/>
                  <a:pt x="0" y="1092"/>
                  <a:pt x="0" y="703"/>
                </a:cubicBezTo>
                <a:cubicBezTo>
                  <a:pt x="0" y="315"/>
                  <a:pt x="315" y="0"/>
                  <a:pt x="704" y="0"/>
                </a:cubicBezTo>
                <a:close/>
                <a:moveTo>
                  <a:pt x="1249" y="651"/>
                </a:moveTo>
                <a:cubicBezTo>
                  <a:pt x="1223" y="373"/>
                  <a:pt x="989" y="156"/>
                  <a:pt x="704" y="156"/>
                </a:cubicBezTo>
                <a:cubicBezTo>
                  <a:pt x="401" y="156"/>
                  <a:pt x="156" y="401"/>
                  <a:pt x="156" y="703"/>
                </a:cubicBezTo>
                <a:cubicBezTo>
                  <a:pt x="156" y="1006"/>
                  <a:pt x="401" y="1251"/>
                  <a:pt x="704" y="1251"/>
                </a:cubicBezTo>
                <a:cubicBezTo>
                  <a:pt x="763" y="1251"/>
                  <a:pt x="821" y="1242"/>
                  <a:pt x="875" y="1224"/>
                </a:cubicBezTo>
                <a:cubicBezTo>
                  <a:pt x="631" y="651"/>
                  <a:pt x="631" y="651"/>
                  <a:pt x="631" y="651"/>
                </a:cubicBezTo>
                <a:cubicBezTo>
                  <a:pt x="1249" y="651"/>
                  <a:pt x="1249" y="651"/>
                  <a:pt x="1249" y="65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090" tIns="39545" rIns="79090" bIns="39545" numCol="1" anchor="t" anchorCtr="0" compatLnSpc="1">
            <a:prstTxWarp prst="textNoShape">
              <a:avLst/>
            </a:prstTxWarp>
          </a:bodyPr>
          <a:lstStyle/>
          <a:p>
            <a:pPr defTabSz="878559"/>
            <a:endParaRPr lang="en-US" sz="1537" kern="0">
              <a:solidFill>
                <a:sysClr val="windowText" lastClr="000000"/>
              </a:solidFill>
              <a:latin typeface="Calibri" panose="020F0502020204030204"/>
            </a:endParaRPr>
          </a:p>
        </p:txBody>
      </p:sp>
      <p:pic>
        <p:nvPicPr>
          <p:cNvPr id="89" name="Picture 39" descr="C:\Users\sakuu\Documents\Ballmer WPC\PNGS\Timer.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black">
          <a:xfrm>
            <a:off x="6901876" y="3407952"/>
            <a:ext cx="542004" cy="8163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1444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52"/>
                                        </p:tgtEl>
                                        <p:attrNameLst>
                                          <p:attrName>style.visibility</p:attrName>
                                        </p:attrNameLst>
                                      </p:cBhvr>
                                      <p:to>
                                        <p:strVal val="visible"/>
                                      </p:to>
                                    </p:set>
                                    <p:animEffect transition="in" filter="fade">
                                      <p:cBhvr>
                                        <p:cTn id="7" dur="500"/>
                                        <p:tgtEl>
                                          <p:spTgt spid="52"/>
                                        </p:tgtEl>
                                      </p:cBhvr>
                                    </p:animEffect>
                                  </p:childTnLst>
                                </p:cTn>
                              </p:par>
                              <p:par>
                                <p:cTn id="8" presetID="42" presetClass="path" presetSubtype="0" decel="100000" fill="hold" grpId="1" nodeType="withEffect">
                                  <p:stCondLst>
                                    <p:cond delay="500"/>
                                  </p:stCondLst>
                                  <p:childTnLst>
                                    <p:animMotion origin="layout" path="M -1.8892E-7 -2.98684E-6 L -1.8892E-7 -0.05447 " pathEditMode="relative" rAng="0" ptsTypes="AA">
                                      <p:cBhvr>
                                        <p:cTn id="9" dur="500" spd="-100000" fill="hold"/>
                                        <p:tgtEl>
                                          <p:spTgt spid="52"/>
                                        </p:tgtEl>
                                        <p:attrNameLst>
                                          <p:attrName>ppt_x</p:attrName>
                                          <p:attrName>ppt_y</p:attrName>
                                        </p:attrNameLst>
                                      </p:cBhvr>
                                      <p:rCtr x="0" y="-2724"/>
                                    </p:animMotion>
                                  </p:childTnLst>
                                </p:cTn>
                              </p:par>
                              <p:par>
                                <p:cTn id="10" presetID="10" presetClass="entr" presetSubtype="0" fill="hold" grpId="0" nodeType="withEffect">
                                  <p:stCondLst>
                                    <p:cond delay="500"/>
                                  </p:stCondLst>
                                  <p:childTnLst>
                                    <p:set>
                                      <p:cBhvr>
                                        <p:cTn id="11" dur="1" fill="hold">
                                          <p:stCondLst>
                                            <p:cond delay="0"/>
                                          </p:stCondLst>
                                        </p:cTn>
                                        <p:tgtEl>
                                          <p:spTgt spid="54"/>
                                        </p:tgtEl>
                                        <p:attrNameLst>
                                          <p:attrName>style.visibility</p:attrName>
                                        </p:attrNameLst>
                                      </p:cBhvr>
                                      <p:to>
                                        <p:strVal val="visible"/>
                                      </p:to>
                                    </p:set>
                                    <p:animEffect transition="in" filter="fade">
                                      <p:cBhvr>
                                        <p:cTn id="12" dur="500"/>
                                        <p:tgtEl>
                                          <p:spTgt spid="54"/>
                                        </p:tgtEl>
                                      </p:cBhvr>
                                    </p:animEffect>
                                  </p:childTnLst>
                                </p:cTn>
                              </p:par>
                              <p:par>
                                <p:cTn id="13" presetID="42" presetClass="path" presetSubtype="0" decel="100000" fill="hold" grpId="1" nodeType="withEffect">
                                  <p:stCondLst>
                                    <p:cond delay="500"/>
                                  </p:stCondLst>
                                  <p:childTnLst>
                                    <p:animMotion origin="layout" path="M 3.50013E-6 3.60872E-6 L 3.50013E-6 -0.05447 " pathEditMode="relative" rAng="0" ptsTypes="AA">
                                      <p:cBhvr>
                                        <p:cTn id="14" dur="500" spd="-100000" fill="hold"/>
                                        <p:tgtEl>
                                          <p:spTgt spid="54"/>
                                        </p:tgtEl>
                                        <p:attrNameLst>
                                          <p:attrName>ppt_x</p:attrName>
                                          <p:attrName>ppt_y</p:attrName>
                                        </p:attrNameLst>
                                      </p:cBhvr>
                                      <p:rCtr x="0" y="-2724"/>
                                    </p:animMotion>
                                  </p:childTnLst>
                                </p:cTn>
                              </p:par>
                              <p:par>
                                <p:cTn id="15" presetID="10" presetClass="entr" presetSubtype="0" fill="hold" grpId="0" nodeType="withEffect">
                                  <p:stCondLst>
                                    <p:cond delay="500"/>
                                  </p:stCondLst>
                                  <p:childTnLst>
                                    <p:set>
                                      <p:cBhvr>
                                        <p:cTn id="16" dur="1" fill="hold">
                                          <p:stCondLst>
                                            <p:cond delay="0"/>
                                          </p:stCondLst>
                                        </p:cTn>
                                        <p:tgtEl>
                                          <p:spTgt spid="86"/>
                                        </p:tgtEl>
                                        <p:attrNameLst>
                                          <p:attrName>style.visibility</p:attrName>
                                        </p:attrNameLst>
                                      </p:cBhvr>
                                      <p:to>
                                        <p:strVal val="visible"/>
                                      </p:to>
                                    </p:set>
                                    <p:animEffect transition="in" filter="fade">
                                      <p:cBhvr>
                                        <p:cTn id="17" dur="500"/>
                                        <p:tgtEl>
                                          <p:spTgt spid="86"/>
                                        </p:tgtEl>
                                      </p:cBhvr>
                                    </p:animEffect>
                                  </p:childTnLst>
                                </p:cTn>
                              </p:par>
                              <p:par>
                                <p:cTn id="18" presetID="42" presetClass="path" presetSubtype="0" decel="100000" fill="hold" grpId="1" nodeType="withEffect">
                                  <p:stCondLst>
                                    <p:cond delay="500"/>
                                  </p:stCondLst>
                                  <p:childTnLst>
                                    <p:animMotion origin="layout" path="M -1.8892E-7 -2.98684E-6 L -1.8892E-7 -0.05447 " pathEditMode="relative" rAng="0" ptsTypes="AA">
                                      <p:cBhvr>
                                        <p:cTn id="19" dur="500" spd="-100000" fill="hold"/>
                                        <p:tgtEl>
                                          <p:spTgt spid="86"/>
                                        </p:tgtEl>
                                        <p:attrNameLst>
                                          <p:attrName>ppt_x</p:attrName>
                                          <p:attrName>ppt_y</p:attrName>
                                        </p:attrNameLst>
                                      </p:cBhvr>
                                      <p:rCtr x="0" y="-2724"/>
                                    </p:animMotion>
                                  </p:childTnLst>
                                </p:cTn>
                              </p:par>
                              <p:par>
                                <p:cTn id="20" presetID="10" presetClass="entr" presetSubtype="0" fill="hold" grpId="0" nodeType="withEffect">
                                  <p:stCondLst>
                                    <p:cond delay="500"/>
                                  </p:stCondLst>
                                  <p:childTnLst>
                                    <p:set>
                                      <p:cBhvr>
                                        <p:cTn id="21" dur="1" fill="hold">
                                          <p:stCondLst>
                                            <p:cond delay="0"/>
                                          </p:stCondLst>
                                        </p:cTn>
                                        <p:tgtEl>
                                          <p:spTgt spid="87"/>
                                        </p:tgtEl>
                                        <p:attrNameLst>
                                          <p:attrName>style.visibility</p:attrName>
                                        </p:attrNameLst>
                                      </p:cBhvr>
                                      <p:to>
                                        <p:strVal val="visible"/>
                                      </p:to>
                                    </p:set>
                                    <p:animEffect transition="in" filter="fade">
                                      <p:cBhvr>
                                        <p:cTn id="22" dur="500"/>
                                        <p:tgtEl>
                                          <p:spTgt spid="87"/>
                                        </p:tgtEl>
                                      </p:cBhvr>
                                    </p:animEffect>
                                  </p:childTnLst>
                                </p:cTn>
                              </p:par>
                              <p:par>
                                <p:cTn id="23" presetID="42" presetClass="path" presetSubtype="0" decel="100000" fill="hold" grpId="1" nodeType="withEffect">
                                  <p:stCondLst>
                                    <p:cond delay="500"/>
                                  </p:stCondLst>
                                  <p:childTnLst>
                                    <p:animMotion origin="layout" path="M -1.8892E-7 -2.98684E-6 L -1.8892E-7 -0.05447 " pathEditMode="relative" rAng="0" ptsTypes="AA">
                                      <p:cBhvr>
                                        <p:cTn id="24" dur="500" spd="-100000" fill="hold"/>
                                        <p:tgtEl>
                                          <p:spTgt spid="87"/>
                                        </p:tgtEl>
                                        <p:attrNameLst>
                                          <p:attrName>ppt_x</p:attrName>
                                          <p:attrName>ppt_y</p:attrName>
                                        </p:attrNameLst>
                                      </p:cBhvr>
                                      <p:rCtr x="0" y="-272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52" grpId="1"/>
      <p:bldP spid="54" grpId="0"/>
      <p:bldP spid="54" grpId="1"/>
      <p:bldP spid="86" grpId="0"/>
      <p:bldP spid="86" grpId="1"/>
      <p:bldP spid="87" grpId="0"/>
      <p:bldP spid="87" grpI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p:cNvSpPr/>
          <p:nvPr/>
        </p:nvSpPr>
        <p:spPr bwMode="auto">
          <a:xfrm>
            <a:off x="270067" y="4196145"/>
            <a:ext cx="11654187" cy="2369899"/>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59" tIns="143407" rIns="179259" bIns="143407" numCol="1" rtlCol="0" anchor="t" anchorCtr="0" compatLnSpc="1">
            <a:prstTxWarp prst="textNoShape">
              <a:avLst/>
            </a:prstTxWarp>
          </a:bodyPr>
          <a:lstStyle/>
          <a:p>
            <a:pPr defTabSz="896214">
              <a:lnSpc>
                <a:spcPct val="90000"/>
              </a:lnSpc>
              <a:spcAft>
                <a:spcPts val="600"/>
              </a:spcAft>
            </a:pPr>
            <a:r>
              <a:rPr lang="en-US" sz="1961" kern="0">
                <a:gradFill>
                  <a:gsLst>
                    <a:gs pos="2917">
                      <a:schemeClr val="tx1"/>
                    </a:gs>
                    <a:gs pos="100000">
                      <a:schemeClr val="tx1"/>
                    </a:gs>
                  </a:gsLst>
                  <a:lin ang="5400000" scaled="0"/>
                </a:gradFill>
                <a:latin typeface="Segoe UI Semibold" panose="020B0702040204020203" pitchFamily="34" charset="0"/>
                <a:cs typeface="Segoe UI Semibold" panose="020B0702040204020203" pitchFamily="34" charset="0"/>
              </a:rPr>
              <a:t>Build on the OS (IaaS)</a:t>
            </a:r>
          </a:p>
        </p:txBody>
      </p:sp>
      <p:sp>
        <p:nvSpPr>
          <p:cNvPr id="15" name="Rectangle 14"/>
          <p:cNvSpPr/>
          <p:nvPr/>
        </p:nvSpPr>
        <p:spPr bwMode="auto">
          <a:xfrm>
            <a:off x="866" y="974"/>
            <a:ext cx="12190271" cy="4195171"/>
          </a:xfrm>
          <a:prstGeom prst="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pPr>
            <a:endParaRPr lang="en-US" sz="1961" kern="0">
              <a:gradFill>
                <a:gsLst>
                  <a:gs pos="0">
                    <a:srgbClr val="FFFFFF"/>
                  </a:gs>
                  <a:gs pos="100000">
                    <a:srgbClr val="FFFFFF"/>
                  </a:gs>
                </a:gsLst>
                <a:lin ang="5400000" scaled="0"/>
              </a:gradFill>
            </a:endParaRPr>
          </a:p>
        </p:txBody>
      </p:sp>
      <p:sp>
        <p:nvSpPr>
          <p:cNvPr id="6" name="Rectangle 5"/>
          <p:cNvSpPr/>
          <p:nvPr/>
        </p:nvSpPr>
        <p:spPr bwMode="auto">
          <a:xfrm>
            <a:off x="270067" y="1189813"/>
            <a:ext cx="11654187" cy="2968986"/>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59" tIns="143407" rIns="179259" bIns="143407" numCol="1" rtlCol="0" anchor="t" anchorCtr="0" compatLnSpc="1">
            <a:prstTxWarp prst="textNoShape">
              <a:avLst/>
            </a:prstTxWarp>
          </a:bodyPr>
          <a:lstStyle/>
          <a:p>
            <a:pPr defTabSz="896214">
              <a:lnSpc>
                <a:spcPct val="90000"/>
              </a:lnSpc>
              <a:spcAft>
                <a:spcPts val="600"/>
              </a:spcAft>
            </a:pPr>
            <a:r>
              <a:rPr lang="en-US" sz="1961" kern="0">
                <a:gradFill>
                  <a:gsLst>
                    <a:gs pos="2917">
                      <a:schemeClr val="tx1"/>
                    </a:gs>
                    <a:gs pos="100000">
                      <a:schemeClr val="tx1"/>
                    </a:gs>
                  </a:gsLst>
                  <a:lin ang="5400000" scaled="0"/>
                </a:gradFill>
                <a:latin typeface="Segoe UI Semibold" panose="020B0702040204020203" pitchFamily="34" charset="0"/>
                <a:cs typeface="Segoe UI Semibold" panose="020B0702040204020203" pitchFamily="34" charset="0"/>
              </a:rPr>
              <a:t>Build on a Developer Platform (PaaS)</a:t>
            </a:r>
          </a:p>
        </p:txBody>
      </p:sp>
      <p:sp>
        <p:nvSpPr>
          <p:cNvPr id="3" name="Rectangle 2"/>
          <p:cNvSpPr/>
          <p:nvPr/>
        </p:nvSpPr>
        <p:spPr bwMode="auto">
          <a:xfrm>
            <a:off x="9638696" y="1188867"/>
            <a:ext cx="2284306" cy="2968986"/>
          </a:xfrm>
          <a:prstGeom prst="rect">
            <a:avLst/>
          </a:prstGeom>
          <a:solidFill>
            <a:srgbClr val="0070C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pPr>
            <a:endParaRPr lang="en-US" sz="1961" kern="0">
              <a:gradFill>
                <a:gsLst>
                  <a:gs pos="0">
                    <a:srgbClr val="FFFFFF"/>
                  </a:gs>
                  <a:gs pos="100000">
                    <a:srgbClr val="FFFFFF"/>
                  </a:gs>
                </a:gsLst>
                <a:lin ang="5400000" scaled="0"/>
              </a:gradFill>
            </a:endParaRPr>
          </a:p>
        </p:txBody>
      </p:sp>
      <p:sp>
        <p:nvSpPr>
          <p:cNvPr id="12" name="Rectangle 11"/>
          <p:cNvSpPr/>
          <p:nvPr/>
        </p:nvSpPr>
        <p:spPr bwMode="auto">
          <a:xfrm>
            <a:off x="270068" y="3505787"/>
            <a:ext cx="11651869" cy="653012"/>
          </a:xfrm>
          <a:prstGeom prst="rect">
            <a:avLst/>
          </a:prstGeom>
          <a:solidFill>
            <a:schemeClr val="bg2">
              <a:lumMod val="50000"/>
              <a:alpha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pPr>
            <a:endParaRPr lang="en-US" sz="1961" kern="0">
              <a:gradFill>
                <a:gsLst>
                  <a:gs pos="0">
                    <a:srgbClr val="FFFFFF"/>
                  </a:gs>
                  <a:gs pos="100000">
                    <a:srgbClr val="FFFFFF"/>
                  </a:gs>
                </a:gsLst>
                <a:lin ang="5400000" scaled="0"/>
              </a:gradFill>
            </a:endParaRPr>
          </a:p>
        </p:txBody>
      </p:sp>
      <p:grpSp>
        <p:nvGrpSpPr>
          <p:cNvPr id="27" name="Group 26"/>
          <p:cNvGrpSpPr/>
          <p:nvPr/>
        </p:nvGrpSpPr>
        <p:grpSpPr>
          <a:xfrm>
            <a:off x="7844189" y="1793673"/>
            <a:ext cx="1211804" cy="1211804"/>
            <a:chOff x="9754182" y="1828906"/>
            <a:chExt cx="1236279" cy="1236279"/>
          </a:xfrm>
        </p:grpSpPr>
        <p:sp>
          <p:nvSpPr>
            <p:cNvPr id="49" name="Oval 48"/>
            <p:cNvSpPr/>
            <p:nvPr/>
          </p:nvSpPr>
          <p:spPr bwMode="auto">
            <a:xfrm>
              <a:off x="9754182" y="1828906"/>
              <a:ext cx="1236279" cy="1236279"/>
            </a:xfrm>
            <a:prstGeom prst="ellipse">
              <a:avLst/>
            </a:prstGeom>
            <a:solidFill>
              <a:srgbClr val="BAD80A"/>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pPr>
              <a:endParaRPr lang="en-US" sz="1961" kern="0">
                <a:gradFill>
                  <a:gsLst>
                    <a:gs pos="0">
                      <a:srgbClr val="FFFFFF"/>
                    </a:gs>
                    <a:gs pos="100000">
                      <a:srgbClr val="FFFFFF"/>
                    </a:gs>
                  </a:gsLst>
                  <a:lin ang="5400000" scaled="0"/>
                </a:gradFill>
              </a:endParaRPr>
            </a:p>
          </p:txBody>
        </p:sp>
        <p:pic>
          <p:nvPicPr>
            <p:cNvPr id="59" name="Picture 58"/>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9974409" y="2049133"/>
              <a:ext cx="795824" cy="795824"/>
            </a:xfrm>
            <a:prstGeom prst="rect">
              <a:avLst/>
            </a:prstGeom>
          </p:spPr>
        </p:pic>
      </p:grpSp>
      <p:grpSp>
        <p:nvGrpSpPr>
          <p:cNvPr id="21" name="Group 20"/>
          <p:cNvGrpSpPr/>
          <p:nvPr/>
        </p:nvGrpSpPr>
        <p:grpSpPr>
          <a:xfrm>
            <a:off x="819403" y="1793673"/>
            <a:ext cx="1211804" cy="1211804"/>
            <a:chOff x="1448382" y="1828906"/>
            <a:chExt cx="1236279" cy="1236279"/>
          </a:xfrm>
        </p:grpSpPr>
        <p:sp>
          <p:nvSpPr>
            <p:cNvPr id="5" name="Oval 4"/>
            <p:cNvSpPr/>
            <p:nvPr/>
          </p:nvSpPr>
          <p:spPr bwMode="auto">
            <a:xfrm>
              <a:off x="1448382" y="1828906"/>
              <a:ext cx="1236279" cy="1236279"/>
            </a:xfrm>
            <a:prstGeom prst="ellipse">
              <a:avLst/>
            </a:prstGeom>
            <a:solidFill>
              <a:schemeClr val="accent3"/>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pPr>
              <a:endParaRPr lang="en-US" sz="1961" kern="0">
                <a:gradFill>
                  <a:gsLst>
                    <a:gs pos="0">
                      <a:srgbClr val="FFFFFF"/>
                    </a:gs>
                    <a:gs pos="100000">
                      <a:srgbClr val="FFFFFF"/>
                    </a:gs>
                  </a:gsLst>
                  <a:lin ang="5400000" scaled="0"/>
                </a:gradFill>
              </a:endParaRPr>
            </a:p>
          </p:txBody>
        </p:sp>
        <p:pic>
          <p:nvPicPr>
            <p:cNvPr id="60" name="Picture 59"/>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1728297" y="2108820"/>
              <a:ext cx="676449" cy="676450"/>
            </a:xfrm>
            <a:prstGeom prst="rect">
              <a:avLst/>
            </a:prstGeom>
          </p:spPr>
        </p:pic>
      </p:grpSp>
      <p:grpSp>
        <p:nvGrpSpPr>
          <p:cNvPr id="24" name="Group 23"/>
          <p:cNvGrpSpPr/>
          <p:nvPr/>
        </p:nvGrpSpPr>
        <p:grpSpPr>
          <a:xfrm>
            <a:off x="5511994" y="1793673"/>
            <a:ext cx="1211804" cy="1211804"/>
            <a:chOff x="6985582" y="1828906"/>
            <a:chExt cx="1236279" cy="1236279"/>
          </a:xfrm>
        </p:grpSpPr>
        <p:sp>
          <p:nvSpPr>
            <p:cNvPr id="48" name="Oval 47"/>
            <p:cNvSpPr/>
            <p:nvPr/>
          </p:nvSpPr>
          <p:spPr bwMode="auto">
            <a:xfrm>
              <a:off x="6985582" y="1828906"/>
              <a:ext cx="1236279" cy="1236279"/>
            </a:xfrm>
            <a:prstGeom prst="ellipse">
              <a:avLst/>
            </a:prstGeom>
            <a:solidFill>
              <a:schemeClr val="accent3"/>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pPr>
              <a:endParaRPr lang="en-US" sz="1961" kern="0">
                <a:gradFill>
                  <a:gsLst>
                    <a:gs pos="0">
                      <a:srgbClr val="FFFFFF"/>
                    </a:gs>
                    <a:gs pos="100000">
                      <a:srgbClr val="FFFFFF"/>
                    </a:gs>
                  </a:gsLst>
                  <a:lin ang="5400000" scaled="0"/>
                </a:gradFill>
              </a:endParaRPr>
            </a:p>
          </p:txBody>
        </p:sp>
        <p:grpSp>
          <p:nvGrpSpPr>
            <p:cNvPr id="70" name="Group 4"/>
            <p:cNvGrpSpPr>
              <a:grpSpLocks noChangeAspect="1"/>
            </p:cNvGrpSpPr>
            <p:nvPr/>
          </p:nvGrpSpPr>
          <p:grpSpPr bwMode="auto">
            <a:xfrm>
              <a:off x="7208434" y="2113670"/>
              <a:ext cx="790575" cy="666750"/>
              <a:chOff x="3668" y="1993"/>
              <a:chExt cx="498" cy="420"/>
            </a:xfrm>
            <a:solidFill>
              <a:schemeClr val="tx1"/>
            </a:solidFill>
          </p:grpSpPr>
          <p:sp>
            <p:nvSpPr>
              <p:cNvPr id="71" name="Freeform 5"/>
              <p:cNvSpPr>
                <a:spLocks/>
              </p:cNvSpPr>
              <p:nvPr/>
            </p:nvSpPr>
            <p:spPr bwMode="auto">
              <a:xfrm>
                <a:off x="3810" y="1993"/>
                <a:ext cx="223" cy="420"/>
              </a:xfrm>
              <a:custGeom>
                <a:avLst/>
                <a:gdLst>
                  <a:gd name="T0" fmla="*/ 75 w 223"/>
                  <a:gd name="T1" fmla="*/ 0 h 420"/>
                  <a:gd name="T2" fmla="*/ 223 w 223"/>
                  <a:gd name="T3" fmla="*/ 0 h 420"/>
                  <a:gd name="T4" fmla="*/ 129 w 223"/>
                  <a:gd name="T5" fmla="*/ 141 h 420"/>
                  <a:gd name="T6" fmla="*/ 223 w 223"/>
                  <a:gd name="T7" fmla="*/ 141 h 420"/>
                  <a:gd name="T8" fmla="*/ 25 w 223"/>
                  <a:gd name="T9" fmla="*/ 420 h 420"/>
                  <a:gd name="T10" fmla="*/ 94 w 223"/>
                  <a:gd name="T11" fmla="*/ 209 h 420"/>
                  <a:gd name="T12" fmla="*/ 0 w 223"/>
                  <a:gd name="T13" fmla="*/ 209 h 420"/>
                  <a:gd name="T14" fmla="*/ 75 w 223"/>
                  <a:gd name="T15" fmla="*/ 0 h 4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3" h="420">
                    <a:moveTo>
                      <a:pt x="75" y="0"/>
                    </a:moveTo>
                    <a:lnTo>
                      <a:pt x="223" y="0"/>
                    </a:lnTo>
                    <a:lnTo>
                      <a:pt x="129" y="141"/>
                    </a:lnTo>
                    <a:lnTo>
                      <a:pt x="223" y="141"/>
                    </a:lnTo>
                    <a:lnTo>
                      <a:pt x="25" y="420"/>
                    </a:lnTo>
                    <a:lnTo>
                      <a:pt x="94" y="209"/>
                    </a:lnTo>
                    <a:lnTo>
                      <a:pt x="0" y="209"/>
                    </a:lnTo>
                    <a:lnTo>
                      <a:pt x="7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endParaRPr lang="en-US" sz="1765" kern="0">
                  <a:solidFill>
                    <a:sysClr val="windowText" lastClr="000000"/>
                  </a:solidFill>
                </a:endParaRPr>
              </a:p>
            </p:txBody>
          </p:sp>
          <p:sp>
            <p:nvSpPr>
              <p:cNvPr id="72" name="Freeform 6"/>
              <p:cNvSpPr>
                <a:spLocks/>
              </p:cNvSpPr>
              <p:nvPr/>
            </p:nvSpPr>
            <p:spPr bwMode="auto">
              <a:xfrm>
                <a:off x="3668" y="2057"/>
                <a:ext cx="152" cy="279"/>
              </a:xfrm>
              <a:custGeom>
                <a:avLst/>
                <a:gdLst>
                  <a:gd name="T0" fmla="*/ 15 w 79"/>
                  <a:gd name="T1" fmla="*/ 72 h 144"/>
                  <a:gd name="T2" fmla="*/ 77 w 79"/>
                  <a:gd name="T3" fmla="*/ 10 h 144"/>
                  <a:gd name="T4" fmla="*/ 77 w 79"/>
                  <a:gd name="T5" fmla="*/ 5 h 144"/>
                  <a:gd name="T6" fmla="*/ 74 w 79"/>
                  <a:gd name="T7" fmla="*/ 1 h 144"/>
                  <a:gd name="T8" fmla="*/ 69 w 79"/>
                  <a:gd name="T9" fmla="*/ 1 h 144"/>
                  <a:gd name="T10" fmla="*/ 1 w 79"/>
                  <a:gd name="T11" fmla="*/ 69 h 144"/>
                  <a:gd name="T12" fmla="*/ 0 w 79"/>
                  <a:gd name="T13" fmla="*/ 72 h 144"/>
                  <a:gd name="T14" fmla="*/ 1 w 79"/>
                  <a:gd name="T15" fmla="*/ 74 h 144"/>
                  <a:gd name="T16" fmla="*/ 69 w 79"/>
                  <a:gd name="T17" fmla="*/ 142 h 144"/>
                  <a:gd name="T18" fmla="*/ 74 w 79"/>
                  <a:gd name="T19" fmla="*/ 142 h 144"/>
                  <a:gd name="T20" fmla="*/ 77 w 79"/>
                  <a:gd name="T21" fmla="*/ 139 h 144"/>
                  <a:gd name="T22" fmla="*/ 77 w 79"/>
                  <a:gd name="T23" fmla="*/ 134 h 144"/>
                  <a:gd name="T24" fmla="*/ 15 w 79"/>
                  <a:gd name="T25" fmla="*/ 72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9" h="144">
                    <a:moveTo>
                      <a:pt x="15" y="72"/>
                    </a:moveTo>
                    <a:cubicBezTo>
                      <a:pt x="77" y="10"/>
                      <a:pt x="77" y="10"/>
                      <a:pt x="77" y="10"/>
                    </a:cubicBezTo>
                    <a:cubicBezTo>
                      <a:pt x="79" y="8"/>
                      <a:pt x="79" y="6"/>
                      <a:pt x="77" y="5"/>
                    </a:cubicBezTo>
                    <a:cubicBezTo>
                      <a:pt x="74" y="1"/>
                      <a:pt x="74" y="1"/>
                      <a:pt x="74" y="1"/>
                    </a:cubicBezTo>
                    <a:cubicBezTo>
                      <a:pt x="72" y="0"/>
                      <a:pt x="70" y="0"/>
                      <a:pt x="69" y="1"/>
                    </a:cubicBezTo>
                    <a:cubicBezTo>
                      <a:pt x="1" y="69"/>
                      <a:pt x="1" y="69"/>
                      <a:pt x="1" y="69"/>
                    </a:cubicBezTo>
                    <a:cubicBezTo>
                      <a:pt x="0" y="70"/>
                      <a:pt x="0" y="71"/>
                      <a:pt x="0" y="72"/>
                    </a:cubicBezTo>
                    <a:cubicBezTo>
                      <a:pt x="0" y="73"/>
                      <a:pt x="0" y="74"/>
                      <a:pt x="1" y="74"/>
                    </a:cubicBezTo>
                    <a:cubicBezTo>
                      <a:pt x="69" y="142"/>
                      <a:pt x="69" y="142"/>
                      <a:pt x="69" y="142"/>
                    </a:cubicBezTo>
                    <a:cubicBezTo>
                      <a:pt x="70" y="144"/>
                      <a:pt x="72" y="144"/>
                      <a:pt x="74" y="142"/>
                    </a:cubicBezTo>
                    <a:cubicBezTo>
                      <a:pt x="77" y="139"/>
                      <a:pt x="77" y="139"/>
                      <a:pt x="77" y="139"/>
                    </a:cubicBezTo>
                    <a:cubicBezTo>
                      <a:pt x="79" y="137"/>
                      <a:pt x="79" y="135"/>
                      <a:pt x="77" y="134"/>
                    </a:cubicBezTo>
                    <a:lnTo>
                      <a:pt x="15"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endParaRPr lang="en-US" sz="1765" kern="0">
                  <a:solidFill>
                    <a:sysClr val="windowText" lastClr="000000"/>
                  </a:solidFill>
                </a:endParaRPr>
              </a:p>
            </p:txBody>
          </p:sp>
          <p:sp>
            <p:nvSpPr>
              <p:cNvPr id="73" name="Freeform 7"/>
              <p:cNvSpPr>
                <a:spLocks/>
              </p:cNvSpPr>
              <p:nvPr/>
            </p:nvSpPr>
            <p:spPr bwMode="auto">
              <a:xfrm>
                <a:off x="4012" y="2057"/>
                <a:ext cx="154" cy="279"/>
              </a:xfrm>
              <a:custGeom>
                <a:avLst/>
                <a:gdLst>
                  <a:gd name="T0" fmla="*/ 64 w 80"/>
                  <a:gd name="T1" fmla="*/ 72 h 144"/>
                  <a:gd name="T2" fmla="*/ 2 w 80"/>
                  <a:gd name="T3" fmla="*/ 10 h 144"/>
                  <a:gd name="T4" fmla="*/ 2 w 80"/>
                  <a:gd name="T5" fmla="*/ 5 h 144"/>
                  <a:gd name="T6" fmla="*/ 5 w 80"/>
                  <a:gd name="T7" fmla="*/ 1 h 144"/>
                  <a:gd name="T8" fmla="*/ 10 w 80"/>
                  <a:gd name="T9" fmla="*/ 1 h 144"/>
                  <a:gd name="T10" fmla="*/ 78 w 80"/>
                  <a:gd name="T11" fmla="*/ 69 h 144"/>
                  <a:gd name="T12" fmla="*/ 80 w 80"/>
                  <a:gd name="T13" fmla="*/ 72 h 144"/>
                  <a:gd name="T14" fmla="*/ 78 w 80"/>
                  <a:gd name="T15" fmla="*/ 74 h 144"/>
                  <a:gd name="T16" fmla="*/ 10 w 80"/>
                  <a:gd name="T17" fmla="*/ 142 h 144"/>
                  <a:gd name="T18" fmla="*/ 5 w 80"/>
                  <a:gd name="T19" fmla="*/ 142 h 144"/>
                  <a:gd name="T20" fmla="*/ 2 w 80"/>
                  <a:gd name="T21" fmla="*/ 139 h 144"/>
                  <a:gd name="T22" fmla="*/ 2 w 80"/>
                  <a:gd name="T23" fmla="*/ 134 h 144"/>
                  <a:gd name="T24" fmla="*/ 64 w 80"/>
                  <a:gd name="T25" fmla="*/ 72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0" h="144">
                    <a:moveTo>
                      <a:pt x="64" y="72"/>
                    </a:moveTo>
                    <a:cubicBezTo>
                      <a:pt x="2" y="10"/>
                      <a:pt x="2" y="10"/>
                      <a:pt x="2" y="10"/>
                    </a:cubicBezTo>
                    <a:cubicBezTo>
                      <a:pt x="0" y="8"/>
                      <a:pt x="0" y="6"/>
                      <a:pt x="2" y="5"/>
                    </a:cubicBezTo>
                    <a:cubicBezTo>
                      <a:pt x="5" y="1"/>
                      <a:pt x="5" y="1"/>
                      <a:pt x="5" y="1"/>
                    </a:cubicBezTo>
                    <a:cubicBezTo>
                      <a:pt x="7" y="0"/>
                      <a:pt x="9" y="0"/>
                      <a:pt x="10" y="1"/>
                    </a:cubicBezTo>
                    <a:cubicBezTo>
                      <a:pt x="78" y="69"/>
                      <a:pt x="78" y="69"/>
                      <a:pt x="78" y="69"/>
                    </a:cubicBezTo>
                    <a:cubicBezTo>
                      <a:pt x="79" y="70"/>
                      <a:pt x="80" y="71"/>
                      <a:pt x="80" y="72"/>
                    </a:cubicBezTo>
                    <a:cubicBezTo>
                      <a:pt x="80" y="73"/>
                      <a:pt x="79" y="74"/>
                      <a:pt x="78" y="74"/>
                    </a:cubicBezTo>
                    <a:cubicBezTo>
                      <a:pt x="10" y="142"/>
                      <a:pt x="10" y="142"/>
                      <a:pt x="10" y="142"/>
                    </a:cubicBezTo>
                    <a:cubicBezTo>
                      <a:pt x="9" y="144"/>
                      <a:pt x="7" y="144"/>
                      <a:pt x="5" y="142"/>
                    </a:cubicBezTo>
                    <a:cubicBezTo>
                      <a:pt x="2" y="139"/>
                      <a:pt x="2" y="139"/>
                      <a:pt x="2" y="139"/>
                    </a:cubicBezTo>
                    <a:cubicBezTo>
                      <a:pt x="0" y="137"/>
                      <a:pt x="0" y="135"/>
                      <a:pt x="2" y="134"/>
                    </a:cubicBezTo>
                    <a:lnTo>
                      <a:pt x="64"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endParaRPr lang="en-US" sz="1765" kern="0">
                  <a:solidFill>
                    <a:sysClr val="windowText" lastClr="000000"/>
                  </a:solidFill>
                </a:endParaRPr>
              </a:p>
            </p:txBody>
          </p:sp>
        </p:grpSp>
      </p:grpSp>
      <p:grpSp>
        <p:nvGrpSpPr>
          <p:cNvPr id="22" name="Group 21"/>
          <p:cNvGrpSpPr/>
          <p:nvPr/>
        </p:nvGrpSpPr>
        <p:grpSpPr>
          <a:xfrm>
            <a:off x="3166788" y="1793673"/>
            <a:ext cx="1211804" cy="1211804"/>
            <a:chOff x="4216982" y="1828906"/>
            <a:chExt cx="1236279" cy="1236279"/>
          </a:xfrm>
        </p:grpSpPr>
        <p:sp>
          <p:nvSpPr>
            <p:cNvPr id="47" name="Oval 46"/>
            <p:cNvSpPr/>
            <p:nvPr/>
          </p:nvSpPr>
          <p:spPr bwMode="auto">
            <a:xfrm>
              <a:off x="4216982" y="1828906"/>
              <a:ext cx="1236279" cy="1236279"/>
            </a:xfrm>
            <a:prstGeom prst="ellipse">
              <a:avLst/>
            </a:prstGeom>
            <a:solidFill>
              <a:schemeClr val="accent3"/>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pPr>
              <a:endParaRPr lang="en-US" sz="1961" kern="0">
                <a:gradFill>
                  <a:gsLst>
                    <a:gs pos="0">
                      <a:srgbClr val="FFFFFF"/>
                    </a:gs>
                    <a:gs pos="100000">
                      <a:srgbClr val="FFFFFF"/>
                    </a:gs>
                  </a:gsLst>
                  <a:lin ang="5400000" scaled="0"/>
                </a:gradFill>
              </a:endParaRPr>
            </a:p>
          </p:txBody>
        </p:sp>
        <p:sp>
          <p:nvSpPr>
            <p:cNvPr id="77" name="Freeform 76"/>
            <p:cNvSpPr/>
            <p:nvPr/>
          </p:nvSpPr>
          <p:spPr bwMode="auto">
            <a:xfrm>
              <a:off x="4493299" y="2113846"/>
              <a:ext cx="683645" cy="666398"/>
            </a:xfrm>
            <a:custGeom>
              <a:avLst/>
              <a:gdLst>
                <a:gd name="connsiteX0" fmla="*/ 425155 w 683645"/>
                <a:gd name="connsiteY0" fmla="*/ 182459 h 666398"/>
                <a:gd name="connsiteX1" fmla="*/ 423339 w 683645"/>
                <a:gd name="connsiteY1" fmla="*/ 185153 h 666398"/>
                <a:gd name="connsiteX2" fmla="*/ 346646 w 683645"/>
                <a:gd name="connsiteY2" fmla="*/ 216920 h 666398"/>
                <a:gd name="connsiteX3" fmla="*/ 269953 w 683645"/>
                <a:gd name="connsiteY3" fmla="*/ 185153 h 666398"/>
                <a:gd name="connsiteX4" fmla="*/ 269217 w 683645"/>
                <a:gd name="connsiteY4" fmla="*/ 184060 h 666398"/>
                <a:gd name="connsiteX5" fmla="*/ 211145 w 683645"/>
                <a:gd name="connsiteY5" fmla="*/ 223213 h 666398"/>
                <a:gd name="connsiteX6" fmla="*/ 205085 w 683645"/>
                <a:gd name="connsiteY6" fmla="*/ 232201 h 666398"/>
                <a:gd name="connsiteX7" fmla="*/ 208397 w 683645"/>
                <a:gd name="connsiteY7" fmla="*/ 237114 h 666398"/>
                <a:gd name="connsiteX8" fmla="*/ 216920 w 683645"/>
                <a:gd name="connsiteY8" fmla="*/ 279332 h 666398"/>
                <a:gd name="connsiteX9" fmla="*/ 185153 w 683645"/>
                <a:gd name="connsiteY9" fmla="*/ 356025 h 666398"/>
                <a:gd name="connsiteX10" fmla="*/ 155849 w 683645"/>
                <a:gd name="connsiteY10" fmla="*/ 375782 h 666398"/>
                <a:gd name="connsiteX11" fmla="*/ 158245 w 683645"/>
                <a:gd name="connsiteY11" fmla="*/ 399554 h 666398"/>
                <a:gd name="connsiteX12" fmla="*/ 169553 w 683645"/>
                <a:gd name="connsiteY12" fmla="*/ 435983 h 666398"/>
                <a:gd name="connsiteX13" fmla="*/ 179657 w 683645"/>
                <a:gd name="connsiteY13" fmla="*/ 450969 h 666398"/>
                <a:gd name="connsiteX14" fmla="*/ 187040 w 683645"/>
                <a:gd name="connsiteY14" fmla="*/ 449478 h 666398"/>
                <a:gd name="connsiteX15" fmla="*/ 286977 w 683645"/>
                <a:gd name="connsiteY15" fmla="*/ 515721 h 666398"/>
                <a:gd name="connsiteX16" fmla="*/ 292533 w 683645"/>
                <a:gd name="connsiteY16" fmla="*/ 543239 h 666398"/>
                <a:gd name="connsiteX17" fmla="*/ 348373 w 683645"/>
                <a:gd name="connsiteY17" fmla="*/ 554513 h 666398"/>
                <a:gd name="connsiteX18" fmla="*/ 388073 w 683645"/>
                <a:gd name="connsiteY18" fmla="*/ 546498 h 666398"/>
                <a:gd name="connsiteX19" fmla="*/ 394287 w 683645"/>
                <a:gd name="connsiteY19" fmla="*/ 515721 h 666398"/>
                <a:gd name="connsiteX20" fmla="*/ 494223 w 683645"/>
                <a:gd name="connsiteY20" fmla="*/ 449478 h 666398"/>
                <a:gd name="connsiteX21" fmla="*/ 515235 w 683645"/>
                <a:gd name="connsiteY21" fmla="*/ 453720 h 666398"/>
                <a:gd name="connsiteX22" fmla="*/ 527193 w 683645"/>
                <a:gd name="connsiteY22" fmla="*/ 435983 h 666398"/>
                <a:gd name="connsiteX23" fmla="*/ 538501 w 683645"/>
                <a:gd name="connsiteY23" fmla="*/ 399554 h 666398"/>
                <a:gd name="connsiteX24" fmla="*/ 540395 w 683645"/>
                <a:gd name="connsiteY24" fmla="*/ 380768 h 666398"/>
                <a:gd name="connsiteX25" fmla="*/ 532968 w 683645"/>
                <a:gd name="connsiteY25" fmla="*/ 379269 h 666398"/>
                <a:gd name="connsiteX26" fmla="*/ 466725 w 683645"/>
                <a:gd name="connsiteY26" fmla="*/ 279332 h 666398"/>
                <a:gd name="connsiteX27" fmla="*/ 475249 w 683645"/>
                <a:gd name="connsiteY27" fmla="*/ 237114 h 666398"/>
                <a:gd name="connsiteX28" fmla="*/ 484928 w 683645"/>
                <a:gd name="connsiteY28" fmla="*/ 222758 h 666398"/>
                <a:gd name="connsiteX29" fmla="*/ 346646 w 683645"/>
                <a:gd name="connsiteY29" fmla="*/ 0 h 666398"/>
                <a:gd name="connsiteX30" fmla="*/ 455106 w 683645"/>
                <a:gd name="connsiteY30" fmla="*/ 108460 h 666398"/>
                <a:gd name="connsiteX31" fmla="*/ 448141 w 683645"/>
                <a:gd name="connsiteY31" fmla="*/ 142962 h 666398"/>
                <a:gd name="connsiteX32" fmla="*/ 517573 w 683645"/>
                <a:gd name="connsiteY32" fmla="*/ 189775 h 666398"/>
                <a:gd name="connsiteX33" fmla="*/ 532968 w 683645"/>
                <a:gd name="connsiteY33" fmla="*/ 179395 h 666398"/>
                <a:gd name="connsiteX34" fmla="*/ 575185 w 683645"/>
                <a:gd name="connsiteY34" fmla="*/ 170872 h 666398"/>
                <a:gd name="connsiteX35" fmla="*/ 683645 w 683645"/>
                <a:gd name="connsiteY35" fmla="*/ 279332 h 666398"/>
                <a:gd name="connsiteX36" fmla="*/ 617403 w 683645"/>
                <a:gd name="connsiteY36" fmla="*/ 379269 h 666398"/>
                <a:gd name="connsiteX37" fmla="*/ 586369 w 683645"/>
                <a:gd name="connsiteY37" fmla="*/ 385534 h 666398"/>
                <a:gd name="connsiteX38" fmla="*/ 584012 w 683645"/>
                <a:gd name="connsiteY38" fmla="*/ 408917 h 666398"/>
                <a:gd name="connsiteX39" fmla="*/ 569997 w 683645"/>
                <a:gd name="connsiteY39" fmla="*/ 454066 h 666398"/>
                <a:gd name="connsiteX40" fmla="*/ 559443 w 683645"/>
                <a:gd name="connsiteY40" fmla="*/ 473510 h 666398"/>
                <a:gd name="connsiteX41" fmla="*/ 570916 w 683645"/>
                <a:gd name="connsiteY41" fmla="*/ 481245 h 666398"/>
                <a:gd name="connsiteX42" fmla="*/ 602683 w 683645"/>
                <a:gd name="connsiteY42" fmla="*/ 557938 h 666398"/>
                <a:gd name="connsiteX43" fmla="*/ 494223 w 683645"/>
                <a:gd name="connsiteY43" fmla="*/ 666398 h 666398"/>
                <a:gd name="connsiteX44" fmla="*/ 394287 w 683645"/>
                <a:gd name="connsiteY44" fmla="*/ 600156 h 666398"/>
                <a:gd name="connsiteX45" fmla="*/ 393531 w 683645"/>
                <a:gd name="connsiteY45" fmla="*/ 596415 h 666398"/>
                <a:gd name="connsiteX46" fmla="*/ 348374 w 683645"/>
                <a:gd name="connsiteY46" fmla="*/ 600967 h 666398"/>
                <a:gd name="connsiteX47" fmla="*/ 299900 w 683645"/>
                <a:gd name="connsiteY47" fmla="*/ 596081 h 666398"/>
                <a:gd name="connsiteX48" fmla="*/ 288513 w 683645"/>
                <a:gd name="connsiteY48" fmla="*/ 592546 h 666398"/>
                <a:gd name="connsiteX49" fmla="*/ 286977 w 683645"/>
                <a:gd name="connsiteY49" fmla="*/ 600156 h 666398"/>
                <a:gd name="connsiteX50" fmla="*/ 187040 w 683645"/>
                <a:gd name="connsiteY50" fmla="*/ 666398 h 666398"/>
                <a:gd name="connsiteX51" fmla="*/ 78580 w 683645"/>
                <a:gd name="connsiteY51" fmla="*/ 557938 h 666398"/>
                <a:gd name="connsiteX52" fmla="*/ 110347 w 683645"/>
                <a:gd name="connsiteY52" fmla="*/ 481245 h 666398"/>
                <a:gd name="connsiteX53" fmla="*/ 133157 w 683645"/>
                <a:gd name="connsiteY53" fmla="*/ 465867 h 666398"/>
                <a:gd name="connsiteX54" fmla="*/ 126752 w 683645"/>
                <a:gd name="connsiteY54" fmla="*/ 454066 h 666398"/>
                <a:gd name="connsiteX55" fmla="*/ 112737 w 683645"/>
                <a:gd name="connsiteY55" fmla="*/ 408917 h 666398"/>
                <a:gd name="connsiteX56" fmla="*/ 110564 w 683645"/>
                <a:gd name="connsiteY56" fmla="*/ 387367 h 666398"/>
                <a:gd name="connsiteX57" fmla="*/ 108460 w 683645"/>
                <a:gd name="connsiteY57" fmla="*/ 387792 h 666398"/>
                <a:gd name="connsiteX58" fmla="*/ 0 w 683645"/>
                <a:gd name="connsiteY58" fmla="*/ 279332 h 666398"/>
                <a:gd name="connsiteX59" fmla="*/ 108460 w 683645"/>
                <a:gd name="connsiteY59" fmla="*/ 170872 h 666398"/>
                <a:gd name="connsiteX60" fmla="*/ 150678 w 683645"/>
                <a:gd name="connsiteY60" fmla="*/ 179395 h 666398"/>
                <a:gd name="connsiteX61" fmla="*/ 174242 w 683645"/>
                <a:gd name="connsiteY61" fmla="*/ 195283 h 666398"/>
                <a:gd name="connsiteX62" fmla="*/ 178298 w 683645"/>
                <a:gd name="connsiteY62" fmla="*/ 190367 h 666398"/>
                <a:gd name="connsiteX63" fmla="*/ 245566 w 683645"/>
                <a:gd name="connsiteY63" fmla="*/ 145013 h 666398"/>
                <a:gd name="connsiteX64" fmla="*/ 238186 w 683645"/>
                <a:gd name="connsiteY64" fmla="*/ 108460 h 666398"/>
                <a:gd name="connsiteX65" fmla="*/ 346646 w 683645"/>
                <a:gd name="connsiteY65" fmla="*/ 0 h 666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683645" h="666398">
                  <a:moveTo>
                    <a:pt x="425155" y="182459"/>
                  </a:moveTo>
                  <a:lnTo>
                    <a:pt x="423339" y="185153"/>
                  </a:lnTo>
                  <a:cubicBezTo>
                    <a:pt x="403712" y="204780"/>
                    <a:pt x="376597" y="216920"/>
                    <a:pt x="346646" y="216920"/>
                  </a:cubicBezTo>
                  <a:cubicBezTo>
                    <a:pt x="316696" y="216920"/>
                    <a:pt x="289581" y="204780"/>
                    <a:pt x="269953" y="185153"/>
                  </a:cubicBezTo>
                  <a:lnTo>
                    <a:pt x="269217" y="184060"/>
                  </a:lnTo>
                  <a:lnTo>
                    <a:pt x="211145" y="223213"/>
                  </a:lnTo>
                  <a:lnTo>
                    <a:pt x="205085" y="232201"/>
                  </a:lnTo>
                  <a:lnTo>
                    <a:pt x="208397" y="237114"/>
                  </a:lnTo>
                  <a:cubicBezTo>
                    <a:pt x="213885" y="250090"/>
                    <a:pt x="216920" y="264357"/>
                    <a:pt x="216920" y="279332"/>
                  </a:cubicBezTo>
                  <a:cubicBezTo>
                    <a:pt x="216920" y="309282"/>
                    <a:pt x="204781" y="336397"/>
                    <a:pt x="185153" y="356025"/>
                  </a:cubicBezTo>
                  <a:lnTo>
                    <a:pt x="155849" y="375782"/>
                  </a:lnTo>
                  <a:lnTo>
                    <a:pt x="158245" y="399554"/>
                  </a:lnTo>
                  <a:cubicBezTo>
                    <a:pt x="160830" y="412187"/>
                    <a:pt x="164643" y="424374"/>
                    <a:pt x="169553" y="435983"/>
                  </a:cubicBezTo>
                  <a:lnTo>
                    <a:pt x="179657" y="450969"/>
                  </a:lnTo>
                  <a:lnTo>
                    <a:pt x="187040" y="449478"/>
                  </a:lnTo>
                  <a:cubicBezTo>
                    <a:pt x="231966" y="449478"/>
                    <a:pt x="270512" y="476793"/>
                    <a:pt x="286977" y="515721"/>
                  </a:cubicBezTo>
                  <a:lnTo>
                    <a:pt x="292533" y="543239"/>
                  </a:lnTo>
                  <a:lnTo>
                    <a:pt x="348373" y="554513"/>
                  </a:lnTo>
                  <a:lnTo>
                    <a:pt x="388073" y="546498"/>
                  </a:lnTo>
                  <a:lnTo>
                    <a:pt x="394287" y="515721"/>
                  </a:lnTo>
                  <a:cubicBezTo>
                    <a:pt x="410752" y="476793"/>
                    <a:pt x="449297" y="449478"/>
                    <a:pt x="494223" y="449478"/>
                  </a:cubicBezTo>
                  <a:lnTo>
                    <a:pt x="515235" y="453720"/>
                  </a:lnTo>
                  <a:lnTo>
                    <a:pt x="527193" y="435983"/>
                  </a:lnTo>
                  <a:cubicBezTo>
                    <a:pt x="532103" y="424374"/>
                    <a:pt x="535916" y="412187"/>
                    <a:pt x="538501" y="399554"/>
                  </a:cubicBezTo>
                  <a:lnTo>
                    <a:pt x="540395" y="380768"/>
                  </a:lnTo>
                  <a:lnTo>
                    <a:pt x="532968" y="379269"/>
                  </a:lnTo>
                  <a:cubicBezTo>
                    <a:pt x="494040" y="362803"/>
                    <a:pt x="466725" y="324258"/>
                    <a:pt x="466725" y="279332"/>
                  </a:cubicBezTo>
                  <a:cubicBezTo>
                    <a:pt x="466725" y="264357"/>
                    <a:pt x="469760" y="250090"/>
                    <a:pt x="475249" y="237114"/>
                  </a:cubicBezTo>
                  <a:lnTo>
                    <a:pt x="484928" y="222758"/>
                  </a:lnTo>
                  <a:close/>
                  <a:moveTo>
                    <a:pt x="346646" y="0"/>
                  </a:moveTo>
                  <a:cubicBezTo>
                    <a:pt x="406547" y="0"/>
                    <a:pt x="455106" y="48559"/>
                    <a:pt x="455106" y="108460"/>
                  </a:cubicBezTo>
                  <a:lnTo>
                    <a:pt x="448141" y="142962"/>
                  </a:lnTo>
                  <a:lnTo>
                    <a:pt x="517573" y="189775"/>
                  </a:lnTo>
                  <a:lnTo>
                    <a:pt x="532968" y="179395"/>
                  </a:lnTo>
                  <a:cubicBezTo>
                    <a:pt x="545944" y="173907"/>
                    <a:pt x="560210" y="170872"/>
                    <a:pt x="575185" y="170872"/>
                  </a:cubicBezTo>
                  <a:cubicBezTo>
                    <a:pt x="635086" y="170872"/>
                    <a:pt x="683645" y="219431"/>
                    <a:pt x="683645" y="279332"/>
                  </a:cubicBezTo>
                  <a:cubicBezTo>
                    <a:pt x="683645" y="324258"/>
                    <a:pt x="656331" y="362803"/>
                    <a:pt x="617403" y="379269"/>
                  </a:cubicBezTo>
                  <a:lnTo>
                    <a:pt x="586369" y="385534"/>
                  </a:lnTo>
                  <a:lnTo>
                    <a:pt x="584012" y="408917"/>
                  </a:lnTo>
                  <a:cubicBezTo>
                    <a:pt x="580808" y="424574"/>
                    <a:pt x="576082" y="439678"/>
                    <a:pt x="569997" y="454066"/>
                  </a:cubicBezTo>
                  <a:lnTo>
                    <a:pt x="559443" y="473510"/>
                  </a:lnTo>
                  <a:lnTo>
                    <a:pt x="570916" y="481245"/>
                  </a:lnTo>
                  <a:cubicBezTo>
                    <a:pt x="590543" y="500873"/>
                    <a:pt x="602683" y="527988"/>
                    <a:pt x="602683" y="557938"/>
                  </a:cubicBezTo>
                  <a:cubicBezTo>
                    <a:pt x="602683" y="617839"/>
                    <a:pt x="554124" y="666398"/>
                    <a:pt x="494223" y="666398"/>
                  </a:cubicBezTo>
                  <a:cubicBezTo>
                    <a:pt x="449297" y="666398"/>
                    <a:pt x="410752" y="639084"/>
                    <a:pt x="394287" y="600156"/>
                  </a:cubicBezTo>
                  <a:lnTo>
                    <a:pt x="393531" y="596415"/>
                  </a:lnTo>
                  <a:lnTo>
                    <a:pt x="348374" y="600967"/>
                  </a:lnTo>
                  <a:cubicBezTo>
                    <a:pt x="331770" y="600967"/>
                    <a:pt x="315558" y="599285"/>
                    <a:pt x="299900" y="596081"/>
                  </a:cubicBezTo>
                  <a:lnTo>
                    <a:pt x="288513" y="592546"/>
                  </a:lnTo>
                  <a:lnTo>
                    <a:pt x="286977" y="600156"/>
                  </a:lnTo>
                  <a:cubicBezTo>
                    <a:pt x="270512" y="639084"/>
                    <a:pt x="231966" y="666398"/>
                    <a:pt x="187040" y="666398"/>
                  </a:cubicBezTo>
                  <a:cubicBezTo>
                    <a:pt x="127139" y="666398"/>
                    <a:pt x="78580" y="617839"/>
                    <a:pt x="78580" y="557938"/>
                  </a:cubicBezTo>
                  <a:cubicBezTo>
                    <a:pt x="78580" y="527988"/>
                    <a:pt x="90720" y="500873"/>
                    <a:pt x="110347" y="481245"/>
                  </a:cubicBezTo>
                  <a:lnTo>
                    <a:pt x="133157" y="465867"/>
                  </a:lnTo>
                  <a:lnTo>
                    <a:pt x="126752" y="454066"/>
                  </a:lnTo>
                  <a:cubicBezTo>
                    <a:pt x="120666" y="439678"/>
                    <a:pt x="115941" y="424575"/>
                    <a:pt x="112737" y="408917"/>
                  </a:cubicBezTo>
                  <a:lnTo>
                    <a:pt x="110564" y="387367"/>
                  </a:lnTo>
                  <a:lnTo>
                    <a:pt x="108460" y="387792"/>
                  </a:lnTo>
                  <a:cubicBezTo>
                    <a:pt x="48559" y="387792"/>
                    <a:pt x="0" y="339233"/>
                    <a:pt x="0" y="279332"/>
                  </a:cubicBezTo>
                  <a:cubicBezTo>
                    <a:pt x="0" y="219431"/>
                    <a:pt x="48559" y="170872"/>
                    <a:pt x="108460" y="170872"/>
                  </a:cubicBezTo>
                  <a:cubicBezTo>
                    <a:pt x="123436" y="170872"/>
                    <a:pt x="137702" y="173907"/>
                    <a:pt x="150678" y="179395"/>
                  </a:cubicBezTo>
                  <a:lnTo>
                    <a:pt x="174242" y="195283"/>
                  </a:lnTo>
                  <a:lnTo>
                    <a:pt x="178298" y="190367"/>
                  </a:lnTo>
                  <a:lnTo>
                    <a:pt x="245566" y="145013"/>
                  </a:lnTo>
                  <a:lnTo>
                    <a:pt x="238186" y="108460"/>
                  </a:lnTo>
                  <a:cubicBezTo>
                    <a:pt x="238186" y="48559"/>
                    <a:pt x="286745" y="0"/>
                    <a:pt x="346646"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err="1">
                <a:gradFill>
                  <a:gsLst>
                    <a:gs pos="0">
                      <a:srgbClr val="FFFFFF"/>
                    </a:gs>
                    <a:gs pos="100000">
                      <a:srgbClr val="FFFFFF"/>
                    </a:gs>
                  </a:gsLst>
                  <a:lin ang="5400000" scaled="0"/>
                </a:gradFill>
                <a:ea typeface="Segoe UI" pitchFamily="34" charset="0"/>
                <a:cs typeface="Segoe UI" pitchFamily="34" charset="0"/>
              </a:endParaRPr>
            </a:p>
          </p:txBody>
        </p:sp>
      </p:grpSp>
      <p:sp>
        <p:nvSpPr>
          <p:cNvPr id="52" name="TextBox 51"/>
          <p:cNvSpPr txBox="1"/>
          <p:nvPr/>
        </p:nvSpPr>
        <p:spPr>
          <a:xfrm>
            <a:off x="7257075" y="3047736"/>
            <a:ext cx="2386027" cy="533981"/>
          </a:xfrm>
          <a:prstGeom prst="rect">
            <a:avLst/>
          </a:prstGeom>
          <a:noFill/>
        </p:spPr>
        <p:txBody>
          <a:bodyPr wrap="square" lIns="268889" tIns="143407" rIns="268889" bIns="143407" rtlCol="0">
            <a:spAutoFit/>
          </a:bodyPr>
          <a:lstStyle>
            <a:defPPr>
              <a:defRPr lang="en-US"/>
            </a:defPPr>
            <a:lvl1pPr algn="ctr">
              <a:lnSpc>
                <a:spcPct val="90000"/>
              </a:lnSpc>
              <a:spcAft>
                <a:spcPts val="600"/>
              </a:spcAft>
              <a:defRPr>
                <a:gradFill>
                  <a:gsLst>
                    <a:gs pos="0">
                      <a:schemeClr val="tx1"/>
                    </a:gs>
                    <a:gs pos="100000">
                      <a:schemeClr val="tx1"/>
                    </a:gs>
                  </a:gsLst>
                  <a:lin ang="5400000" scaled="1"/>
                </a:gradFill>
                <a:cs typeface="Segoe UI Semibold" panose="020B0702040204020203" pitchFamily="34" charset="0"/>
              </a:defRPr>
            </a:lvl1pPr>
          </a:lstStyle>
          <a:p>
            <a:pPr defTabSz="914019">
              <a:spcAft>
                <a:spcPts val="588"/>
              </a:spcAft>
              <a:defRPr/>
            </a:pPr>
            <a:r>
              <a:rPr lang="en-US" sz="1765" kern="0">
                <a:latin typeface="Segoe UI Semibold" panose="020B0702040204020203" pitchFamily="34" charset="0"/>
              </a:rPr>
              <a:t>Cloud Services</a:t>
            </a:r>
          </a:p>
        </p:txBody>
      </p:sp>
      <p:sp>
        <p:nvSpPr>
          <p:cNvPr id="62" name="TextBox 61"/>
          <p:cNvSpPr txBox="1"/>
          <p:nvPr/>
        </p:nvSpPr>
        <p:spPr>
          <a:xfrm>
            <a:off x="2728501" y="3047736"/>
            <a:ext cx="2088374" cy="533981"/>
          </a:xfrm>
          <a:prstGeom prst="rect">
            <a:avLst/>
          </a:prstGeom>
          <a:noFill/>
        </p:spPr>
        <p:txBody>
          <a:bodyPr wrap="square" lIns="268889" tIns="143407" rIns="268889" bIns="143407" rtlCol="0">
            <a:spAutoFit/>
          </a:bodyPr>
          <a:lstStyle>
            <a:defPPr>
              <a:defRPr lang="en-US"/>
            </a:defPPr>
            <a:lvl1pPr algn="ctr">
              <a:lnSpc>
                <a:spcPct val="90000"/>
              </a:lnSpc>
              <a:spcAft>
                <a:spcPts val="600"/>
              </a:spcAft>
              <a:defRPr>
                <a:gradFill>
                  <a:gsLst>
                    <a:gs pos="0">
                      <a:schemeClr val="tx1"/>
                    </a:gs>
                    <a:gs pos="100000">
                      <a:schemeClr val="tx1"/>
                    </a:gs>
                  </a:gsLst>
                  <a:lin ang="5400000" scaled="1"/>
                </a:gradFill>
                <a:cs typeface="Segoe UI Semibold" panose="020B0702040204020203" pitchFamily="34" charset="0"/>
              </a:defRPr>
            </a:lvl1pPr>
          </a:lstStyle>
          <a:p>
            <a:pPr defTabSz="914019">
              <a:spcAft>
                <a:spcPts val="588"/>
              </a:spcAft>
              <a:defRPr/>
            </a:pPr>
            <a:r>
              <a:rPr lang="en-US" sz="1765" kern="0">
                <a:latin typeface="Segoe UI Semibold" panose="020B0702040204020203" pitchFamily="34" charset="0"/>
              </a:rPr>
              <a:t>Service Fabric</a:t>
            </a:r>
          </a:p>
        </p:txBody>
      </p:sp>
      <p:sp>
        <p:nvSpPr>
          <p:cNvPr id="75" name="TextBox 74"/>
          <p:cNvSpPr txBox="1"/>
          <p:nvPr/>
        </p:nvSpPr>
        <p:spPr>
          <a:xfrm>
            <a:off x="381116" y="3047736"/>
            <a:ext cx="2088374" cy="533981"/>
          </a:xfrm>
          <a:prstGeom prst="rect">
            <a:avLst/>
          </a:prstGeom>
          <a:noFill/>
        </p:spPr>
        <p:txBody>
          <a:bodyPr wrap="square" lIns="268889" tIns="143407" rIns="268889" bIns="143407" rtlCol="0">
            <a:spAutoFit/>
          </a:bodyPr>
          <a:lstStyle>
            <a:defPPr>
              <a:defRPr lang="en-US"/>
            </a:defPPr>
            <a:lvl1pPr algn="ctr">
              <a:lnSpc>
                <a:spcPct val="90000"/>
              </a:lnSpc>
              <a:spcAft>
                <a:spcPts val="600"/>
              </a:spcAft>
              <a:defRPr>
                <a:gradFill>
                  <a:gsLst>
                    <a:gs pos="0">
                      <a:schemeClr val="tx1"/>
                    </a:gs>
                    <a:gs pos="100000">
                      <a:schemeClr val="tx1"/>
                    </a:gs>
                  </a:gsLst>
                  <a:lin ang="5400000" scaled="1"/>
                </a:gradFill>
                <a:cs typeface="Segoe UI Semibold" panose="020B0702040204020203" pitchFamily="34" charset="0"/>
              </a:defRPr>
            </a:lvl1pPr>
          </a:lstStyle>
          <a:p>
            <a:pPr defTabSz="914019">
              <a:spcAft>
                <a:spcPts val="588"/>
              </a:spcAft>
              <a:defRPr/>
            </a:pPr>
            <a:r>
              <a:rPr lang="en-US" sz="1765" kern="0">
                <a:latin typeface="Segoe UI Semibold" panose="020B0702040204020203" pitchFamily="34" charset="0"/>
              </a:rPr>
              <a:t>App Service</a:t>
            </a:r>
          </a:p>
        </p:txBody>
      </p:sp>
      <p:sp>
        <p:nvSpPr>
          <p:cNvPr id="82" name="TextBox 81"/>
          <p:cNvSpPr txBox="1"/>
          <p:nvPr/>
        </p:nvSpPr>
        <p:spPr>
          <a:xfrm>
            <a:off x="4917582" y="3047736"/>
            <a:ext cx="2400625" cy="533981"/>
          </a:xfrm>
          <a:prstGeom prst="rect">
            <a:avLst/>
          </a:prstGeom>
          <a:noFill/>
        </p:spPr>
        <p:txBody>
          <a:bodyPr wrap="square" lIns="268889" tIns="143407" rIns="268889" bIns="143407" rtlCol="0">
            <a:spAutoFit/>
          </a:bodyPr>
          <a:lstStyle>
            <a:defPPr>
              <a:defRPr lang="en-US"/>
            </a:defPPr>
            <a:lvl1pPr algn="ctr">
              <a:lnSpc>
                <a:spcPct val="90000"/>
              </a:lnSpc>
              <a:spcAft>
                <a:spcPts val="600"/>
              </a:spcAft>
              <a:defRPr>
                <a:gradFill>
                  <a:gsLst>
                    <a:gs pos="0">
                      <a:schemeClr val="tx1"/>
                    </a:gs>
                    <a:gs pos="100000">
                      <a:schemeClr val="tx1"/>
                    </a:gs>
                  </a:gsLst>
                  <a:lin ang="5400000" scaled="1"/>
                </a:gradFill>
                <a:cs typeface="Segoe UI Semibold" panose="020B0702040204020203" pitchFamily="34" charset="0"/>
              </a:defRPr>
            </a:lvl1pPr>
          </a:lstStyle>
          <a:p>
            <a:pPr defTabSz="914019">
              <a:spcAft>
                <a:spcPts val="588"/>
              </a:spcAft>
              <a:defRPr/>
            </a:pPr>
            <a:r>
              <a:rPr lang="en-US" sz="1765" kern="0">
                <a:latin typeface="Segoe UI Semibold" panose="020B0702040204020203" pitchFamily="34" charset="0"/>
              </a:rPr>
              <a:t>Functions</a:t>
            </a:r>
          </a:p>
        </p:txBody>
      </p:sp>
      <p:sp>
        <p:nvSpPr>
          <p:cNvPr id="53" name="TextBox 52"/>
          <p:cNvSpPr txBox="1"/>
          <p:nvPr/>
        </p:nvSpPr>
        <p:spPr>
          <a:xfrm>
            <a:off x="7105643" y="3505788"/>
            <a:ext cx="2688892" cy="674282"/>
          </a:xfrm>
          <a:prstGeom prst="rect">
            <a:avLst/>
          </a:prstGeom>
          <a:noFill/>
        </p:spPr>
        <p:txBody>
          <a:bodyPr wrap="square" lIns="268889" tIns="143407" rIns="268889" bIns="143407" rtlCol="0">
            <a:spAutoFit/>
          </a:bodyPr>
          <a:lstStyle/>
          <a:p>
            <a:pPr algn="ctr" defTabSz="914019">
              <a:lnSpc>
                <a:spcPts val="1500"/>
              </a:lnSpc>
              <a:defRPr/>
            </a:pPr>
            <a:r>
              <a:rPr lang="en-NZ" sz="1371" kern="0">
                <a:gradFill>
                  <a:gsLst>
                    <a:gs pos="0">
                      <a:schemeClr val="tx1"/>
                    </a:gs>
                    <a:gs pos="100000">
                      <a:schemeClr val="tx1"/>
                    </a:gs>
                  </a:gsLst>
                </a:gradFill>
                <a:latin typeface="Segoe UI" panose="020B0502040204020203" pitchFamily="34" charset="0"/>
                <a:cs typeface="Segoe UI" panose="020B0502040204020203" pitchFamily="34" charset="0"/>
              </a:rPr>
              <a:t>Custom monolithic </a:t>
            </a:r>
            <a:br>
              <a:rPr lang="en-NZ" sz="1371" kern="0">
                <a:gradFill>
                  <a:gsLst>
                    <a:gs pos="0">
                      <a:schemeClr val="tx1"/>
                    </a:gs>
                    <a:gs pos="100000">
                      <a:schemeClr val="tx1"/>
                    </a:gs>
                  </a:gsLst>
                </a:gradFill>
                <a:latin typeface="Segoe UI" panose="020B0502040204020203" pitchFamily="34" charset="0"/>
                <a:cs typeface="Segoe UI" panose="020B0502040204020203" pitchFamily="34" charset="0"/>
              </a:rPr>
            </a:br>
            <a:r>
              <a:rPr lang="en-NZ" sz="1371" kern="0">
                <a:gradFill>
                  <a:gsLst>
                    <a:gs pos="0">
                      <a:schemeClr val="tx1"/>
                    </a:gs>
                    <a:gs pos="100000">
                      <a:schemeClr val="tx1"/>
                    </a:gs>
                  </a:gsLst>
                </a:gradFill>
                <a:latin typeface="Segoe UI" panose="020B0502040204020203" pitchFamily="34" charset="0"/>
                <a:cs typeface="Segoe UI" panose="020B0502040204020203" pitchFamily="34" charset="0"/>
              </a:rPr>
              <a:t>3-tier stateless apps</a:t>
            </a:r>
          </a:p>
        </p:txBody>
      </p:sp>
      <p:sp>
        <p:nvSpPr>
          <p:cNvPr id="66" name="TextBox 65"/>
          <p:cNvSpPr txBox="1"/>
          <p:nvPr/>
        </p:nvSpPr>
        <p:spPr>
          <a:xfrm>
            <a:off x="2428242" y="3505788"/>
            <a:ext cx="2688892" cy="674282"/>
          </a:xfrm>
          <a:prstGeom prst="rect">
            <a:avLst/>
          </a:prstGeom>
          <a:noFill/>
        </p:spPr>
        <p:txBody>
          <a:bodyPr wrap="square" lIns="268889" tIns="143407" rIns="268889" bIns="143407" rtlCol="0">
            <a:spAutoFit/>
          </a:bodyPr>
          <a:lstStyle/>
          <a:p>
            <a:pPr algn="ctr" defTabSz="914019">
              <a:lnSpc>
                <a:spcPts val="1500"/>
              </a:lnSpc>
              <a:defRPr/>
            </a:pPr>
            <a:r>
              <a:rPr lang="en-NZ" sz="1371" kern="0">
                <a:gradFill>
                  <a:gsLst>
                    <a:gs pos="0">
                      <a:schemeClr val="tx1"/>
                    </a:gs>
                    <a:gs pos="100000">
                      <a:schemeClr val="tx1"/>
                    </a:gs>
                  </a:gsLst>
                </a:gradFill>
                <a:latin typeface="Segoe UI" panose="020B0502040204020203" pitchFamily="34" charset="0"/>
                <a:cs typeface="Segoe UI" panose="020B0502040204020203" pitchFamily="34" charset="0"/>
              </a:rPr>
              <a:t>Cloud native, </a:t>
            </a:r>
            <a:br>
              <a:rPr lang="en-NZ" sz="1371" kern="0">
                <a:gradFill>
                  <a:gsLst>
                    <a:gs pos="0">
                      <a:schemeClr val="tx1"/>
                    </a:gs>
                    <a:gs pos="100000">
                      <a:schemeClr val="tx1"/>
                    </a:gs>
                  </a:gsLst>
                </a:gradFill>
                <a:latin typeface="Segoe UI" panose="020B0502040204020203" pitchFamily="34" charset="0"/>
                <a:cs typeface="Segoe UI" panose="020B0502040204020203" pitchFamily="34" charset="0"/>
              </a:rPr>
            </a:br>
            <a:r>
              <a:rPr lang="en-NZ" sz="1371" kern="0">
                <a:gradFill>
                  <a:gsLst>
                    <a:gs pos="0">
                      <a:schemeClr val="tx1"/>
                    </a:gs>
                    <a:gs pos="100000">
                      <a:schemeClr val="tx1"/>
                    </a:gs>
                  </a:gsLst>
                </a:gradFill>
                <a:latin typeface="Segoe UI" panose="020B0502040204020203" pitchFamily="34" charset="0"/>
                <a:cs typeface="Segoe UI" panose="020B0502040204020203" pitchFamily="34" charset="0"/>
              </a:rPr>
              <a:t>microservices based apps</a:t>
            </a:r>
          </a:p>
        </p:txBody>
      </p:sp>
      <p:sp>
        <p:nvSpPr>
          <p:cNvPr id="76" name="TextBox 75"/>
          <p:cNvSpPr txBox="1"/>
          <p:nvPr/>
        </p:nvSpPr>
        <p:spPr>
          <a:xfrm>
            <a:off x="80857" y="3505788"/>
            <a:ext cx="2688892" cy="674282"/>
          </a:xfrm>
          <a:prstGeom prst="rect">
            <a:avLst/>
          </a:prstGeom>
          <a:noFill/>
        </p:spPr>
        <p:txBody>
          <a:bodyPr wrap="square" lIns="268889" tIns="143407" rIns="268889" bIns="143407" rtlCol="0">
            <a:spAutoFit/>
          </a:bodyPr>
          <a:lstStyle/>
          <a:p>
            <a:pPr algn="ctr" defTabSz="914019">
              <a:lnSpc>
                <a:spcPts val="1500"/>
              </a:lnSpc>
              <a:defRPr/>
            </a:pPr>
            <a:r>
              <a:rPr lang="en-NZ" sz="1371" kern="0">
                <a:gradFill>
                  <a:gsLst>
                    <a:gs pos="0">
                      <a:schemeClr val="tx1"/>
                    </a:gs>
                    <a:gs pos="100000">
                      <a:schemeClr val="tx1"/>
                    </a:gs>
                  </a:gsLst>
                </a:gradFill>
                <a:latin typeface="Segoe UI" panose="020B0502040204020203" pitchFamily="34" charset="0"/>
                <a:cs typeface="Segoe UI" panose="020B0502040204020203" pitchFamily="34" charset="0"/>
              </a:rPr>
              <a:t>Web, mobile, API, </a:t>
            </a:r>
            <a:br>
              <a:rPr lang="en-NZ" sz="1371" kern="0">
                <a:gradFill>
                  <a:gsLst>
                    <a:gs pos="0">
                      <a:schemeClr val="tx1"/>
                    </a:gs>
                    <a:gs pos="100000">
                      <a:schemeClr val="tx1"/>
                    </a:gs>
                  </a:gsLst>
                </a:gradFill>
                <a:latin typeface="Segoe UI" panose="020B0502040204020203" pitchFamily="34" charset="0"/>
                <a:cs typeface="Segoe UI" panose="020B0502040204020203" pitchFamily="34" charset="0"/>
              </a:rPr>
            </a:br>
            <a:r>
              <a:rPr lang="en-NZ" sz="1371" kern="0">
                <a:gradFill>
                  <a:gsLst>
                    <a:gs pos="0">
                      <a:schemeClr val="tx1"/>
                    </a:gs>
                    <a:gs pos="100000">
                      <a:schemeClr val="tx1"/>
                    </a:gs>
                  </a:gsLst>
                </a:gradFill>
                <a:latin typeface="Segoe UI" panose="020B0502040204020203" pitchFamily="34" charset="0"/>
                <a:cs typeface="Segoe UI" panose="020B0502040204020203" pitchFamily="34" charset="0"/>
              </a:rPr>
              <a:t>and logic apps</a:t>
            </a:r>
          </a:p>
        </p:txBody>
      </p:sp>
      <p:sp>
        <p:nvSpPr>
          <p:cNvPr id="83" name="TextBox 82"/>
          <p:cNvSpPr txBox="1"/>
          <p:nvPr/>
        </p:nvSpPr>
        <p:spPr>
          <a:xfrm>
            <a:off x="4773449" y="3505788"/>
            <a:ext cx="2688892" cy="674282"/>
          </a:xfrm>
          <a:prstGeom prst="rect">
            <a:avLst/>
          </a:prstGeom>
          <a:noFill/>
        </p:spPr>
        <p:txBody>
          <a:bodyPr wrap="square" lIns="268889" tIns="143407" rIns="268889" bIns="143407" rtlCol="0">
            <a:spAutoFit/>
          </a:bodyPr>
          <a:lstStyle/>
          <a:p>
            <a:pPr algn="ctr" defTabSz="914019">
              <a:lnSpc>
                <a:spcPts val="1500"/>
              </a:lnSpc>
              <a:defRPr/>
            </a:pPr>
            <a:r>
              <a:rPr lang="en-NZ" sz="1371" kern="0" err="1">
                <a:gradFill>
                  <a:gsLst>
                    <a:gs pos="0">
                      <a:schemeClr val="tx1"/>
                    </a:gs>
                    <a:gs pos="100000">
                      <a:schemeClr val="tx1"/>
                    </a:gs>
                  </a:gsLst>
                </a:gradFill>
                <a:latin typeface="Segoe UI" panose="020B0502040204020203" pitchFamily="34" charset="0"/>
                <a:cs typeface="Segoe UI" panose="020B0502040204020203" pitchFamily="34" charset="0"/>
              </a:rPr>
              <a:t>Serverless</a:t>
            </a:r>
            <a:r>
              <a:rPr lang="en-NZ" sz="1371" kern="0">
                <a:gradFill>
                  <a:gsLst>
                    <a:gs pos="0">
                      <a:schemeClr val="tx1"/>
                    </a:gs>
                    <a:gs pos="100000">
                      <a:schemeClr val="tx1"/>
                    </a:gs>
                  </a:gsLst>
                </a:gradFill>
                <a:latin typeface="Segoe UI" panose="020B0502040204020203" pitchFamily="34" charset="0"/>
                <a:cs typeface="Segoe UI" panose="020B0502040204020203" pitchFamily="34" charset="0"/>
              </a:rPr>
              <a:t>, </a:t>
            </a:r>
            <a:br>
              <a:rPr lang="en-NZ" sz="1371" kern="0">
                <a:gradFill>
                  <a:gsLst>
                    <a:gs pos="0">
                      <a:schemeClr val="tx1"/>
                    </a:gs>
                    <a:gs pos="100000">
                      <a:schemeClr val="tx1"/>
                    </a:gs>
                  </a:gsLst>
                </a:gradFill>
                <a:latin typeface="Segoe UI" panose="020B0502040204020203" pitchFamily="34" charset="0"/>
                <a:cs typeface="Segoe UI" panose="020B0502040204020203" pitchFamily="34" charset="0"/>
              </a:rPr>
            </a:br>
            <a:r>
              <a:rPr lang="en-NZ" sz="1371" kern="0">
                <a:gradFill>
                  <a:gsLst>
                    <a:gs pos="0">
                      <a:schemeClr val="tx1"/>
                    </a:gs>
                    <a:gs pos="100000">
                      <a:schemeClr val="tx1"/>
                    </a:gs>
                  </a:gsLst>
                </a:gradFill>
                <a:latin typeface="Segoe UI" panose="020B0502040204020203" pitchFamily="34" charset="0"/>
                <a:cs typeface="Segoe UI" panose="020B0502040204020203" pitchFamily="34" charset="0"/>
              </a:rPr>
              <a:t>event driven functions</a:t>
            </a:r>
          </a:p>
        </p:txBody>
      </p:sp>
      <p:sp>
        <p:nvSpPr>
          <p:cNvPr id="81" name="TextBox 80"/>
          <p:cNvSpPr txBox="1"/>
          <p:nvPr/>
        </p:nvSpPr>
        <p:spPr>
          <a:xfrm>
            <a:off x="5046357" y="5882117"/>
            <a:ext cx="2088374" cy="533981"/>
          </a:xfrm>
          <a:prstGeom prst="rect">
            <a:avLst/>
          </a:prstGeom>
          <a:noFill/>
        </p:spPr>
        <p:txBody>
          <a:bodyPr wrap="square" lIns="268889" tIns="143407" rIns="268889" bIns="143407" rtlCol="0">
            <a:spAutoFit/>
          </a:bodyPr>
          <a:lstStyle>
            <a:defPPr>
              <a:defRPr lang="en-US"/>
            </a:defPPr>
            <a:lvl1pPr algn="ctr">
              <a:lnSpc>
                <a:spcPct val="90000"/>
              </a:lnSpc>
              <a:spcAft>
                <a:spcPts val="600"/>
              </a:spcAft>
              <a:defRPr>
                <a:gradFill>
                  <a:gsLst>
                    <a:gs pos="0">
                      <a:schemeClr val="tx1"/>
                    </a:gs>
                    <a:gs pos="100000">
                      <a:schemeClr val="tx1"/>
                    </a:gs>
                  </a:gsLst>
                  <a:lin ang="5400000" scaled="1"/>
                </a:gradFill>
                <a:cs typeface="Segoe UI Semibold" panose="020B0702040204020203" pitchFamily="34" charset="0"/>
              </a:defRPr>
            </a:lvl1pPr>
          </a:lstStyle>
          <a:p>
            <a:pPr defTabSz="914019">
              <a:spcAft>
                <a:spcPts val="588"/>
              </a:spcAft>
              <a:defRPr/>
            </a:pPr>
            <a:r>
              <a:rPr lang="en-US" sz="1765" kern="0">
                <a:latin typeface="Segoe UI Semibold" panose="020B0702040204020203" pitchFamily="34" charset="0"/>
              </a:rPr>
              <a:t>Storage</a:t>
            </a:r>
          </a:p>
        </p:txBody>
      </p:sp>
      <p:sp>
        <p:nvSpPr>
          <p:cNvPr id="84" name="TextBox 83"/>
          <p:cNvSpPr txBox="1"/>
          <p:nvPr/>
        </p:nvSpPr>
        <p:spPr>
          <a:xfrm>
            <a:off x="2171050" y="5813986"/>
            <a:ext cx="2424641" cy="788143"/>
          </a:xfrm>
          <a:prstGeom prst="rect">
            <a:avLst/>
          </a:prstGeom>
          <a:noFill/>
        </p:spPr>
        <p:txBody>
          <a:bodyPr wrap="square" lIns="268889" tIns="143407" rIns="268889" bIns="143407" rtlCol="0">
            <a:spAutoFit/>
          </a:bodyPr>
          <a:lstStyle>
            <a:defPPr>
              <a:defRPr lang="en-US"/>
            </a:defPPr>
            <a:lvl1pPr algn="ctr">
              <a:lnSpc>
                <a:spcPct val="90000"/>
              </a:lnSpc>
              <a:spcAft>
                <a:spcPts val="600"/>
              </a:spcAft>
              <a:defRPr>
                <a:gradFill>
                  <a:gsLst>
                    <a:gs pos="0">
                      <a:schemeClr val="tx1"/>
                    </a:gs>
                    <a:gs pos="100000">
                      <a:schemeClr val="tx1"/>
                    </a:gs>
                  </a:gsLst>
                  <a:lin ang="5400000" scaled="1"/>
                </a:gradFill>
                <a:cs typeface="Segoe UI Semibold" panose="020B0702040204020203" pitchFamily="34" charset="0"/>
              </a:defRPr>
            </a:lvl1pPr>
          </a:lstStyle>
          <a:p>
            <a:pPr defTabSz="914019">
              <a:spcAft>
                <a:spcPts val="588"/>
              </a:spcAft>
              <a:defRPr/>
            </a:pPr>
            <a:r>
              <a:rPr lang="en-US" sz="1765" kern="0">
                <a:latin typeface="Segoe UI Semibold" panose="020B0702040204020203" pitchFamily="34" charset="0"/>
              </a:rPr>
              <a:t>Virtual Machines and Containers</a:t>
            </a:r>
          </a:p>
        </p:txBody>
      </p:sp>
      <p:sp>
        <p:nvSpPr>
          <p:cNvPr id="85" name="TextBox 84"/>
          <p:cNvSpPr txBox="1"/>
          <p:nvPr/>
        </p:nvSpPr>
        <p:spPr>
          <a:xfrm>
            <a:off x="7610639" y="5882117"/>
            <a:ext cx="2400625" cy="533981"/>
          </a:xfrm>
          <a:prstGeom prst="rect">
            <a:avLst/>
          </a:prstGeom>
          <a:noFill/>
        </p:spPr>
        <p:txBody>
          <a:bodyPr wrap="square" lIns="268889" tIns="143407" rIns="268889" bIns="143407" rtlCol="0">
            <a:spAutoFit/>
          </a:bodyPr>
          <a:lstStyle>
            <a:defPPr>
              <a:defRPr lang="en-US"/>
            </a:defPPr>
            <a:lvl1pPr algn="ctr">
              <a:lnSpc>
                <a:spcPct val="90000"/>
              </a:lnSpc>
              <a:spcAft>
                <a:spcPts val="600"/>
              </a:spcAft>
              <a:defRPr>
                <a:gradFill>
                  <a:gsLst>
                    <a:gs pos="0">
                      <a:schemeClr val="tx1"/>
                    </a:gs>
                    <a:gs pos="100000">
                      <a:schemeClr val="tx1"/>
                    </a:gs>
                  </a:gsLst>
                  <a:lin ang="5400000" scaled="1"/>
                </a:gradFill>
                <a:cs typeface="Segoe UI Semibold" panose="020B0702040204020203" pitchFamily="34" charset="0"/>
              </a:defRPr>
            </a:lvl1pPr>
          </a:lstStyle>
          <a:p>
            <a:pPr defTabSz="914019">
              <a:spcAft>
                <a:spcPts val="588"/>
              </a:spcAft>
              <a:defRPr/>
            </a:pPr>
            <a:r>
              <a:rPr lang="en-US" sz="1765" kern="0">
                <a:latin typeface="Segoe UI Semibold" panose="020B0702040204020203" pitchFamily="34" charset="0"/>
              </a:rPr>
              <a:t>Networking</a:t>
            </a:r>
          </a:p>
        </p:txBody>
      </p:sp>
      <p:grpSp>
        <p:nvGrpSpPr>
          <p:cNvPr id="18" name="Group 17"/>
          <p:cNvGrpSpPr/>
          <p:nvPr/>
        </p:nvGrpSpPr>
        <p:grpSpPr>
          <a:xfrm>
            <a:off x="5491261" y="4670314"/>
            <a:ext cx="1211804" cy="1211804"/>
            <a:chOff x="4216982" y="4890646"/>
            <a:chExt cx="1236279" cy="1236279"/>
          </a:xfrm>
        </p:grpSpPr>
        <p:sp>
          <p:nvSpPr>
            <p:cNvPr id="79" name="Oval 78"/>
            <p:cNvSpPr/>
            <p:nvPr/>
          </p:nvSpPr>
          <p:spPr bwMode="auto">
            <a:xfrm>
              <a:off x="4216982" y="4890646"/>
              <a:ext cx="1236279" cy="1236279"/>
            </a:xfrm>
            <a:prstGeom prst="ellipse">
              <a:avLst/>
            </a:prstGeom>
            <a:solidFill>
              <a:schemeClr val="accent3"/>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pPr>
              <a:endParaRPr lang="en-US" sz="1961" kern="0">
                <a:gradFill>
                  <a:gsLst>
                    <a:gs pos="0">
                      <a:srgbClr val="FFFFFF"/>
                    </a:gs>
                    <a:gs pos="100000">
                      <a:srgbClr val="FFFFFF"/>
                    </a:gs>
                  </a:gsLst>
                  <a:lin ang="5400000" scaled="0"/>
                </a:gradFill>
              </a:endParaRPr>
            </a:p>
          </p:txBody>
        </p:sp>
        <p:pic>
          <p:nvPicPr>
            <p:cNvPr id="87" name="Picture 86"/>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4479833" y="5153497"/>
              <a:ext cx="710576" cy="710576"/>
            </a:xfrm>
            <a:prstGeom prst="rect">
              <a:avLst/>
            </a:prstGeom>
          </p:spPr>
        </p:pic>
      </p:grpSp>
      <p:grpSp>
        <p:nvGrpSpPr>
          <p:cNvPr id="19" name="Group 18"/>
          <p:cNvGrpSpPr/>
          <p:nvPr/>
        </p:nvGrpSpPr>
        <p:grpSpPr>
          <a:xfrm>
            <a:off x="8205051" y="4670314"/>
            <a:ext cx="1211804" cy="1211804"/>
            <a:chOff x="6985582" y="4890646"/>
            <a:chExt cx="1236279" cy="1236279"/>
          </a:xfrm>
        </p:grpSpPr>
        <p:sp>
          <p:nvSpPr>
            <p:cNvPr id="80" name="Oval 79"/>
            <p:cNvSpPr/>
            <p:nvPr/>
          </p:nvSpPr>
          <p:spPr bwMode="auto">
            <a:xfrm>
              <a:off x="6985582" y="4890646"/>
              <a:ext cx="1236279" cy="1236279"/>
            </a:xfrm>
            <a:prstGeom prst="ellipse">
              <a:avLst/>
            </a:prstGeom>
            <a:solidFill>
              <a:schemeClr val="accent3"/>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pPr>
              <a:endParaRPr lang="en-US" sz="1961" kern="0">
                <a:gradFill>
                  <a:gsLst>
                    <a:gs pos="0">
                      <a:srgbClr val="FFFFFF"/>
                    </a:gs>
                    <a:gs pos="100000">
                      <a:srgbClr val="FFFFFF"/>
                    </a:gs>
                  </a:gsLst>
                  <a:lin ang="5400000" scaled="0"/>
                </a:gradFill>
              </a:endParaRPr>
            </a:p>
          </p:txBody>
        </p:sp>
        <p:pic>
          <p:nvPicPr>
            <p:cNvPr id="88" name="Picture 87"/>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7205809" y="5110873"/>
              <a:ext cx="795824" cy="795824"/>
            </a:xfrm>
            <a:prstGeom prst="rect">
              <a:avLst/>
            </a:prstGeom>
          </p:spPr>
        </p:pic>
      </p:grpSp>
      <p:sp>
        <p:nvSpPr>
          <p:cNvPr id="20" name="Rectangle 19"/>
          <p:cNvSpPr/>
          <p:nvPr/>
        </p:nvSpPr>
        <p:spPr bwMode="auto">
          <a:xfrm>
            <a:off x="864" y="973"/>
            <a:ext cx="12179360" cy="1188839"/>
          </a:xfrm>
          <a:prstGeom prst="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pPr>
            <a:endParaRPr lang="en-US" sz="1961" kern="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a:t>Azure Application Platform</a:t>
            </a:r>
          </a:p>
        </p:txBody>
      </p:sp>
      <p:sp>
        <p:nvSpPr>
          <p:cNvPr id="44" name="TextBox 43"/>
          <p:cNvSpPr txBox="1"/>
          <p:nvPr/>
        </p:nvSpPr>
        <p:spPr>
          <a:xfrm>
            <a:off x="9515149" y="3505788"/>
            <a:ext cx="2537460" cy="674282"/>
          </a:xfrm>
          <a:prstGeom prst="rect">
            <a:avLst/>
          </a:prstGeom>
          <a:noFill/>
        </p:spPr>
        <p:txBody>
          <a:bodyPr wrap="square" lIns="268889" tIns="143407" rIns="268889" bIns="143407" rtlCol="0">
            <a:spAutoFit/>
          </a:bodyPr>
          <a:lstStyle/>
          <a:p>
            <a:pPr algn="ctr" defTabSz="914019">
              <a:lnSpc>
                <a:spcPts val="1500"/>
              </a:lnSpc>
              <a:defRPr/>
            </a:pPr>
            <a:r>
              <a:rPr lang="en-NZ" sz="1322" kern="0">
                <a:gradFill>
                  <a:gsLst>
                    <a:gs pos="0">
                      <a:schemeClr val="tx1"/>
                    </a:gs>
                    <a:gs pos="100000">
                      <a:schemeClr val="tx1"/>
                    </a:gs>
                  </a:gsLst>
                </a:gradFill>
                <a:latin typeface="Segoe UI" panose="020B0502040204020203" pitchFamily="34" charset="0"/>
                <a:cs typeface="Segoe UI" panose="020B0502040204020203" pitchFamily="34" charset="0"/>
              </a:rPr>
              <a:t>Cloud Foundry, OpenShift, Apprenda, Jetlastic, etc.	</a:t>
            </a:r>
          </a:p>
        </p:txBody>
      </p:sp>
      <p:grpSp>
        <p:nvGrpSpPr>
          <p:cNvPr id="7" name="Group 6"/>
          <p:cNvGrpSpPr/>
          <p:nvPr/>
        </p:nvGrpSpPr>
        <p:grpSpPr>
          <a:xfrm>
            <a:off x="2777470" y="4670314"/>
            <a:ext cx="1211804" cy="1211804"/>
            <a:chOff x="2832682" y="4763646"/>
            <a:chExt cx="1236279" cy="1236279"/>
          </a:xfrm>
        </p:grpSpPr>
        <p:grpSp>
          <p:nvGrpSpPr>
            <p:cNvPr id="16" name="Group 15"/>
            <p:cNvGrpSpPr/>
            <p:nvPr/>
          </p:nvGrpSpPr>
          <p:grpSpPr>
            <a:xfrm>
              <a:off x="2832682" y="4763646"/>
              <a:ext cx="1236279" cy="1236279"/>
              <a:chOff x="1448382" y="4890646"/>
              <a:chExt cx="1236279" cy="1236279"/>
            </a:xfrm>
          </p:grpSpPr>
          <p:sp>
            <p:nvSpPr>
              <p:cNvPr id="78" name="Oval 77"/>
              <p:cNvSpPr/>
              <p:nvPr/>
            </p:nvSpPr>
            <p:spPr bwMode="auto">
              <a:xfrm>
                <a:off x="1448382" y="4890646"/>
                <a:ext cx="1236279" cy="1236279"/>
              </a:xfrm>
              <a:prstGeom prst="ellipse">
                <a:avLst/>
              </a:prstGeom>
              <a:solidFill>
                <a:schemeClr val="accent3"/>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pPr>
                <a:endParaRPr lang="en-US" sz="1961" kern="0">
                  <a:gradFill>
                    <a:gsLst>
                      <a:gs pos="0">
                        <a:srgbClr val="FFFFFF"/>
                      </a:gs>
                      <a:gs pos="100000">
                        <a:srgbClr val="FFFFFF"/>
                      </a:gs>
                    </a:gsLst>
                    <a:lin ang="5400000" scaled="0"/>
                  </a:gradFill>
                </a:endParaRPr>
              </a:p>
            </p:txBody>
          </p:sp>
          <p:pic>
            <p:nvPicPr>
              <p:cNvPr id="86" name="Picture 85"/>
              <p:cNvPicPr>
                <a:picLocks noChangeAspect="1"/>
              </p:cNvPicPr>
              <p:nvPr/>
            </p:nvPicPr>
            <p:blipFill>
              <a:blip r:embed="rId7" cstate="print">
                <a:biLevel thresh="25000"/>
                <a:extLst>
                  <a:ext uri="{28A0092B-C50C-407E-A947-70E740481C1C}">
                    <a14:useLocalDpi xmlns:a14="http://schemas.microsoft.com/office/drawing/2010/main" val="0"/>
                  </a:ext>
                </a:extLst>
              </a:blip>
              <a:stretch>
                <a:fillRect/>
              </a:stretch>
            </p:blipFill>
            <p:spPr>
              <a:xfrm>
                <a:off x="1756015" y="5198278"/>
                <a:ext cx="621013" cy="621014"/>
              </a:xfrm>
              <a:prstGeom prst="rect">
                <a:avLst/>
              </a:prstGeom>
            </p:spPr>
          </p:pic>
        </p:grpSp>
        <p:sp>
          <p:nvSpPr>
            <p:cNvPr id="4" name="Rectangle 3"/>
            <p:cNvSpPr/>
            <p:nvPr/>
          </p:nvSpPr>
          <p:spPr bwMode="auto">
            <a:xfrm>
              <a:off x="3374231" y="5516563"/>
              <a:ext cx="197644" cy="88900"/>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pPr>
              <a:endParaRPr lang="en-US" sz="1961" kern="0">
                <a:gradFill>
                  <a:gsLst>
                    <a:gs pos="0">
                      <a:srgbClr val="FFFFFF"/>
                    </a:gs>
                    <a:gs pos="100000">
                      <a:srgbClr val="FFFFFF"/>
                    </a:gs>
                  </a:gsLst>
                  <a:lin ang="5400000" scaled="0"/>
                </a:gradFill>
              </a:endParaRPr>
            </a:p>
          </p:txBody>
        </p:sp>
      </p:grpSp>
      <p:sp>
        <p:nvSpPr>
          <p:cNvPr id="51" name="Rectangle 50"/>
          <p:cNvSpPr/>
          <p:nvPr/>
        </p:nvSpPr>
        <p:spPr bwMode="auto">
          <a:xfrm>
            <a:off x="270067" y="4205386"/>
            <a:ext cx="2312448" cy="2386312"/>
          </a:xfrm>
          <a:prstGeom prst="rect">
            <a:avLst/>
          </a:prstGeom>
          <a:solidFill>
            <a:schemeClr val="bg2">
              <a:lumMod val="5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pPr>
            <a:r>
              <a:rPr lang="en-US" sz="1961" kern="0">
                <a:gradFill>
                  <a:gsLst>
                    <a:gs pos="0">
                      <a:srgbClr val="FFFFFF"/>
                    </a:gs>
                    <a:gs pos="100000">
                      <a:srgbClr val="FFFFFF"/>
                    </a:gs>
                  </a:gsLst>
                  <a:lin ang="5400000" scaled="0"/>
                </a:gradFill>
              </a:rPr>
              <a:t>Web and mobile</a:t>
            </a:r>
          </a:p>
        </p:txBody>
      </p:sp>
      <p:sp>
        <p:nvSpPr>
          <p:cNvPr id="54" name="Rectangle 53"/>
          <p:cNvSpPr/>
          <p:nvPr/>
        </p:nvSpPr>
        <p:spPr bwMode="auto">
          <a:xfrm>
            <a:off x="2612223" y="4205386"/>
            <a:ext cx="2312448" cy="2386312"/>
          </a:xfrm>
          <a:prstGeom prst="rect">
            <a:avLst/>
          </a:prstGeom>
          <a:solidFill>
            <a:schemeClr val="bg2">
              <a:lumMod val="5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pPr>
            <a:r>
              <a:rPr lang="en-US" sz="1961" kern="0">
                <a:gradFill>
                  <a:gsLst>
                    <a:gs pos="0">
                      <a:srgbClr val="FFFFFF"/>
                    </a:gs>
                    <a:gs pos="100000">
                      <a:srgbClr val="FFFFFF"/>
                    </a:gs>
                  </a:gsLst>
                  <a:lin ang="5400000" scaled="0"/>
                </a:gradFill>
              </a:rPr>
              <a:t>Microservice Platform</a:t>
            </a:r>
          </a:p>
        </p:txBody>
      </p:sp>
      <p:sp>
        <p:nvSpPr>
          <p:cNvPr id="61" name="Rectangle 60"/>
          <p:cNvSpPr/>
          <p:nvPr/>
        </p:nvSpPr>
        <p:spPr bwMode="auto">
          <a:xfrm>
            <a:off x="4954380" y="4205386"/>
            <a:ext cx="2312448" cy="2386312"/>
          </a:xfrm>
          <a:prstGeom prst="rect">
            <a:avLst/>
          </a:prstGeom>
          <a:solidFill>
            <a:schemeClr val="bg2">
              <a:lumMod val="5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pPr>
            <a:r>
              <a:rPr lang="en-US" sz="1961" kern="0">
                <a:gradFill>
                  <a:gsLst>
                    <a:gs pos="0">
                      <a:srgbClr val="FFFFFF"/>
                    </a:gs>
                    <a:gs pos="100000">
                      <a:srgbClr val="FFFFFF"/>
                    </a:gs>
                  </a:gsLst>
                  <a:lin ang="5400000" scaled="0"/>
                </a:gradFill>
              </a:rPr>
              <a:t>Serverless </a:t>
            </a:r>
            <a:br>
              <a:rPr lang="en-US" sz="1961" kern="0">
                <a:gradFill>
                  <a:gsLst>
                    <a:gs pos="0">
                      <a:srgbClr val="FFFFFF"/>
                    </a:gs>
                    <a:gs pos="100000">
                      <a:srgbClr val="FFFFFF"/>
                    </a:gs>
                  </a:gsLst>
                  <a:lin ang="5400000" scaled="0"/>
                </a:gradFill>
              </a:rPr>
            </a:br>
            <a:r>
              <a:rPr lang="en-US" sz="1961" kern="0">
                <a:gradFill>
                  <a:gsLst>
                    <a:gs pos="0">
                      <a:srgbClr val="FFFFFF"/>
                    </a:gs>
                    <a:gs pos="100000">
                      <a:srgbClr val="FFFFFF"/>
                    </a:gs>
                  </a:gsLst>
                  <a:lin ang="5400000" scaled="0"/>
                </a:gradFill>
              </a:rPr>
              <a:t>Compute</a:t>
            </a:r>
          </a:p>
        </p:txBody>
      </p:sp>
      <p:sp>
        <p:nvSpPr>
          <p:cNvPr id="63" name="Rectangle 62"/>
          <p:cNvSpPr/>
          <p:nvPr/>
        </p:nvSpPr>
        <p:spPr bwMode="auto">
          <a:xfrm>
            <a:off x="7296537" y="4205386"/>
            <a:ext cx="2312448" cy="2386312"/>
          </a:xfrm>
          <a:prstGeom prst="rect">
            <a:avLst/>
          </a:prstGeom>
          <a:solidFill>
            <a:schemeClr val="bg2">
              <a:lumMod val="5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pPr>
            <a:r>
              <a:rPr lang="en-US" sz="1961" kern="0">
                <a:gradFill>
                  <a:gsLst>
                    <a:gs pos="0">
                      <a:srgbClr val="FFFFFF"/>
                    </a:gs>
                    <a:gs pos="100000">
                      <a:srgbClr val="FFFFFF"/>
                    </a:gs>
                  </a:gsLst>
                  <a:lin ang="5400000" scaled="0"/>
                </a:gradFill>
              </a:rPr>
              <a:t>Existing </a:t>
            </a:r>
            <a:br>
              <a:rPr lang="en-US" sz="1961" kern="0">
                <a:gradFill>
                  <a:gsLst>
                    <a:gs pos="0">
                      <a:srgbClr val="FFFFFF"/>
                    </a:gs>
                    <a:gs pos="100000">
                      <a:srgbClr val="FFFFFF"/>
                    </a:gs>
                  </a:gsLst>
                  <a:lin ang="5400000" scaled="0"/>
                </a:gradFill>
              </a:rPr>
            </a:br>
            <a:r>
              <a:rPr lang="en-US" sz="1961" kern="0">
                <a:gradFill>
                  <a:gsLst>
                    <a:gs pos="0">
                      <a:srgbClr val="FFFFFF"/>
                    </a:gs>
                    <a:gs pos="100000">
                      <a:srgbClr val="FFFFFF"/>
                    </a:gs>
                  </a:gsLst>
                  <a:lin ang="5400000" scaled="0"/>
                </a:gradFill>
              </a:rPr>
              <a:t>Frameworks</a:t>
            </a:r>
          </a:p>
        </p:txBody>
      </p:sp>
      <p:sp>
        <p:nvSpPr>
          <p:cNvPr id="64" name="Rectangle 63"/>
          <p:cNvSpPr/>
          <p:nvPr/>
        </p:nvSpPr>
        <p:spPr bwMode="auto">
          <a:xfrm>
            <a:off x="9638696" y="4205386"/>
            <a:ext cx="2285559" cy="2386312"/>
          </a:xfrm>
          <a:prstGeom prst="rect">
            <a:avLst/>
          </a:prstGeom>
          <a:solidFill>
            <a:schemeClr val="bg2">
              <a:lumMod val="5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pPr>
            <a:r>
              <a:rPr lang="en-US" sz="1961" kern="0">
                <a:gradFill>
                  <a:gsLst>
                    <a:gs pos="0">
                      <a:srgbClr val="FFFFFF"/>
                    </a:gs>
                    <a:gs pos="100000">
                      <a:srgbClr val="FFFFFF"/>
                    </a:gs>
                  </a:gsLst>
                  <a:lin ang="5400000" scaled="0"/>
                </a:gradFill>
              </a:rPr>
              <a:t>Third-party  Frameworks</a:t>
            </a:r>
          </a:p>
        </p:txBody>
      </p:sp>
      <p:sp useBgFill="1">
        <p:nvSpPr>
          <p:cNvPr id="8" name="Rectangle 7"/>
          <p:cNvSpPr/>
          <p:nvPr/>
        </p:nvSpPr>
        <p:spPr bwMode="auto">
          <a:xfrm>
            <a:off x="-62090" y="6566043"/>
            <a:ext cx="12253227" cy="290985"/>
          </a:xfrm>
          <a:prstGeom prst="rect">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pPr>
            <a:endParaRPr lang="en-US" sz="1961" kern="0">
              <a:gradFill>
                <a:gsLst>
                  <a:gs pos="0">
                    <a:srgbClr val="FFFFFF"/>
                  </a:gs>
                  <a:gs pos="100000">
                    <a:srgbClr val="FFFFFF"/>
                  </a:gs>
                </a:gsLst>
                <a:lin ang="5400000" scaled="0"/>
              </a:gradFill>
            </a:endParaRPr>
          </a:p>
        </p:txBody>
      </p:sp>
      <p:sp>
        <p:nvSpPr>
          <p:cNvPr id="69" name="TextBox 68"/>
          <p:cNvSpPr txBox="1"/>
          <p:nvPr/>
        </p:nvSpPr>
        <p:spPr>
          <a:xfrm>
            <a:off x="9590865" y="3033338"/>
            <a:ext cx="2386027" cy="533981"/>
          </a:xfrm>
          <a:prstGeom prst="rect">
            <a:avLst/>
          </a:prstGeom>
          <a:noFill/>
        </p:spPr>
        <p:txBody>
          <a:bodyPr wrap="square" lIns="268889" tIns="143407" rIns="268889" bIns="143407" rtlCol="0">
            <a:spAutoFit/>
          </a:bodyPr>
          <a:lstStyle>
            <a:defPPr>
              <a:defRPr lang="en-US"/>
            </a:defPPr>
            <a:lvl1pPr algn="ctr">
              <a:lnSpc>
                <a:spcPct val="90000"/>
              </a:lnSpc>
              <a:spcAft>
                <a:spcPts val="600"/>
              </a:spcAft>
              <a:defRPr>
                <a:gradFill>
                  <a:gsLst>
                    <a:gs pos="0">
                      <a:schemeClr val="tx1"/>
                    </a:gs>
                    <a:gs pos="100000">
                      <a:schemeClr val="tx1"/>
                    </a:gs>
                  </a:gsLst>
                  <a:lin ang="5400000" scaled="1"/>
                </a:gradFill>
                <a:cs typeface="Segoe UI Semibold" panose="020B0702040204020203" pitchFamily="34" charset="0"/>
              </a:defRPr>
            </a:lvl1pPr>
          </a:lstStyle>
          <a:p>
            <a:pPr defTabSz="914019">
              <a:spcAft>
                <a:spcPts val="588"/>
              </a:spcAft>
              <a:defRPr/>
            </a:pPr>
            <a:r>
              <a:rPr lang="en-US" sz="1765" kern="0">
                <a:latin typeface="Segoe UI Semibold" panose="020B0702040204020203" pitchFamily="34" charset="0"/>
              </a:rPr>
              <a:t>Other PaaS</a:t>
            </a:r>
          </a:p>
        </p:txBody>
      </p:sp>
      <p:grpSp>
        <p:nvGrpSpPr>
          <p:cNvPr id="32" name="Group 31"/>
          <p:cNvGrpSpPr/>
          <p:nvPr/>
        </p:nvGrpSpPr>
        <p:grpSpPr>
          <a:xfrm>
            <a:off x="10177977" y="1779276"/>
            <a:ext cx="1211804" cy="1211804"/>
            <a:chOff x="10382656" y="1814217"/>
            <a:chExt cx="1236279" cy="1236279"/>
          </a:xfrm>
        </p:grpSpPr>
        <p:sp>
          <p:nvSpPr>
            <p:cNvPr id="67" name="Oval 66"/>
            <p:cNvSpPr/>
            <p:nvPr/>
          </p:nvSpPr>
          <p:spPr bwMode="auto">
            <a:xfrm>
              <a:off x="10382656" y="1814217"/>
              <a:ext cx="1236279" cy="1236279"/>
            </a:xfrm>
            <a:prstGeom prst="ellipse">
              <a:avLst/>
            </a:prstGeom>
            <a:solidFill>
              <a:srgbClr val="BAD80A"/>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pPr>
              <a:endParaRPr lang="en-US" sz="1961" kern="0">
                <a:gradFill>
                  <a:gsLst>
                    <a:gs pos="0">
                      <a:srgbClr val="FFFFFF"/>
                    </a:gs>
                    <a:gs pos="100000">
                      <a:srgbClr val="FFFFFF"/>
                    </a:gs>
                  </a:gsLst>
                  <a:lin ang="5400000" scaled="0"/>
                </a:gradFill>
              </a:endParaRPr>
            </a:p>
          </p:txBody>
        </p:sp>
        <p:grpSp>
          <p:nvGrpSpPr>
            <p:cNvPr id="30" name="Group 29"/>
            <p:cNvGrpSpPr/>
            <p:nvPr/>
          </p:nvGrpSpPr>
          <p:grpSpPr>
            <a:xfrm>
              <a:off x="10677568" y="2103566"/>
              <a:ext cx="646455" cy="657580"/>
              <a:chOff x="1132308" y="975540"/>
              <a:chExt cx="5349875" cy="5441951"/>
            </a:xfrm>
            <a:solidFill>
              <a:schemeClr val="tx1"/>
            </a:solidFill>
          </p:grpSpPr>
          <p:sp>
            <p:nvSpPr>
              <p:cNvPr id="25" name="Freeform 9"/>
              <p:cNvSpPr>
                <a:spLocks/>
              </p:cNvSpPr>
              <p:nvPr/>
            </p:nvSpPr>
            <p:spPr bwMode="auto">
              <a:xfrm>
                <a:off x="1132308" y="975540"/>
                <a:ext cx="2454275" cy="2501900"/>
              </a:xfrm>
              <a:custGeom>
                <a:avLst/>
                <a:gdLst>
                  <a:gd name="T0" fmla="*/ 0 w 1546"/>
                  <a:gd name="T1" fmla="*/ 0 h 1576"/>
                  <a:gd name="T2" fmla="*/ 0 w 1546"/>
                  <a:gd name="T3" fmla="*/ 1198 h 1576"/>
                  <a:gd name="T4" fmla="*/ 360 w 1546"/>
                  <a:gd name="T5" fmla="*/ 830 h 1576"/>
                  <a:gd name="T6" fmla="*/ 1092 w 1546"/>
                  <a:gd name="T7" fmla="*/ 1576 h 1576"/>
                  <a:gd name="T8" fmla="*/ 1546 w 1546"/>
                  <a:gd name="T9" fmla="*/ 1115 h 1576"/>
                  <a:gd name="T10" fmla="*/ 814 w 1546"/>
                  <a:gd name="T11" fmla="*/ 370 h 1576"/>
                  <a:gd name="T12" fmla="*/ 1181 w 1546"/>
                  <a:gd name="T13" fmla="*/ 0 h 1576"/>
                  <a:gd name="T14" fmla="*/ 0 w 1546"/>
                  <a:gd name="T15" fmla="*/ 0 h 1576"/>
                  <a:gd name="T16" fmla="*/ 0 w 1546"/>
                  <a:gd name="T17" fmla="*/ 0 h 1576"/>
                  <a:gd name="T18" fmla="*/ 0 w 1546"/>
                  <a:gd name="T19" fmla="*/ 0 h 1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46" h="1576">
                    <a:moveTo>
                      <a:pt x="0" y="0"/>
                    </a:moveTo>
                    <a:lnTo>
                      <a:pt x="0" y="1198"/>
                    </a:lnTo>
                    <a:lnTo>
                      <a:pt x="360" y="830"/>
                    </a:lnTo>
                    <a:lnTo>
                      <a:pt x="1092" y="1576"/>
                    </a:lnTo>
                    <a:lnTo>
                      <a:pt x="1546" y="1115"/>
                    </a:lnTo>
                    <a:lnTo>
                      <a:pt x="814" y="370"/>
                    </a:lnTo>
                    <a:lnTo>
                      <a:pt x="1181" y="0"/>
                    </a:lnTo>
                    <a:lnTo>
                      <a:pt x="0" y="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endParaRPr lang="en-US" sz="1765" kern="0">
                  <a:solidFill>
                    <a:sysClr val="windowText" lastClr="000000"/>
                  </a:solidFill>
                </a:endParaRPr>
              </a:p>
            </p:txBody>
          </p:sp>
          <p:sp>
            <p:nvSpPr>
              <p:cNvPr id="26" name="Freeform 10"/>
              <p:cNvSpPr>
                <a:spLocks/>
              </p:cNvSpPr>
              <p:nvPr/>
            </p:nvSpPr>
            <p:spPr bwMode="auto">
              <a:xfrm>
                <a:off x="4024733" y="975540"/>
                <a:ext cx="2457450" cy="2501900"/>
              </a:xfrm>
              <a:custGeom>
                <a:avLst/>
                <a:gdLst>
                  <a:gd name="T0" fmla="*/ 1548 w 1548"/>
                  <a:gd name="T1" fmla="*/ 0 h 1576"/>
                  <a:gd name="T2" fmla="*/ 1548 w 1548"/>
                  <a:gd name="T3" fmla="*/ 1198 h 1576"/>
                  <a:gd name="T4" fmla="*/ 1181 w 1548"/>
                  <a:gd name="T5" fmla="*/ 830 h 1576"/>
                  <a:gd name="T6" fmla="*/ 449 w 1548"/>
                  <a:gd name="T7" fmla="*/ 1576 h 1576"/>
                  <a:gd name="T8" fmla="*/ 0 w 1548"/>
                  <a:gd name="T9" fmla="*/ 1115 h 1576"/>
                  <a:gd name="T10" fmla="*/ 727 w 1548"/>
                  <a:gd name="T11" fmla="*/ 370 h 1576"/>
                  <a:gd name="T12" fmla="*/ 362 w 1548"/>
                  <a:gd name="T13" fmla="*/ 0 h 1576"/>
                  <a:gd name="T14" fmla="*/ 1548 w 1548"/>
                  <a:gd name="T15" fmla="*/ 0 h 1576"/>
                  <a:gd name="T16" fmla="*/ 1548 w 1548"/>
                  <a:gd name="T17" fmla="*/ 0 h 1576"/>
                  <a:gd name="T18" fmla="*/ 1548 w 1548"/>
                  <a:gd name="T19" fmla="*/ 0 h 1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48" h="1576">
                    <a:moveTo>
                      <a:pt x="1548" y="0"/>
                    </a:moveTo>
                    <a:lnTo>
                      <a:pt x="1548" y="1198"/>
                    </a:lnTo>
                    <a:lnTo>
                      <a:pt x="1181" y="830"/>
                    </a:lnTo>
                    <a:lnTo>
                      <a:pt x="449" y="1576"/>
                    </a:lnTo>
                    <a:lnTo>
                      <a:pt x="0" y="1115"/>
                    </a:lnTo>
                    <a:lnTo>
                      <a:pt x="727" y="370"/>
                    </a:lnTo>
                    <a:lnTo>
                      <a:pt x="362" y="0"/>
                    </a:lnTo>
                    <a:lnTo>
                      <a:pt x="1548" y="0"/>
                    </a:lnTo>
                    <a:lnTo>
                      <a:pt x="1548" y="0"/>
                    </a:lnTo>
                    <a:lnTo>
                      <a:pt x="15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endParaRPr lang="en-US" sz="1765" kern="0">
                  <a:solidFill>
                    <a:sysClr val="windowText" lastClr="000000"/>
                  </a:solidFill>
                </a:endParaRPr>
              </a:p>
            </p:txBody>
          </p:sp>
          <p:sp>
            <p:nvSpPr>
              <p:cNvPr id="28" name="Freeform 11"/>
              <p:cNvSpPr>
                <a:spLocks/>
              </p:cNvSpPr>
              <p:nvPr/>
            </p:nvSpPr>
            <p:spPr bwMode="auto">
              <a:xfrm>
                <a:off x="1132308" y="3894953"/>
                <a:ext cx="2454275" cy="2522538"/>
              </a:xfrm>
              <a:custGeom>
                <a:avLst/>
                <a:gdLst>
                  <a:gd name="T0" fmla="*/ 0 w 1546"/>
                  <a:gd name="T1" fmla="*/ 1589 h 1589"/>
                  <a:gd name="T2" fmla="*/ 0 w 1546"/>
                  <a:gd name="T3" fmla="*/ 385 h 1589"/>
                  <a:gd name="T4" fmla="*/ 360 w 1546"/>
                  <a:gd name="T5" fmla="*/ 756 h 1589"/>
                  <a:gd name="T6" fmla="*/ 1092 w 1546"/>
                  <a:gd name="T7" fmla="*/ 0 h 1589"/>
                  <a:gd name="T8" fmla="*/ 1546 w 1546"/>
                  <a:gd name="T9" fmla="*/ 469 h 1589"/>
                  <a:gd name="T10" fmla="*/ 814 w 1546"/>
                  <a:gd name="T11" fmla="*/ 1219 h 1589"/>
                  <a:gd name="T12" fmla="*/ 1181 w 1546"/>
                  <a:gd name="T13" fmla="*/ 1589 h 1589"/>
                  <a:gd name="T14" fmla="*/ 0 w 1546"/>
                  <a:gd name="T15" fmla="*/ 1589 h 1589"/>
                  <a:gd name="T16" fmla="*/ 0 w 1546"/>
                  <a:gd name="T17" fmla="*/ 1589 h 1589"/>
                  <a:gd name="T18" fmla="*/ 0 w 1546"/>
                  <a:gd name="T19" fmla="*/ 1589 h 15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46" h="1589">
                    <a:moveTo>
                      <a:pt x="0" y="1589"/>
                    </a:moveTo>
                    <a:lnTo>
                      <a:pt x="0" y="385"/>
                    </a:lnTo>
                    <a:lnTo>
                      <a:pt x="360" y="756"/>
                    </a:lnTo>
                    <a:lnTo>
                      <a:pt x="1092" y="0"/>
                    </a:lnTo>
                    <a:lnTo>
                      <a:pt x="1546" y="469"/>
                    </a:lnTo>
                    <a:lnTo>
                      <a:pt x="814" y="1219"/>
                    </a:lnTo>
                    <a:lnTo>
                      <a:pt x="1181" y="1589"/>
                    </a:lnTo>
                    <a:lnTo>
                      <a:pt x="0" y="1589"/>
                    </a:lnTo>
                    <a:lnTo>
                      <a:pt x="0" y="1589"/>
                    </a:lnTo>
                    <a:lnTo>
                      <a:pt x="0" y="15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endParaRPr lang="en-US" sz="1765" kern="0">
                  <a:solidFill>
                    <a:sysClr val="windowText" lastClr="000000"/>
                  </a:solidFill>
                </a:endParaRPr>
              </a:p>
            </p:txBody>
          </p:sp>
          <p:sp>
            <p:nvSpPr>
              <p:cNvPr id="29" name="Freeform 12"/>
              <p:cNvSpPr>
                <a:spLocks/>
              </p:cNvSpPr>
              <p:nvPr/>
            </p:nvSpPr>
            <p:spPr bwMode="auto">
              <a:xfrm>
                <a:off x="4024733" y="3894953"/>
                <a:ext cx="2457450" cy="2522538"/>
              </a:xfrm>
              <a:custGeom>
                <a:avLst/>
                <a:gdLst>
                  <a:gd name="T0" fmla="*/ 1548 w 1548"/>
                  <a:gd name="T1" fmla="*/ 1589 h 1589"/>
                  <a:gd name="T2" fmla="*/ 1548 w 1548"/>
                  <a:gd name="T3" fmla="*/ 385 h 1589"/>
                  <a:gd name="T4" fmla="*/ 1181 w 1548"/>
                  <a:gd name="T5" fmla="*/ 756 h 1589"/>
                  <a:gd name="T6" fmla="*/ 449 w 1548"/>
                  <a:gd name="T7" fmla="*/ 0 h 1589"/>
                  <a:gd name="T8" fmla="*/ 0 w 1548"/>
                  <a:gd name="T9" fmla="*/ 469 h 1589"/>
                  <a:gd name="T10" fmla="*/ 727 w 1548"/>
                  <a:gd name="T11" fmla="*/ 1219 h 1589"/>
                  <a:gd name="T12" fmla="*/ 362 w 1548"/>
                  <a:gd name="T13" fmla="*/ 1589 h 1589"/>
                  <a:gd name="T14" fmla="*/ 1548 w 1548"/>
                  <a:gd name="T15" fmla="*/ 1589 h 1589"/>
                  <a:gd name="T16" fmla="*/ 1548 w 1548"/>
                  <a:gd name="T17" fmla="*/ 1589 h 1589"/>
                  <a:gd name="T18" fmla="*/ 1548 w 1548"/>
                  <a:gd name="T19" fmla="*/ 1589 h 15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48" h="1589">
                    <a:moveTo>
                      <a:pt x="1548" y="1589"/>
                    </a:moveTo>
                    <a:lnTo>
                      <a:pt x="1548" y="385"/>
                    </a:lnTo>
                    <a:lnTo>
                      <a:pt x="1181" y="756"/>
                    </a:lnTo>
                    <a:lnTo>
                      <a:pt x="449" y="0"/>
                    </a:lnTo>
                    <a:lnTo>
                      <a:pt x="0" y="469"/>
                    </a:lnTo>
                    <a:lnTo>
                      <a:pt x="727" y="1219"/>
                    </a:lnTo>
                    <a:lnTo>
                      <a:pt x="362" y="1589"/>
                    </a:lnTo>
                    <a:lnTo>
                      <a:pt x="1548" y="1589"/>
                    </a:lnTo>
                    <a:lnTo>
                      <a:pt x="1548" y="1589"/>
                    </a:lnTo>
                    <a:lnTo>
                      <a:pt x="1548" y="15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endParaRPr lang="en-US" sz="1765" kern="0">
                  <a:solidFill>
                    <a:sysClr val="windowText" lastClr="000000"/>
                  </a:solidFill>
                </a:endParaRPr>
              </a:p>
            </p:txBody>
          </p:sp>
        </p:grpSp>
      </p:grpSp>
    </p:spTree>
    <p:extLst>
      <p:ext uri="{BB962C8B-B14F-4D97-AF65-F5344CB8AC3E}">
        <p14:creationId xmlns:p14="http://schemas.microsoft.com/office/powerpoint/2010/main" val="2148808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150"/>
                                  </p:stCondLst>
                                  <p:childTnLst>
                                    <p:set>
                                      <p:cBhvr>
                                        <p:cTn id="6" dur="1" fill="hold">
                                          <p:stCondLst>
                                            <p:cond delay="0"/>
                                          </p:stCondLst>
                                        </p:cTn>
                                        <p:tgtEl>
                                          <p:spTgt spid="45"/>
                                        </p:tgtEl>
                                        <p:attrNameLst>
                                          <p:attrName>style.visibility</p:attrName>
                                        </p:attrNameLst>
                                      </p:cBhvr>
                                      <p:to>
                                        <p:strVal val="visible"/>
                                      </p:to>
                                    </p:set>
                                    <p:anim calcmode="lin" valueType="num">
                                      <p:cBhvr additive="base">
                                        <p:cTn id="7" dur="750" fill="hold"/>
                                        <p:tgtEl>
                                          <p:spTgt spid="45"/>
                                        </p:tgtEl>
                                        <p:attrNameLst>
                                          <p:attrName>ppt_x</p:attrName>
                                        </p:attrNameLst>
                                      </p:cBhvr>
                                      <p:tavLst>
                                        <p:tav tm="0">
                                          <p:val>
                                            <p:strVal val="#ppt_x"/>
                                          </p:val>
                                        </p:tav>
                                        <p:tav tm="100000">
                                          <p:val>
                                            <p:strVal val="#ppt_x"/>
                                          </p:val>
                                        </p:tav>
                                      </p:tavLst>
                                    </p:anim>
                                    <p:anim calcmode="lin" valueType="num">
                                      <p:cBhvr additive="base">
                                        <p:cTn id="8" dur="750" fill="hold"/>
                                        <p:tgtEl>
                                          <p:spTgt spid="45"/>
                                        </p:tgtEl>
                                        <p:attrNameLst>
                                          <p:attrName>ppt_y</p:attrName>
                                        </p:attrNameLst>
                                      </p:cBhvr>
                                      <p:tavLst>
                                        <p:tav tm="0">
                                          <p:val>
                                            <p:strVal val="0-#ppt_h/2"/>
                                          </p:val>
                                        </p:tav>
                                        <p:tav tm="100000">
                                          <p:val>
                                            <p:strVal val="#ppt_y"/>
                                          </p:val>
                                        </p:tav>
                                      </p:tavLst>
                                    </p:anim>
                                  </p:childTnLst>
                                </p:cTn>
                              </p:par>
                              <p:par>
                                <p:cTn id="9" presetID="1" presetClass="entr" presetSubtype="0" fill="hold" nodeType="withEffect">
                                  <p:stCondLst>
                                    <p:cond delay="0"/>
                                  </p:stCondLst>
                                  <p:childTnLst>
                                    <p:set>
                                      <p:cBhvr>
                                        <p:cTn id="10" dur="1" fill="hold">
                                          <p:stCondLst>
                                            <p:cond delay="499"/>
                                          </p:stCondLst>
                                        </p:cTn>
                                        <p:tgtEl>
                                          <p:spTgt spid="7"/>
                                        </p:tgtEl>
                                        <p:attrNameLst>
                                          <p:attrName>style.visibility</p:attrName>
                                        </p:attrNameLst>
                                      </p:cBhvr>
                                      <p:to>
                                        <p:strVal val="visible"/>
                                      </p:to>
                                    </p:set>
                                  </p:childTnLst>
                                </p:cTn>
                              </p:par>
                              <p:par>
                                <p:cTn id="11" presetID="6" presetClass="emph" presetSubtype="0" decel="100000" autoRev="1" fill="hold" nodeType="withEffect">
                                  <p:stCondLst>
                                    <p:cond delay="0"/>
                                  </p:stCondLst>
                                  <p:childTnLst>
                                    <p:animScale>
                                      <p:cBhvr>
                                        <p:cTn id="12" dur="500" fill="hold"/>
                                        <p:tgtEl>
                                          <p:spTgt spid="7"/>
                                        </p:tgtEl>
                                      </p:cBhvr>
                                      <p:by x="0" y="0"/>
                                    </p:animScale>
                                  </p:childTnLst>
                                </p:cTn>
                              </p:par>
                              <p:par>
                                <p:cTn id="13" presetID="10" presetClass="entr" presetSubtype="0" fill="hold" grpId="0" nodeType="withEffect">
                                  <p:stCondLst>
                                    <p:cond delay="650"/>
                                  </p:stCondLst>
                                  <p:childTnLst>
                                    <p:set>
                                      <p:cBhvr>
                                        <p:cTn id="14" dur="1" fill="hold">
                                          <p:stCondLst>
                                            <p:cond delay="0"/>
                                          </p:stCondLst>
                                        </p:cTn>
                                        <p:tgtEl>
                                          <p:spTgt spid="84"/>
                                        </p:tgtEl>
                                        <p:attrNameLst>
                                          <p:attrName>style.visibility</p:attrName>
                                        </p:attrNameLst>
                                      </p:cBhvr>
                                      <p:to>
                                        <p:strVal val="visible"/>
                                      </p:to>
                                    </p:set>
                                    <p:animEffect transition="in" filter="fade">
                                      <p:cBhvr>
                                        <p:cTn id="15" dur="500"/>
                                        <p:tgtEl>
                                          <p:spTgt spid="84"/>
                                        </p:tgtEl>
                                      </p:cBhvr>
                                    </p:animEffect>
                                  </p:childTnLst>
                                </p:cTn>
                              </p:par>
                              <p:par>
                                <p:cTn id="16" presetID="1" presetClass="entr" presetSubtype="0" fill="hold" nodeType="withEffect">
                                  <p:stCondLst>
                                    <p:cond delay="300"/>
                                  </p:stCondLst>
                                  <p:childTnLst>
                                    <p:set>
                                      <p:cBhvr>
                                        <p:cTn id="17" dur="1" fill="hold">
                                          <p:stCondLst>
                                            <p:cond delay="499"/>
                                          </p:stCondLst>
                                        </p:cTn>
                                        <p:tgtEl>
                                          <p:spTgt spid="18"/>
                                        </p:tgtEl>
                                        <p:attrNameLst>
                                          <p:attrName>style.visibility</p:attrName>
                                        </p:attrNameLst>
                                      </p:cBhvr>
                                      <p:to>
                                        <p:strVal val="visible"/>
                                      </p:to>
                                    </p:set>
                                  </p:childTnLst>
                                </p:cTn>
                              </p:par>
                              <p:par>
                                <p:cTn id="18" presetID="6" presetClass="emph" presetSubtype="0" decel="100000" autoRev="1" fill="hold" nodeType="withEffect">
                                  <p:stCondLst>
                                    <p:cond delay="300"/>
                                  </p:stCondLst>
                                  <p:childTnLst>
                                    <p:animScale>
                                      <p:cBhvr>
                                        <p:cTn id="19" dur="500" fill="hold"/>
                                        <p:tgtEl>
                                          <p:spTgt spid="18"/>
                                        </p:tgtEl>
                                      </p:cBhvr>
                                      <p:by x="0" y="0"/>
                                    </p:animScale>
                                  </p:childTnLst>
                                </p:cTn>
                              </p:par>
                              <p:par>
                                <p:cTn id="20" presetID="10" presetClass="entr" presetSubtype="0" fill="hold" grpId="0" nodeType="withEffect">
                                  <p:stCondLst>
                                    <p:cond delay="800"/>
                                  </p:stCondLst>
                                  <p:childTnLst>
                                    <p:set>
                                      <p:cBhvr>
                                        <p:cTn id="21" dur="1" fill="hold">
                                          <p:stCondLst>
                                            <p:cond delay="0"/>
                                          </p:stCondLst>
                                        </p:cTn>
                                        <p:tgtEl>
                                          <p:spTgt spid="81"/>
                                        </p:tgtEl>
                                        <p:attrNameLst>
                                          <p:attrName>style.visibility</p:attrName>
                                        </p:attrNameLst>
                                      </p:cBhvr>
                                      <p:to>
                                        <p:strVal val="visible"/>
                                      </p:to>
                                    </p:set>
                                    <p:animEffect transition="in" filter="fade">
                                      <p:cBhvr>
                                        <p:cTn id="22" dur="500"/>
                                        <p:tgtEl>
                                          <p:spTgt spid="81"/>
                                        </p:tgtEl>
                                      </p:cBhvr>
                                    </p:animEffect>
                                  </p:childTnLst>
                                </p:cTn>
                              </p:par>
                              <p:par>
                                <p:cTn id="23" presetID="1" presetClass="entr" presetSubtype="0" fill="hold" nodeType="withEffect">
                                  <p:stCondLst>
                                    <p:cond delay="450"/>
                                  </p:stCondLst>
                                  <p:childTnLst>
                                    <p:set>
                                      <p:cBhvr>
                                        <p:cTn id="24" dur="1" fill="hold">
                                          <p:stCondLst>
                                            <p:cond delay="499"/>
                                          </p:stCondLst>
                                        </p:cTn>
                                        <p:tgtEl>
                                          <p:spTgt spid="19"/>
                                        </p:tgtEl>
                                        <p:attrNameLst>
                                          <p:attrName>style.visibility</p:attrName>
                                        </p:attrNameLst>
                                      </p:cBhvr>
                                      <p:to>
                                        <p:strVal val="visible"/>
                                      </p:to>
                                    </p:set>
                                  </p:childTnLst>
                                </p:cTn>
                              </p:par>
                              <p:par>
                                <p:cTn id="25" presetID="6" presetClass="emph" presetSubtype="0" decel="100000" autoRev="1" fill="hold" nodeType="withEffect">
                                  <p:stCondLst>
                                    <p:cond delay="450"/>
                                  </p:stCondLst>
                                  <p:childTnLst>
                                    <p:animScale>
                                      <p:cBhvr>
                                        <p:cTn id="26" dur="500" fill="hold"/>
                                        <p:tgtEl>
                                          <p:spTgt spid="19"/>
                                        </p:tgtEl>
                                      </p:cBhvr>
                                      <p:by x="0" y="0"/>
                                    </p:animScale>
                                  </p:childTnLst>
                                </p:cTn>
                              </p:par>
                              <p:par>
                                <p:cTn id="27" presetID="10" presetClass="entr" presetSubtype="0" fill="hold" grpId="0" nodeType="withEffect">
                                  <p:stCondLst>
                                    <p:cond delay="950"/>
                                  </p:stCondLst>
                                  <p:childTnLst>
                                    <p:set>
                                      <p:cBhvr>
                                        <p:cTn id="28" dur="1" fill="hold">
                                          <p:stCondLst>
                                            <p:cond delay="0"/>
                                          </p:stCondLst>
                                        </p:cTn>
                                        <p:tgtEl>
                                          <p:spTgt spid="85"/>
                                        </p:tgtEl>
                                        <p:attrNameLst>
                                          <p:attrName>style.visibility</p:attrName>
                                        </p:attrNameLst>
                                      </p:cBhvr>
                                      <p:to>
                                        <p:strVal val="visible"/>
                                      </p:to>
                                    </p:set>
                                    <p:animEffect transition="in" filter="fade">
                                      <p:cBhvr>
                                        <p:cTn id="29" dur="500"/>
                                        <p:tgtEl>
                                          <p:spTgt spid="85"/>
                                        </p:tgtEl>
                                      </p:cBhvr>
                                    </p:animEffect>
                                  </p:childTnLst>
                                </p:cTn>
                              </p:par>
                            </p:childTnLst>
                          </p:cTn>
                        </p:par>
                      </p:childTnLst>
                    </p:cTn>
                  </p:par>
                  <p:par>
                    <p:cTn id="30" fill="hold">
                      <p:stCondLst>
                        <p:cond delay="indefinite"/>
                      </p:stCondLst>
                      <p:childTnLst>
                        <p:par>
                          <p:cTn id="31" fill="hold">
                            <p:stCondLst>
                              <p:cond delay="0"/>
                            </p:stCondLst>
                            <p:childTnLst>
                              <p:par>
                                <p:cTn id="32" presetID="2" presetClass="entr" presetSubtype="1" decel="100000" fill="hold" grpId="0" nodeType="clickEffect">
                                  <p:stCondLst>
                                    <p:cond delay="0"/>
                                  </p:stCondLst>
                                  <p:childTnLst>
                                    <p:set>
                                      <p:cBhvr>
                                        <p:cTn id="33" dur="1" fill="hold">
                                          <p:stCondLst>
                                            <p:cond delay="0"/>
                                          </p:stCondLst>
                                        </p:cTn>
                                        <p:tgtEl>
                                          <p:spTgt spid="6"/>
                                        </p:tgtEl>
                                        <p:attrNameLst>
                                          <p:attrName>style.visibility</p:attrName>
                                        </p:attrNameLst>
                                      </p:cBhvr>
                                      <p:to>
                                        <p:strVal val="visible"/>
                                      </p:to>
                                    </p:set>
                                    <p:anim calcmode="lin" valueType="num">
                                      <p:cBhvr additive="base">
                                        <p:cTn id="34" dur="750" fill="hold"/>
                                        <p:tgtEl>
                                          <p:spTgt spid="6"/>
                                        </p:tgtEl>
                                        <p:attrNameLst>
                                          <p:attrName>ppt_x</p:attrName>
                                        </p:attrNameLst>
                                      </p:cBhvr>
                                      <p:tavLst>
                                        <p:tav tm="0">
                                          <p:val>
                                            <p:strVal val="#ppt_x"/>
                                          </p:val>
                                        </p:tav>
                                        <p:tav tm="100000">
                                          <p:val>
                                            <p:strVal val="#ppt_x"/>
                                          </p:val>
                                        </p:tav>
                                      </p:tavLst>
                                    </p:anim>
                                    <p:anim calcmode="lin" valueType="num">
                                      <p:cBhvr additive="base">
                                        <p:cTn id="35" dur="750" fill="hold"/>
                                        <p:tgtEl>
                                          <p:spTgt spid="6"/>
                                        </p:tgtEl>
                                        <p:attrNameLst>
                                          <p:attrName>ppt_y</p:attrName>
                                        </p:attrNameLst>
                                      </p:cBhvr>
                                      <p:tavLst>
                                        <p:tav tm="0">
                                          <p:val>
                                            <p:strVal val="0-#ppt_h/2"/>
                                          </p:val>
                                        </p:tav>
                                        <p:tav tm="100000">
                                          <p:val>
                                            <p:strVal val="#ppt_y"/>
                                          </p:val>
                                        </p:tav>
                                      </p:tavLst>
                                    </p:anim>
                                  </p:childTnLst>
                                </p:cTn>
                              </p:par>
                              <p:par>
                                <p:cTn id="36" presetID="1" presetClass="entr" presetSubtype="0" fill="hold" nodeType="withEffect">
                                  <p:stCondLst>
                                    <p:cond delay="0"/>
                                  </p:stCondLst>
                                  <p:childTnLst>
                                    <p:set>
                                      <p:cBhvr>
                                        <p:cTn id="37" dur="1" fill="hold">
                                          <p:stCondLst>
                                            <p:cond delay="499"/>
                                          </p:stCondLst>
                                        </p:cTn>
                                        <p:tgtEl>
                                          <p:spTgt spid="21"/>
                                        </p:tgtEl>
                                        <p:attrNameLst>
                                          <p:attrName>style.visibility</p:attrName>
                                        </p:attrNameLst>
                                      </p:cBhvr>
                                      <p:to>
                                        <p:strVal val="visible"/>
                                      </p:to>
                                    </p:set>
                                  </p:childTnLst>
                                </p:cTn>
                              </p:par>
                              <p:par>
                                <p:cTn id="38" presetID="6" presetClass="emph" presetSubtype="0" decel="100000" autoRev="1" fill="hold" nodeType="withEffect">
                                  <p:stCondLst>
                                    <p:cond delay="0"/>
                                  </p:stCondLst>
                                  <p:childTnLst>
                                    <p:animScale>
                                      <p:cBhvr>
                                        <p:cTn id="39" dur="500" fill="hold"/>
                                        <p:tgtEl>
                                          <p:spTgt spid="21"/>
                                        </p:tgtEl>
                                      </p:cBhvr>
                                      <p:by x="0" y="0"/>
                                    </p:animScale>
                                  </p:childTnLst>
                                </p:cTn>
                              </p:par>
                              <p:par>
                                <p:cTn id="40" presetID="10" presetClass="entr" presetSubtype="0" fill="hold" grpId="0" nodeType="withEffect">
                                  <p:stCondLst>
                                    <p:cond delay="650"/>
                                  </p:stCondLst>
                                  <p:childTnLst>
                                    <p:set>
                                      <p:cBhvr>
                                        <p:cTn id="41" dur="1" fill="hold">
                                          <p:stCondLst>
                                            <p:cond delay="0"/>
                                          </p:stCondLst>
                                        </p:cTn>
                                        <p:tgtEl>
                                          <p:spTgt spid="75"/>
                                        </p:tgtEl>
                                        <p:attrNameLst>
                                          <p:attrName>style.visibility</p:attrName>
                                        </p:attrNameLst>
                                      </p:cBhvr>
                                      <p:to>
                                        <p:strVal val="visible"/>
                                      </p:to>
                                    </p:set>
                                    <p:animEffect transition="in" filter="fade">
                                      <p:cBhvr>
                                        <p:cTn id="42" dur="500"/>
                                        <p:tgtEl>
                                          <p:spTgt spid="75"/>
                                        </p:tgtEl>
                                      </p:cBhvr>
                                    </p:animEffect>
                                  </p:childTnLst>
                                </p:cTn>
                              </p:par>
                              <p:par>
                                <p:cTn id="43" presetID="1" presetClass="entr" presetSubtype="0" fill="hold" nodeType="withEffect">
                                  <p:stCondLst>
                                    <p:cond delay="300"/>
                                  </p:stCondLst>
                                  <p:childTnLst>
                                    <p:set>
                                      <p:cBhvr>
                                        <p:cTn id="44" dur="1" fill="hold">
                                          <p:stCondLst>
                                            <p:cond delay="499"/>
                                          </p:stCondLst>
                                        </p:cTn>
                                        <p:tgtEl>
                                          <p:spTgt spid="22"/>
                                        </p:tgtEl>
                                        <p:attrNameLst>
                                          <p:attrName>style.visibility</p:attrName>
                                        </p:attrNameLst>
                                      </p:cBhvr>
                                      <p:to>
                                        <p:strVal val="visible"/>
                                      </p:to>
                                    </p:set>
                                  </p:childTnLst>
                                </p:cTn>
                              </p:par>
                              <p:par>
                                <p:cTn id="45" presetID="6" presetClass="emph" presetSubtype="0" decel="100000" autoRev="1" fill="hold" nodeType="withEffect">
                                  <p:stCondLst>
                                    <p:cond delay="300"/>
                                  </p:stCondLst>
                                  <p:childTnLst>
                                    <p:animScale>
                                      <p:cBhvr>
                                        <p:cTn id="46" dur="500" fill="hold"/>
                                        <p:tgtEl>
                                          <p:spTgt spid="22"/>
                                        </p:tgtEl>
                                      </p:cBhvr>
                                      <p:by x="0" y="0"/>
                                    </p:animScale>
                                  </p:childTnLst>
                                </p:cTn>
                              </p:par>
                              <p:par>
                                <p:cTn id="47" presetID="10" presetClass="entr" presetSubtype="0" fill="hold" grpId="0" nodeType="withEffect">
                                  <p:stCondLst>
                                    <p:cond delay="800"/>
                                  </p:stCondLst>
                                  <p:childTnLst>
                                    <p:set>
                                      <p:cBhvr>
                                        <p:cTn id="48" dur="1" fill="hold">
                                          <p:stCondLst>
                                            <p:cond delay="0"/>
                                          </p:stCondLst>
                                        </p:cTn>
                                        <p:tgtEl>
                                          <p:spTgt spid="62"/>
                                        </p:tgtEl>
                                        <p:attrNameLst>
                                          <p:attrName>style.visibility</p:attrName>
                                        </p:attrNameLst>
                                      </p:cBhvr>
                                      <p:to>
                                        <p:strVal val="visible"/>
                                      </p:to>
                                    </p:set>
                                    <p:animEffect transition="in" filter="fade">
                                      <p:cBhvr>
                                        <p:cTn id="49" dur="500"/>
                                        <p:tgtEl>
                                          <p:spTgt spid="62"/>
                                        </p:tgtEl>
                                      </p:cBhvr>
                                    </p:animEffect>
                                  </p:childTnLst>
                                </p:cTn>
                              </p:par>
                              <p:par>
                                <p:cTn id="50" presetID="1" presetClass="entr" presetSubtype="0" fill="hold" nodeType="withEffect">
                                  <p:stCondLst>
                                    <p:cond delay="450"/>
                                  </p:stCondLst>
                                  <p:childTnLst>
                                    <p:set>
                                      <p:cBhvr>
                                        <p:cTn id="51" dur="1" fill="hold">
                                          <p:stCondLst>
                                            <p:cond delay="499"/>
                                          </p:stCondLst>
                                        </p:cTn>
                                        <p:tgtEl>
                                          <p:spTgt spid="24"/>
                                        </p:tgtEl>
                                        <p:attrNameLst>
                                          <p:attrName>style.visibility</p:attrName>
                                        </p:attrNameLst>
                                      </p:cBhvr>
                                      <p:to>
                                        <p:strVal val="visible"/>
                                      </p:to>
                                    </p:set>
                                  </p:childTnLst>
                                </p:cTn>
                              </p:par>
                              <p:par>
                                <p:cTn id="52" presetID="6" presetClass="emph" presetSubtype="0" decel="100000" autoRev="1" fill="hold" nodeType="withEffect">
                                  <p:stCondLst>
                                    <p:cond delay="450"/>
                                  </p:stCondLst>
                                  <p:childTnLst>
                                    <p:animScale>
                                      <p:cBhvr>
                                        <p:cTn id="53" dur="500" fill="hold"/>
                                        <p:tgtEl>
                                          <p:spTgt spid="24"/>
                                        </p:tgtEl>
                                      </p:cBhvr>
                                      <p:by x="0" y="0"/>
                                    </p:animScale>
                                  </p:childTnLst>
                                </p:cTn>
                              </p:par>
                              <p:par>
                                <p:cTn id="54" presetID="10" presetClass="entr" presetSubtype="0" fill="hold" grpId="0" nodeType="withEffect">
                                  <p:stCondLst>
                                    <p:cond delay="950"/>
                                  </p:stCondLst>
                                  <p:childTnLst>
                                    <p:set>
                                      <p:cBhvr>
                                        <p:cTn id="55" dur="1" fill="hold">
                                          <p:stCondLst>
                                            <p:cond delay="0"/>
                                          </p:stCondLst>
                                        </p:cTn>
                                        <p:tgtEl>
                                          <p:spTgt spid="82"/>
                                        </p:tgtEl>
                                        <p:attrNameLst>
                                          <p:attrName>style.visibility</p:attrName>
                                        </p:attrNameLst>
                                      </p:cBhvr>
                                      <p:to>
                                        <p:strVal val="visible"/>
                                      </p:to>
                                    </p:set>
                                    <p:animEffect transition="in" filter="fade">
                                      <p:cBhvr>
                                        <p:cTn id="56" dur="500"/>
                                        <p:tgtEl>
                                          <p:spTgt spid="82"/>
                                        </p:tgtEl>
                                      </p:cBhvr>
                                    </p:animEffect>
                                  </p:childTnLst>
                                </p:cTn>
                              </p:par>
                              <p:par>
                                <p:cTn id="57" presetID="1" presetClass="entr" presetSubtype="0" fill="hold" nodeType="withEffect">
                                  <p:stCondLst>
                                    <p:cond delay="600"/>
                                  </p:stCondLst>
                                  <p:childTnLst>
                                    <p:set>
                                      <p:cBhvr>
                                        <p:cTn id="58" dur="1" fill="hold">
                                          <p:stCondLst>
                                            <p:cond delay="499"/>
                                          </p:stCondLst>
                                        </p:cTn>
                                        <p:tgtEl>
                                          <p:spTgt spid="27"/>
                                        </p:tgtEl>
                                        <p:attrNameLst>
                                          <p:attrName>style.visibility</p:attrName>
                                        </p:attrNameLst>
                                      </p:cBhvr>
                                      <p:to>
                                        <p:strVal val="visible"/>
                                      </p:to>
                                    </p:set>
                                  </p:childTnLst>
                                </p:cTn>
                              </p:par>
                              <p:par>
                                <p:cTn id="59" presetID="6" presetClass="emph" presetSubtype="0" decel="100000" autoRev="1" fill="hold" nodeType="withEffect">
                                  <p:stCondLst>
                                    <p:cond delay="600"/>
                                  </p:stCondLst>
                                  <p:childTnLst>
                                    <p:animScale>
                                      <p:cBhvr>
                                        <p:cTn id="60" dur="500" fill="hold"/>
                                        <p:tgtEl>
                                          <p:spTgt spid="27"/>
                                        </p:tgtEl>
                                      </p:cBhvr>
                                      <p:by x="0" y="0"/>
                                    </p:animScale>
                                  </p:childTnLst>
                                </p:cTn>
                              </p:par>
                              <p:par>
                                <p:cTn id="61" presetID="1" presetClass="entr" presetSubtype="0" fill="hold" nodeType="withEffect">
                                  <p:stCondLst>
                                    <p:cond delay="750"/>
                                  </p:stCondLst>
                                  <p:childTnLst>
                                    <p:set>
                                      <p:cBhvr>
                                        <p:cTn id="62" dur="1" fill="hold">
                                          <p:stCondLst>
                                            <p:cond delay="499"/>
                                          </p:stCondLst>
                                        </p:cTn>
                                        <p:tgtEl>
                                          <p:spTgt spid="32"/>
                                        </p:tgtEl>
                                        <p:attrNameLst>
                                          <p:attrName>style.visibility</p:attrName>
                                        </p:attrNameLst>
                                      </p:cBhvr>
                                      <p:to>
                                        <p:strVal val="visible"/>
                                      </p:to>
                                    </p:set>
                                  </p:childTnLst>
                                </p:cTn>
                              </p:par>
                              <p:par>
                                <p:cTn id="63" presetID="6" presetClass="emph" presetSubtype="0" decel="100000" autoRev="1" fill="hold" nodeType="withEffect">
                                  <p:stCondLst>
                                    <p:cond delay="750"/>
                                  </p:stCondLst>
                                  <p:childTnLst>
                                    <p:animScale>
                                      <p:cBhvr>
                                        <p:cTn id="64" dur="500" fill="hold"/>
                                        <p:tgtEl>
                                          <p:spTgt spid="32"/>
                                        </p:tgtEl>
                                      </p:cBhvr>
                                      <p:by x="0" y="0"/>
                                    </p:animScale>
                                  </p:childTnLst>
                                </p:cTn>
                              </p:par>
                              <p:par>
                                <p:cTn id="65" presetID="10" presetClass="entr" presetSubtype="0" fill="hold" grpId="0" nodeType="withEffect">
                                  <p:stCondLst>
                                    <p:cond delay="1100"/>
                                  </p:stCondLst>
                                  <p:childTnLst>
                                    <p:set>
                                      <p:cBhvr>
                                        <p:cTn id="66" dur="1" fill="hold">
                                          <p:stCondLst>
                                            <p:cond delay="0"/>
                                          </p:stCondLst>
                                        </p:cTn>
                                        <p:tgtEl>
                                          <p:spTgt spid="52"/>
                                        </p:tgtEl>
                                        <p:attrNameLst>
                                          <p:attrName>style.visibility</p:attrName>
                                        </p:attrNameLst>
                                      </p:cBhvr>
                                      <p:to>
                                        <p:strVal val="visible"/>
                                      </p:to>
                                    </p:set>
                                    <p:animEffect transition="in" filter="fade">
                                      <p:cBhvr>
                                        <p:cTn id="67" dur="500"/>
                                        <p:tgtEl>
                                          <p:spTgt spid="52"/>
                                        </p:tgtEl>
                                      </p:cBhvr>
                                    </p:animEffect>
                                  </p:childTnLst>
                                </p:cTn>
                              </p:par>
                              <p:par>
                                <p:cTn id="68" presetID="10" presetClass="entr" presetSubtype="0" fill="hold" grpId="0" nodeType="withEffect">
                                  <p:stCondLst>
                                    <p:cond delay="1350"/>
                                  </p:stCondLst>
                                  <p:childTnLst>
                                    <p:set>
                                      <p:cBhvr>
                                        <p:cTn id="69" dur="1" fill="hold">
                                          <p:stCondLst>
                                            <p:cond delay="0"/>
                                          </p:stCondLst>
                                        </p:cTn>
                                        <p:tgtEl>
                                          <p:spTgt spid="76"/>
                                        </p:tgtEl>
                                        <p:attrNameLst>
                                          <p:attrName>style.visibility</p:attrName>
                                        </p:attrNameLst>
                                      </p:cBhvr>
                                      <p:to>
                                        <p:strVal val="visible"/>
                                      </p:to>
                                    </p:set>
                                    <p:animEffect transition="in" filter="fade">
                                      <p:cBhvr>
                                        <p:cTn id="70" dur="500"/>
                                        <p:tgtEl>
                                          <p:spTgt spid="76"/>
                                        </p:tgtEl>
                                      </p:cBhvr>
                                    </p:animEffect>
                                  </p:childTnLst>
                                </p:cTn>
                              </p:par>
                              <p:par>
                                <p:cTn id="71" presetID="10" presetClass="entr" presetSubtype="0" fill="hold" grpId="0" nodeType="withEffect">
                                  <p:stCondLst>
                                    <p:cond delay="1350"/>
                                  </p:stCondLst>
                                  <p:childTnLst>
                                    <p:set>
                                      <p:cBhvr>
                                        <p:cTn id="72" dur="1" fill="hold">
                                          <p:stCondLst>
                                            <p:cond delay="0"/>
                                          </p:stCondLst>
                                        </p:cTn>
                                        <p:tgtEl>
                                          <p:spTgt spid="66"/>
                                        </p:tgtEl>
                                        <p:attrNameLst>
                                          <p:attrName>style.visibility</p:attrName>
                                        </p:attrNameLst>
                                      </p:cBhvr>
                                      <p:to>
                                        <p:strVal val="visible"/>
                                      </p:to>
                                    </p:set>
                                    <p:animEffect transition="in" filter="fade">
                                      <p:cBhvr>
                                        <p:cTn id="73" dur="500"/>
                                        <p:tgtEl>
                                          <p:spTgt spid="66"/>
                                        </p:tgtEl>
                                      </p:cBhvr>
                                    </p:animEffect>
                                  </p:childTnLst>
                                </p:cTn>
                              </p:par>
                              <p:par>
                                <p:cTn id="74" presetID="10" presetClass="entr" presetSubtype="0" fill="hold" grpId="0" nodeType="withEffect">
                                  <p:stCondLst>
                                    <p:cond delay="1350"/>
                                  </p:stCondLst>
                                  <p:childTnLst>
                                    <p:set>
                                      <p:cBhvr>
                                        <p:cTn id="75" dur="1" fill="hold">
                                          <p:stCondLst>
                                            <p:cond delay="0"/>
                                          </p:stCondLst>
                                        </p:cTn>
                                        <p:tgtEl>
                                          <p:spTgt spid="83"/>
                                        </p:tgtEl>
                                        <p:attrNameLst>
                                          <p:attrName>style.visibility</p:attrName>
                                        </p:attrNameLst>
                                      </p:cBhvr>
                                      <p:to>
                                        <p:strVal val="visible"/>
                                      </p:to>
                                    </p:set>
                                    <p:animEffect transition="in" filter="fade">
                                      <p:cBhvr>
                                        <p:cTn id="76" dur="500"/>
                                        <p:tgtEl>
                                          <p:spTgt spid="83"/>
                                        </p:tgtEl>
                                      </p:cBhvr>
                                    </p:animEffect>
                                  </p:childTnLst>
                                </p:cTn>
                              </p:par>
                              <p:par>
                                <p:cTn id="77" presetID="10" presetClass="entr" presetSubtype="0" fill="hold" grpId="0" nodeType="withEffect">
                                  <p:stCondLst>
                                    <p:cond delay="1350"/>
                                  </p:stCondLst>
                                  <p:childTnLst>
                                    <p:set>
                                      <p:cBhvr>
                                        <p:cTn id="78" dur="1" fill="hold">
                                          <p:stCondLst>
                                            <p:cond delay="0"/>
                                          </p:stCondLst>
                                        </p:cTn>
                                        <p:tgtEl>
                                          <p:spTgt spid="53"/>
                                        </p:tgtEl>
                                        <p:attrNameLst>
                                          <p:attrName>style.visibility</p:attrName>
                                        </p:attrNameLst>
                                      </p:cBhvr>
                                      <p:to>
                                        <p:strVal val="visible"/>
                                      </p:to>
                                    </p:set>
                                    <p:animEffect transition="in" filter="fade">
                                      <p:cBhvr>
                                        <p:cTn id="79" dur="500"/>
                                        <p:tgtEl>
                                          <p:spTgt spid="53"/>
                                        </p:tgtEl>
                                      </p:cBhvr>
                                    </p:animEffect>
                                  </p:childTnLst>
                                </p:cTn>
                              </p:par>
                              <p:par>
                                <p:cTn id="80" presetID="10" presetClass="entr" presetSubtype="0" fill="hold" grpId="0" nodeType="withEffect">
                                  <p:stCondLst>
                                    <p:cond delay="1350"/>
                                  </p:stCondLst>
                                  <p:childTnLst>
                                    <p:set>
                                      <p:cBhvr>
                                        <p:cTn id="81" dur="1" fill="hold">
                                          <p:stCondLst>
                                            <p:cond delay="0"/>
                                          </p:stCondLst>
                                        </p:cTn>
                                        <p:tgtEl>
                                          <p:spTgt spid="12"/>
                                        </p:tgtEl>
                                        <p:attrNameLst>
                                          <p:attrName>style.visibility</p:attrName>
                                        </p:attrNameLst>
                                      </p:cBhvr>
                                      <p:to>
                                        <p:strVal val="visible"/>
                                      </p:to>
                                    </p:set>
                                    <p:animEffect transition="in" filter="fade">
                                      <p:cBhvr>
                                        <p:cTn id="82" dur="500"/>
                                        <p:tgtEl>
                                          <p:spTgt spid="12"/>
                                        </p:tgtEl>
                                      </p:cBhvr>
                                    </p:animEffect>
                                  </p:childTnLst>
                                </p:cTn>
                              </p:par>
                              <p:par>
                                <p:cTn id="83" presetID="10" presetClass="entr" presetSubtype="0" fill="hold" grpId="0" nodeType="withEffect">
                                  <p:stCondLst>
                                    <p:cond delay="1250"/>
                                  </p:stCondLst>
                                  <p:childTnLst>
                                    <p:set>
                                      <p:cBhvr>
                                        <p:cTn id="84" dur="1" fill="hold">
                                          <p:stCondLst>
                                            <p:cond delay="0"/>
                                          </p:stCondLst>
                                        </p:cTn>
                                        <p:tgtEl>
                                          <p:spTgt spid="69"/>
                                        </p:tgtEl>
                                        <p:attrNameLst>
                                          <p:attrName>style.visibility</p:attrName>
                                        </p:attrNameLst>
                                      </p:cBhvr>
                                      <p:to>
                                        <p:strVal val="visible"/>
                                      </p:to>
                                    </p:set>
                                    <p:animEffect transition="in" filter="fade">
                                      <p:cBhvr>
                                        <p:cTn id="85" dur="500"/>
                                        <p:tgtEl>
                                          <p:spTgt spid="69"/>
                                        </p:tgtEl>
                                      </p:cBhvr>
                                    </p:animEffect>
                                  </p:childTnLst>
                                </p:cTn>
                              </p:par>
                              <p:par>
                                <p:cTn id="86" presetID="10" presetClass="entr" presetSubtype="0" fill="hold" grpId="0" nodeType="withEffect">
                                  <p:stCondLst>
                                    <p:cond delay="1350"/>
                                  </p:stCondLst>
                                  <p:childTnLst>
                                    <p:set>
                                      <p:cBhvr>
                                        <p:cTn id="87" dur="1" fill="hold">
                                          <p:stCondLst>
                                            <p:cond delay="0"/>
                                          </p:stCondLst>
                                        </p:cTn>
                                        <p:tgtEl>
                                          <p:spTgt spid="44"/>
                                        </p:tgtEl>
                                        <p:attrNameLst>
                                          <p:attrName>style.visibility</p:attrName>
                                        </p:attrNameLst>
                                      </p:cBhvr>
                                      <p:to>
                                        <p:strVal val="visible"/>
                                      </p:to>
                                    </p:set>
                                    <p:animEffect transition="in" filter="fade">
                                      <p:cBhvr>
                                        <p:cTn id="88" dur="500"/>
                                        <p:tgtEl>
                                          <p:spTgt spid="44"/>
                                        </p:tgtEl>
                                      </p:cBhvr>
                                    </p:animEffect>
                                  </p:childTnLst>
                                </p:cTn>
                              </p:par>
                              <p:par>
                                <p:cTn id="89" presetID="10" presetClass="entr" presetSubtype="0" fill="hold" grpId="0" nodeType="withEffect">
                                  <p:stCondLst>
                                    <p:cond delay="1350"/>
                                  </p:stCondLst>
                                  <p:childTnLst>
                                    <p:set>
                                      <p:cBhvr>
                                        <p:cTn id="90" dur="1" fill="hold">
                                          <p:stCondLst>
                                            <p:cond delay="0"/>
                                          </p:stCondLst>
                                        </p:cTn>
                                        <p:tgtEl>
                                          <p:spTgt spid="3"/>
                                        </p:tgtEl>
                                        <p:attrNameLst>
                                          <p:attrName>style.visibility</p:attrName>
                                        </p:attrNameLst>
                                      </p:cBhvr>
                                      <p:to>
                                        <p:strVal val="visible"/>
                                      </p:to>
                                    </p:set>
                                    <p:animEffect transition="in" filter="fade">
                                      <p:cBhvr>
                                        <p:cTn id="91" dur="500"/>
                                        <p:tgtEl>
                                          <p:spTgt spid="3"/>
                                        </p:tgtEl>
                                      </p:cBhvr>
                                    </p:animEffect>
                                  </p:childTnLst>
                                </p:cTn>
                              </p:par>
                            </p:childTnLst>
                          </p:cTn>
                        </p:par>
                      </p:childTnLst>
                    </p:cTn>
                  </p:par>
                  <p:par>
                    <p:cTn id="92" fill="hold">
                      <p:stCondLst>
                        <p:cond delay="indefinite"/>
                      </p:stCondLst>
                      <p:childTnLst>
                        <p:par>
                          <p:cTn id="93" fill="hold">
                            <p:stCondLst>
                              <p:cond delay="0"/>
                            </p:stCondLst>
                            <p:childTnLst>
                              <p:par>
                                <p:cTn id="94" presetID="2" presetClass="entr" presetSubtype="4" decel="100000" fill="hold" grpId="0" nodeType="clickEffect">
                                  <p:stCondLst>
                                    <p:cond delay="0"/>
                                  </p:stCondLst>
                                  <p:childTnLst>
                                    <p:set>
                                      <p:cBhvr>
                                        <p:cTn id="95" dur="1" fill="hold">
                                          <p:stCondLst>
                                            <p:cond delay="0"/>
                                          </p:stCondLst>
                                        </p:cTn>
                                        <p:tgtEl>
                                          <p:spTgt spid="51"/>
                                        </p:tgtEl>
                                        <p:attrNameLst>
                                          <p:attrName>style.visibility</p:attrName>
                                        </p:attrNameLst>
                                      </p:cBhvr>
                                      <p:to>
                                        <p:strVal val="visible"/>
                                      </p:to>
                                    </p:set>
                                    <p:anim calcmode="lin" valueType="num">
                                      <p:cBhvr additive="base">
                                        <p:cTn id="96" dur="750" fill="hold"/>
                                        <p:tgtEl>
                                          <p:spTgt spid="51"/>
                                        </p:tgtEl>
                                        <p:attrNameLst>
                                          <p:attrName>ppt_x</p:attrName>
                                        </p:attrNameLst>
                                      </p:cBhvr>
                                      <p:tavLst>
                                        <p:tav tm="0">
                                          <p:val>
                                            <p:strVal val="#ppt_x"/>
                                          </p:val>
                                        </p:tav>
                                        <p:tav tm="100000">
                                          <p:val>
                                            <p:strVal val="#ppt_x"/>
                                          </p:val>
                                        </p:tav>
                                      </p:tavLst>
                                    </p:anim>
                                    <p:anim calcmode="lin" valueType="num">
                                      <p:cBhvr additive="base">
                                        <p:cTn id="97" dur="750" fill="hold"/>
                                        <p:tgtEl>
                                          <p:spTgt spid="51"/>
                                        </p:tgtEl>
                                        <p:attrNameLst>
                                          <p:attrName>ppt_y</p:attrName>
                                        </p:attrNameLst>
                                      </p:cBhvr>
                                      <p:tavLst>
                                        <p:tav tm="0">
                                          <p:val>
                                            <p:strVal val="1+#ppt_h/2"/>
                                          </p:val>
                                        </p:tav>
                                        <p:tav tm="100000">
                                          <p:val>
                                            <p:strVal val="#ppt_y"/>
                                          </p:val>
                                        </p:tav>
                                      </p:tavLst>
                                    </p:anim>
                                  </p:childTnLst>
                                </p:cTn>
                              </p:par>
                              <p:par>
                                <p:cTn id="98" presetID="10" presetClass="exit" presetSubtype="0" fill="hold" grpId="1" nodeType="withEffect">
                                  <p:stCondLst>
                                    <p:cond delay="0"/>
                                  </p:stCondLst>
                                  <p:childTnLst>
                                    <p:animEffect transition="out" filter="fade">
                                      <p:cBhvr>
                                        <p:cTn id="99" dur="500"/>
                                        <p:tgtEl>
                                          <p:spTgt spid="45"/>
                                        </p:tgtEl>
                                      </p:cBhvr>
                                    </p:animEffect>
                                    <p:set>
                                      <p:cBhvr>
                                        <p:cTn id="100" dur="1" fill="hold">
                                          <p:stCondLst>
                                            <p:cond delay="499"/>
                                          </p:stCondLst>
                                        </p:cTn>
                                        <p:tgtEl>
                                          <p:spTgt spid="45"/>
                                        </p:tgtEl>
                                        <p:attrNameLst>
                                          <p:attrName>style.visibility</p:attrName>
                                        </p:attrNameLst>
                                      </p:cBhvr>
                                      <p:to>
                                        <p:strVal val="hidden"/>
                                      </p:to>
                                    </p:set>
                                  </p:childTnLst>
                                </p:cTn>
                              </p:par>
                              <p:par>
                                <p:cTn id="101" presetID="10" presetClass="exit" presetSubtype="0" fill="hold" nodeType="withEffect">
                                  <p:stCondLst>
                                    <p:cond delay="0"/>
                                  </p:stCondLst>
                                  <p:childTnLst>
                                    <p:animEffect transition="out" filter="fade">
                                      <p:cBhvr>
                                        <p:cTn id="102" dur="500"/>
                                        <p:tgtEl>
                                          <p:spTgt spid="7"/>
                                        </p:tgtEl>
                                      </p:cBhvr>
                                    </p:animEffect>
                                    <p:set>
                                      <p:cBhvr>
                                        <p:cTn id="103" dur="1" fill="hold">
                                          <p:stCondLst>
                                            <p:cond delay="499"/>
                                          </p:stCondLst>
                                        </p:cTn>
                                        <p:tgtEl>
                                          <p:spTgt spid="7"/>
                                        </p:tgtEl>
                                        <p:attrNameLst>
                                          <p:attrName>style.visibility</p:attrName>
                                        </p:attrNameLst>
                                      </p:cBhvr>
                                      <p:to>
                                        <p:strVal val="hidden"/>
                                      </p:to>
                                    </p:set>
                                  </p:childTnLst>
                                </p:cTn>
                              </p:par>
                              <p:par>
                                <p:cTn id="104" presetID="10" presetClass="exit" presetSubtype="0" fill="hold" grpId="1" nodeType="withEffect">
                                  <p:stCondLst>
                                    <p:cond delay="0"/>
                                  </p:stCondLst>
                                  <p:childTnLst>
                                    <p:animEffect transition="out" filter="fade">
                                      <p:cBhvr>
                                        <p:cTn id="105" dur="500"/>
                                        <p:tgtEl>
                                          <p:spTgt spid="84"/>
                                        </p:tgtEl>
                                      </p:cBhvr>
                                    </p:animEffect>
                                    <p:set>
                                      <p:cBhvr>
                                        <p:cTn id="106" dur="1" fill="hold">
                                          <p:stCondLst>
                                            <p:cond delay="499"/>
                                          </p:stCondLst>
                                        </p:cTn>
                                        <p:tgtEl>
                                          <p:spTgt spid="84"/>
                                        </p:tgtEl>
                                        <p:attrNameLst>
                                          <p:attrName>style.visibility</p:attrName>
                                        </p:attrNameLst>
                                      </p:cBhvr>
                                      <p:to>
                                        <p:strVal val="hidden"/>
                                      </p:to>
                                    </p:set>
                                  </p:childTnLst>
                                </p:cTn>
                              </p:par>
                              <p:par>
                                <p:cTn id="107" presetID="10" presetClass="exit" presetSubtype="0" fill="hold" nodeType="withEffect">
                                  <p:stCondLst>
                                    <p:cond delay="0"/>
                                  </p:stCondLst>
                                  <p:childTnLst>
                                    <p:animEffect transition="out" filter="fade">
                                      <p:cBhvr>
                                        <p:cTn id="108" dur="500"/>
                                        <p:tgtEl>
                                          <p:spTgt spid="18"/>
                                        </p:tgtEl>
                                      </p:cBhvr>
                                    </p:animEffect>
                                    <p:set>
                                      <p:cBhvr>
                                        <p:cTn id="109" dur="1" fill="hold">
                                          <p:stCondLst>
                                            <p:cond delay="499"/>
                                          </p:stCondLst>
                                        </p:cTn>
                                        <p:tgtEl>
                                          <p:spTgt spid="18"/>
                                        </p:tgtEl>
                                        <p:attrNameLst>
                                          <p:attrName>style.visibility</p:attrName>
                                        </p:attrNameLst>
                                      </p:cBhvr>
                                      <p:to>
                                        <p:strVal val="hidden"/>
                                      </p:to>
                                    </p:set>
                                  </p:childTnLst>
                                </p:cTn>
                              </p:par>
                              <p:par>
                                <p:cTn id="110" presetID="10" presetClass="exit" presetSubtype="0" fill="hold" grpId="1" nodeType="withEffect">
                                  <p:stCondLst>
                                    <p:cond delay="0"/>
                                  </p:stCondLst>
                                  <p:childTnLst>
                                    <p:animEffect transition="out" filter="fade">
                                      <p:cBhvr>
                                        <p:cTn id="111" dur="500"/>
                                        <p:tgtEl>
                                          <p:spTgt spid="81"/>
                                        </p:tgtEl>
                                      </p:cBhvr>
                                    </p:animEffect>
                                    <p:set>
                                      <p:cBhvr>
                                        <p:cTn id="112" dur="1" fill="hold">
                                          <p:stCondLst>
                                            <p:cond delay="499"/>
                                          </p:stCondLst>
                                        </p:cTn>
                                        <p:tgtEl>
                                          <p:spTgt spid="81"/>
                                        </p:tgtEl>
                                        <p:attrNameLst>
                                          <p:attrName>style.visibility</p:attrName>
                                        </p:attrNameLst>
                                      </p:cBhvr>
                                      <p:to>
                                        <p:strVal val="hidden"/>
                                      </p:to>
                                    </p:set>
                                  </p:childTnLst>
                                </p:cTn>
                              </p:par>
                              <p:par>
                                <p:cTn id="113" presetID="10" presetClass="exit" presetSubtype="0" fill="hold" nodeType="withEffect">
                                  <p:stCondLst>
                                    <p:cond delay="0"/>
                                  </p:stCondLst>
                                  <p:childTnLst>
                                    <p:animEffect transition="out" filter="fade">
                                      <p:cBhvr>
                                        <p:cTn id="114" dur="500"/>
                                        <p:tgtEl>
                                          <p:spTgt spid="19"/>
                                        </p:tgtEl>
                                      </p:cBhvr>
                                    </p:animEffect>
                                    <p:set>
                                      <p:cBhvr>
                                        <p:cTn id="115" dur="1" fill="hold">
                                          <p:stCondLst>
                                            <p:cond delay="499"/>
                                          </p:stCondLst>
                                        </p:cTn>
                                        <p:tgtEl>
                                          <p:spTgt spid="19"/>
                                        </p:tgtEl>
                                        <p:attrNameLst>
                                          <p:attrName>style.visibility</p:attrName>
                                        </p:attrNameLst>
                                      </p:cBhvr>
                                      <p:to>
                                        <p:strVal val="hidden"/>
                                      </p:to>
                                    </p:set>
                                  </p:childTnLst>
                                </p:cTn>
                              </p:par>
                              <p:par>
                                <p:cTn id="116" presetID="10" presetClass="exit" presetSubtype="0" fill="hold" grpId="1" nodeType="withEffect">
                                  <p:stCondLst>
                                    <p:cond delay="0"/>
                                  </p:stCondLst>
                                  <p:childTnLst>
                                    <p:animEffect transition="out" filter="fade">
                                      <p:cBhvr>
                                        <p:cTn id="117" dur="500"/>
                                        <p:tgtEl>
                                          <p:spTgt spid="85"/>
                                        </p:tgtEl>
                                      </p:cBhvr>
                                    </p:animEffect>
                                    <p:set>
                                      <p:cBhvr>
                                        <p:cTn id="118" dur="1" fill="hold">
                                          <p:stCondLst>
                                            <p:cond delay="499"/>
                                          </p:stCondLst>
                                        </p:cTn>
                                        <p:tgtEl>
                                          <p:spTgt spid="85"/>
                                        </p:tgtEl>
                                        <p:attrNameLst>
                                          <p:attrName>style.visibility</p:attrName>
                                        </p:attrNameLst>
                                      </p:cBhvr>
                                      <p:to>
                                        <p:strVal val="hidden"/>
                                      </p:to>
                                    </p:set>
                                  </p:childTnLst>
                                </p:cTn>
                              </p:par>
                              <p:par>
                                <p:cTn id="119" presetID="2" presetClass="entr" presetSubtype="4" decel="100000" fill="hold" grpId="0" nodeType="withEffect">
                                  <p:stCondLst>
                                    <p:cond delay="100"/>
                                  </p:stCondLst>
                                  <p:childTnLst>
                                    <p:set>
                                      <p:cBhvr>
                                        <p:cTn id="120" dur="1" fill="hold">
                                          <p:stCondLst>
                                            <p:cond delay="0"/>
                                          </p:stCondLst>
                                        </p:cTn>
                                        <p:tgtEl>
                                          <p:spTgt spid="54"/>
                                        </p:tgtEl>
                                        <p:attrNameLst>
                                          <p:attrName>style.visibility</p:attrName>
                                        </p:attrNameLst>
                                      </p:cBhvr>
                                      <p:to>
                                        <p:strVal val="visible"/>
                                      </p:to>
                                    </p:set>
                                    <p:anim calcmode="lin" valueType="num">
                                      <p:cBhvr additive="base">
                                        <p:cTn id="121" dur="750" fill="hold"/>
                                        <p:tgtEl>
                                          <p:spTgt spid="54"/>
                                        </p:tgtEl>
                                        <p:attrNameLst>
                                          <p:attrName>ppt_x</p:attrName>
                                        </p:attrNameLst>
                                      </p:cBhvr>
                                      <p:tavLst>
                                        <p:tav tm="0">
                                          <p:val>
                                            <p:strVal val="#ppt_x"/>
                                          </p:val>
                                        </p:tav>
                                        <p:tav tm="100000">
                                          <p:val>
                                            <p:strVal val="#ppt_x"/>
                                          </p:val>
                                        </p:tav>
                                      </p:tavLst>
                                    </p:anim>
                                    <p:anim calcmode="lin" valueType="num">
                                      <p:cBhvr additive="base">
                                        <p:cTn id="122" dur="750" fill="hold"/>
                                        <p:tgtEl>
                                          <p:spTgt spid="54"/>
                                        </p:tgtEl>
                                        <p:attrNameLst>
                                          <p:attrName>ppt_y</p:attrName>
                                        </p:attrNameLst>
                                      </p:cBhvr>
                                      <p:tavLst>
                                        <p:tav tm="0">
                                          <p:val>
                                            <p:strVal val="1+#ppt_h/2"/>
                                          </p:val>
                                        </p:tav>
                                        <p:tav tm="100000">
                                          <p:val>
                                            <p:strVal val="#ppt_y"/>
                                          </p:val>
                                        </p:tav>
                                      </p:tavLst>
                                    </p:anim>
                                  </p:childTnLst>
                                </p:cTn>
                              </p:par>
                              <p:par>
                                <p:cTn id="123" presetID="2" presetClass="entr" presetSubtype="4" decel="100000" fill="hold" grpId="0" nodeType="withEffect">
                                  <p:stCondLst>
                                    <p:cond delay="200"/>
                                  </p:stCondLst>
                                  <p:childTnLst>
                                    <p:set>
                                      <p:cBhvr>
                                        <p:cTn id="124" dur="1" fill="hold">
                                          <p:stCondLst>
                                            <p:cond delay="0"/>
                                          </p:stCondLst>
                                        </p:cTn>
                                        <p:tgtEl>
                                          <p:spTgt spid="61"/>
                                        </p:tgtEl>
                                        <p:attrNameLst>
                                          <p:attrName>style.visibility</p:attrName>
                                        </p:attrNameLst>
                                      </p:cBhvr>
                                      <p:to>
                                        <p:strVal val="visible"/>
                                      </p:to>
                                    </p:set>
                                    <p:anim calcmode="lin" valueType="num">
                                      <p:cBhvr additive="base">
                                        <p:cTn id="125" dur="750" fill="hold"/>
                                        <p:tgtEl>
                                          <p:spTgt spid="61"/>
                                        </p:tgtEl>
                                        <p:attrNameLst>
                                          <p:attrName>ppt_x</p:attrName>
                                        </p:attrNameLst>
                                      </p:cBhvr>
                                      <p:tavLst>
                                        <p:tav tm="0">
                                          <p:val>
                                            <p:strVal val="#ppt_x"/>
                                          </p:val>
                                        </p:tav>
                                        <p:tav tm="100000">
                                          <p:val>
                                            <p:strVal val="#ppt_x"/>
                                          </p:val>
                                        </p:tav>
                                      </p:tavLst>
                                    </p:anim>
                                    <p:anim calcmode="lin" valueType="num">
                                      <p:cBhvr additive="base">
                                        <p:cTn id="126" dur="750" fill="hold"/>
                                        <p:tgtEl>
                                          <p:spTgt spid="61"/>
                                        </p:tgtEl>
                                        <p:attrNameLst>
                                          <p:attrName>ppt_y</p:attrName>
                                        </p:attrNameLst>
                                      </p:cBhvr>
                                      <p:tavLst>
                                        <p:tav tm="0">
                                          <p:val>
                                            <p:strVal val="1+#ppt_h/2"/>
                                          </p:val>
                                        </p:tav>
                                        <p:tav tm="100000">
                                          <p:val>
                                            <p:strVal val="#ppt_y"/>
                                          </p:val>
                                        </p:tav>
                                      </p:tavLst>
                                    </p:anim>
                                  </p:childTnLst>
                                </p:cTn>
                              </p:par>
                              <p:par>
                                <p:cTn id="127" presetID="2" presetClass="entr" presetSubtype="4" decel="100000" fill="hold" grpId="0" nodeType="withEffect">
                                  <p:stCondLst>
                                    <p:cond delay="300"/>
                                  </p:stCondLst>
                                  <p:childTnLst>
                                    <p:set>
                                      <p:cBhvr>
                                        <p:cTn id="128" dur="1" fill="hold">
                                          <p:stCondLst>
                                            <p:cond delay="0"/>
                                          </p:stCondLst>
                                        </p:cTn>
                                        <p:tgtEl>
                                          <p:spTgt spid="63"/>
                                        </p:tgtEl>
                                        <p:attrNameLst>
                                          <p:attrName>style.visibility</p:attrName>
                                        </p:attrNameLst>
                                      </p:cBhvr>
                                      <p:to>
                                        <p:strVal val="visible"/>
                                      </p:to>
                                    </p:set>
                                    <p:anim calcmode="lin" valueType="num">
                                      <p:cBhvr additive="base">
                                        <p:cTn id="129" dur="750" fill="hold"/>
                                        <p:tgtEl>
                                          <p:spTgt spid="63"/>
                                        </p:tgtEl>
                                        <p:attrNameLst>
                                          <p:attrName>ppt_x</p:attrName>
                                        </p:attrNameLst>
                                      </p:cBhvr>
                                      <p:tavLst>
                                        <p:tav tm="0">
                                          <p:val>
                                            <p:strVal val="#ppt_x"/>
                                          </p:val>
                                        </p:tav>
                                        <p:tav tm="100000">
                                          <p:val>
                                            <p:strVal val="#ppt_x"/>
                                          </p:val>
                                        </p:tav>
                                      </p:tavLst>
                                    </p:anim>
                                    <p:anim calcmode="lin" valueType="num">
                                      <p:cBhvr additive="base">
                                        <p:cTn id="130" dur="750" fill="hold"/>
                                        <p:tgtEl>
                                          <p:spTgt spid="63"/>
                                        </p:tgtEl>
                                        <p:attrNameLst>
                                          <p:attrName>ppt_y</p:attrName>
                                        </p:attrNameLst>
                                      </p:cBhvr>
                                      <p:tavLst>
                                        <p:tav tm="0">
                                          <p:val>
                                            <p:strVal val="1+#ppt_h/2"/>
                                          </p:val>
                                        </p:tav>
                                        <p:tav tm="100000">
                                          <p:val>
                                            <p:strVal val="#ppt_y"/>
                                          </p:val>
                                        </p:tav>
                                      </p:tavLst>
                                    </p:anim>
                                  </p:childTnLst>
                                </p:cTn>
                              </p:par>
                              <p:par>
                                <p:cTn id="131" presetID="2" presetClass="entr" presetSubtype="4" decel="100000" fill="hold" grpId="0" nodeType="withEffect">
                                  <p:stCondLst>
                                    <p:cond delay="400"/>
                                  </p:stCondLst>
                                  <p:childTnLst>
                                    <p:set>
                                      <p:cBhvr>
                                        <p:cTn id="132" dur="1" fill="hold">
                                          <p:stCondLst>
                                            <p:cond delay="0"/>
                                          </p:stCondLst>
                                        </p:cTn>
                                        <p:tgtEl>
                                          <p:spTgt spid="64"/>
                                        </p:tgtEl>
                                        <p:attrNameLst>
                                          <p:attrName>style.visibility</p:attrName>
                                        </p:attrNameLst>
                                      </p:cBhvr>
                                      <p:to>
                                        <p:strVal val="visible"/>
                                      </p:to>
                                    </p:set>
                                    <p:anim calcmode="lin" valueType="num">
                                      <p:cBhvr additive="base">
                                        <p:cTn id="133" dur="750" fill="hold"/>
                                        <p:tgtEl>
                                          <p:spTgt spid="64"/>
                                        </p:tgtEl>
                                        <p:attrNameLst>
                                          <p:attrName>ppt_x</p:attrName>
                                        </p:attrNameLst>
                                      </p:cBhvr>
                                      <p:tavLst>
                                        <p:tav tm="0">
                                          <p:val>
                                            <p:strVal val="#ppt_x"/>
                                          </p:val>
                                        </p:tav>
                                        <p:tav tm="100000">
                                          <p:val>
                                            <p:strVal val="#ppt_x"/>
                                          </p:val>
                                        </p:tav>
                                      </p:tavLst>
                                    </p:anim>
                                    <p:anim calcmode="lin" valueType="num">
                                      <p:cBhvr additive="base">
                                        <p:cTn id="134" dur="750" fill="hold"/>
                                        <p:tgtEl>
                                          <p:spTgt spid="6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5" grpId="1" animBg="1"/>
      <p:bldP spid="6" grpId="0" animBg="1"/>
      <p:bldP spid="3" grpId="0" animBg="1"/>
      <p:bldP spid="12" grpId="0" animBg="1"/>
      <p:bldP spid="52" grpId="0"/>
      <p:bldP spid="62" grpId="0"/>
      <p:bldP spid="75" grpId="0"/>
      <p:bldP spid="82" grpId="0"/>
      <p:bldP spid="53" grpId="0"/>
      <p:bldP spid="66" grpId="0"/>
      <p:bldP spid="76" grpId="0"/>
      <p:bldP spid="83" grpId="0"/>
      <p:bldP spid="81" grpId="0"/>
      <p:bldP spid="81" grpId="1"/>
      <p:bldP spid="84" grpId="0"/>
      <p:bldP spid="84" grpId="1"/>
      <p:bldP spid="85" grpId="0"/>
      <p:bldP spid="85" grpId="1"/>
      <p:bldP spid="44" grpId="0"/>
      <p:bldP spid="51" grpId="0" animBg="1"/>
      <p:bldP spid="54" grpId="0" animBg="1"/>
      <p:bldP spid="61" grpId="0" animBg="1"/>
      <p:bldP spid="63" grpId="0" animBg="1"/>
      <p:bldP spid="64" grpId="0" animBg="1"/>
      <p:bldP spid="69" grpId="0"/>
    </p:bldLst>
  </p:timing>
</p:sld>
</file>

<file path=ppt/theme/theme1.xml><?xml version="1.0" encoding="utf-8"?>
<a:theme xmlns:a="http://schemas.openxmlformats.org/drawingml/2006/main" name="1_5-30660_TR21_BO_CT_Template">
  <a:themeElements>
    <a:clrScheme name="Custom 12">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4DB0FF"/>
      </a:hlink>
      <a:folHlink>
        <a:srgbClr val="7F7F7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1_BO_CT_Template.potx [Read-Only]" id="{75943521-E3C3-4031-9F22-7C26411915FC}" vid="{7540FE32-89F5-4624-B769-BFB809EDCFE3}"/>
    </a:ext>
  </a:extLst>
</a:theme>
</file>

<file path=ppt/theme/theme2.xml><?xml version="1.0" encoding="utf-8"?>
<a:theme xmlns:a="http://schemas.openxmlformats.org/drawingml/2006/main" name="3_COLOR TEMPLATE">
  <a:themeElements>
    <a:clrScheme name="MSVID Purple">
      <a:dk1>
        <a:srgbClr val="505050"/>
      </a:dk1>
      <a:lt1>
        <a:srgbClr val="FFFFFF"/>
      </a:lt1>
      <a:dk2>
        <a:srgbClr val="5C2D91"/>
      </a:dk2>
      <a:lt2>
        <a:srgbClr val="E7DCF4"/>
      </a:lt2>
      <a:accent1>
        <a:srgbClr val="32145A"/>
      </a:accent1>
      <a:accent2>
        <a:srgbClr val="B4009E"/>
      </a:accent2>
      <a:accent3>
        <a:srgbClr val="107C10"/>
      </a:accent3>
      <a:accent4>
        <a:srgbClr val="0078D7"/>
      </a:accent4>
      <a:accent5>
        <a:srgbClr val="008272"/>
      </a:accent5>
      <a:accent6>
        <a:srgbClr val="D83B01"/>
      </a:accent6>
      <a:hlink>
        <a:srgbClr val="E7DCF4"/>
      </a:hlink>
      <a:folHlink>
        <a:srgbClr val="E7DCF4"/>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rg_ID_template_16-9_Business_PURPLE_1.potx" id="{EA1C931B-0CA8-4C29-AF2A-5CCE0B71BADB}" vid="{779B47EC-C2D9-42C6-B399-0FB5A6F745BF}"/>
    </a:ext>
  </a:extLst>
</a:theme>
</file>

<file path=ppt/theme/theme3.xml><?xml version="1.0" encoding="utf-8"?>
<a:theme xmlns:a="http://schemas.openxmlformats.org/drawingml/2006/main" name="1_Azure_2015">
  <a:themeElements>
    <a:clrScheme name="STB 2013 colors">
      <a:dk1>
        <a:srgbClr val="000000"/>
      </a:dk1>
      <a:lt1>
        <a:srgbClr val="FFFFFF"/>
      </a:lt1>
      <a:dk2>
        <a:srgbClr val="505050"/>
      </a:dk2>
      <a:lt2>
        <a:srgbClr val="D2D2D2"/>
      </a:lt2>
      <a:accent1>
        <a:srgbClr val="0072C6"/>
      </a:accent1>
      <a:accent2>
        <a:srgbClr val="008272"/>
      </a:accent2>
      <a:accent3>
        <a:srgbClr val="68217A"/>
      </a:accent3>
      <a:accent4>
        <a:srgbClr val="DC3C00"/>
      </a:accent4>
      <a:accent5>
        <a:srgbClr val="FF8C00"/>
      </a:accent5>
      <a:accent6>
        <a:srgbClr val="00BCF2"/>
      </a:accent6>
      <a:hlink>
        <a:srgbClr val="505050"/>
      </a:hlink>
      <a:folHlink>
        <a:srgbClr val="505050"/>
      </a:folHlink>
    </a:clrScheme>
    <a:fontScheme name="STB-2013-SegoeUI">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4"/>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000" b="1" dirty="0" smtClean="0">
            <a:solidFill>
              <a:schemeClr val="bg1"/>
            </a:solidFill>
            <a:latin typeface="+mj-lt"/>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noAutofit/>
      </a:bodyPr>
      <a:lstStyle>
        <a:defPPr>
          <a:lnSpc>
            <a:spcPct val="90000"/>
          </a:lnSpc>
          <a:spcAft>
            <a:spcPts val="600"/>
          </a:spcAft>
          <a:defRPr sz="2400" smtClean="0">
            <a:gradFill>
              <a:gsLst>
                <a:gs pos="2917">
                  <a:schemeClr val="tx1"/>
                </a:gs>
                <a:gs pos="30000">
                  <a:schemeClr val="tx1"/>
                </a:gs>
              </a:gsLst>
              <a:lin ang="5400000" scaled="0"/>
            </a:gradFill>
          </a:defRPr>
        </a:defPPr>
      </a:lstStyle>
    </a:txDef>
  </a:objectDefaults>
  <a:extraClrSchemeLst/>
</a:theme>
</file>

<file path=ppt/theme/theme4.xml><?xml version="1.0" encoding="utf-8"?>
<a:theme xmlns:a="http://schemas.openxmlformats.org/drawingml/2006/main" name="2_5-30660_TR21_BO_CT_Template">
  <a:themeElements>
    <a:clrScheme name="Custom 12">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4DB0FF"/>
      </a:hlink>
      <a:folHlink>
        <a:srgbClr val="7F7F7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1_BO_CT_Template.potx [Read-Only]" id="{75943521-E3C3-4031-9F22-7C26411915FC}" vid="{7540FE32-89F5-4624-B769-BFB809EDCFE3}"/>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11.xml.rels><?xml version="1.0" encoding="UTF-8" standalone="yes"?>
<Relationships xmlns="http://schemas.openxmlformats.org/package/2006/relationships"><Relationship Id="rId1" Type="http://schemas.openxmlformats.org/officeDocument/2006/relationships/customXmlProps" Target="itemProps11.xml"/></Relationships>
</file>

<file path=customXml/_rels/item12.xml.rels><?xml version="1.0" encoding="UTF-8" standalone="yes"?>
<Relationships xmlns="http://schemas.openxmlformats.org/package/2006/relationships"><Relationship Id="rId1" Type="http://schemas.openxmlformats.org/officeDocument/2006/relationships/customXmlProps" Target="itemProps12.xml"/></Relationships>
</file>

<file path=customXml/_rels/item13.xml.rels><?xml version="1.0" encoding="UTF-8" standalone="yes"?>
<Relationships xmlns="http://schemas.openxmlformats.org/package/2006/relationships"><Relationship Id="rId1" Type="http://schemas.openxmlformats.org/officeDocument/2006/relationships/customXmlProps" Target="itemProps13.xml"/></Relationships>
</file>

<file path=customXml/_rels/item14.xml.rels><?xml version="1.0" encoding="UTF-8" standalone="yes"?>
<Relationships xmlns="http://schemas.openxmlformats.org/package/2006/relationships"><Relationship Id="rId1" Type="http://schemas.openxmlformats.org/officeDocument/2006/relationships/customXmlProps" Target="itemProps14.xml"/></Relationships>
</file>

<file path=customXml/_rels/item15.xml.rels><?xml version="1.0" encoding="UTF-8" standalone="yes"?>
<Relationships xmlns="http://schemas.openxmlformats.org/package/2006/relationships"><Relationship Id="rId1" Type="http://schemas.openxmlformats.org/officeDocument/2006/relationships/customXmlProps" Target="itemProps15.xml"/></Relationships>
</file>

<file path=customXml/_rels/item16.xml.rels><?xml version="1.0" encoding="UTF-8" standalone="yes"?>
<Relationships xmlns="http://schemas.openxmlformats.org/package/2006/relationships"><Relationship Id="rId1" Type="http://schemas.openxmlformats.org/officeDocument/2006/relationships/customXmlProps" Target="itemProps16.xml"/></Relationships>
</file>

<file path=customXml/_rels/item17.xml.rels><?xml version="1.0" encoding="UTF-8" standalone="yes"?>
<Relationships xmlns="http://schemas.openxmlformats.org/package/2006/relationships"><Relationship Id="rId1" Type="http://schemas.openxmlformats.org/officeDocument/2006/relationships/customXmlProps" Target="itemProps17.xml"/></Relationships>
</file>

<file path=customXml/_rels/item18.xml.rels><?xml version="1.0" encoding="UTF-8" standalone="yes"?>
<Relationships xmlns="http://schemas.openxmlformats.org/package/2006/relationships"><Relationship Id="rId1" Type="http://schemas.openxmlformats.org/officeDocument/2006/relationships/customXmlProps" Target="itemProps18.xml"/></Relationships>
</file>

<file path=customXml/_rels/item19.xml.rels><?xml version="1.0" encoding="UTF-8" standalone="yes"?>
<Relationships xmlns="http://schemas.openxmlformats.org/package/2006/relationships"><Relationship Id="rId1" Type="http://schemas.openxmlformats.org/officeDocument/2006/relationships/customXmlProps" Target="itemProps19.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20.xml.rels><?xml version="1.0" encoding="UTF-8" standalone="yes"?>
<Relationships xmlns="http://schemas.openxmlformats.org/package/2006/relationships"><Relationship Id="rId1" Type="http://schemas.openxmlformats.org/officeDocument/2006/relationships/customXmlProps" Target="itemProps20.xml"/></Relationships>
</file>

<file path=customXml/_rels/item21.xml.rels><?xml version="1.0" encoding="UTF-8" standalone="yes"?>
<Relationships xmlns="http://schemas.openxmlformats.org/package/2006/relationships"><Relationship Id="rId1" Type="http://schemas.openxmlformats.org/officeDocument/2006/relationships/customXmlProps" Target="itemProps21.xml"/></Relationships>
</file>

<file path=customXml/_rels/item22.xml.rels><?xml version="1.0" encoding="UTF-8" standalone="yes"?>
<Relationships xmlns="http://schemas.openxmlformats.org/package/2006/relationships"><Relationship Id="rId1" Type="http://schemas.openxmlformats.org/officeDocument/2006/relationships/customXmlProps" Target="itemProps22.xml"/></Relationships>
</file>

<file path=customXml/_rels/item23.xml.rels><?xml version="1.0" encoding="UTF-8" standalone="yes"?>
<Relationships xmlns="http://schemas.openxmlformats.org/package/2006/relationships"><Relationship Id="rId1" Type="http://schemas.openxmlformats.org/officeDocument/2006/relationships/customXmlProps" Target="itemProps23.xml"/></Relationships>
</file>

<file path=customXml/_rels/item24.xml.rels><?xml version="1.0" encoding="UTF-8" standalone="yes"?>
<Relationships xmlns="http://schemas.openxmlformats.org/package/2006/relationships"><Relationship Id="rId1" Type="http://schemas.openxmlformats.org/officeDocument/2006/relationships/customXmlProps" Target="itemProps24.xml"/></Relationships>
</file>

<file path=customXml/_rels/item25.xml.rels><?xml version="1.0" encoding="UTF-8" standalone="yes"?>
<Relationships xmlns="http://schemas.openxmlformats.org/package/2006/relationships"><Relationship Id="rId1" Type="http://schemas.openxmlformats.org/officeDocument/2006/relationships/customXmlProps" Target="itemProps25.xml"/></Relationships>
</file>

<file path=customXml/_rels/item26.xml.rels><?xml version="1.0" encoding="UTF-8" standalone="yes"?>
<Relationships xmlns="http://schemas.openxmlformats.org/package/2006/relationships"><Relationship Id="rId1" Type="http://schemas.openxmlformats.org/officeDocument/2006/relationships/customXmlProps" Target="itemProps26.xml"/></Relationships>
</file>

<file path=customXml/_rels/item27.xml.rels><?xml version="1.0" encoding="UTF-8" standalone="yes"?>
<Relationships xmlns="http://schemas.openxmlformats.org/package/2006/relationships"><Relationship Id="rId1" Type="http://schemas.openxmlformats.org/officeDocument/2006/relationships/customXmlProps" Target="itemProps27.xml"/></Relationships>
</file>

<file path=customXml/_rels/item28.xml.rels><?xml version="1.0" encoding="UTF-8" standalone="yes"?>
<Relationships xmlns="http://schemas.openxmlformats.org/package/2006/relationships"><Relationship Id="rId1" Type="http://schemas.openxmlformats.org/officeDocument/2006/relationships/customXmlProps" Target="itemProps28.xml"/></Relationships>
</file>

<file path=customXml/_rels/item29.xml.rels><?xml version="1.0" encoding="UTF-8" standalone="yes"?>
<Relationships xmlns="http://schemas.openxmlformats.org/package/2006/relationships"><Relationship Id="rId1" Type="http://schemas.openxmlformats.org/officeDocument/2006/relationships/customXmlProps" Target="itemProps29.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30.xml.rels><?xml version="1.0" encoding="UTF-8" standalone="yes"?>
<Relationships xmlns="http://schemas.openxmlformats.org/package/2006/relationships"><Relationship Id="rId1" Type="http://schemas.openxmlformats.org/officeDocument/2006/relationships/customXmlProps" Target="itemProps30.xml"/></Relationships>
</file>

<file path=customXml/_rels/item31.xml.rels><?xml version="1.0" encoding="UTF-8" standalone="yes"?>
<Relationships xmlns="http://schemas.openxmlformats.org/package/2006/relationships"><Relationship Id="rId1" Type="http://schemas.openxmlformats.org/officeDocument/2006/relationships/customXmlProps" Target="itemProps31.xml"/></Relationships>
</file>

<file path=customXml/_rels/item32.xml.rels><?xml version="1.0" encoding="UTF-8" standalone="yes"?>
<Relationships xmlns="http://schemas.openxmlformats.org/package/2006/relationships"><Relationship Id="rId1" Type="http://schemas.openxmlformats.org/officeDocument/2006/relationships/customXmlProps" Target="itemProps32.xml"/></Relationships>
</file>

<file path=customXml/_rels/item33.xml.rels><?xml version="1.0" encoding="UTF-8" standalone="yes"?>
<Relationships xmlns="http://schemas.openxmlformats.org/package/2006/relationships"><Relationship Id="rId1" Type="http://schemas.openxmlformats.org/officeDocument/2006/relationships/customXmlProps" Target="itemProps33.xml"/></Relationships>
</file>

<file path=customXml/_rels/item34.xml.rels><?xml version="1.0" encoding="UTF-8" standalone="yes"?>
<Relationships xmlns="http://schemas.openxmlformats.org/package/2006/relationships"><Relationship Id="rId1" Type="http://schemas.openxmlformats.org/officeDocument/2006/relationships/customXmlProps" Target="itemProps34.xml"/></Relationships>
</file>

<file path=customXml/_rels/item35.xml.rels><?xml version="1.0" encoding="UTF-8" standalone="yes"?>
<Relationships xmlns="http://schemas.openxmlformats.org/package/2006/relationships"><Relationship Id="rId1" Type="http://schemas.openxmlformats.org/officeDocument/2006/relationships/customXmlProps" Target="itemProps35.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item1.xml><?xml version="1.0" encoding="utf-8"?>
<Control xmlns="http://schemas.microsoft.com/VisualStudio/2011/storyboarding/control">
  <Id Name="fb22c541-ded0-47fa-8877-83a4c2d16227" Revision="1" Stencil="7276b9ef-3953-4dce-a89b-ed85f20b8b93" StencilVersion="1.0"/>
</Control>
</file>

<file path=customXml/item10.xml><?xml version="1.0" encoding="utf-8"?>
<Control xmlns="http://schemas.microsoft.com/VisualStudio/2011/storyboarding/control">
  <Id Name="369f9055-6b6c-48b9-9320-5df2d46c430a" Revision="1" Stencil="7276b9ef-3953-4dce-a89b-ed85f20b8b93" StencilVersion="1.0"/>
</Control>
</file>

<file path=customXml/item11.xml><?xml version="1.0" encoding="utf-8"?>
<Control xmlns="http://schemas.microsoft.com/VisualStudio/2011/storyboarding/control">
  <Id Name="fb22c541-ded0-47fa-8877-83a4c2d16227" Revision="1" Stencil="7276b9ef-3953-4dce-a89b-ed85f20b8b93" StencilVersion="1.0"/>
</Control>
</file>

<file path=customXml/item12.xml><?xml version="1.0" encoding="utf-8"?>
<p:properties xmlns:p="http://schemas.microsoft.com/office/2006/metadata/properties" xmlns:xsi="http://www.w3.org/2001/XMLSchema-instance" xmlns:pc="http://schemas.microsoft.com/office/infopath/2007/PartnerControls">
  <documentManagement>
    <SharedWithUsers xmlns="14d34310-60a1-48d3-a613-fb02139ea576">
      <UserInfo>
        <DisplayName>Gilad Turbahn</DisplayName>
        <AccountId>511</AccountId>
        <AccountType/>
      </UserInfo>
      <UserInfo>
        <DisplayName>Keith Boyd</DisplayName>
        <AccountId>993</AccountId>
        <AccountType/>
      </UserInfo>
      <UserInfo>
        <DisplayName>Christopher Harrison</DisplayName>
        <AccountId>1176</AccountId>
        <AccountType/>
      </UserInfo>
    </SharedWithUsers>
  </documentManagement>
</p:properties>
</file>

<file path=customXml/item13.xml><?xml version="1.0" encoding="utf-8"?>
<Control xmlns="http://schemas.microsoft.com/VisualStudio/2011/storyboarding/control">
  <Id Name="a2191c86-fc50-4add-948c-129f6b5a88d8" Revision="1" Stencil="7276b9ef-3953-4dce-a89b-ed85f20b8b93" StencilVersion="1.0"/>
</Control>
</file>

<file path=customXml/item14.xml><?xml version="1.0" encoding="utf-8"?>
<Control xmlns="http://schemas.microsoft.com/VisualStudio/2011/storyboarding/control">
  <Id Name="369f9055-6b6c-48b9-9320-5df2d46c430a" Revision="1" Stencil="7276b9ef-3953-4dce-a89b-ed85f20b8b93" StencilVersion="1.0"/>
</Control>
</file>

<file path=customXml/item15.xml><?xml version="1.0" encoding="utf-8"?>
<p:properties xmlns:p="http://schemas.microsoft.com/office/2006/metadata/properties" xmlns:xsi="http://www.w3.org/2001/XMLSchema-instance" xmlns:pc="http://schemas.microsoft.com/office/infopath/2007/PartnerControls">
  <documentManagement>
    <SharedWithUsers xmlns="498ab54b-dc15-46a3-9798-269cb0296dca">
      <UserInfo>
        <DisplayName>Gilad Turbahn</DisplayName>
        <AccountId>511</AccountId>
        <AccountType/>
      </UserInfo>
      <UserInfo>
        <DisplayName>Keith Boyd</DisplayName>
        <AccountId>993</AccountId>
        <AccountType/>
      </UserInfo>
      <UserInfo>
        <DisplayName>Christopher Harrison</DisplayName>
        <AccountId>1176</AccountId>
        <AccountType/>
      </UserInfo>
    </SharedWithUsers>
    <Published xmlns="8c549ff6-be8b-4d2f-a427-0e43081ea2a7">true</Published>
    <_ip_UnifiedCompliancePolicyUIAction xmlns="http://schemas.microsoft.com/sharepoint/v3" xsi:nil="true"/>
    <To_x0020_Do_x0020_Notes xmlns="8c549ff6-be8b-4d2f-a427-0e43081ea2a7" xsi:nil="true"/>
    <TFS_x0020_ID xmlns="8c549ff6-be8b-4d2f-a427-0e43081ea2a7" xsi:nil="true"/>
    <_ip_UnifiedCompliancePolicyProperties xmlns="http://schemas.microsoft.com/sharepoint/v3" xsi:nil="true"/>
    <Doc_Type xmlns="8c549ff6-be8b-4d2f-a427-0e43081ea2a7">Blog</Doc_Type>
  </documentManagement>
</p:properties>
</file>

<file path=customXml/item16.xml><?xml version="1.0" encoding="utf-8"?>
<Control xmlns="http://schemas.microsoft.com/VisualStudio/2011/storyboarding/control">
  <Id Name="fb22c541-ded0-47fa-8877-83a4c2d16227" Revision="1" Stencil="7276b9ef-3953-4dce-a89b-ed85f20b8b93" StencilVersion="1.0"/>
</Control>
</file>

<file path=customXml/item17.xml><?xml version="1.0" encoding="utf-8"?>
<Control xmlns="http://schemas.microsoft.com/VisualStudio/2011/storyboarding/control">
  <Id Name="a53d73d2-368b-429e-b817-1324eec1382c" Revision="1" Stencil="7276b9ef-3953-4dce-a89b-ed85f20b8b93" StencilVersion="1.0"/>
</Control>
</file>

<file path=customXml/item18.xml><?xml version="1.0" encoding="utf-8"?>
<Control xmlns="http://schemas.microsoft.com/VisualStudio/2011/storyboarding/control">
  <Id Name="a53d73d2-368b-429e-b817-1324eec1382c" Revision="1" Stencil="7276b9ef-3953-4dce-a89b-ed85f20b8b93" StencilVersion="1.0"/>
</Control>
</file>

<file path=customXml/item19.xml><?xml version="1.0" encoding="utf-8"?>
<Control xmlns="http://schemas.microsoft.com/VisualStudio/2011/storyboarding/control">
  <Id Name="369f9055-6b6c-48b9-9320-5df2d46c430a" Revision="1" Stencil="7276b9ef-3953-4dce-a89b-ed85f20b8b93" StencilVersion="1.0"/>
</Control>
</file>

<file path=customXml/item2.xml><?xml version="1.0" encoding="utf-8"?>
<Control xmlns="http://schemas.microsoft.com/VisualStudio/2011/storyboarding/control">
  <Id Name="a2191c86-fc50-4add-948c-129f6b5a88d8" Revision="1" Stencil="7276b9ef-3953-4dce-a89b-ed85f20b8b93" StencilVersion="1.0"/>
</Control>
</file>

<file path=customXml/item20.xml><?xml version="1.0" encoding="utf-8"?>
<Control xmlns="http://schemas.microsoft.com/VisualStudio/2011/storyboarding/control">
  <Id Name="a53d73d2-368b-429e-b817-1324eec1382c" Revision="1" Stencil="7276b9ef-3953-4dce-a89b-ed85f20b8b93" StencilVersion="1.0"/>
</Control>
</file>

<file path=customXml/item21.xml><?xml version="1.0" encoding="utf-8"?>
<Control xmlns="http://schemas.microsoft.com/VisualStudio/2011/storyboarding/control">
  <Id Name="a2191c86-fc50-4add-948c-129f6b5a88d8" Revision="1" Stencil="7276b9ef-3953-4dce-a89b-ed85f20b8b93" StencilVersion="1.0"/>
</Control>
</file>

<file path=customXml/item22.xml><?xml version="1.0" encoding="utf-8"?>
<Control xmlns="http://schemas.microsoft.com/VisualStudio/2011/storyboarding/control">
  <Id Name="fb22c541-ded0-47fa-8877-83a4c2d16227" Revision="1" Stencil="7276b9ef-3953-4dce-a89b-ed85f20b8b93" StencilVersion="1.0"/>
</Control>
</file>

<file path=customXml/item23.xml><?xml version="1.0" encoding="utf-8"?>
<Control xmlns="http://schemas.microsoft.com/VisualStudio/2011/storyboarding/control">
  <Id Name="a53d73d2-368b-429e-b817-1324eec1382c" Revision="1" Stencil="7276b9ef-3953-4dce-a89b-ed85f20b8b93" StencilVersion="1.0"/>
</Control>
</file>

<file path=customXml/item24.xml><?xml version="1.0" encoding="utf-8"?>
<p:properties xmlns:p="http://schemas.microsoft.com/office/2006/metadata/properties" xmlns:xsi="http://www.w3.org/2001/XMLSchema-instance" xmlns:pc="http://schemas.microsoft.com/office/infopath/2007/PartnerControls">
  <documentManagement>
    <LastSharedByUser xmlns="14d34310-60a1-48d3-a613-fb02139ea576">SHAREPOINT\system</LastSharedByUser>
    <SharedWithUsers xmlns="14d34310-60a1-48d3-a613-fb02139ea576">
      <UserInfo>
        <DisplayName>Jeff Seagard</DisplayName>
        <AccountId>511</AccountId>
        <AccountType/>
      </UserInfo>
      <UserInfo>
        <DisplayName>Jing Wang (PFE)</DisplayName>
        <AccountId>993</AccountId>
        <AccountType/>
      </UserInfo>
      <UserInfo>
        <DisplayName>Paolo Francescato</DisplayName>
        <AccountId>1176</AccountId>
        <AccountType/>
      </UserInfo>
      <UserInfo>
        <DisplayName>Malgosia Mazany</DisplayName>
        <AccountId>3339</AccountId>
        <AccountType/>
      </UserInfo>
      <UserInfo>
        <DisplayName>Gina Dragulin</DisplayName>
        <AccountId>4625</AccountId>
        <AccountType/>
      </UserInfo>
      <UserInfo>
        <DisplayName>0#.f|membership|stanisp@microsoft.com</DisplayName>
        <AccountId>4632</AccountId>
        <AccountType/>
      </UserInfo>
    </SharedWithUsers>
    <LastSharedByTime xmlns="14d34310-60a1-48d3-a613-fb02139ea576">2016-10-20T15:25:18+00:00</LastSharedByTime>
  </documentManagement>
</p:properties>
</file>

<file path=customXml/item25.xml><?xml version="1.0" encoding="utf-8"?>
<p:properties xmlns:p="http://schemas.microsoft.com/office/2006/metadata/properties" xmlns:xsi="http://www.w3.org/2001/XMLSchema-instance" xmlns:pc="http://schemas.microsoft.com/office/infopath/2007/PartnerControls">
  <documentManagement>
    <SharedWithUsers xmlns="14d34310-60a1-48d3-a613-fb02139ea576">
      <UserInfo>
        <DisplayName>Gilad Turbahn</DisplayName>
        <AccountId>511</AccountId>
        <AccountType/>
      </UserInfo>
      <UserInfo>
        <DisplayName>Keith Boyd</DisplayName>
        <AccountId>993</AccountId>
        <AccountType/>
      </UserInfo>
      <UserInfo>
        <DisplayName>Christopher Harrison</DisplayName>
        <AccountId>1176</AccountId>
        <AccountType/>
      </UserInfo>
    </SharedWithUsers>
  </documentManagement>
</p:properties>
</file>

<file path=customXml/item26.xml><?xml version="1.0" encoding="utf-8"?>
<p:properties xmlns:p="http://schemas.microsoft.com/office/2006/metadata/properties" xmlns:xsi="http://www.w3.org/2001/XMLSchema-instance" xmlns:pc="http://schemas.microsoft.com/office/infopath/2007/PartnerControls">
  <documentManagement>
    <SharedWithUsers xmlns="498ab54b-dc15-46a3-9798-269cb0296dca">
      <UserInfo>
        <DisplayName>Gilad Turbahn</DisplayName>
        <AccountId>511</AccountId>
        <AccountType/>
      </UserInfo>
      <UserInfo>
        <DisplayName>Keith Boyd</DisplayName>
        <AccountId>993</AccountId>
        <AccountType/>
      </UserInfo>
      <UserInfo>
        <DisplayName>Christopher Harrison</DisplayName>
        <AccountId>1176</AccountId>
        <AccountType/>
      </UserInfo>
    </SharedWithUsers>
    <Published xmlns="8c549ff6-be8b-4d2f-a427-0e43081ea2a7">true</Published>
    <_ip_UnifiedCompliancePolicyUIAction xmlns="http://schemas.microsoft.com/sharepoint/v3" xsi:nil="true"/>
    <To_x0020_Do_x0020_Notes xmlns="8c549ff6-be8b-4d2f-a427-0e43081ea2a7" xsi:nil="true"/>
    <TFS_x0020_ID xmlns="8c549ff6-be8b-4d2f-a427-0e43081ea2a7" xsi:nil="true"/>
    <_ip_UnifiedCompliancePolicyProperties xmlns="http://schemas.microsoft.com/sharepoint/v3" xsi:nil="true"/>
    <Doc_Type xmlns="8c549ff6-be8b-4d2f-a427-0e43081ea2a7">Blog</Doc_Type>
  </documentManagement>
</p:properties>
</file>

<file path=customXml/item27.xml><?xml version="1.0" encoding="utf-8"?>
<p:properties xmlns:p="http://schemas.microsoft.com/office/2006/metadata/properties" xmlns:xsi="http://www.w3.org/2001/XMLSchema-instance" xmlns:pc="http://schemas.microsoft.com/office/infopath/2007/PartnerControls">
  <documentManagement>
    <SharedWithUsers xmlns="498ab54b-dc15-46a3-9798-269cb0296dca">
      <UserInfo>
        <DisplayName>Gilad Turbahn</DisplayName>
        <AccountId>511</AccountId>
        <AccountType/>
      </UserInfo>
      <UserInfo>
        <DisplayName>Keith Boyd</DisplayName>
        <AccountId>993</AccountId>
        <AccountType/>
      </UserInfo>
      <UserInfo>
        <DisplayName>Christopher Harrison</DisplayName>
        <AccountId>1176</AccountId>
        <AccountType/>
      </UserInfo>
    </SharedWithUsers>
    <Published xmlns="8c549ff6-be8b-4d2f-a427-0e43081ea2a7">true</Published>
    <_ip_UnifiedCompliancePolicyUIAction xmlns="http://schemas.microsoft.com/sharepoint/v3" xsi:nil="true"/>
    <To_x0020_Do_x0020_Notes xmlns="8c549ff6-be8b-4d2f-a427-0e43081ea2a7" xsi:nil="true"/>
    <TFS_x0020_ID xmlns="8c549ff6-be8b-4d2f-a427-0e43081ea2a7" xsi:nil="true"/>
    <_ip_UnifiedCompliancePolicyProperties xmlns="http://schemas.microsoft.com/sharepoint/v3" xsi:nil="true"/>
    <Doc_Type xmlns="8c549ff6-be8b-4d2f-a427-0e43081ea2a7">Blog</Doc_Type>
  </documentManagement>
</p:properties>
</file>

<file path=customXml/item28.xml><?xml version="1.0" encoding="utf-8"?>
<Control xmlns="http://schemas.microsoft.com/VisualStudio/2011/storyboarding/control">
  <Id Name="a2191c86-fc50-4add-948c-129f6b5a88d8" Revision="1" Stencil="7276b9ef-3953-4dce-a89b-ed85f20b8b93" StencilVersion="1.0"/>
</Control>
</file>

<file path=customXml/item29.xml><?xml version="1.0" encoding="utf-8"?>
<p:properties xmlns:p="http://schemas.microsoft.com/office/2006/metadata/properties" xmlns:xsi="http://www.w3.org/2001/XMLSchema-instance" xmlns:pc="http://schemas.microsoft.com/office/infopath/2007/PartnerControls">
  <documentManagement>
    <SharedWithUsers xmlns="14d34310-60a1-48d3-a613-fb02139ea576">
      <UserInfo>
        <DisplayName>Jeff Seagard</DisplayName>
        <AccountId>511</AccountId>
        <AccountType/>
      </UserInfo>
      <UserInfo>
        <DisplayName>Jing Wang (PFE)</DisplayName>
        <AccountId>993</AccountId>
        <AccountType/>
      </UserInfo>
      <UserInfo>
        <DisplayName>Paolo Francescato</DisplayName>
        <AccountId>1176</AccountId>
        <AccountType/>
      </UserInfo>
      <UserInfo>
        <DisplayName>Ann Marvin (Allyis Inc)</DisplayName>
        <AccountId>1119</AccountId>
        <AccountType/>
      </UserInfo>
      <UserInfo>
        <DisplayName>Caitlin Charles (Allyis Inc)</DisplayName>
        <AccountId>2779</AccountId>
        <AccountType/>
      </UserInfo>
    </SharedWithUsers>
    <LastSharedByUser xmlns="14d34310-60a1-48d3-a613-fb02139ea576">SHAREPOINT\system</LastSharedByUser>
    <LastSharedByTime xmlns="14d34310-60a1-48d3-a613-fb02139ea576">2016-10-26T00:50:24+00:00</LastSharedByTime>
  </documentManagement>
</p:properties>
</file>

<file path=customXml/item3.xml><?xml version="1.0" encoding="utf-8"?>
<Control xmlns="http://schemas.microsoft.com/VisualStudio/2011/storyboarding/control">
  <Id Name="a53d73d2-368b-429e-b817-1324eec1382c" Revision="1" Stencil="7276b9ef-3953-4dce-a89b-ed85f20b8b93" StencilVersion="1.0"/>
</Control>
</file>

<file path=customXml/item30.xml><?xml version="1.0" encoding="utf-8"?>
<ct:contentTypeSchema xmlns:ct="http://schemas.microsoft.com/office/2006/metadata/contentType" xmlns:ma="http://schemas.microsoft.com/office/2006/metadata/properties/metaAttributes" ct:_="" ma:_="" ma:contentTypeName="SMSG KM Document" ma:contentTypeID="0x0101000E4CB7077FEE4FF7AE86D4A500EEC7800300F96E2758736AEF45AFCE0C190C2A9DEC00CC074746C0EF6D439A06F1AAD31A3C2B" ma:contentTypeVersion="38" ma:contentTypeDescription="A document content type used by Infopedia." ma:contentTypeScope="" ma:versionID="b9c58cf9ffe233d71aca7717c9fab4fd">
  <xsd:schema xmlns:xsd="http://www.w3.org/2001/XMLSchema" xmlns:xs="http://www.w3.org/2001/XMLSchema" xmlns:p="http://schemas.microsoft.com/office/2006/metadata/properties" xmlns:ns1="http://schemas.microsoft.com/sharepoint/v3" xmlns:ns2="230e9df3-be65-4c73-a93b-d1236ebd677e" xmlns:ns3="230E9DF3-BE65-4C73-A93B-D1236EBD677E" xmlns:ns4="b3bc04a5-d503-43b1-b98c-a8cf663329d9" xmlns:ns5="2478d1b8-79bf-461f-b8e8-704d21601f1a" targetNamespace="http://schemas.microsoft.com/office/2006/metadata/properties" ma:root="true" ma:fieldsID="08d24206621a984f0f050508855871de" ns1:_="" ns2:_="" ns3:_="" ns4:_="" ns5:_="">
    <xsd:import namespace="http://schemas.microsoft.com/sharepoint/v3"/>
    <xsd:import namespace="230e9df3-be65-4c73-a93b-d1236ebd677e"/>
    <xsd:import namespace="230E9DF3-BE65-4C73-A93B-D1236EBD677E"/>
    <xsd:import namespace="b3bc04a5-d503-43b1-b98c-a8cf663329d9"/>
    <xsd:import namespace="2478d1b8-79bf-461f-b8e8-704d21601f1a"/>
    <xsd:element name="properties">
      <xsd:complexType>
        <xsd:sequence>
          <xsd:element name="documentManagement">
            <xsd:complexType>
              <xsd:all>
                <xsd:element ref="ns1:RoutingRuleDescription" minOccurs="0"/>
                <xsd:element ref="ns2:DocumentDescription" minOccurs="0"/>
                <xsd:element ref="ns2:Owner"/>
                <xsd:element ref="ns3:PublishDate" minOccurs="0"/>
                <xsd:element ref="ns1:PublishingPageContent" minOccurs="0"/>
                <xsd:element ref="ns2:Thumbnail1" minOccurs="0"/>
                <xsd:element ref="ns1:AverageRating" minOccurs="0"/>
                <xsd:element ref="ns1:RatingCount" minOccurs="0"/>
                <xsd:element ref="ns1:PublishingExpirationDate" minOccurs="0"/>
                <xsd:element ref="ns3:ApplyWorkflowRules" minOccurs="0"/>
                <xsd:element ref="ns2:ContentID" minOccurs="0"/>
                <xsd:element ref="ns2:Blog_x0020_Name" minOccurs="0"/>
                <xsd:element ref="ns2:hd9637eefc984b85b6097c6374e15725" minOccurs="0"/>
                <xsd:element ref="ns2:TaxCatchAll" minOccurs="0"/>
                <xsd:element ref="ns2:TaxCatchAllLabel" minOccurs="0"/>
                <xsd:element ref="ns2:b4224c12c78d42ea9b214de0badf8358" minOccurs="0"/>
                <xsd:element ref="ns2:_dlc_DocId" minOccurs="0"/>
                <xsd:element ref="ns2:TaxKeywordTaxHTField" minOccurs="0"/>
                <xsd:element ref="ns2:_dlc_DocIdUrl" minOccurs="0"/>
                <xsd:element ref="ns2:_dlc_DocIdPersistId" minOccurs="0"/>
                <xsd:element ref="ns1:ReportOwner" minOccurs="0"/>
                <xsd:element ref="ns2:m6d26e40ac264097a006193f92232ece" minOccurs="0"/>
                <xsd:element ref="ns2:ConfidentialityTaxHTField0" minOccurs="0"/>
                <xsd:element ref="ns2:od9986d31974458fb3007746ec0bce5f" minOccurs="0"/>
                <xsd:element ref="ns2:bf80e81150e248c48aa8cffdf0021a1f" minOccurs="0"/>
                <xsd:element ref="ns2:mb88723863e1404388ba3733387d48df" minOccurs="0"/>
                <xsd:element ref="ns2:l3c3ea61849e4288a8acc49bb5388e8c" minOccurs="0"/>
                <xsd:element ref="ns2:i0d941ee1e744ffea7aeee9924c91cbb" minOccurs="0"/>
                <xsd:element ref="ns2:i1b478372f814787abd313030b81fcb2" minOccurs="0"/>
                <xsd:element ref="ns2:Coowner" minOccurs="0"/>
                <xsd:element ref="ns2:k21a64daf20d4502b2796a1c6b8ce6c8" minOccurs="0"/>
                <xsd:element ref="ns2:b60f8d2dbb984f349d80d8196897f4d3" minOccurs="0"/>
                <xsd:element ref="ns2:ec5b2ad5c27b45fb8a00a1f27c7ce1ae" minOccurs="0"/>
                <xsd:element ref="ns2:m6c7b4717b6346e6a075a59dd47eac69" minOccurs="0"/>
                <xsd:element ref="ns2:kf34bcdc8fc34e479d3f94c6210e8e27" minOccurs="0"/>
                <xsd:element ref="ns2:ef109fd36bcf4bcd9dd945731030600b" minOccurs="0"/>
                <xsd:element ref="ns2:eb54ac91059940029a3cc8a4ff5af673" minOccurs="0"/>
                <xsd:element ref="ns2:k20e0dfa74bf4e44818db03027b0ccd8" minOccurs="0"/>
                <xsd:element ref="ns2:GenericText2" minOccurs="0"/>
                <xsd:element ref="ns2:GenericHTML1" minOccurs="0"/>
                <xsd:element ref="ns4:Update_x0020_Parent_x0020_Child_x0020_Relation_x0028_1_x0029_0" minOccurs="0"/>
                <xsd:element ref="ns1:_ip_UnifiedCompliancePolicyProperties" minOccurs="0"/>
                <xsd:element ref="ns1:_ip_UnifiedCompliancePolicyUIAction" minOccurs="0"/>
                <xsd:element ref="ns5:LastSharedByUser" minOccurs="0"/>
                <xsd:element ref="ns5:LastSharedBy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RoutingRuleDescription" ma:index="2" nillable="true" ma:displayName="Description" ma:description="" ma:hidden="true" ma:internalName="RoutingRuleDescription" ma:readOnly="false">
      <xsd:simpleType>
        <xsd:restriction base="dms:Text">
          <xsd:maxLength value="255"/>
        </xsd:restriction>
      </xsd:simpleType>
    </xsd:element>
    <xsd:element name="PublishingPageContent" ma:index="9" nillable="true" ma:displayName="Page Content" ma:description="Page Content is a site column created by the Publishing feature. It is used on the Article Page Content Type as the content of the page." ma:internalName="PublishingPageContent" ma:readOnly="false">
      <xsd:simpleType>
        <xsd:restriction base="dms:Unknown"/>
      </xsd:simpleType>
    </xsd:element>
    <xsd:element name="AverageRating" ma:index="13" nillable="true" ma:displayName="Rating (0-5)" ma:decimals="2" ma:description="Average value of all the ratings that have been submitted" ma:internalName="AverageRating" ma:readOnly="false">
      <xsd:simpleType>
        <xsd:restriction base="dms:Number"/>
      </xsd:simpleType>
    </xsd:element>
    <xsd:element name="RatingCount" ma:index="14" nillable="true" ma:displayName="Number of Ratings" ma:decimals="0" ma:description="Number of ratings submitted" ma:internalName="RatingCount" ma:readOnly="false">
      <xsd:simpleType>
        <xsd:restriction base="dms:Number"/>
      </xsd:simpleType>
    </xsd:element>
    <xsd:element name="PublishingExpirationDate" ma:index="17" nillable="true" ma:displayName="Scheduling End Date" ma:description="Scheduling End Date is a site column created by the Publishing feature. It is used to specify the date and time on which this page will no longer appear to site visitors." ma:internalName="PublishingExpirationDate" ma:readOnly="false">
      <xsd:simpleType>
        <xsd:restriction base="dms:Unknown"/>
      </xsd:simpleType>
    </xsd:element>
    <xsd:element name="ReportOwner" ma:index="33" nillable="true" ma:displayName="Owner (People and Groups)" ma:description="Owner of this document" ma:hidden="true" ma:list="UserInfo" ma:SearchPeopleOnly="false" ma:SharePointGroup="0" ma:internalName="ReportOwn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_ip_UnifiedCompliancePolicyProperties" ma:index="69" nillable="true" ma:displayName="Unified Compliance Policy Properties" ma:hidden="true" ma:internalName="_ip_UnifiedCompliancePolicyProperties">
      <xsd:simpleType>
        <xsd:restriction base="dms:Note"/>
      </xsd:simpleType>
    </xsd:element>
    <xsd:element name="_ip_UnifiedCompliancePolicyUIAction" ma:index="70"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DocumentDescription" ma:index="3" nillable="true" ma:displayName="Document Description" ma:description="Alternate description for documents that can be used for display." ma:internalName="DocumentDescription">
      <xsd:simpleType>
        <xsd:restriction base="dms:Note">
          <xsd:maxLength value="255"/>
        </xsd:restriction>
      </xsd:simpleType>
    </xsd:element>
    <xsd:element name="Owner" ma:index="4" ma:displayName="Owner" ma:list="UserInfo" ma:SharePointGroup="0" ma:internalName="Own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xsd:element name="AccountType" type="xsd:string" minOccurs="0"/>
                  </xsd:sequence>
                </xsd:complexType>
              </xsd:element>
            </xsd:sequence>
          </xsd:extension>
        </xsd:complexContent>
      </xsd:complexType>
    </xsd:element>
    <xsd:element name="Thumbnail1" ma:index="10" nillable="true" ma:displayName="Thumbnail" ma:format="Hyperlink" ma:internalName="Thumbnail1"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ContentID" ma:index="19" nillable="true" ma:displayName="ContentID" ma:indexed="true" ma:internalName="ContentID">
      <xsd:simpleType>
        <xsd:restriction base="dms:Text">
          <xsd:maxLength value="255"/>
        </xsd:restriction>
      </xsd:simpleType>
    </xsd:element>
    <xsd:element name="Blog_x0020_Name" ma:index="20" nillable="true" ma:displayName="Blog Name" ma:description="Title of an Infopedia Blog" ma:internalName="Blog_x0020_Name">
      <xsd:simpleType>
        <xsd:restriction base="dms:Text">
          <xsd:maxLength value="255"/>
        </xsd:restriction>
      </xsd:simpleType>
    </xsd:element>
    <xsd:element name="hd9637eefc984b85b6097c6374e15725" ma:index="22" nillable="true" ma:taxonomy="true" ma:internalName="hd9637eefc984b85b6097c6374e15725" ma:taxonomyFieldName="ItemType" ma:displayName="SMSG Item Type" ma:default="" ma:fieldId="{1d9637ee-fc98-4b85-b609-7c6374e15725}" ma:taxonomyMulti="true" ma:sspId="e385fb40-52d4-4fae-9c5b-3e8ff8a5878e" ma:termSetId="a611a704-4666-406e-a571-a6e9bb4a2dcc" ma:anchorId="3d59bf14-be35-4b82-81a4-70bbe2a90cc2" ma:open="false" ma:isKeyword="false">
      <xsd:complexType>
        <xsd:sequence>
          <xsd:element ref="pc:Terms" minOccurs="0" maxOccurs="1"/>
        </xsd:sequence>
      </xsd:complexType>
    </xsd:element>
    <xsd:element name="TaxCatchAll" ma:index="24" nillable="true" ma:displayName="Taxonomy Catch All Column" ma:description="" ma:hidden="true" ma:list="{8e3d5b1f-74bf-4cd5-90f8-860d03c4e4d4}" ma:internalName="TaxCatchAll" ma:showField="CatchAllData" ma:web="2478d1b8-79bf-461f-b8e8-704d21601f1a">
      <xsd:complexType>
        <xsd:complexContent>
          <xsd:extension base="dms:MultiChoiceLookup">
            <xsd:sequence>
              <xsd:element name="Value" type="dms:Lookup" maxOccurs="unbounded" minOccurs="0" nillable="true"/>
            </xsd:sequence>
          </xsd:extension>
        </xsd:complexContent>
      </xsd:complexType>
    </xsd:element>
    <xsd:element name="TaxCatchAllLabel" ma:index="25" nillable="true" ma:displayName="Taxonomy Catch All Column1" ma:description="" ma:hidden="true" ma:list="{8e3d5b1f-74bf-4cd5-90f8-860d03c4e4d4}" ma:internalName="TaxCatchAllLabel" ma:readOnly="true" ma:showField="CatchAllDataLabel" ma:web="2478d1b8-79bf-461f-b8e8-704d21601f1a">
      <xsd:complexType>
        <xsd:complexContent>
          <xsd:extension base="dms:MultiChoiceLookup">
            <xsd:sequence>
              <xsd:element name="Value" type="dms:Lookup" maxOccurs="unbounded" minOccurs="0" nillable="true"/>
            </xsd:sequence>
          </xsd:extension>
        </xsd:complexContent>
      </xsd:complexType>
    </xsd:element>
    <xsd:element name="b4224c12c78d42ea9b214de0badf8358" ma:index="27" nillable="true" ma:taxonomy="true" ma:internalName="b4224c12c78d42ea9b214de0badf8358" ma:taxonomyFieldName="EnterpriseDomainTags" ma:displayName="EnterpriseDomainTags" ma:default="" ma:fieldId="{b4224c12-c78d-42ea-9b21-4de0badf8358}" ma:taxonomyMulti="true" ma:sspId="e385fb40-52d4-4fae-9c5b-3e8ff8a5878e" ma:termSetId="d039009f-2da8-468b-bf5e-ff4693a9f72f" ma:anchorId="00000000-0000-0000-0000-000000000000" ma:open="false" ma:isKeyword="false">
      <xsd:complexType>
        <xsd:sequence>
          <xsd:element ref="pc:Terms" minOccurs="0" maxOccurs="1"/>
        </xsd:sequence>
      </xsd:complexType>
    </xsd:element>
    <xsd:element name="_dlc_DocId" ma:index="28" nillable="true" ma:displayName="Document ID Value" ma:description="The value of the document ID assigned to this item." ma:indexed="true" ma:internalName="_dlc_DocId" ma:readOnly="true">
      <xsd:simpleType>
        <xsd:restriction base="dms:Text"/>
      </xsd:simpleType>
    </xsd:element>
    <xsd:element name="TaxKeywordTaxHTField" ma:index="29"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element name="_dlc_DocIdUrl" ma:index="30"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32" nillable="true" ma:displayName="Persist ID" ma:description="Keep ID on add." ma:hidden="true" ma:internalName="_dlc_DocIdPersistId" ma:readOnly="true">
      <xsd:simpleType>
        <xsd:restriction base="dms:Boolean"/>
      </xsd:simpleType>
    </xsd:element>
    <xsd:element name="m6d26e40ac264097a006193f92232ece" ma:index="35" nillable="true" ma:taxonomy="true" ma:internalName="m6d26e40ac264097a006193f92232ece" ma:taxonomyFieldName="TechnicalLevel" ma:displayName="Technical Level" ma:default="" ma:fieldId="{66d26e40-ac26-4097-a006-193f92232ece}" ma:sspId="e385fb40-52d4-4fae-9c5b-3e8ff8a5878e" ma:termSetId="7123edbd-7265-47b9-9049-04e46d245d8e" ma:anchorId="3c636e1e-6390-429f-a144-68438d32bffe" ma:open="false" ma:isKeyword="false">
      <xsd:complexType>
        <xsd:sequence>
          <xsd:element ref="pc:Terms" minOccurs="0" maxOccurs="1"/>
        </xsd:sequence>
      </xsd:complexType>
    </xsd:element>
    <xsd:element name="ConfidentialityTaxHTField0" ma:index="36" ma:taxonomy="true" ma:internalName="ConfidentialityTaxHTField0" ma:taxonomyFieldName="Confidentiality" ma:displayName="Confidentiality" ma:default="5;#Microsoft confidential|461efa83-0283-486a-a8d5-943328f3693f" ma:fieldId="{840a9f3c-1e14-4c21-9dbf-5637765665db}" ma:sspId="e385fb40-52d4-4fae-9c5b-3e8ff8a5878e" ma:termSetId="e0e820dc-7da0-48b9-8472-209c7e82d1d0" ma:anchorId="00000000-0000-0000-0000-000000000000" ma:open="false" ma:isKeyword="false">
      <xsd:complexType>
        <xsd:sequence>
          <xsd:element ref="pc:Terms" minOccurs="0" maxOccurs="1"/>
        </xsd:sequence>
      </xsd:complexType>
    </xsd:element>
    <xsd:element name="od9986d31974458fb3007746ec0bce5f" ma:index="37" nillable="true" ma:taxonomy="true" ma:internalName="od9986d31974458fb3007746ec0bce5f" ma:taxonomyFieldName="Languages" ma:displayName="SMSG Languages" ma:default="" ma:fieldId="{8d9986d3-1974-458f-b300-7746ec0bce5f}" ma:taxonomyMulti="true" ma:sspId="e385fb40-52d4-4fae-9c5b-3e8ff8a5878e" ma:termSetId="a611a704-4666-406e-a571-a6e9bb4a2dcc" ma:anchorId="c5f267fd-fa38-4ffe-a1d8-2693d87e90bc" ma:open="false" ma:isKeyword="false">
      <xsd:complexType>
        <xsd:sequence>
          <xsd:element ref="pc:Terms" minOccurs="0" maxOccurs="1"/>
        </xsd:sequence>
      </xsd:complexType>
    </xsd:element>
    <xsd:element name="bf80e81150e248c48aa8cffdf0021a1f" ma:index="39" nillable="true" ma:taxonomy="true" ma:internalName="bf80e81150e248c48aa8cffdf0021a1f" ma:taxonomyFieldName="Products" ma:displayName="SMSG Products &amp; Technologies" ma:default="" ma:fieldId="{bf80e811-50e2-48c4-8aa8-cffdf0021a1f}" ma:taxonomyMulti="true" ma:sspId="e385fb40-52d4-4fae-9c5b-3e8ff8a5878e" ma:termSetId="a611a704-4666-406e-a571-a6e9bb4a2dcc" ma:anchorId="f7bdd4ba-8e81-43d6-a504-860f505d5c97" ma:open="false" ma:isKeyword="false">
      <xsd:complexType>
        <xsd:sequence>
          <xsd:element ref="pc:Terms" minOccurs="0" maxOccurs="1"/>
        </xsd:sequence>
      </xsd:complexType>
    </xsd:element>
    <xsd:element name="mb88723863e1404388ba3733387d48df" ma:index="41" nillable="true" ma:taxonomy="true" ma:internalName="mb88723863e1404388ba3733387d48df" ma:taxonomyFieldName="Audiences" ma:displayName="SMSG Customer Audiences" ma:default="" ma:fieldId="{6b887238-63e1-4043-88ba-3733387d48df}" ma:taxonomyMulti="true" ma:sspId="e385fb40-52d4-4fae-9c5b-3e8ff8a5878e" ma:termSetId="a611a704-4666-406e-a571-a6e9bb4a2dcc" ma:anchorId="8a0280e9-c6e8-4e3c-80d6-8db643b96ddd" ma:open="false" ma:isKeyword="false">
      <xsd:complexType>
        <xsd:sequence>
          <xsd:element ref="pc:Terms" minOccurs="0" maxOccurs="1"/>
        </xsd:sequence>
      </xsd:complexType>
    </xsd:element>
    <xsd:element name="l3c3ea61849e4288a8acc49bb5388e8c" ma:index="43" nillable="true" ma:taxonomy="true" ma:internalName="l3c3ea61849e4288a8acc49bb5388e8c" ma:taxonomyFieldName="Groups" ma:displayName="SMSG Groups" ma:default="" ma:fieldId="{53c3ea61-849e-4288-a8ac-c49bb5388e8c}" ma:taxonomyMulti="true" ma:sspId="e385fb40-52d4-4fae-9c5b-3e8ff8a5878e" ma:termSetId="d039009f-2da8-468b-bf5e-ff4693a9f72f" ma:anchorId="ec38e82f-eddf-4553-aa72-f3bd3c1d5855" ma:open="false" ma:isKeyword="false">
      <xsd:complexType>
        <xsd:sequence>
          <xsd:element ref="pc:Terms" minOccurs="0" maxOccurs="1"/>
        </xsd:sequence>
      </xsd:complexType>
    </xsd:element>
    <xsd:element name="i0d941ee1e744ffea7aeee9924c91cbb" ma:index="45" nillable="true" ma:taxonomy="true" ma:internalName="i0d941ee1e744ffea7aeee9924c91cbb" ma:taxonomyFieldName="BusinessArchitecture" ma:displayName="SMSG Business Architecture" ma:default="" ma:fieldId="{20d941ee-1e74-4ffe-a7ae-ee9924c91cbb}" ma:taxonomyMulti="true" ma:sspId="e385fb40-52d4-4fae-9c5b-3e8ff8a5878e" ma:termSetId="d039009f-2da8-468b-bf5e-ff4693a9f72f" ma:anchorId="1951c1e0-4cc7-414f-a435-7369277bc757" ma:open="false" ma:isKeyword="false">
      <xsd:complexType>
        <xsd:sequence>
          <xsd:element ref="pc:Terms" minOccurs="0" maxOccurs="1"/>
        </xsd:sequence>
      </xsd:complexType>
    </xsd:element>
    <xsd:element name="i1b478372f814787abd313030b81fcb2" ma:index="47" nillable="true" ma:taxonomy="true" ma:internalName="i1b478372f814787abd313030b81fcb2" ma:taxonomyFieldName="ActivitiesAndPrograms" ma:displayName="SMSG Activities &amp; Programs" ma:default="" ma:fieldId="{21b47837-2f81-4787-abd3-13030b81fcb2}" ma:taxonomyMulti="true" ma:sspId="e385fb40-52d4-4fae-9c5b-3e8ff8a5878e" ma:termSetId="d039009f-2da8-468b-bf5e-ff4693a9f72f" ma:anchorId="846d39ff-6475-4006-99df-de42970d666e" ma:open="false" ma:isKeyword="false">
      <xsd:complexType>
        <xsd:sequence>
          <xsd:element ref="pc:Terms" minOccurs="0" maxOccurs="1"/>
        </xsd:sequence>
      </xsd:complexType>
    </xsd:element>
    <xsd:element name="Coowner" ma:index="49" nillable="true" ma:displayName="Co-owner" ma:list="UserInfo" ma:SearchPeopleOnly="false" ma:SharePointGroup="0" ma:internalName="Coowner" ma:showField="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k21a64daf20d4502b2796a1c6b8ce6c8" ma:index="50" nillable="true" ma:taxonomy="true" ma:internalName="k21a64daf20d4502b2796a1c6b8ce6c8" ma:taxonomyFieldName="Industries" ma:displayName="SMSG Industries" ma:default="" ma:fieldId="{421a64da-f20d-4502-b279-6a1c6b8ce6c8}" ma:taxonomyMulti="true" ma:sspId="e385fb40-52d4-4fae-9c5b-3e8ff8a5878e" ma:termSetId="a611a704-4666-406e-a571-a6e9bb4a2dcc" ma:anchorId="322da17f-7441-43de-8ac8-ca7d62aec02b" ma:open="false" ma:isKeyword="false">
      <xsd:complexType>
        <xsd:sequence>
          <xsd:element ref="pc:Terms" minOccurs="0" maxOccurs="1"/>
        </xsd:sequence>
      </xsd:complexType>
    </xsd:element>
    <xsd:element name="b60f8d2dbb984f349d80d8196897f4d3" ma:index="52" nillable="true" ma:taxonomy="true" ma:internalName="b60f8d2dbb984f349d80d8196897f4d3" ma:taxonomyFieldName="Roles" ma:displayName="SMSG Roles" ma:default="" ma:fieldId="{b60f8d2d-bb98-4f34-9d80-d8196897f4d3}" ma:taxonomyMulti="true" ma:sspId="e385fb40-52d4-4fae-9c5b-3e8ff8a5878e" ma:termSetId="a611a704-4666-406e-a571-a6e9bb4a2dcc" ma:anchorId="c9a07ef0-4236-4915-97ca-1b3392dac369" ma:open="false" ma:isKeyword="false">
      <xsd:complexType>
        <xsd:sequence>
          <xsd:element ref="pc:Terms" minOccurs="0" maxOccurs="1"/>
        </xsd:sequence>
      </xsd:complexType>
    </xsd:element>
    <xsd:element name="ec5b2ad5c27b45fb8a00a1f27c7ce1ae" ma:index="54" nillable="true" ma:taxonomy="true" ma:internalName="ec5b2ad5c27b45fb8a00a1f27c7ce1ae" ma:taxonomyFieldName="Partners" ma:displayName="SMSG Partners" ma:default="" ma:fieldId="{ec5b2ad5-c27b-45fb-8a00-a1f27c7ce1ae}" ma:taxonomyMulti="true" ma:sspId="e385fb40-52d4-4fae-9c5b-3e8ff8a5878e" ma:termSetId="a611a704-4666-406e-a571-a6e9bb4a2dcc" ma:anchorId="dd1a91fa-3198-4561-9b04-bc737b2a8291" ma:open="false" ma:isKeyword="false">
      <xsd:complexType>
        <xsd:sequence>
          <xsd:element ref="pc:Terms" minOccurs="0" maxOccurs="1"/>
        </xsd:sequence>
      </xsd:complexType>
    </xsd:element>
    <xsd:element name="m6c7b4717b6346e6a075a59dd47eac69" ma:index="56" nillable="true" ma:taxonomy="true" ma:internalName="m6c7b4717b6346e6a075a59dd47eac69" ma:taxonomyFieldName="Topics" ma:displayName="SMSG Topics" ma:default="" ma:fieldId="{66c7b471-7b63-46e6-a075-a59dd47eac69}" ma:taxonomyMulti="true" ma:sspId="e385fb40-52d4-4fae-9c5b-3e8ff8a5878e" ma:termSetId="d039009f-2da8-468b-bf5e-ff4693a9f72f" ma:anchorId="ddcce936-3357-448e-8326-e6fdfddfb752" ma:open="false" ma:isKeyword="false">
      <xsd:complexType>
        <xsd:sequence>
          <xsd:element ref="pc:Terms" minOccurs="0" maxOccurs="1"/>
        </xsd:sequence>
      </xsd:complexType>
    </xsd:element>
    <xsd:element name="kf34bcdc8fc34e479d3f94c6210e8e27" ma:index="58" nillable="true" ma:taxonomy="true" ma:internalName="kf34bcdc8fc34e479d3f94c6210e8e27" ma:taxonomyFieldName="Competitors" ma:displayName="SMSG Competition" ma:default="" ma:fieldId="{4f34bcdc-8fc3-4e47-9d3f-94c6210e8e27}" ma:taxonomyMulti="true" ma:sspId="e385fb40-52d4-4fae-9c5b-3e8ff8a5878e" ma:termSetId="a611a704-4666-406e-a571-a6e9bb4a2dcc" ma:anchorId="718f8fd0-b740-48bc-92ad-5700213c04b2" ma:open="false" ma:isKeyword="false">
      <xsd:complexType>
        <xsd:sequence>
          <xsd:element ref="pc:Terms" minOccurs="0" maxOccurs="1"/>
        </xsd:sequence>
      </xsd:complexType>
    </xsd:element>
    <xsd:element name="ef109fd36bcf4bcd9dd945731030600b" ma:index="60" nillable="true" ma:taxonomy="true" ma:internalName="ef109fd36bcf4bcd9dd945731030600b" ma:taxonomyFieldName="Region" ma:displayName="SMSG Region" ma:default="" ma:fieldId="{ef109fd3-6bcf-4bcd-9dd9-45731030600b}" ma:taxonomyMulti="true" ma:sspId="e385fb40-52d4-4fae-9c5b-3e8ff8a5878e" ma:termSetId="a611a704-4666-406e-a571-a6e9bb4a2dcc" ma:anchorId="c5404caa-7d82-41c6-82c2-0230c1d96864" ma:open="false" ma:isKeyword="false">
      <xsd:complexType>
        <xsd:sequence>
          <xsd:element ref="pc:Terms" minOccurs="0" maxOccurs="1"/>
        </xsd:sequence>
      </xsd:complexType>
    </xsd:element>
    <xsd:element name="eb54ac91059940029a3cc8a4ff5af673" ma:index="62" nillable="true" ma:taxonomy="true" ma:internalName="eb54ac91059940029a3cc8a4ff5af673" ma:taxonomyFieldName="SMSGDomain" ma:displayName="SMSG Domain" ma:default="" ma:fieldId="{eb54ac91-0599-4002-9a3c-c8a4ff5af673}"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element name="k20e0dfa74bf4e44818db03027b0ccd8" ma:index="64" nillable="true" ma:taxonomy="true" ma:internalName="k20e0dfa74bf4e44818db03027b0ccd8" ma:taxonomyFieldName="Segments" ma:displayName="SMSG Customer Segments" ma:default="" ma:fieldId="{420e0dfa-74bf-4e44-818d-b03027b0ccd8}"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element name="GenericText2" ma:index="66" nillable="true" ma:displayName="GenericText2" ma:description="Generic field for future features in implementation" ma:internalName="GenericText2">
      <xsd:simpleType>
        <xsd:restriction base="dms:Text">
          <xsd:maxLength value="255"/>
        </xsd:restriction>
      </xsd:simpleType>
    </xsd:element>
    <xsd:element name="GenericHTML1" ma:index="67" nillable="true" ma:displayName="GenericHTML1" ma:description="Generic field for future features in implementation" ma:internalName="GenericHTML1">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PublishDate" ma:index="5" nillable="true" ma:displayName="PublishDate" ma:description="Used in Blog Posts, this date is used to specify the Blog Article Date." ma:format="DateOnly" ma:internalName="PublishDate" ma:readOnly="false">
      <xsd:simpleType>
        <xsd:restriction base="dms:DateTime"/>
      </xsd:simpleType>
    </xsd:element>
    <xsd:element name="ApplyWorkflowRules" ma:index="18" nillable="true" ma:displayName="ApplyWorkflowRules" ma:default="Yes" ma:description="This columns is used to help to apply the workflow rules on Document Sets / Documents. by Default the Value is Yes" ma:format="Dropdown" ma:internalName="ApplyWorkflowRules" ma:readOnly="false">
      <xsd:simpleType>
        <xsd:restriction base="dms:Choice">
          <xsd:enumeration value="Yes"/>
          <xsd:enumeration value="No"/>
        </xsd:restriction>
      </xsd:simpleType>
    </xsd:element>
  </xsd:schema>
  <xsd:schema xmlns:xsd="http://www.w3.org/2001/XMLSchema" xmlns:xs="http://www.w3.org/2001/XMLSchema" xmlns:dms="http://schemas.microsoft.com/office/2006/documentManagement/types" xmlns:pc="http://schemas.microsoft.com/office/infopath/2007/PartnerControls" targetNamespace="b3bc04a5-d503-43b1-b98c-a8cf663329d9" elementFormDefault="qualified">
    <xsd:import namespace="http://schemas.microsoft.com/office/2006/documentManagement/types"/>
    <xsd:import namespace="http://schemas.microsoft.com/office/infopath/2007/PartnerControls"/>
    <xsd:element name="Update_x0020_Parent_x0020_Child_x0020_Relation_x0028_1_x0029_0" ma:index="68" nillable="true" ma:displayName="Update Parent Child Relation" ma:internalName="Update_x0020_Parent_x0020_Child_x0020_Relation_x0028_1_x0029_0">
      <xsd:complexType>
        <xsd:complexContent>
          <xsd:extension base="dms:URL">
            <xsd:sequence>
              <xsd:element name="Url" type="dms:ValidUrl" minOccurs="0" nillable="true"/>
              <xsd:element name="Description" type="xsd:string"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2478d1b8-79bf-461f-b8e8-704d21601f1a" elementFormDefault="qualified">
    <xsd:import namespace="http://schemas.microsoft.com/office/2006/documentManagement/types"/>
    <xsd:import namespace="http://schemas.microsoft.com/office/infopath/2007/PartnerControls"/>
    <xsd:element name="LastSharedByUser" ma:index="71" nillable="true" ma:displayName="Last Shared By User" ma:description="" ma:internalName="LastSharedByUser" ma:readOnly="true">
      <xsd:simpleType>
        <xsd:restriction base="dms:Note">
          <xsd:maxLength value="255"/>
        </xsd:restriction>
      </xsd:simpleType>
    </xsd:element>
    <xsd:element name="LastSharedByTime" ma:index="72" nillable="true" ma:displayName="Last Shared By Time" ma:description=""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6"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1.xml><?xml version="1.0" encoding="utf-8"?>
<Control xmlns="http://schemas.microsoft.com/VisualStudio/2011/storyboarding/control">
  <Id Name="a2191c86-fc50-4add-948c-129f6b5a88d8" Revision="1" Stencil="7276b9ef-3953-4dce-a89b-ed85f20b8b93" StencilVersion="1.0"/>
</Control>
</file>

<file path=customXml/item32.xml><?xml version="1.0" encoding="utf-8"?>
<p:properties xmlns:p="http://schemas.microsoft.com/office/2006/metadata/properties" xmlns:xsi="http://www.w3.org/2001/XMLSchema-instance" xmlns:pc="http://schemas.microsoft.com/office/infopath/2007/PartnerControls">
  <documentManagement/>
</p:properties>
</file>

<file path=customXml/item33.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Version=14.0.0.0, Culture=neutral, PublicKeyToken=71e9bce111e9429c</Assembly>
    <Class>Microsoft.Office.DocumentManagement.Internal.DocIdHandler</Class>
    <Data/>
    <Filter/>
  </Receiver>
</spe:Receivers>
</file>

<file path=customXml/item34.xml><?xml version="1.0" encoding="utf-8"?>
<Control xmlns="http://schemas.microsoft.com/VisualStudio/2011/storyboarding/control">
  <Id Name="369f9055-6b6c-48b9-9320-5df2d46c430a" Revision="1" Stencil="7276b9ef-3953-4dce-a89b-ed85f20b8b93" StencilVersion="1.0"/>
</Control>
</file>

<file path=customXml/item35.xml><?xml version="1.0" encoding="utf-8"?>
<p:properties xmlns:p="http://schemas.microsoft.com/office/2006/metadata/properties" xmlns:xsi="http://www.w3.org/2001/XMLSchema-instance" xmlns:pc="http://schemas.microsoft.com/office/infopath/2007/PartnerControls">
  <documentManagement>
    <SharedWithUsers xmlns="498ab54b-dc15-46a3-9798-269cb0296dca">
      <UserInfo>
        <DisplayName>Gilad Turbahn</DisplayName>
        <AccountId>511</AccountId>
        <AccountType/>
      </UserInfo>
      <UserInfo>
        <DisplayName>Keith Boyd</DisplayName>
        <AccountId>993</AccountId>
        <AccountType/>
      </UserInfo>
      <UserInfo>
        <DisplayName>Christopher Harrison</DisplayName>
        <AccountId>1176</AccountId>
        <AccountType/>
      </UserInfo>
    </SharedWithUsers>
    <Published xmlns="8c549ff6-be8b-4d2f-a427-0e43081ea2a7">true</Published>
    <_ip_UnifiedCompliancePolicyUIAction xmlns="http://schemas.microsoft.com/sharepoint/v3" xsi:nil="true"/>
    <To_x0020_Do_x0020_Notes xmlns="8c549ff6-be8b-4d2f-a427-0e43081ea2a7" xsi:nil="true"/>
    <TFS_x0020_ID xmlns="8c549ff6-be8b-4d2f-a427-0e43081ea2a7" xsi:nil="true"/>
    <_ip_UnifiedCompliancePolicyProperties xmlns="http://schemas.microsoft.com/sharepoint/v3" xsi:nil="true"/>
    <Doc_Type xmlns="8c549ff6-be8b-4d2f-a427-0e43081ea2a7">Blog</Doc_Type>
  </documentManagement>
</p:properties>
</file>

<file path=customXml/item4.xml><?xml version="1.0" encoding="utf-8"?>
<?mso-contentType ?>
<FormTemplates xmlns="http://schemas.microsoft.com/sharepoint/v3/contenttype/forms">
  <Display>DocumentLibraryForm</Display>
  <Edit>DocumentLibraryForm</Edit>
  <New>DocumentLibraryForm</New>
</FormTemplates>
</file>

<file path=customXml/item5.xml><?xml version="1.0" encoding="utf-8"?>
<p:properties xmlns:p="http://schemas.microsoft.com/office/2006/metadata/properties" xmlns:xsi="http://www.w3.org/2001/XMLSchema-instance" xmlns:pc="http://schemas.microsoft.com/office/infopath/2007/PartnerControls">
  <documentManagement>
    <LastSharedByUser xmlns="2478d1b8-79bf-461f-b8e8-704d21601f1a">SHAREPOINT\system</LastSharedByUser>
    <LastSharedByTime xmlns="2478d1b8-79bf-461f-b8e8-704d21601f1a">2016-10-25T17:50:24+00:00</LastSharedByTime>
    <DocumentDescription xmlns="230e9df3-be65-4c73-a93b-d1236ebd677e">Describes the Azure App Service, including features and benefits of Azure PaaS</DocumentDescription>
    <hd9637eefc984b85b6097c6374e15725 xmlns="230e9df3-be65-4c73-a93b-d1236ebd677e">
      <Terms xmlns="http://schemas.microsoft.com/office/infopath/2007/PartnerControls">
        <TermInfo xmlns="http://schemas.microsoft.com/office/infopath/2007/PartnerControls">
          <TermName xmlns="http://schemas.microsoft.com/office/infopath/2007/PartnerControls">presentations</TermName>
          <TermId xmlns="http://schemas.microsoft.com/office/infopath/2007/PartnerControls">317da5a4-398e-4c38-b265-afd519770055</TermId>
        </TermInfo>
      </Terms>
    </hd9637eefc984b85b6097c6374e15725>
    <od9986d31974458fb3007746ec0bce5f xmlns="230e9df3-be65-4c73-a93b-d1236ebd677e">
      <Terms xmlns="http://schemas.microsoft.com/office/infopath/2007/PartnerControls"/>
    </od9986d31974458fb3007746ec0bce5f>
    <k20e0dfa74bf4e44818db03027b0ccd8 xmlns="230e9df3-be65-4c73-a93b-d1236ebd677e">
      <Terms xmlns="http://schemas.microsoft.com/office/infopath/2007/PartnerControls"/>
    </k20e0dfa74bf4e44818db03027b0ccd8>
    <Owner xmlns="230e9df3-be65-4c73-a93b-d1236ebd677e">
      <UserInfo>
        <DisplayName>Jeremy Thake</DisplayName>
        <AccountId>25586</AccountId>
        <AccountType/>
      </UserInfo>
    </Owner>
    <PublishDate xmlns="230E9DF3-BE65-4C73-A93B-D1236EBD677E">2016-10-28T07:00:00+00:00</PublishDate>
    <_ip_UnifiedCompliancePolicyUIAction xmlns="http://schemas.microsoft.com/sharepoint/v3" xsi:nil="true"/>
    <k21a64daf20d4502b2796a1c6b8ce6c8 xmlns="230e9df3-be65-4c73-a93b-d1236ebd677e">
      <Terms xmlns="http://schemas.microsoft.com/office/infopath/2007/PartnerControls"/>
    </k21a64daf20d4502b2796a1c6b8ce6c8>
    <GenericHTML1 xmlns="230e9df3-be65-4c73-a93b-d1236ebd677e" xsi:nil="true"/>
    <ConfidentialityTaxHTField0 xmlns="230e9df3-be65-4c73-a93b-d1236ebd677e">
      <Terms xmlns="http://schemas.microsoft.com/office/infopath/2007/PartnerControls">
        <TermInfo xmlns="http://schemas.microsoft.com/office/infopath/2007/PartnerControls">
          <TermName xmlns="http://schemas.microsoft.com/office/infopath/2007/PartnerControls">Microsoft confidential</TermName>
          <TermId xmlns="http://schemas.microsoft.com/office/infopath/2007/PartnerControls">461efa83-0283-486a-a8d5-943328f3693f</TermId>
        </TermInfo>
      </Terms>
    </ConfidentialityTaxHTField0>
    <l3c3ea61849e4288a8acc49bb5388e8c xmlns="230e9df3-be65-4c73-a93b-d1236ebd677e">
      <Terms xmlns="http://schemas.microsoft.com/office/infopath/2007/PartnerControls">
        <TermInfo xmlns="http://schemas.microsoft.com/office/infopath/2007/PartnerControls">
          <TermName xmlns="http://schemas.microsoft.com/office/infopath/2007/PartnerControls">Microsoft Azure Marketing</TermName>
          <TermId xmlns="http://schemas.microsoft.com/office/infopath/2007/PartnerControls">0958c357-5252-473f-8b4e-42f27525a99d</TermId>
        </TermInfo>
        <TermInfo xmlns="http://schemas.microsoft.com/office/infopath/2007/PartnerControls">
          <TermName xmlns="http://schemas.microsoft.com/office/infopath/2007/PartnerControls">Worldwide Readiness</TermName>
          <TermId xmlns="http://schemas.microsoft.com/office/infopath/2007/PartnerControls">c6595b84-b463-470a-bb46-2a47364645be</TermId>
        </TermInfo>
        <TermInfo xmlns="http://schemas.microsoft.com/office/infopath/2007/PartnerControls">
          <TermName xmlns="http://schemas.microsoft.com/office/infopath/2007/PartnerControls">Cloud and Enterprise Marketing Group</TermName>
          <TermId xmlns="http://schemas.microsoft.com/office/infopath/2007/PartnerControls">4f75e184-e5aa-4234-a07f-b032d60df254</TermId>
        </TermInfo>
      </Terms>
    </l3c3ea61849e4288a8acc49bb5388e8c>
    <Blog_x0020_Name xmlns="230e9df3-be65-4c73-a93b-d1236ebd677e" xsi:nil="true"/>
    <eb54ac91059940029a3cc8a4ff5af673 xmlns="230e9df3-be65-4c73-a93b-d1236ebd677e">
      <Terms xmlns="http://schemas.microsoft.com/office/infopath/2007/PartnerControls">
        <TermInfo xmlns="http://schemas.microsoft.com/office/infopath/2007/PartnerControls">
          <TermName xmlns="http://schemas.microsoft.com/office/infopath/2007/PartnerControls">Cloud and Enterprise</TermName>
          <TermId xmlns="http://schemas.microsoft.com/office/infopath/2007/PartnerControls">adc2fe87-c79a-4ded-a449-3f86b954069d</TermId>
        </TermInfo>
        <TermInfo xmlns="http://schemas.microsoft.com/office/infopath/2007/PartnerControls">
          <TermName xmlns="http://schemas.microsoft.com/office/infopath/2007/PartnerControls">Microsoft Azure Domain</TermName>
          <TermId xmlns="http://schemas.microsoft.com/office/infopath/2007/PartnerControls">d600a391-d529-4311-892b-2c05c1ab2538</TermId>
        </TermInfo>
      </Terms>
    </eb54ac91059940029a3cc8a4ff5af673>
    <PublishingPageContent xmlns="http://schemas.microsoft.com/sharepoint/v3" xsi:nil="true"/>
    <ContentID xmlns="230e9df3-be65-4c73-a93b-d1236ebd677e" xsi:nil="true"/>
    <Coowner xmlns="230e9df3-be65-4c73-a93b-d1236ebd677e">
      <UserInfo>
        <DisplayName>i:0#.f|membership|v-caicha@microsoft.com</DisplayName>
        <AccountId>637</AccountId>
        <AccountType/>
      </UserInfo>
      <UserInfo>
        <DisplayName>i:0#.f|membership|v-anmarv@microsoft.com</DisplayName>
        <AccountId>45</AccountId>
        <AccountType/>
      </UserInfo>
    </Coowner>
    <ef109fd36bcf4bcd9dd945731030600b xmlns="230e9df3-be65-4c73-a93b-d1236ebd677e">
      <Terms xmlns="http://schemas.microsoft.com/office/infopath/2007/PartnerControls"/>
    </ef109fd36bcf4bcd9dd945731030600b>
    <ApplyWorkflowRules xmlns="230E9DF3-BE65-4C73-A93B-D1236EBD677E">Yes</ApplyWorkflowRules>
    <bf80e81150e248c48aa8cffdf0021a1f xmlns="230e9df3-be65-4c73-a93b-d1236ebd677e">
      <Terms xmlns="http://schemas.microsoft.com/office/infopath/2007/PartnerControls">
        <TermInfo xmlns="http://schemas.microsoft.com/office/infopath/2007/PartnerControls">
          <TermName xmlns="http://schemas.microsoft.com/office/infopath/2007/PartnerControls">Microsoft Azure</TermName>
          <TermId xmlns="http://schemas.microsoft.com/office/infopath/2007/PartnerControls">669a3112-5edf-444b-a003-630063601f07</TermId>
        </TermInfo>
        <TermInfo xmlns="http://schemas.microsoft.com/office/infopath/2007/PartnerControls">
          <TermName xmlns="http://schemas.microsoft.com/office/infopath/2007/PartnerControls">applications</TermName>
          <TermId xmlns="http://schemas.microsoft.com/office/infopath/2007/PartnerControls">9aef2011-c167-449d-82f4-36727df3ac32</TermId>
        </TermInfo>
        <TermInfo xmlns="http://schemas.microsoft.com/office/infopath/2007/PartnerControls">
          <TermName xmlns="http://schemas.microsoft.com/office/infopath/2007/PartnerControls">software development tools</TermName>
          <TermId xmlns="http://schemas.microsoft.com/office/infopath/2007/PartnerControls">24853bda-fb66-4716-8bc8-88d26fdb57cb</TermId>
        </TermInfo>
      </Terms>
    </bf80e81150e248c48aa8cffdf0021a1f>
    <ec5b2ad5c27b45fb8a00a1f27c7ce1ae xmlns="230e9df3-be65-4c73-a93b-d1236ebd677e">
      <Terms xmlns="http://schemas.microsoft.com/office/infopath/2007/PartnerControls"/>
    </ec5b2ad5c27b45fb8a00a1f27c7ce1ae>
    <RatingCount xmlns="http://schemas.microsoft.com/sharepoint/v3" xsi:nil="true"/>
    <m6d26e40ac264097a006193f92232ece xmlns="230e9df3-be65-4c73-a93b-d1236ebd677e">
      <Terms xmlns="http://schemas.microsoft.com/office/infopath/2007/PartnerControls"/>
    </m6d26e40ac264097a006193f92232ece>
    <_ip_UnifiedCompliancePolicyProperties xmlns="http://schemas.microsoft.com/sharepoint/v3" xsi:nil="true"/>
    <b60f8d2dbb984f349d80d8196897f4d3 xmlns="230e9df3-be65-4c73-a93b-d1236ebd677e">
      <Terms xmlns="http://schemas.microsoft.com/office/infopath/2007/PartnerControls"/>
    </b60f8d2dbb984f349d80d8196897f4d3>
    <Thumbnail1 xmlns="230e9df3-be65-4c73-a93b-d1236ebd677e">
      <Url>https://microsoft.sharepoint.com/sites/Infopedia_G01KC/Media/Thumbnails/G01KC-1-18831/azureappservice.jpg</Url>
      <Description>/sites/Infopedia_G01KC/Media/Thumbnails/G01KC-1-18831/azureappservice.jpg</Description>
    </Thumbnail1>
    <i0d941ee1e744ffea7aeee9924c91cbb xmlns="230e9df3-be65-4c73-a93b-d1236ebd677e">
      <Terms xmlns="http://schemas.microsoft.com/office/infopath/2007/PartnerControls"/>
    </i0d941ee1e744ffea7aeee9924c91cbb>
    <RoutingRuleDescription xmlns="http://schemas.microsoft.com/sharepoint/v3" xsi:nil="true"/>
    <PublishingExpirationDate xmlns="http://schemas.microsoft.com/sharepoint/v3" xsi:nil="true"/>
    <Update_x0020_Parent_x0020_Child_x0020_Relation_x0028_1_x0029_0 xmlns="b3bc04a5-d503-43b1-b98c-a8cf663329d9">
      <Url xsi:nil="true"/>
      <Description xsi:nil="true"/>
    </Update_x0020_Parent_x0020_Child_x0020_Relation_x0028_1_x0029_0>
    <AverageRating xmlns="http://schemas.microsoft.com/sharepoint/v3" xsi:nil="true"/>
    <TaxKeywordTaxHTField xmlns="230e9df3-be65-4c73-a93b-d1236ebd677e">
      <Terms xmlns="http://schemas.microsoft.com/office/infopath/2007/PartnerControls"/>
    </TaxKeywordTaxHTField>
    <ReportOwner xmlns="http://schemas.microsoft.com/sharepoint/v3">
      <UserInfo>
        <DisplayName/>
        <AccountId xsi:nil="true"/>
        <AccountType/>
      </UserInfo>
    </ReportOwner>
    <i1b478372f814787abd313030b81fcb2 xmlns="230e9df3-be65-4c73-a93b-d1236ebd677e">
      <Terms xmlns="http://schemas.microsoft.com/office/infopath/2007/PartnerControls"/>
    </i1b478372f814787abd313030b81fcb2>
    <b4224c12c78d42ea9b214de0badf8358 xmlns="230e9df3-be65-4c73-a93b-d1236ebd677e">
      <Terms xmlns="http://schemas.microsoft.com/office/infopath/2007/PartnerControls"/>
    </b4224c12c78d42ea9b214de0badf8358>
    <TaxCatchAll xmlns="230e9df3-be65-4c73-a93b-d1236ebd677e">
      <Value>169</Value>
      <Value>31</Value>
      <Value>30</Value>
      <Value>29</Value>
      <Value>26</Value>
      <Value>42</Value>
      <Value>475</Value>
      <Value>346</Value>
      <Value>5</Value>
      <Value>21</Value>
      <Value>20</Value>
      <Value>34</Value>
    </TaxCatchAll>
    <mb88723863e1404388ba3733387d48df xmlns="230e9df3-be65-4c73-a93b-d1236ebd677e">
      <Terms xmlns="http://schemas.microsoft.com/office/infopath/2007/PartnerControls"/>
    </mb88723863e1404388ba3733387d48df>
    <m6c7b4717b6346e6a075a59dd47eac69 xmlns="230e9df3-be65-4c73-a93b-d1236ebd677e">
      <Terms xmlns="http://schemas.microsoft.com/office/infopath/2007/PartnerControls">
        <TermInfo xmlns="http://schemas.microsoft.com/office/infopath/2007/PartnerControls">
          <TermName xmlns="http://schemas.microsoft.com/office/infopath/2007/PartnerControls">features</TermName>
          <TermId xmlns="http://schemas.microsoft.com/office/infopath/2007/PartnerControls">94b87768-f145-4764-adbd-fec700e47348</TermId>
        </TermInfo>
        <TermInfo xmlns="http://schemas.microsoft.com/office/infopath/2007/PartnerControls">
          <TermName xmlns="http://schemas.microsoft.com/office/infopath/2007/PartnerControls">hub subset</TermName>
          <TermId xmlns="http://schemas.microsoft.com/office/infopath/2007/PartnerControls">c6bfd112-b986-4a0a-aa8d-90e767bfdfa6</TermId>
        </TermInfo>
      </Terms>
    </m6c7b4717b6346e6a075a59dd47eac69>
    <kf34bcdc8fc34e479d3f94c6210e8e27 xmlns="230e9df3-be65-4c73-a93b-d1236ebd677e">
      <Terms xmlns="http://schemas.microsoft.com/office/infopath/2007/PartnerControls"/>
    </kf34bcdc8fc34e479d3f94c6210e8e27>
    <GenericText2 xmlns="230e9df3-be65-4c73-a93b-d1236ebd677e" xsi:nil="true"/>
    <_dlc_DocId xmlns="230e9df3-be65-4c73-a93b-d1236ebd677e">G01KC-99682991-18832</_dlc_DocId>
    <_dlc_DocIdUrl xmlns="230e9df3-be65-4c73-a93b-d1236ebd677e">
      <Url>https://microsoft.sharepoint.com/sites/Infopedia_G01KC/_layouts/15/DocIdRedir.aspx?ID=G01KC-99682991-18832</Url>
      <Description>G01KC-99682991-18832</Description>
    </_dlc_DocIdUrl>
  </documentManagement>
</p:properties>
</file>

<file path=customXml/item6.xml><?xml version="1.0" encoding="utf-8"?>
<p:properties xmlns:p="http://schemas.microsoft.com/office/2006/metadata/properties" xmlns:xsi="http://www.w3.org/2001/XMLSchema-instance" xmlns:pc="http://schemas.microsoft.com/office/infopath/2007/PartnerControls">
  <documentManagement>
    <LastSharedByUser xmlns="14d34310-60a1-48d3-a613-fb02139ea576">SHAREPOINT\system</LastSharedByUser>
    <SharedWithUsers xmlns="14d34310-60a1-48d3-a613-fb02139ea576">
      <UserInfo>
        <DisplayName>Jeff Seagard</DisplayName>
        <AccountId>511</AccountId>
        <AccountType/>
      </UserInfo>
      <UserInfo>
        <DisplayName>Jing Wang (PFE)</DisplayName>
        <AccountId>993</AccountId>
        <AccountType/>
      </UserInfo>
      <UserInfo>
        <DisplayName>Paolo Francescato</DisplayName>
        <AccountId>1176</AccountId>
        <AccountType/>
      </UserInfo>
      <UserInfo>
        <DisplayName>Malgosia Mazany</DisplayName>
        <AccountId>3339</AccountId>
        <AccountType/>
      </UserInfo>
      <UserInfo>
        <DisplayName>Gina Dragulin</DisplayName>
        <AccountId>4625</AccountId>
        <AccountType/>
      </UserInfo>
      <UserInfo>
        <DisplayName>0#.f|membership|stanisp@microsoft.com</DisplayName>
        <AccountId>4632</AccountId>
        <AccountType/>
      </UserInfo>
    </SharedWithUsers>
    <LastSharedByTime xmlns="14d34310-60a1-48d3-a613-fb02139ea576">2016-10-20T15:25:18+00:00</LastSharedByTime>
  </documentManagement>
</p:properties>
</file>

<file path=customXml/item7.xml><?xml version="1.0" encoding="utf-8"?>
<Control xmlns="http://schemas.microsoft.com/VisualStudio/2011/storyboarding/control">
  <Id Name="fb22c541-ded0-47fa-8877-83a4c2d16227" Revision="1" Stencil="7276b9ef-3953-4dce-a89b-ed85f20b8b93" StencilVersion="1.0"/>
</Control>
</file>

<file path=customXml/item8.xml><?xml version="1.0" encoding="utf-8"?>
<?mso-contentType ?>
<SharedContentType xmlns="Microsoft.SharePoint.Taxonomy.ContentTypeSync" SourceId="e385fb40-52d4-4fae-9c5b-3e8ff8a5878e" ContentTypeId="0x0101000E4CB7077FEE4FF7AE86D4A500EEC7800300F96E2758736AEF45AFCE0C190C2A9DEC" PreviousValue="false"/>
</file>

<file path=customXml/item9.xml><?xml version="1.0" encoding="utf-8"?>
<Control xmlns="http://schemas.microsoft.com/VisualStudio/2011/storyboarding/control">
  <Id Name="369f9055-6b6c-48b9-9320-5df2d46c430a" Revision="1" Stencil="7276b9ef-3953-4dce-a89b-ed85f20b8b93" StencilVersion="1.0"/>
</Control>
</file>

<file path=customXml/itemProps1.xml><?xml version="1.0" encoding="utf-8"?>
<ds:datastoreItem xmlns:ds="http://schemas.openxmlformats.org/officeDocument/2006/customXml" ds:itemID="{FC37A10D-EB3B-4678-8845-9E89C8A06828}">
  <ds:schemaRefs>
    <ds:schemaRef ds:uri="http://schemas.microsoft.com/VisualStudio/2011/storyboarding/control"/>
  </ds:schemaRefs>
</ds:datastoreItem>
</file>

<file path=customXml/itemProps10.xml><?xml version="1.0" encoding="utf-8"?>
<ds:datastoreItem xmlns:ds="http://schemas.openxmlformats.org/officeDocument/2006/customXml" ds:itemID="{82DB428A-B8F8-483F-8276-095629A8ECDB}">
  <ds:schemaRefs>
    <ds:schemaRef ds:uri="http://schemas.microsoft.com/VisualStudio/2011/storyboarding/control"/>
  </ds:schemaRefs>
</ds:datastoreItem>
</file>

<file path=customXml/itemProps11.xml><?xml version="1.0" encoding="utf-8"?>
<ds:datastoreItem xmlns:ds="http://schemas.openxmlformats.org/officeDocument/2006/customXml" ds:itemID="{4E8278DB-3CDD-48A7-992E-A7596AD335B9}">
  <ds:schemaRefs>
    <ds:schemaRef ds:uri="http://schemas.microsoft.com/VisualStudio/2011/storyboarding/control"/>
  </ds:schemaRefs>
</ds:datastoreItem>
</file>

<file path=customXml/itemProps12.xml><?xml version="1.0" encoding="utf-8"?>
<ds:datastoreItem xmlns:ds="http://schemas.openxmlformats.org/officeDocument/2006/customXml" ds:itemID="{687076A2-D240-4745-B4A2-CABA28924B39}">
  <ds:schemaRefs>
    <ds:schemaRef ds:uri="http://schemas.microsoft.com/office/2006/metadata/properties"/>
    <ds:schemaRef ds:uri="http://schemas.microsoft.com/office/infopath/2007/PartnerControls"/>
    <ds:schemaRef ds:uri="14d34310-60a1-48d3-a613-fb02139ea576"/>
  </ds:schemaRefs>
</ds:datastoreItem>
</file>

<file path=customXml/itemProps13.xml><?xml version="1.0" encoding="utf-8"?>
<ds:datastoreItem xmlns:ds="http://schemas.openxmlformats.org/officeDocument/2006/customXml" ds:itemID="{5B4F665E-6978-4D86-96D7-A5E01C9D7514}">
  <ds:schemaRefs>
    <ds:schemaRef ds:uri="http://schemas.microsoft.com/VisualStudio/2011/storyboarding/control"/>
  </ds:schemaRefs>
</ds:datastoreItem>
</file>

<file path=customXml/itemProps14.xml><?xml version="1.0" encoding="utf-8"?>
<ds:datastoreItem xmlns:ds="http://schemas.openxmlformats.org/officeDocument/2006/customXml" ds:itemID="{9065938E-C75D-4B59-AEA0-167CABDD939B}">
  <ds:schemaRefs>
    <ds:schemaRef ds:uri="http://schemas.microsoft.com/VisualStudio/2011/storyboarding/control"/>
  </ds:schemaRefs>
</ds:datastoreItem>
</file>

<file path=customXml/itemProps15.xml><?xml version="1.0" encoding="utf-8"?>
<ds:datastoreItem xmlns:ds="http://schemas.openxmlformats.org/officeDocument/2006/customXml" ds:itemID="{AAB231E6-905C-4D20-84DD-F191892855C1}">
  <ds:schemaRefs>
    <ds:schemaRef ds:uri="http://schemas.microsoft.com/office/2006/metadata/properties"/>
    <ds:schemaRef ds:uri="http://schemas.microsoft.com/office/infopath/2007/PartnerControls"/>
    <ds:schemaRef ds:uri="498ab54b-dc15-46a3-9798-269cb0296dca"/>
    <ds:schemaRef ds:uri="8c549ff6-be8b-4d2f-a427-0e43081ea2a7"/>
    <ds:schemaRef ds:uri="http://schemas.microsoft.com/sharepoint/v3"/>
  </ds:schemaRefs>
</ds:datastoreItem>
</file>

<file path=customXml/itemProps16.xml><?xml version="1.0" encoding="utf-8"?>
<ds:datastoreItem xmlns:ds="http://schemas.openxmlformats.org/officeDocument/2006/customXml" ds:itemID="{D60EA009-A19C-45F4-AFB3-34E1C70756DF}">
  <ds:schemaRefs>
    <ds:schemaRef ds:uri="http://schemas.microsoft.com/VisualStudio/2011/storyboarding/control"/>
  </ds:schemaRefs>
</ds:datastoreItem>
</file>

<file path=customXml/itemProps17.xml><?xml version="1.0" encoding="utf-8"?>
<ds:datastoreItem xmlns:ds="http://schemas.openxmlformats.org/officeDocument/2006/customXml" ds:itemID="{974874C9-783D-42F9-A3DF-A5DB57C2CD01}">
  <ds:schemaRefs>
    <ds:schemaRef ds:uri="http://schemas.microsoft.com/VisualStudio/2011/storyboarding/control"/>
  </ds:schemaRefs>
</ds:datastoreItem>
</file>

<file path=customXml/itemProps18.xml><?xml version="1.0" encoding="utf-8"?>
<ds:datastoreItem xmlns:ds="http://schemas.openxmlformats.org/officeDocument/2006/customXml" ds:itemID="{063ED5F4-5C41-4A71-BA5E-E3E2F230B847}">
  <ds:schemaRefs>
    <ds:schemaRef ds:uri="http://schemas.microsoft.com/VisualStudio/2011/storyboarding/control"/>
  </ds:schemaRefs>
</ds:datastoreItem>
</file>

<file path=customXml/itemProps19.xml><?xml version="1.0" encoding="utf-8"?>
<ds:datastoreItem xmlns:ds="http://schemas.openxmlformats.org/officeDocument/2006/customXml" ds:itemID="{33270D68-DF0B-44EC-AE14-0074360E5D89}">
  <ds:schemaRefs>
    <ds:schemaRef ds:uri="http://schemas.microsoft.com/VisualStudio/2011/storyboarding/control"/>
  </ds:schemaRefs>
</ds:datastoreItem>
</file>

<file path=customXml/itemProps2.xml><?xml version="1.0" encoding="utf-8"?>
<ds:datastoreItem xmlns:ds="http://schemas.openxmlformats.org/officeDocument/2006/customXml" ds:itemID="{C19CDFD4-B587-4669-8C95-0F5A0E9D202A}">
  <ds:schemaRefs>
    <ds:schemaRef ds:uri="http://schemas.microsoft.com/VisualStudio/2011/storyboarding/control"/>
  </ds:schemaRefs>
</ds:datastoreItem>
</file>

<file path=customXml/itemProps20.xml><?xml version="1.0" encoding="utf-8"?>
<ds:datastoreItem xmlns:ds="http://schemas.openxmlformats.org/officeDocument/2006/customXml" ds:itemID="{F1A948A2-BD24-4EB3-9BA1-94D92A842614}">
  <ds:schemaRefs>
    <ds:schemaRef ds:uri="http://schemas.microsoft.com/VisualStudio/2011/storyboarding/control"/>
  </ds:schemaRefs>
</ds:datastoreItem>
</file>

<file path=customXml/itemProps21.xml><?xml version="1.0" encoding="utf-8"?>
<ds:datastoreItem xmlns:ds="http://schemas.openxmlformats.org/officeDocument/2006/customXml" ds:itemID="{4B16F4FE-7C26-4443-B426-81998D23ED87}">
  <ds:schemaRefs>
    <ds:schemaRef ds:uri="http://schemas.microsoft.com/VisualStudio/2011/storyboarding/control"/>
  </ds:schemaRefs>
</ds:datastoreItem>
</file>

<file path=customXml/itemProps22.xml><?xml version="1.0" encoding="utf-8"?>
<ds:datastoreItem xmlns:ds="http://schemas.openxmlformats.org/officeDocument/2006/customXml" ds:itemID="{04617CE1-4C75-4EEB-8CEE-8F38EA9DBD2C}">
  <ds:schemaRefs>
    <ds:schemaRef ds:uri="http://schemas.microsoft.com/VisualStudio/2011/storyboarding/control"/>
  </ds:schemaRefs>
</ds:datastoreItem>
</file>

<file path=customXml/itemProps23.xml><?xml version="1.0" encoding="utf-8"?>
<ds:datastoreItem xmlns:ds="http://schemas.openxmlformats.org/officeDocument/2006/customXml" ds:itemID="{6F160638-4421-4873-B3ED-9036FEFAC65B}">
  <ds:schemaRefs>
    <ds:schemaRef ds:uri="http://schemas.microsoft.com/VisualStudio/2011/storyboarding/control"/>
  </ds:schemaRefs>
</ds:datastoreItem>
</file>

<file path=customXml/itemProps24.xml><?xml version="1.0" encoding="utf-8"?>
<ds:datastoreItem xmlns:ds="http://schemas.openxmlformats.org/officeDocument/2006/customXml" ds:itemID="{933AF305-656A-43B2-B851-0FA0B2E070D1}">
  <ds:schemaRefs>
    <ds:schemaRef ds:uri="http://schemas.microsoft.com/office/2006/metadata/properties"/>
    <ds:schemaRef ds:uri="http://schemas.microsoft.com/office/infopath/2007/PartnerControls"/>
    <ds:schemaRef ds:uri="14d34310-60a1-48d3-a613-fb02139ea576"/>
  </ds:schemaRefs>
</ds:datastoreItem>
</file>

<file path=customXml/itemProps25.xml><?xml version="1.0" encoding="utf-8"?>
<ds:datastoreItem xmlns:ds="http://schemas.openxmlformats.org/officeDocument/2006/customXml" ds:itemID="{511949A4-4A48-4F7C-9FA6-69F686908999}">
  <ds:schemaRefs>
    <ds:schemaRef ds:uri="http://schemas.microsoft.com/office/2006/metadata/properties"/>
    <ds:schemaRef ds:uri="http://schemas.microsoft.com/office/infopath/2007/PartnerControls"/>
    <ds:schemaRef ds:uri="14d34310-60a1-48d3-a613-fb02139ea576"/>
  </ds:schemaRefs>
</ds:datastoreItem>
</file>

<file path=customXml/itemProps26.xml><?xml version="1.0" encoding="utf-8"?>
<ds:datastoreItem xmlns:ds="http://schemas.openxmlformats.org/officeDocument/2006/customXml" ds:itemID="{1136AAB7-80A9-4397-80C5-BE8224CC8966}">
  <ds:schemaRefs>
    <ds:schemaRef ds:uri="http://schemas.microsoft.com/office/2006/metadata/properties"/>
    <ds:schemaRef ds:uri="http://schemas.microsoft.com/office/infopath/2007/PartnerControls"/>
    <ds:schemaRef ds:uri="498ab54b-dc15-46a3-9798-269cb0296dca"/>
    <ds:schemaRef ds:uri="8c549ff6-be8b-4d2f-a427-0e43081ea2a7"/>
    <ds:schemaRef ds:uri="http://schemas.microsoft.com/sharepoint/v3"/>
  </ds:schemaRefs>
</ds:datastoreItem>
</file>

<file path=customXml/itemProps27.xml><?xml version="1.0" encoding="utf-8"?>
<ds:datastoreItem xmlns:ds="http://schemas.openxmlformats.org/officeDocument/2006/customXml" ds:itemID="{0FD4500C-24EB-4BF2-A7F3-EC24240A2768}">
  <ds:schemaRefs>
    <ds:schemaRef ds:uri="http://schemas.microsoft.com/office/2006/metadata/properties"/>
    <ds:schemaRef ds:uri="http://schemas.microsoft.com/office/infopath/2007/PartnerControls"/>
    <ds:schemaRef ds:uri="498ab54b-dc15-46a3-9798-269cb0296dca"/>
    <ds:schemaRef ds:uri="8c549ff6-be8b-4d2f-a427-0e43081ea2a7"/>
    <ds:schemaRef ds:uri="http://schemas.microsoft.com/sharepoint/v3"/>
  </ds:schemaRefs>
</ds:datastoreItem>
</file>

<file path=customXml/itemProps28.xml><?xml version="1.0" encoding="utf-8"?>
<ds:datastoreItem xmlns:ds="http://schemas.openxmlformats.org/officeDocument/2006/customXml" ds:itemID="{49DE24D8-16D5-45FD-B3A7-640F4886380C}">
  <ds:schemaRefs>
    <ds:schemaRef ds:uri="http://schemas.microsoft.com/VisualStudio/2011/storyboarding/control"/>
  </ds:schemaRefs>
</ds:datastoreItem>
</file>

<file path=customXml/itemProps29.xml><?xml version="1.0" encoding="utf-8"?>
<ds:datastoreItem xmlns:ds="http://schemas.openxmlformats.org/officeDocument/2006/customXml" ds:itemID="{CF386025-77DA-4E8D-BE00-117170EF1515}">
  <ds:schemaRefs>
    <ds:schemaRef ds:uri="http://schemas.microsoft.com/office/2006/metadata/properties"/>
    <ds:schemaRef ds:uri="http://schemas.microsoft.com/office/infopath/2007/PartnerControls"/>
    <ds:schemaRef ds:uri="14d34310-60a1-48d3-a613-fb02139ea576"/>
  </ds:schemaRefs>
</ds:datastoreItem>
</file>

<file path=customXml/itemProps3.xml><?xml version="1.0" encoding="utf-8"?>
<ds:datastoreItem xmlns:ds="http://schemas.openxmlformats.org/officeDocument/2006/customXml" ds:itemID="{6FB9D450-4C47-4A44-8C0D-C78D8A54C46F}">
  <ds:schemaRefs>
    <ds:schemaRef ds:uri="http://schemas.microsoft.com/VisualStudio/2011/storyboarding/control"/>
  </ds:schemaRefs>
</ds:datastoreItem>
</file>

<file path=customXml/itemProps30.xml><?xml version="1.0" encoding="utf-8"?>
<ds:datastoreItem xmlns:ds="http://schemas.openxmlformats.org/officeDocument/2006/customXml" ds:itemID="{058B4675-DD50-4E0E-83A0-84E857AA1F6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230e9df3-be65-4c73-a93b-d1236ebd677e"/>
    <ds:schemaRef ds:uri="230E9DF3-BE65-4C73-A93B-D1236EBD677E"/>
    <ds:schemaRef ds:uri="b3bc04a5-d503-43b1-b98c-a8cf663329d9"/>
    <ds:schemaRef ds:uri="2478d1b8-79bf-461f-b8e8-704d21601f1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1.xml><?xml version="1.0" encoding="utf-8"?>
<ds:datastoreItem xmlns:ds="http://schemas.openxmlformats.org/officeDocument/2006/customXml" ds:itemID="{72EA81F5-0D09-4C44-803E-44DFF5D6E245}">
  <ds:schemaRefs>
    <ds:schemaRef ds:uri="http://schemas.microsoft.com/VisualStudio/2011/storyboarding/control"/>
  </ds:schemaRefs>
</ds:datastoreItem>
</file>

<file path=customXml/itemProps32.xml><?xml version="1.0" encoding="utf-8"?>
<ds:datastoreItem xmlns:ds="http://schemas.openxmlformats.org/officeDocument/2006/customXml" ds:itemID="{8F5A296F-16DE-4255-B1DC-2101B4B46037}">
  <ds:schemaRefs>
    <ds:schemaRef ds:uri="http://schemas.microsoft.com/office/2006/metadata/properties"/>
    <ds:schemaRef ds:uri="http://schemas.microsoft.com/office/infopath/2007/PartnerControls"/>
  </ds:schemaRefs>
</ds:datastoreItem>
</file>

<file path=customXml/itemProps33.xml><?xml version="1.0" encoding="utf-8"?>
<ds:datastoreItem xmlns:ds="http://schemas.openxmlformats.org/officeDocument/2006/customXml" ds:itemID="{61037A10-9F4D-4CDD-B9CC-63504BA6B133}">
  <ds:schemaRefs>
    <ds:schemaRef ds:uri="http://schemas.microsoft.com/sharepoint/events"/>
  </ds:schemaRefs>
</ds:datastoreItem>
</file>

<file path=customXml/itemProps34.xml><?xml version="1.0" encoding="utf-8"?>
<ds:datastoreItem xmlns:ds="http://schemas.openxmlformats.org/officeDocument/2006/customXml" ds:itemID="{2158DE4A-8B46-4AB4-A321-4351C470EBC6}">
  <ds:schemaRefs>
    <ds:schemaRef ds:uri="http://schemas.microsoft.com/VisualStudio/2011/storyboarding/control"/>
  </ds:schemaRefs>
</ds:datastoreItem>
</file>

<file path=customXml/itemProps35.xml><?xml version="1.0" encoding="utf-8"?>
<ds:datastoreItem xmlns:ds="http://schemas.openxmlformats.org/officeDocument/2006/customXml" ds:itemID="{18E5ED2F-8D7B-4DA0-BCD1-56F7090FB14A}">
  <ds:schemaRefs>
    <ds:schemaRef ds:uri="http://schemas.microsoft.com/office/2006/metadata/properties"/>
    <ds:schemaRef ds:uri="http://schemas.microsoft.com/office/infopath/2007/PartnerControls"/>
    <ds:schemaRef ds:uri="498ab54b-dc15-46a3-9798-269cb0296dca"/>
    <ds:schemaRef ds:uri="8c549ff6-be8b-4d2f-a427-0e43081ea2a7"/>
    <ds:schemaRef ds:uri="http://schemas.microsoft.com/sharepoint/v3"/>
  </ds:schemaRefs>
</ds:datastoreItem>
</file>

<file path=customXml/itemProps4.xml><?xml version="1.0" encoding="utf-8"?>
<ds:datastoreItem xmlns:ds="http://schemas.openxmlformats.org/officeDocument/2006/customXml" ds:itemID="{0517AD40-4159-4978-A51C-548060845EA2}">
  <ds:schemaRefs>
    <ds:schemaRef ds:uri="http://schemas.microsoft.com/sharepoint/v3/contenttype/forms"/>
  </ds:schemaRefs>
</ds:datastoreItem>
</file>

<file path=customXml/itemProps5.xml><?xml version="1.0" encoding="utf-8"?>
<ds:datastoreItem xmlns:ds="http://schemas.openxmlformats.org/officeDocument/2006/customXml" ds:itemID="{5EF52D65-AA1E-440E-A8EC-6B865648844D}">
  <ds:schemaRefs>
    <ds:schemaRef ds:uri="http://schemas.microsoft.com/office/2006/metadata/properties"/>
    <ds:schemaRef ds:uri="http://schemas.microsoft.com/office/infopath/2007/PartnerControls"/>
    <ds:schemaRef ds:uri="14d34310-60a1-48d3-a613-fb02139ea576"/>
    <ds:schemaRef ds:uri="2478d1b8-79bf-461f-b8e8-704d21601f1a"/>
    <ds:schemaRef ds:uri="230e9df3-be65-4c73-a93b-d1236ebd677e"/>
    <ds:schemaRef ds:uri="230E9DF3-BE65-4C73-A93B-D1236EBD677E"/>
    <ds:schemaRef ds:uri="http://schemas.microsoft.com/sharepoint/v3"/>
    <ds:schemaRef ds:uri="b3bc04a5-d503-43b1-b98c-a8cf663329d9"/>
  </ds:schemaRefs>
</ds:datastoreItem>
</file>

<file path=customXml/itemProps6.xml><?xml version="1.0" encoding="utf-8"?>
<ds:datastoreItem xmlns:ds="http://schemas.openxmlformats.org/officeDocument/2006/customXml" ds:itemID="{79DCA22A-8D40-4991-AA74-A7E98E9A4A5B}">
  <ds:schemaRefs>
    <ds:schemaRef ds:uri="http://schemas.microsoft.com/office/2006/metadata/properties"/>
    <ds:schemaRef ds:uri="http://schemas.microsoft.com/office/infopath/2007/PartnerControls"/>
    <ds:schemaRef ds:uri="14d34310-60a1-48d3-a613-fb02139ea576"/>
  </ds:schemaRefs>
</ds:datastoreItem>
</file>

<file path=customXml/itemProps7.xml><?xml version="1.0" encoding="utf-8"?>
<ds:datastoreItem xmlns:ds="http://schemas.openxmlformats.org/officeDocument/2006/customXml" ds:itemID="{0105DDC5-9386-450D-B10A-5638889819DE}">
  <ds:schemaRefs>
    <ds:schemaRef ds:uri="http://schemas.microsoft.com/VisualStudio/2011/storyboarding/control"/>
  </ds:schemaRefs>
</ds:datastoreItem>
</file>

<file path=customXml/itemProps8.xml><?xml version="1.0" encoding="utf-8"?>
<ds:datastoreItem xmlns:ds="http://schemas.openxmlformats.org/officeDocument/2006/customXml" ds:itemID="{B441EE8B-9DF2-4323-9338-785A69E39583}">
  <ds:schemaRefs>
    <ds:schemaRef ds:uri="Microsoft.SharePoint.Taxonomy.ContentTypeSync"/>
  </ds:schemaRefs>
</ds:datastoreItem>
</file>

<file path=customXml/itemProps9.xml><?xml version="1.0" encoding="utf-8"?>
<ds:datastoreItem xmlns:ds="http://schemas.openxmlformats.org/officeDocument/2006/customXml" ds:itemID="{4E0CDCD8-CE46-450F-86B9-DB3A09B3F250}">
  <ds:schemaRefs>
    <ds:schemaRef ds:uri="http://schemas.microsoft.com/VisualStudio/2011/storyboarding/control"/>
  </ds:schemaRefs>
</ds:datastoreItem>
</file>

<file path=docProps/app.xml><?xml version="1.0" encoding="utf-8"?>
<Properties xmlns="http://schemas.openxmlformats.org/officeDocument/2006/extended-properties" xmlns:vt="http://schemas.openxmlformats.org/officeDocument/2006/docPropsVTypes">
  <TotalTime>12</TotalTime>
  <Words>6109</Words>
  <Application>Microsoft Office PowerPoint</Application>
  <PresentationFormat>Widescreen</PresentationFormat>
  <Paragraphs>905</Paragraphs>
  <Slides>29</Slides>
  <Notes>21</Notes>
  <HiddenSlides>0</HiddenSlides>
  <MMClips>0</MMClips>
  <ScaleCrop>false</ScaleCrop>
  <HeadingPairs>
    <vt:vector size="6" baseType="variant">
      <vt:variant>
        <vt:lpstr>Fonts Used</vt:lpstr>
      </vt:variant>
      <vt:variant>
        <vt:i4>14</vt:i4>
      </vt:variant>
      <vt:variant>
        <vt:lpstr>Theme</vt:lpstr>
      </vt:variant>
      <vt:variant>
        <vt:i4>4</vt:i4>
      </vt:variant>
      <vt:variant>
        <vt:lpstr>Slide Titles</vt:lpstr>
      </vt:variant>
      <vt:variant>
        <vt:i4>29</vt:i4>
      </vt:variant>
    </vt:vector>
  </HeadingPairs>
  <TitlesOfParts>
    <vt:vector size="47" baseType="lpstr">
      <vt:lpstr>ＭＳ Ｐゴシック</vt:lpstr>
      <vt:lpstr>ＭＳ Ｐゴシック</vt:lpstr>
      <vt:lpstr>Arial</vt:lpstr>
      <vt:lpstr>Arial Unicode MS</vt:lpstr>
      <vt:lpstr>Calibri</vt:lpstr>
      <vt:lpstr>Consolas</vt:lpstr>
      <vt:lpstr>Myriad Pro Light</vt:lpstr>
      <vt:lpstr>Segoe Light</vt:lpstr>
      <vt:lpstr>Segoe UI</vt:lpstr>
      <vt:lpstr>Segoe UI Black</vt:lpstr>
      <vt:lpstr>Segoe UI Light</vt:lpstr>
      <vt:lpstr>Segoe UI Semibold</vt:lpstr>
      <vt:lpstr>Segoe UI Semilight</vt:lpstr>
      <vt:lpstr>Wingdings</vt:lpstr>
      <vt:lpstr>1_5-30660_TR21_BO_CT_Template</vt:lpstr>
      <vt:lpstr>3_COLOR TEMPLATE</vt:lpstr>
      <vt:lpstr>1_Azure_2015</vt:lpstr>
      <vt:lpstr>2_5-30660_TR21_BO_CT_Template</vt:lpstr>
      <vt:lpstr>Azure App Service</vt:lpstr>
      <vt:lpstr>PowerPoint Presentation</vt:lpstr>
      <vt:lpstr>Every company is a software company</vt:lpstr>
      <vt:lpstr>From infrastructure to innovation</vt:lpstr>
      <vt:lpstr>The changing world of app development </vt:lpstr>
      <vt:lpstr>Let’s say your app is a car…</vt:lpstr>
      <vt:lpstr>Balance of responsibility </vt:lpstr>
      <vt:lpstr>Benefits of Microsoft Azure PaaS Forrester Total Economic Impact results</vt:lpstr>
      <vt:lpstr>Azure Application Platform</vt:lpstr>
      <vt:lpstr>PowerPoint Presentation</vt:lpstr>
      <vt:lpstr>Azure App Service</vt:lpstr>
      <vt:lpstr>Azure App Service</vt:lpstr>
      <vt:lpstr>PowerPoint Presentation</vt:lpstr>
      <vt:lpstr>PowerPoint Presentation</vt:lpstr>
      <vt:lpstr>PowerPoint Presentation</vt:lpstr>
      <vt:lpstr>PowerPoint Presentation</vt:lpstr>
      <vt:lpstr>PowerPoint Presentation</vt:lpstr>
      <vt:lpstr>PowerPoint Presentation</vt:lpstr>
      <vt:lpstr>App Service Features &amp; Capabilities</vt:lpstr>
      <vt:lpstr>Solution Architecture</vt:lpstr>
      <vt:lpstr>Web apps – Digital Marketing</vt:lpstr>
      <vt:lpstr>PowerPoint Presentation</vt:lpstr>
      <vt:lpstr>Mobile apps</vt:lpstr>
      <vt:lpstr>PowerPoint Presentation</vt:lpstr>
      <vt:lpstr>Line of business apps</vt:lpstr>
      <vt:lpstr>PowerPoint Presentation</vt:lpstr>
      <vt:lpstr>App Service</vt:lpstr>
      <vt:lpstr> Get started with Azure App Service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App Service Overview Deck</dc:title>
  <cp:lastModifiedBy>Kevin Harris (CANADA)</cp:lastModifiedBy>
  <cp:revision>4</cp:revision>
  <dcterms:modified xsi:type="dcterms:W3CDTF">2016-11-20T21:36:55Z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0x0101000E4CB7077FEE4FF7AE86D4A500EEC7800300F96E2758736AEF45AFCE0C190C2A9DEC00CC074746C0EF6D439A06F1AAD31A3C2B</vt:lpwstr>
  </property>
  <property fmtid="{D5CDD505-2E9C-101B-9397-08002B2CF9AE}" pid="3" name="of67e5d4b76f4a9db8769983fda9cec0">
    <vt:lpwstr/>
  </property>
  <property fmtid="{D5CDD505-2E9C-101B-9397-08002B2CF9AE}" pid="4" name="TaxKeyword">
    <vt:lpwstr/>
  </property>
  <property fmtid="{D5CDD505-2E9C-101B-9397-08002B2CF9AE}" pid="5" name="NewsType">
    <vt:lpwstr/>
  </property>
  <property fmtid="{D5CDD505-2E9C-101B-9397-08002B2CF9AE}" pid="6" name="_dlc_policyId">
    <vt:lpwstr/>
  </property>
  <property fmtid="{D5CDD505-2E9C-101B-9397-08002B2CF9AE}" pid="7" name="Region">
    <vt:lpwstr/>
  </property>
  <property fmtid="{D5CDD505-2E9C-101B-9397-08002B2CF9AE}" pid="8" name="Confidentiality">
    <vt:lpwstr>5;#Microsoft confidential|461efa83-0283-486a-a8d5-943328f3693f</vt:lpwstr>
  </property>
  <property fmtid="{D5CDD505-2E9C-101B-9397-08002B2CF9AE}" pid="9" name="ItemType">
    <vt:lpwstr>169;#presentations|317da5a4-398e-4c38-b265-afd519770055</vt:lpwstr>
  </property>
  <property fmtid="{D5CDD505-2E9C-101B-9397-08002B2CF9AE}" pid="10" name="ga0c0bf70a6644469c61b3efa7025301">
    <vt:lpwstr/>
  </property>
  <property fmtid="{D5CDD505-2E9C-101B-9397-08002B2CF9AE}" pid="11" name="Industries">
    <vt:lpwstr/>
  </property>
  <property fmtid="{D5CDD505-2E9C-101B-9397-08002B2CF9AE}" pid="12" name="MSProducts">
    <vt:lpwstr/>
  </property>
  <property fmtid="{D5CDD505-2E9C-101B-9397-08002B2CF9AE}" pid="13" name="Competitors">
    <vt:lpwstr/>
  </property>
  <property fmtid="{D5CDD505-2E9C-101B-9397-08002B2CF9AE}" pid="14" name="SMSGDomain">
    <vt:lpwstr>21;#Cloud and Enterprise|adc2fe87-c79a-4ded-a449-3f86b954069d;#20;#Microsoft Azure Domain|d600a391-d529-4311-892b-2c05c1ab2538</vt:lpwstr>
  </property>
  <property fmtid="{D5CDD505-2E9C-101B-9397-08002B2CF9AE}" pid="15" name="ExperienceContentType">
    <vt:lpwstr/>
  </property>
  <property fmtid="{D5CDD505-2E9C-101B-9397-08002B2CF9AE}" pid="16" name="BusinessArchitecture">
    <vt:lpwstr/>
  </property>
  <property fmtid="{D5CDD505-2E9C-101B-9397-08002B2CF9AE}" pid="17" name="Products">
    <vt:lpwstr>26;#Microsoft Azure|669a3112-5edf-444b-a003-630063601f07;#475;#applications|9aef2011-c167-449d-82f4-36727df3ac32;#346;#software development tools|24853bda-fb66-4716-8bc8-88d26fdb57cb</vt:lpwstr>
  </property>
  <property fmtid="{D5CDD505-2E9C-101B-9397-08002B2CF9AE}" pid="18" name="_dlc_DocIdItemGuid">
    <vt:lpwstr>f90301a1-c323-46e5-913c-d03ad456cc15</vt:lpwstr>
  </property>
  <property fmtid="{D5CDD505-2E9C-101B-9397-08002B2CF9AE}" pid="19" name="MSPhysicalGeography">
    <vt:lpwstr/>
  </property>
  <property fmtid="{D5CDD505-2E9C-101B-9397-08002B2CF9AE}" pid="20" name="j3562c58ee414e028925bc902cfc01a1">
    <vt:lpwstr/>
  </property>
  <property fmtid="{D5CDD505-2E9C-101B-9397-08002B2CF9AE}" pid="21" name="EnterpriseDomainTags">
    <vt:lpwstr/>
  </property>
  <property fmtid="{D5CDD505-2E9C-101B-9397-08002B2CF9AE}" pid="22" name="ActivitiesAndPrograms">
    <vt:lpwstr/>
  </property>
  <property fmtid="{D5CDD505-2E9C-101B-9397-08002B2CF9AE}" pid="23" name="Segments">
    <vt:lpwstr/>
  </property>
  <property fmtid="{D5CDD505-2E9C-101B-9397-08002B2CF9AE}" pid="24" name="Partners">
    <vt:lpwstr/>
  </property>
  <property fmtid="{D5CDD505-2E9C-101B-9397-08002B2CF9AE}" pid="25" name="la4444b61d19467597d63190b69ac227">
    <vt:lpwstr/>
  </property>
  <property fmtid="{D5CDD505-2E9C-101B-9397-08002B2CF9AE}" pid="26" name="l6f004f21209409da86a713c0f24627d">
    <vt:lpwstr/>
  </property>
  <property fmtid="{D5CDD505-2E9C-101B-9397-08002B2CF9AE}" pid="27" name="Topics">
    <vt:lpwstr>29;#features|94b87768-f145-4764-adbd-fec700e47348;#30;#hub subset|c6bfd112-b986-4a0a-aa8d-90e767bfdfa6</vt:lpwstr>
  </property>
  <property fmtid="{D5CDD505-2E9C-101B-9397-08002B2CF9AE}" pid="28" name="Groups">
    <vt:lpwstr>31;#Microsoft Azure Marketing|0958c357-5252-473f-8b4e-42f27525a99d;#34;#Worldwide Readiness|c6595b84-b463-470a-bb46-2a47364645be;#42;#Cloud and Enterprise Marketing Group|4f75e184-e5aa-4234-a07f-b032d60df254</vt:lpwstr>
  </property>
  <property fmtid="{D5CDD505-2E9C-101B-9397-08002B2CF9AE}" pid="29" name="MSProductsTaxHTField0">
    <vt:lpwstr/>
  </property>
  <property fmtid="{D5CDD505-2E9C-101B-9397-08002B2CF9AE}" pid="30" name="Languages">
    <vt:lpwstr/>
  </property>
  <property fmtid="{D5CDD505-2E9C-101B-9397-08002B2CF9AE}" pid="31" name="e8080b0481964c759b2c36ae49591b31">
    <vt:lpwstr/>
  </property>
  <property fmtid="{D5CDD505-2E9C-101B-9397-08002B2CF9AE}" pid="32" name="_docset_NoMedatataSyncRequired">
    <vt:lpwstr>False</vt:lpwstr>
  </property>
  <property fmtid="{D5CDD505-2E9C-101B-9397-08002B2CF9AE}" pid="33" name="TechnicalLevel">
    <vt:lpwstr/>
  </property>
  <property fmtid="{D5CDD505-2E9C-101B-9397-08002B2CF9AE}" pid="34" name="Audiences">
    <vt:lpwstr/>
  </property>
  <property fmtid="{D5CDD505-2E9C-101B-9397-08002B2CF9AE}" pid="35" name="ldac8aee9d1f469e8cd8c3f8d6a615f2">
    <vt:lpwstr/>
  </property>
  <property fmtid="{D5CDD505-2E9C-101B-9397-08002B2CF9AE}" pid="36" name="EmployeeRole">
    <vt:lpwstr/>
  </property>
  <property fmtid="{D5CDD505-2E9C-101B-9397-08002B2CF9AE}" pid="37" name="NewsTopic">
    <vt:lpwstr/>
  </property>
  <property fmtid="{D5CDD505-2E9C-101B-9397-08002B2CF9AE}" pid="38" name="Roles">
    <vt:lpwstr/>
  </property>
  <property fmtid="{D5CDD505-2E9C-101B-9397-08002B2CF9AE}" pid="39" name="ItemRetentionFormula">
    <vt:lpwstr/>
  </property>
  <property fmtid="{D5CDD505-2E9C-101B-9397-08002B2CF9AE}" pid="40" name="NewsSource">
    <vt:lpwstr/>
  </property>
  <property fmtid="{D5CDD505-2E9C-101B-9397-08002B2CF9AE}" pid="41" name="SMSGTags">
    <vt:lpwstr/>
  </property>
</Properties>
</file>